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47" r:id="rId2"/>
    <p:sldId id="256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15" r:id="rId15"/>
    <p:sldId id="349" r:id="rId16"/>
    <p:sldId id="316" r:id="rId17"/>
    <p:sldId id="318" r:id="rId18"/>
    <p:sldId id="317" r:id="rId19"/>
    <p:sldId id="319" r:id="rId20"/>
    <p:sldId id="338" r:id="rId21"/>
    <p:sldId id="353" r:id="rId22"/>
    <p:sldId id="311" r:id="rId23"/>
    <p:sldId id="351" r:id="rId24"/>
    <p:sldId id="352" r:id="rId25"/>
    <p:sldId id="350" r:id="rId26"/>
    <p:sldId id="320" r:id="rId27"/>
    <p:sldId id="291" r:id="rId28"/>
    <p:sldId id="292" r:id="rId29"/>
    <p:sldId id="348" r:id="rId30"/>
    <p:sldId id="321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22" r:id="rId39"/>
    <p:sldId id="332" r:id="rId40"/>
    <p:sldId id="323" r:id="rId41"/>
    <p:sldId id="324" r:id="rId42"/>
    <p:sldId id="325" r:id="rId43"/>
    <p:sldId id="326" r:id="rId44"/>
    <p:sldId id="327" r:id="rId45"/>
    <p:sldId id="331" r:id="rId46"/>
    <p:sldId id="328" r:id="rId47"/>
    <p:sldId id="329" r:id="rId48"/>
    <p:sldId id="330" r:id="rId49"/>
    <p:sldId id="274" r:id="rId50"/>
    <p:sldId id="275" r:id="rId51"/>
    <p:sldId id="267" r:id="rId52"/>
    <p:sldId id="268" r:id="rId53"/>
    <p:sldId id="269" r:id="rId54"/>
    <p:sldId id="270" r:id="rId55"/>
    <p:sldId id="271" r:id="rId56"/>
    <p:sldId id="272" r:id="rId57"/>
    <p:sldId id="333" r:id="rId58"/>
    <p:sldId id="334" r:id="rId59"/>
    <p:sldId id="335" r:id="rId60"/>
    <p:sldId id="336" r:id="rId61"/>
    <p:sldId id="337" r:id="rId62"/>
    <p:sldId id="29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8" d="100"/>
          <a:sy n="118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7BBE7-511D-EB45-AFB1-4AA90FE2FE54}" type="datetimeFigureOut">
              <a:rPr lang="en-US" smtClean="0"/>
              <a:t>1/25/12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87DF2-2335-3C45-BCAC-6151474C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AB5AD-C4B1-5749-B589-87F855EBAD6E}" type="slidenum">
              <a:rPr lang="en-US"/>
              <a:pPr/>
              <a:t>39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5E179829-1860-854D-A592-848618917B39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415C2F78-E7A4-0D42-A0FA-5C5968E79261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6CE8C19F-EFA7-394C-B47C-57DBAD9285A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C7061BC3-FCD2-074F-96C3-56D8A5A3C044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2F99B738-BFB6-8045-865F-173C4E587E1E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6C4A26CE-7E3C-6040-B603-75F9F3D29144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BDD5D6AE-3995-CA4C-9E6A-9AE34DD32BF1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641C9DC3-0368-5245-BC4D-FC0241AB7782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49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E86016-82E3-2543-9303-9EB48934E0A7}" type="slidenum">
              <a:rPr lang="en-US"/>
              <a:pPr/>
              <a:t>50</a:t>
            </a:fld>
            <a:endParaRPr lang="en-US"/>
          </a:p>
        </p:txBody>
      </p:sp>
      <p:sp>
        <p:nvSpPr>
          <p:cNvPr id="225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F46AEB-00CF-E648-881B-9EF7AE5B65C2}" type="slidenum">
              <a:rPr lang="en-US"/>
              <a:pPr/>
              <a:t>51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6129" cy="3427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01E4CC-41AA-AB4C-93A6-CD4638DEBE30}" type="slidenum">
              <a:rPr lang="en-US"/>
              <a:pPr/>
              <a:t>52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E4C05-B647-1C4B-8F07-9E9FED05F2FB}" type="slidenum">
              <a:rPr lang="en-US"/>
              <a:pPr/>
              <a:t>53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4953D4-D4FE-554F-9659-AC90B5E2A8FE}" type="slidenum">
              <a:rPr lang="en-US"/>
              <a:pPr/>
              <a:t>54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6129" cy="3427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1D3981-8950-1C41-AEA6-54794BDA6FC3}" type="slidenum">
              <a:rPr lang="en-US"/>
              <a:pPr/>
              <a:t>55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E21C1-B1C3-E04F-808F-5FD4BBB0F00F}" type="slidenum">
              <a:rPr lang="en-US"/>
              <a:pPr/>
              <a:t>56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6129" cy="3427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E51DE6-B88F-EE4D-AE99-B8EA32A476B5}" type="slidenum">
              <a:rPr lang="en-US"/>
              <a:pPr/>
              <a:t>58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E51DE6-B88F-EE4D-AE99-B8EA32A476B5}" type="slidenum">
              <a:rPr lang="en-US"/>
              <a:pPr/>
              <a:t>60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E51DE6-B88F-EE4D-AE99-B8EA32A476B5}" type="slidenum">
              <a:rPr lang="en-US"/>
              <a:pPr/>
              <a:t>61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9D9ACB-2380-5C4A-A7C4-AE7425C67F54}" type="slidenum">
              <a:rPr lang="en-US"/>
              <a:pPr/>
              <a:t>62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6DE9F-3379-9A49-A5EA-0A6C5820A425}" type="slidenum">
              <a:rPr lang="en-US"/>
              <a:pPr/>
              <a:t>38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2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3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38F2-3F53-6B4F-909F-10719E79EED1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5AC4-F95D-6B42-B4EC-D720F51A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060040"/>
            <a:ext cx="75913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Whole Genome Assembly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How it works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How to make it work (exercises)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Synteny alignments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How it works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How to make it work (exercises)</a:t>
            </a:r>
          </a:p>
          <a:p>
            <a:pPr marL="342900" indent="-342900">
              <a:buFontTx/>
              <a:buChar char="-"/>
            </a:pPr>
            <a:endParaRPr lang="en-US" sz="2000" b="1" i="1" dirty="0" smtClean="0"/>
          </a:p>
          <a:p>
            <a:pPr marL="342900" indent="-342900">
              <a:buFontTx/>
              <a:buChar char="-"/>
            </a:pP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Transcriptome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assembly (RNA-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Seq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How it works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How to make it work (exercises)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Open questions &amp; future directions 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•"/>
            </a:pPr>
            <a:endParaRPr lang="en-US" sz="2000" dirty="0" smtClean="0"/>
          </a:p>
          <a:p>
            <a:pPr marL="800100" lvl="1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65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1: how to get synteny only?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Repeat masking?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not work for gene families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miss repeats inserted before split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not filter low-copy number repeats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/>
              <a:t> </a:t>
            </a:r>
            <a:r>
              <a:rPr lang="en-US" sz="2400" dirty="0" smtClean="0"/>
              <a:t>Computationally expensive!!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Matches unique in either genome only?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89649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1: how to get synteny only?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Repeat masking?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not work for gene families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miss repeats inserted before split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not filter low-copy number repeats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/>
              <a:t> </a:t>
            </a:r>
            <a:r>
              <a:rPr lang="en-US" sz="2400" dirty="0" smtClean="0"/>
              <a:t>Computationally expensive!!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Matches unique in either genome only?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miss anything that is duplicated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How do you define “unique”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78584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1: how to get synteny only?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Repeat masking?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not work for gene families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miss repeats inserted before split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not filter low-copy number repeats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/>
              <a:t> </a:t>
            </a:r>
            <a:r>
              <a:rPr lang="en-US" sz="2400" dirty="0" smtClean="0"/>
              <a:t>Computationally expensive!!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Matches unique in either genome only?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Will miss anything that is duplicated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How do you define “unique”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Anything else?</a:t>
            </a:r>
          </a:p>
          <a:p>
            <a:r>
              <a:rPr lang="en-US" sz="2400" b="1" dirty="0" smtClean="0"/>
              <a:t>=&gt; Yes! Dynamic programming!</a:t>
            </a:r>
          </a:p>
        </p:txBody>
      </p:sp>
    </p:spTree>
    <p:extLst>
      <p:ext uri="{BB962C8B-B14F-4D97-AF65-F5344CB8AC3E}">
        <p14:creationId xmlns:p14="http://schemas.microsoft.com/office/powerpoint/2010/main" val="77005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dynamic programming?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Essential algorithm for any kind of sequence alignment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Brute-force is computationally not feasible!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r>
              <a:rPr lang="en-US" sz="2400" dirty="0" smtClean="0"/>
              <a:t>The trick: avoid unnecessary computations</a:t>
            </a:r>
          </a:p>
        </p:txBody>
      </p:sp>
    </p:spTree>
    <p:extLst>
      <p:ext uri="{BB962C8B-B14F-4D97-AF65-F5344CB8AC3E}">
        <p14:creationId xmlns:p14="http://schemas.microsoft.com/office/powerpoint/2010/main" val="233273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best way from Amsterdam to </a:t>
            </a:r>
            <a:r>
              <a:rPr lang="en-US" sz="2800" dirty="0" err="1" smtClean="0"/>
              <a:t>Český</a:t>
            </a:r>
            <a:r>
              <a:rPr lang="en-US" sz="2800" dirty="0" smtClean="0"/>
              <a:t> </a:t>
            </a:r>
            <a:r>
              <a:rPr lang="en-US" sz="2800" dirty="0" err="1" smtClean="0"/>
              <a:t>Krumlov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20379"/>
            <a:ext cx="9144000" cy="5232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805636"/>
            <a:ext cx="1638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best way from Amsterdam to </a:t>
            </a:r>
            <a:r>
              <a:rPr lang="en-US" sz="2800" dirty="0" err="1" smtClean="0"/>
              <a:t>Český</a:t>
            </a:r>
            <a:r>
              <a:rPr lang="en-US" sz="2800" dirty="0" smtClean="0"/>
              <a:t> </a:t>
            </a:r>
            <a:r>
              <a:rPr lang="en-US" sz="2800" dirty="0" err="1" smtClean="0"/>
              <a:t>Krumlov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08487"/>
            <a:ext cx="9144000" cy="54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best way from Amsterdam to </a:t>
            </a:r>
            <a:r>
              <a:rPr lang="en-US" sz="2800" dirty="0" err="1" smtClean="0"/>
              <a:t>Český</a:t>
            </a:r>
            <a:r>
              <a:rPr lang="en-US" sz="2800" dirty="0" smtClean="0"/>
              <a:t> </a:t>
            </a:r>
            <a:r>
              <a:rPr lang="en-US" sz="2800" dirty="0" err="1" smtClean="0"/>
              <a:t>Krumlov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08487"/>
            <a:ext cx="9144000" cy="5460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12910" y="2348880"/>
            <a:ext cx="3672408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6926" y="2420888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Graph: </a:t>
            </a:r>
            <a:endParaRPr lang="en-US" sz="2400" dirty="0"/>
          </a:p>
          <a:p>
            <a:r>
              <a:rPr lang="en-US" sz="2400" dirty="0" smtClean="0"/>
              <a:t>Cities -&gt; Nodes</a:t>
            </a:r>
          </a:p>
          <a:p>
            <a:r>
              <a:rPr lang="en-US" sz="2400" dirty="0" smtClean="0"/>
              <a:t>Streets -&gt; Edges</a:t>
            </a:r>
          </a:p>
          <a:p>
            <a:endParaRPr lang="en-US" sz="2400" dirty="0"/>
          </a:p>
          <a:p>
            <a:r>
              <a:rPr lang="en-US" sz="2400" dirty="0" smtClean="0"/>
              <a:t>=&gt; Avoid full combinatorial</a:t>
            </a:r>
          </a:p>
        </p:txBody>
      </p:sp>
    </p:spTree>
    <p:extLst>
      <p:ext uri="{BB962C8B-B14F-4D97-AF65-F5344CB8AC3E}">
        <p14:creationId xmlns:p14="http://schemas.microsoft.com/office/powerpoint/2010/main" val="197439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best way from Amsterdam to </a:t>
            </a:r>
            <a:r>
              <a:rPr lang="en-US" sz="2800" dirty="0" err="1" smtClean="0"/>
              <a:t>Český</a:t>
            </a:r>
            <a:r>
              <a:rPr lang="en-US" sz="2800" dirty="0" smtClean="0"/>
              <a:t> </a:t>
            </a:r>
            <a:r>
              <a:rPr lang="en-US" sz="2800" dirty="0" err="1" smtClean="0"/>
              <a:t>Krumlov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20379"/>
            <a:ext cx="9144000" cy="5232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805636"/>
            <a:ext cx="1638300" cy="647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39952" y="4589512"/>
            <a:ext cx="792088" cy="27964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9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best way from Amsterdam to </a:t>
            </a:r>
            <a:r>
              <a:rPr lang="en-US" sz="2800" dirty="0" err="1" smtClean="0"/>
              <a:t>Český</a:t>
            </a:r>
            <a:r>
              <a:rPr lang="en-US" sz="2800" dirty="0" smtClean="0"/>
              <a:t> </a:t>
            </a:r>
            <a:r>
              <a:rPr lang="en-US" sz="2800" dirty="0" err="1" smtClean="0"/>
              <a:t>Krumlov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08487"/>
            <a:ext cx="9144000" cy="546087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716016" y="4077072"/>
            <a:ext cx="216024" cy="72008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952" y="4589512"/>
            <a:ext cx="792088" cy="27964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7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best way from Amsterdam to </a:t>
            </a:r>
            <a:r>
              <a:rPr lang="en-US" sz="2800" dirty="0" err="1" smtClean="0"/>
              <a:t>Český</a:t>
            </a:r>
            <a:r>
              <a:rPr lang="en-US" sz="2800" dirty="0" smtClean="0"/>
              <a:t> </a:t>
            </a:r>
            <a:r>
              <a:rPr lang="en-US" sz="2800" dirty="0" err="1" smtClean="0"/>
              <a:t>Krumlov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08487"/>
            <a:ext cx="9144000" cy="546087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716016" y="4077072"/>
            <a:ext cx="216024" cy="72008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952" y="4589512"/>
            <a:ext cx="792088" cy="27964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292080" y="2996952"/>
            <a:ext cx="3672408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6096" y="306896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“cost”!</a:t>
            </a:r>
          </a:p>
          <a:p>
            <a:r>
              <a:rPr lang="en-US" sz="2400" dirty="0" smtClean="0"/>
              <a:t>Only keep best local score</a:t>
            </a:r>
          </a:p>
          <a:p>
            <a:r>
              <a:rPr lang="en-US" sz="2400" dirty="0" err="1" smtClean="0"/>
              <a:t>Würzburg-Krumlov</a:t>
            </a:r>
            <a:r>
              <a:rPr lang="en-US" sz="2400" dirty="0" smtClean="0"/>
              <a:t> independent of Essen- </a:t>
            </a:r>
            <a:r>
              <a:rPr lang="en-US" sz="2400" dirty="0" err="1"/>
              <a:t>Würzburg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73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Sequence alignment: a historic perspective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340768"/>
            <a:ext cx="862287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Comparative Genomics is based on sequence homology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Sequence homology requires sequence alignment</a:t>
            </a:r>
          </a:p>
          <a:p>
            <a:endParaRPr lang="en-US" sz="2400" dirty="0"/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Sequence alignment as old as genomics (Smith, Waterman) 1981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054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best way from Amsterdam to </a:t>
            </a:r>
            <a:r>
              <a:rPr lang="en-US" sz="2800" dirty="0" err="1" smtClean="0"/>
              <a:t>Český</a:t>
            </a:r>
            <a:r>
              <a:rPr lang="en-US" sz="2800" dirty="0" smtClean="0"/>
              <a:t> </a:t>
            </a:r>
            <a:r>
              <a:rPr lang="en-US" sz="2800" dirty="0" err="1" smtClean="0"/>
              <a:t>Krumlov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08487"/>
            <a:ext cx="9144000" cy="546087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716016" y="4077072"/>
            <a:ext cx="216024" cy="72008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952" y="4589512"/>
            <a:ext cx="792088" cy="27964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292080" y="2996952"/>
            <a:ext cx="3672408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6096" y="306896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“cost”!</a:t>
            </a:r>
          </a:p>
          <a:p>
            <a:r>
              <a:rPr lang="en-US" sz="2400" dirty="0" smtClean="0"/>
              <a:t>Only keep best local score</a:t>
            </a:r>
          </a:p>
          <a:p>
            <a:r>
              <a:rPr lang="en-US" sz="2400" dirty="0" err="1" smtClean="0"/>
              <a:t>Würzburg-Krumlov</a:t>
            </a:r>
            <a:r>
              <a:rPr lang="en-US" sz="2400" dirty="0" smtClean="0"/>
              <a:t> independent of Essen- </a:t>
            </a:r>
            <a:r>
              <a:rPr lang="en-US" sz="2400" dirty="0" err="1"/>
              <a:t>Würzburg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5536" y="1556792"/>
            <a:ext cx="3672408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162880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to optimize: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Define cost function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Distance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Travel time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Scenic routes, etc.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37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more recent example…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Driving from </a:t>
            </a:r>
            <a:r>
              <a:rPr lang="en-US" sz="2400" dirty="0"/>
              <a:t>Vienna to </a:t>
            </a:r>
            <a:r>
              <a:rPr lang="en-US" sz="2400" dirty="0" err="1"/>
              <a:t>Český</a:t>
            </a:r>
            <a:r>
              <a:rPr lang="en-US" sz="2400" dirty="0"/>
              <a:t> </a:t>
            </a:r>
            <a:r>
              <a:rPr lang="en-US" sz="2400" dirty="0" err="1"/>
              <a:t>Krumlov</a:t>
            </a:r>
            <a:endParaRPr lang="en-US" sz="2400" i="1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24328" y="461057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1691" y="40685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Stockerau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3459" y="492976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</a:t>
            </a:r>
            <a:r>
              <a:rPr lang="en-US" dirty="0" err="1" smtClean="0"/>
              <a:t>Pölten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3729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Tulln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8598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Neulengbach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1331" y="40877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Amstetten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3139" y="42117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6708" y="26682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</a:t>
            </a:r>
            <a:r>
              <a:rPr lang="en-US" dirty="0" err="1" smtClean="0"/>
              <a:t>Leonfelden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275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Friedberg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Krumlov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3848" y="2483604"/>
            <a:ext cx="87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Gmünd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" idx="1"/>
          </p:cNvCxnSpPr>
          <p:nvPr/>
        </p:nvCxnSpPr>
        <p:spPr>
          <a:xfrm flipH="1" flipV="1">
            <a:off x="6876256" y="4253254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85827" y="4947638"/>
            <a:ext cx="690902" cy="1375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48064" y="3717032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51920" y="2924944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555776" y="2060848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55776" y="3573016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7078" y="4457082"/>
            <a:ext cx="496381" cy="4726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43608" y="3068961"/>
            <a:ext cx="144017" cy="11842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47663" y="2070140"/>
            <a:ext cx="144017" cy="6709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403648" y="4267400"/>
            <a:ext cx="1080120" cy="1705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1"/>
          </p:cNvCxnSpPr>
          <p:nvPr/>
        </p:nvCxnSpPr>
        <p:spPr>
          <a:xfrm flipH="1">
            <a:off x="4716016" y="5044534"/>
            <a:ext cx="864096" cy="1126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860032" y="3742304"/>
            <a:ext cx="720080" cy="1205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283968" y="3861048"/>
            <a:ext cx="432048" cy="1120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56248" y="2924944"/>
            <a:ext cx="135632" cy="12297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475656" y="3068961"/>
            <a:ext cx="885268" cy="3040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1"/>
          </p:cNvCxnSpPr>
          <p:nvPr/>
        </p:nvCxnSpPr>
        <p:spPr>
          <a:xfrm flipH="1">
            <a:off x="3635896" y="3557638"/>
            <a:ext cx="864096" cy="7761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187624" y="3573017"/>
            <a:ext cx="1124998" cy="6387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more recent example…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Driving from </a:t>
            </a:r>
            <a:r>
              <a:rPr lang="en-US" sz="2400" dirty="0"/>
              <a:t>Vienna to </a:t>
            </a:r>
            <a:r>
              <a:rPr lang="en-US" sz="2400" dirty="0" err="1"/>
              <a:t>Český</a:t>
            </a:r>
            <a:r>
              <a:rPr lang="en-US" sz="2400" dirty="0"/>
              <a:t> </a:t>
            </a:r>
            <a:r>
              <a:rPr lang="en-US" sz="2400" dirty="0" err="1"/>
              <a:t>Krumlov</a:t>
            </a:r>
            <a:endParaRPr lang="en-US" sz="2400" i="1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24328" y="461057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1691" y="40685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Stockerau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3459" y="492976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</a:t>
            </a:r>
            <a:r>
              <a:rPr lang="en-US" dirty="0" err="1" smtClean="0"/>
              <a:t>Pölten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3729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Tulln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8598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Neulengbach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1331" y="40877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Amstetten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3139" y="42117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6708" y="26682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</a:t>
            </a:r>
            <a:r>
              <a:rPr lang="en-US" dirty="0" err="1" smtClean="0"/>
              <a:t>Leonfelden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275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Friedberg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Krumlov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3848" y="2483604"/>
            <a:ext cx="87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Gmünd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" idx="1"/>
          </p:cNvCxnSpPr>
          <p:nvPr/>
        </p:nvCxnSpPr>
        <p:spPr>
          <a:xfrm flipH="1" flipV="1">
            <a:off x="6876256" y="4253254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85827" y="4947638"/>
            <a:ext cx="690902" cy="1375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48064" y="3717032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51920" y="2924944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555776" y="2060848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55776" y="3573016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7078" y="4457082"/>
            <a:ext cx="496381" cy="4726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43608" y="3068961"/>
            <a:ext cx="144017" cy="11842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47663" y="2070140"/>
            <a:ext cx="144017" cy="6709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403648" y="4267400"/>
            <a:ext cx="1080120" cy="1705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1"/>
          </p:cNvCxnSpPr>
          <p:nvPr/>
        </p:nvCxnSpPr>
        <p:spPr>
          <a:xfrm flipH="1">
            <a:off x="4716016" y="5044534"/>
            <a:ext cx="864096" cy="1126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860032" y="3742304"/>
            <a:ext cx="720080" cy="1205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283968" y="3861048"/>
            <a:ext cx="432048" cy="1120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56248" y="2924944"/>
            <a:ext cx="135632" cy="12297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475656" y="3068961"/>
            <a:ext cx="885268" cy="3040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1"/>
          </p:cNvCxnSpPr>
          <p:nvPr/>
        </p:nvCxnSpPr>
        <p:spPr>
          <a:xfrm flipH="1">
            <a:off x="3635896" y="3557638"/>
            <a:ext cx="864096" cy="7761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36296" y="429309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4288" y="49411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36096" y="371703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501317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0032" y="428380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3066" y="42210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4954" y="458112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35696" y="429309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187624" y="3573017"/>
            <a:ext cx="1124998" cy="6387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98930" y="350100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63026" y="36534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9952" y="292494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3568" y="357301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90818" y="372541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15816" y="206837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7704" y="292494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69241" y="228185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more recent example…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Driving from </a:t>
            </a:r>
            <a:r>
              <a:rPr lang="en-US" sz="2400" dirty="0"/>
              <a:t>Vienna to </a:t>
            </a:r>
            <a:r>
              <a:rPr lang="en-US" sz="2400" dirty="0" err="1"/>
              <a:t>Český</a:t>
            </a:r>
            <a:r>
              <a:rPr lang="en-US" sz="2400" dirty="0"/>
              <a:t> </a:t>
            </a:r>
            <a:r>
              <a:rPr lang="en-US" sz="2400" dirty="0" err="1"/>
              <a:t>Krumlov</a:t>
            </a:r>
            <a:endParaRPr lang="en-US" sz="2400" i="1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24328" y="461057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1691" y="40685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Stockerau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3459" y="492976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</a:t>
            </a:r>
            <a:r>
              <a:rPr lang="en-US" dirty="0" err="1" smtClean="0"/>
              <a:t>Pölten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3729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Tulln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8598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Neulengbach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1331" y="40877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Amstetten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3139" y="42117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6708" y="26682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</a:t>
            </a:r>
            <a:r>
              <a:rPr lang="en-US" dirty="0" err="1" smtClean="0"/>
              <a:t>Leonfelden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275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Friedberg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Krumlov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3848" y="2483604"/>
            <a:ext cx="87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Gmünd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" idx="1"/>
          </p:cNvCxnSpPr>
          <p:nvPr/>
        </p:nvCxnSpPr>
        <p:spPr>
          <a:xfrm flipH="1" flipV="1">
            <a:off x="6876256" y="4253254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85827" y="4947638"/>
            <a:ext cx="690902" cy="1375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48064" y="3717032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51920" y="2924944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555776" y="2060848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55776" y="3573016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7078" y="4457082"/>
            <a:ext cx="496381" cy="4726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43608" y="3068961"/>
            <a:ext cx="144017" cy="11842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47663" y="2070140"/>
            <a:ext cx="144017" cy="6709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403648" y="4267400"/>
            <a:ext cx="1080120" cy="1705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1"/>
          </p:cNvCxnSpPr>
          <p:nvPr/>
        </p:nvCxnSpPr>
        <p:spPr>
          <a:xfrm flipH="1">
            <a:off x="4716016" y="5044534"/>
            <a:ext cx="864096" cy="1126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860032" y="3742304"/>
            <a:ext cx="720080" cy="1205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283968" y="3861048"/>
            <a:ext cx="432048" cy="1120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56248" y="2924944"/>
            <a:ext cx="135632" cy="12297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475656" y="3068961"/>
            <a:ext cx="885268" cy="3040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1"/>
          </p:cNvCxnSpPr>
          <p:nvPr/>
        </p:nvCxnSpPr>
        <p:spPr>
          <a:xfrm flipH="1">
            <a:off x="3635896" y="3557638"/>
            <a:ext cx="864096" cy="7761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36296" y="429309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4288" y="49411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36096" y="371703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501317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0032" y="428380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3066" y="42210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0.8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4954" y="458112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35696" y="429309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187624" y="3573017"/>
            <a:ext cx="1124998" cy="6387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98930" y="350100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63026" y="36534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9952" y="292494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3568" y="357301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90818" y="372541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15816" y="206837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7704" y="292494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69241" y="228185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more recent example…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Driving from </a:t>
            </a:r>
            <a:r>
              <a:rPr lang="en-US" sz="2400" dirty="0"/>
              <a:t>Vienna to </a:t>
            </a:r>
            <a:r>
              <a:rPr lang="en-US" sz="2400" dirty="0" err="1"/>
              <a:t>Český</a:t>
            </a:r>
            <a:r>
              <a:rPr lang="en-US" sz="2400" dirty="0"/>
              <a:t> </a:t>
            </a:r>
            <a:r>
              <a:rPr lang="en-US" sz="2400" dirty="0" err="1"/>
              <a:t>Krumlov</a:t>
            </a:r>
            <a:endParaRPr lang="en-US" sz="2400" i="1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24328" y="461057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1691" y="40685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Stockerau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3459" y="492976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</a:t>
            </a:r>
            <a:r>
              <a:rPr lang="en-US" dirty="0" err="1" smtClean="0"/>
              <a:t>Pölten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3729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Tulln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8598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Neulengbach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1331" y="40877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Amstetten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3139" y="42117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6708" y="26682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</a:t>
            </a:r>
            <a:r>
              <a:rPr lang="en-US" dirty="0" err="1" smtClean="0"/>
              <a:t>Leonfelden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275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Friedberg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Krumlov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3848" y="2483604"/>
            <a:ext cx="87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Gmünd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" idx="1"/>
          </p:cNvCxnSpPr>
          <p:nvPr/>
        </p:nvCxnSpPr>
        <p:spPr>
          <a:xfrm flipH="1" flipV="1">
            <a:off x="6876256" y="4253254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85827" y="4947638"/>
            <a:ext cx="690902" cy="13754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48064" y="3717032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51920" y="2924944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555776" y="2060848"/>
            <a:ext cx="648072" cy="5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55776" y="3573016"/>
            <a:ext cx="648072" cy="5419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7078" y="4457082"/>
            <a:ext cx="496381" cy="47268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43608" y="3068961"/>
            <a:ext cx="144017" cy="11842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47663" y="2070140"/>
            <a:ext cx="144017" cy="67094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403648" y="4267400"/>
            <a:ext cx="1080120" cy="17052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1"/>
          </p:cNvCxnSpPr>
          <p:nvPr/>
        </p:nvCxnSpPr>
        <p:spPr>
          <a:xfrm flipH="1">
            <a:off x="4716016" y="5044534"/>
            <a:ext cx="864096" cy="11265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860032" y="3742304"/>
            <a:ext cx="720080" cy="12053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283968" y="3861048"/>
            <a:ext cx="432048" cy="1120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56248" y="2924944"/>
            <a:ext cx="135632" cy="12297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475656" y="3068961"/>
            <a:ext cx="885268" cy="30401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1"/>
          </p:cNvCxnSpPr>
          <p:nvPr/>
        </p:nvCxnSpPr>
        <p:spPr>
          <a:xfrm flipH="1">
            <a:off x="3635896" y="3557638"/>
            <a:ext cx="864096" cy="7761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36296" y="429309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4288" y="49411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36096" y="371703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501317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0032" y="428380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3066" y="42210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0.8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4954" y="458112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35696" y="429309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187624" y="3573017"/>
            <a:ext cx="1124998" cy="63877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98930" y="350100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63026" y="36534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9952" y="292494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3568" y="357301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90818" y="372541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15816" y="206837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7704" y="292494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69241" y="228185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733256"/>
            <a:ext cx="277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The route I took…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9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Apply to synteny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Generate list of local match candidates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Use combination of match score (sequence identity) and </a:t>
            </a:r>
            <a:r>
              <a:rPr lang="en-US" sz="2400" dirty="0" err="1" smtClean="0"/>
              <a:t>syntenic</a:t>
            </a:r>
            <a:r>
              <a:rPr lang="en-US" sz="2400" dirty="0" smtClean="0"/>
              <a:t> order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 best path across</a:t>
            </a:r>
          </a:p>
          <a:p>
            <a:r>
              <a:rPr lang="en-US" sz="2400" dirty="0" smtClean="0"/>
              <a:t>But: allow for breaks (at a cost!)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5712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Apply to synteny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Generate list of local match candidates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Use combination of match score (sequence identity) and </a:t>
            </a:r>
            <a:r>
              <a:rPr lang="en-US" sz="2400" dirty="0" err="1" smtClean="0"/>
              <a:t>syntenic</a:t>
            </a:r>
            <a:r>
              <a:rPr lang="en-US" sz="2400" dirty="0" smtClean="0"/>
              <a:t> order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 best path across</a:t>
            </a:r>
          </a:p>
          <a:p>
            <a:r>
              <a:rPr lang="en-US" sz="2400" dirty="0" smtClean="0"/>
              <a:t>But: allow for breaks (at a cost!)</a:t>
            </a:r>
          </a:p>
          <a:p>
            <a:endParaRPr lang="en-US" sz="2400" dirty="0" smtClean="0"/>
          </a:p>
        </p:txBody>
      </p:sp>
      <p:sp>
        <p:nvSpPr>
          <p:cNvPr id="2" name="Oval 1"/>
          <p:cNvSpPr/>
          <p:nvPr/>
        </p:nvSpPr>
        <p:spPr>
          <a:xfrm>
            <a:off x="1691680" y="566124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1720" y="530120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9752" y="48691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7624" y="59492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1600" y="638132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99792" y="313258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87824" y="349262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3848" y="39966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35896" y="428471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67944" y="46447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9992" y="522920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83968" y="500479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36096" y="278092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6136" y="242088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28184" y="21328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32040" y="30689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4008" y="342900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0" idx="0"/>
          </p:cNvCxnSpPr>
          <p:nvPr/>
        </p:nvCxnSpPr>
        <p:spPr>
          <a:xfrm flipV="1">
            <a:off x="1079612" y="6090415"/>
            <a:ext cx="163637" cy="290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6"/>
            <a:endCxn id="2" idx="3"/>
          </p:cNvCxnSpPr>
          <p:nvPr/>
        </p:nvCxnSpPr>
        <p:spPr>
          <a:xfrm flipV="1">
            <a:off x="1403648" y="5845636"/>
            <a:ext cx="319668" cy="21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7"/>
            <a:endCxn id="7" idx="3"/>
          </p:cNvCxnSpPr>
          <p:nvPr/>
        </p:nvCxnSpPr>
        <p:spPr>
          <a:xfrm flipV="1">
            <a:off x="1876068" y="5485596"/>
            <a:ext cx="207288" cy="207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7"/>
            <a:endCxn id="8" idx="3"/>
          </p:cNvCxnSpPr>
          <p:nvPr/>
        </p:nvCxnSpPr>
        <p:spPr>
          <a:xfrm flipV="1">
            <a:off x="2236108" y="5053548"/>
            <a:ext cx="135280" cy="279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  <a:endCxn id="11" idx="3"/>
          </p:cNvCxnSpPr>
          <p:nvPr/>
        </p:nvCxnSpPr>
        <p:spPr>
          <a:xfrm flipV="1">
            <a:off x="2371388" y="3316972"/>
            <a:ext cx="360040" cy="1583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6"/>
            <a:endCxn id="12" idx="1"/>
          </p:cNvCxnSpPr>
          <p:nvPr/>
        </p:nvCxnSpPr>
        <p:spPr>
          <a:xfrm>
            <a:off x="2915816" y="3240596"/>
            <a:ext cx="103644" cy="283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5"/>
            <a:endCxn id="13" idx="0"/>
          </p:cNvCxnSpPr>
          <p:nvPr/>
        </p:nvCxnSpPr>
        <p:spPr>
          <a:xfrm>
            <a:off x="3172212" y="3677012"/>
            <a:ext cx="139648" cy="319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5"/>
            <a:endCxn id="14" idx="1"/>
          </p:cNvCxnSpPr>
          <p:nvPr/>
        </p:nvCxnSpPr>
        <p:spPr>
          <a:xfrm>
            <a:off x="3388236" y="4181068"/>
            <a:ext cx="279296" cy="13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5"/>
            <a:endCxn id="15" idx="1"/>
          </p:cNvCxnSpPr>
          <p:nvPr/>
        </p:nvCxnSpPr>
        <p:spPr>
          <a:xfrm>
            <a:off x="3820284" y="4469100"/>
            <a:ext cx="279296" cy="207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5"/>
            <a:endCxn id="17" idx="1"/>
          </p:cNvCxnSpPr>
          <p:nvPr/>
        </p:nvCxnSpPr>
        <p:spPr>
          <a:xfrm>
            <a:off x="4252332" y="4829140"/>
            <a:ext cx="63272" cy="207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6"/>
            <a:endCxn id="16" idx="1"/>
          </p:cNvCxnSpPr>
          <p:nvPr/>
        </p:nvCxnSpPr>
        <p:spPr>
          <a:xfrm>
            <a:off x="4499992" y="5112804"/>
            <a:ext cx="31636" cy="14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6"/>
            <a:endCxn id="22" idx="4"/>
          </p:cNvCxnSpPr>
          <p:nvPr/>
        </p:nvCxnSpPr>
        <p:spPr>
          <a:xfrm flipV="1">
            <a:off x="4716016" y="3645024"/>
            <a:ext cx="36004" cy="1692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0"/>
            <a:endCxn id="21" idx="3"/>
          </p:cNvCxnSpPr>
          <p:nvPr/>
        </p:nvCxnSpPr>
        <p:spPr>
          <a:xfrm flipV="1">
            <a:off x="4752020" y="3253348"/>
            <a:ext cx="211656" cy="175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6"/>
            <a:endCxn id="18" idx="3"/>
          </p:cNvCxnSpPr>
          <p:nvPr/>
        </p:nvCxnSpPr>
        <p:spPr>
          <a:xfrm flipV="1">
            <a:off x="5148064" y="2965316"/>
            <a:ext cx="319668" cy="21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620484" y="2564904"/>
            <a:ext cx="283664" cy="328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7"/>
            <a:endCxn id="20" idx="2"/>
          </p:cNvCxnSpPr>
          <p:nvPr/>
        </p:nvCxnSpPr>
        <p:spPr>
          <a:xfrm flipV="1">
            <a:off x="5980524" y="2240868"/>
            <a:ext cx="247660" cy="21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691680" y="49411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204120" y="616530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771800" y="522920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19672" y="386104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91880" y="580526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851920" y="342900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067944" y="566124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48064" y="422108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31409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04048" y="23488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372200" y="364502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868144" y="501317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300464" y="59492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516216" y="558924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300464" y="437348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55576" y="39330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9" idx="0"/>
            <a:endCxn id="55" idx="2"/>
          </p:cNvCxnSpPr>
          <p:nvPr/>
        </p:nvCxnSpPr>
        <p:spPr>
          <a:xfrm flipV="1">
            <a:off x="1295636" y="5049180"/>
            <a:ext cx="396044" cy="9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8" idx="1"/>
          </p:cNvCxnSpPr>
          <p:nvPr/>
        </p:nvCxnSpPr>
        <p:spPr>
          <a:xfrm flipV="1">
            <a:off x="1844080" y="4900796"/>
            <a:ext cx="527308" cy="172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9" idx="4"/>
            <a:endCxn id="56" idx="3"/>
          </p:cNvCxnSpPr>
          <p:nvPr/>
        </p:nvCxnSpPr>
        <p:spPr>
          <a:xfrm>
            <a:off x="1295636" y="6165304"/>
            <a:ext cx="940120" cy="184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" idx="5"/>
          </p:cNvCxnSpPr>
          <p:nvPr/>
        </p:nvCxnSpPr>
        <p:spPr>
          <a:xfrm flipV="1">
            <a:off x="2339752" y="5053548"/>
            <a:ext cx="184388" cy="117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61" idx="3"/>
          </p:cNvCxnSpPr>
          <p:nvPr/>
        </p:nvCxnSpPr>
        <p:spPr>
          <a:xfrm flipV="1">
            <a:off x="3388236" y="3613388"/>
            <a:ext cx="495320" cy="43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22" idx="2"/>
          </p:cNvCxnSpPr>
          <p:nvPr/>
        </p:nvCxnSpPr>
        <p:spPr>
          <a:xfrm>
            <a:off x="3975327" y="3492624"/>
            <a:ext cx="668681" cy="44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1" idx="1"/>
          </p:cNvCxnSpPr>
          <p:nvPr/>
        </p:nvCxnSpPr>
        <p:spPr>
          <a:xfrm flipV="1">
            <a:off x="4963676" y="2547034"/>
            <a:ext cx="144016" cy="553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0" idx="1"/>
          </p:cNvCxnSpPr>
          <p:nvPr/>
        </p:nvCxnSpPr>
        <p:spPr>
          <a:xfrm flipV="1">
            <a:off x="5128329" y="2164492"/>
            <a:ext cx="1131491" cy="256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5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Exercise II</a:t>
            </a:r>
            <a:r>
              <a:rPr lang="en-US" sz="2800" dirty="0" smtClean="0"/>
              <a:t>: draft genomes &amp; synteny alignments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784321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Software: </a:t>
            </a:r>
            <a:r>
              <a:rPr lang="en-US" sz="2400" b="1" i="1" dirty="0" smtClean="0"/>
              <a:t>Satsuma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Read the documentation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Set up a sample project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Start up alignment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r>
              <a:rPr lang="en-US" sz="1600" dirty="0"/>
              <a:t>Download </a:t>
            </a:r>
            <a:r>
              <a:rPr lang="en-US" sz="1600" dirty="0" smtClean="0"/>
              <a:t>from: https</a:t>
            </a:r>
            <a:r>
              <a:rPr lang="en-US" sz="1600" dirty="0"/>
              <a:t>://</a:t>
            </a:r>
            <a:r>
              <a:rPr lang="en-US" sz="1600" dirty="0" err="1"/>
              <a:t>www.broadinstitute.org</a:t>
            </a:r>
            <a:r>
              <a:rPr lang="en-US" sz="1600" dirty="0"/>
              <a:t>/science/programs/genome-biology/spines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413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0358" y="1088208"/>
            <a:ext cx="6618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Synteny alignments with Satsuma: How it works</a:t>
            </a:r>
            <a:endParaRPr lang="en-US" sz="2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57" y="2659753"/>
            <a:ext cx="3691618" cy="36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22135"/>
            <a:ext cx="372409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you will need:</a:t>
            </a:r>
          </a:p>
          <a:p>
            <a:endParaRPr lang="en-US" sz="2000" b="1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Assembled genome sequences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A lot of CPUs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Satsuma: how it works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Sequence alignment: a historic perspective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340768"/>
            <a:ext cx="862287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Comparative Genomics is based on sequence homology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Sequence homology requires sequence alignment</a:t>
            </a:r>
          </a:p>
          <a:p>
            <a:endParaRPr lang="en-US" sz="2400" dirty="0"/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Sequence alignment as old as genomics (Smith, Waterman) 1981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Algorithms well predate genomics (signal processing etc.)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509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Conventional synteny alignments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91200" y="1451673"/>
            <a:ext cx="7603200" cy="62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buFont typeface="Wingdings" charset="0"/>
              <a:buChar char=""/>
            </a:pPr>
            <a:r>
              <a:rPr lang="en-US" sz="2400" dirty="0" smtClean="0"/>
              <a:t> Mask repeats in sequences (hard &amp; soft)</a:t>
            </a:r>
            <a:endParaRPr lang="en-US" sz="2400" dirty="0"/>
          </a:p>
          <a:p>
            <a:pPr>
              <a:buFont typeface="Wingdings" charset="0"/>
              <a:buChar char=""/>
            </a:pPr>
            <a:r>
              <a:rPr lang="en-US" sz="2400" dirty="0"/>
              <a:t> </a:t>
            </a:r>
            <a:r>
              <a:rPr lang="en-US" sz="2400" dirty="0" smtClean="0"/>
              <a:t>Use seeds to find potential alignments </a:t>
            </a:r>
          </a:p>
          <a:p>
            <a:pPr>
              <a:buFont typeface="Wingdings" charset="0"/>
              <a:buChar char=""/>
            </a:pPr>
            <a:r>
              <a:rPr lang="en-US" sz="2400" dirty="0" smtClean="0"/>
              <a:t> Follow up with local alignments</a:t>
            </a:r>
          </a:p>
          <a:p>
            <a:pPr>
              <a:buFont typeface="Wingdings" charset="0"/>
              <a:buChar char=""/>
            </a:pPr>
            <a:r>
              <a:rPr lang="en-US" sz="2400" dirty="0"/>
              <a:t> </a:t>
            </a:r>
            <a:r>
              <a:rPr lang="en-US" sz="2400" dirty="0" smtClean="0"/>
              <a:t>Apply Synteny filter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Done!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endParaRPr lang="en-US" sz="2400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Seed and match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91200" y="2132856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200" y="5589240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1763524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219908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/>
              <a:t>Seed and match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91200" y="2132856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200" y="5589240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1763524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219908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2564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5968" y="2717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8368" y="2869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0768" y="3022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3168" y="3174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5568" y="3326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7968" y="3479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0368" y="3631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768" y="3784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5168" y="3936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7568" y="4088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1592" y="2837438"/>
            <a:ext cx="621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A: </a:t>
            </a:r>
            <a:r>
              <a:rPr lang="en-US" dirty="0"/>
              <a:t>d</a:t>
            </a:r>
            <a:r>
              <a:rPr lang="en-US" dirty="0" smtClean="0"/>
              <a:t>ictionary of short (11-16bp), overlapping sequences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5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/>
              <a:t>Seed and match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91200" y="2132856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200" y="5589240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1763524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219908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2564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5968" y="2717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8368" y="2869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0768" y="3022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3168" y="3174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5568" y="3326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7968" y="3479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0368" y="3631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768" y="3784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5168" y="3936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7568" y="4088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1592" y="2837438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A: </a:t>
            </a:r>
            <a:r>
              <a:rPr lang="en-US" dirty="0"/>
              <a:t>d</a:t>
            </a:r>
            <a:r>
              <a:rPr lang="en-US" dirty="0" smtClean="0"/>
              <a:t>ictionary of short (11-16bp), overlapping sequences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5651956"/>
            <a:ext cx="467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B: lookup matches for short sequences</a:t>
            </a:r>
          </a:p>
          <a:p>
            <a:r>
              <a:rPr lang="en-US" dirty="0" smtClean="0"/>
              <a:t>=&gt; Use as “seeds” for local alignments 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43608" y="544522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5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/>
              <a:t>Seed and match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91200" y="2132856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200" y="5589240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1763524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219908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2564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5968" y="2717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8368" y="2869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0768" y="3022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3168" y="3174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5568" y="3326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7968" y="3479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0368" y="3631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768" y="3784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5168" y="3936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7568" y="4088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1592" y="2837438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A: </a:t>
            </a:r>
            <a:r>
              <a:rPr lang="en-US" dirty="0"/>
              <a:t>d</a:t>
            </a:r>
            <a:r>
              <a:rPr lang="en-US" dirty="0" smtClean="0"/>
              <a:t>ictionary of short (11-16bp), overlapping sequences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5651956"/>
            <a:ext cx="467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B: lookup matches for short sequences</a:t>
            </a:r>
          </a:p>
          <a:p>
            <a:r>
              <a:rPr lang="en-US" dirty="0" smtClean="0"/>
              <a:t>=&gt; Use as “seeds” for local alignments 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43608" y="544522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40768" y="3936504"/>
            <a:ext cx="1066800" cy="15087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87624" y="5301208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93168" y="3784104"/>
            <a:ext cx="762000" cy="1505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9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Problem: repeats have many matches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91200" y="2132856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200" y="5589240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1763524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219908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2564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5968" y="2717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8368" y="2869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0768" y="3022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3168" y="3174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5568" y="3326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7968" y="3479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0368" y="3631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768" y="37841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5168" y="39365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7568" y="40889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1592" y="2837438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A: </a:t>
            </a:r>
            <a:r>
              <a:rPr lang="en-US" dirty="0"/>
              <a:t>d</a:t>
            </a:r>
            <a:r>
              <a:rPr lang="en-US" dirty="0" smtClean="0"/>
              <a:t>ictionary of short (11-16bp), overlapping sequences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5651956"/>
            <a:ext cx="467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B: lookup matches for short sequences</a:t>
            </a:r>
          </a:p>
          <a:p>
            <a:r>
              <a:rPr lang="en-US" dirty="0" smtClean="0"/>
              <a:t>=&gt; Use as “seeds” for local alignments 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43608" y="544522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40768" y="3936504"/>
            <a:ext cx="1066800" cy="15087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87624" y="5301208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93168" y="3784104"/>
            <a:ext cx="762000" cy="1505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23306" y="21266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1872" y="21328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92072" y="21328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7624" y="5589240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59088" y="32849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11488" y="34373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63888" y="35897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76056" y="39365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28456" y="40889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80856" y="42413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93168" y="3284984"/>
            <a:ext cx="2118320" cy="20127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331640" y="3936504"/>
            <a:ext cx="3896816" cy="13647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4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Problem: repeats have many matches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91200" y="2132856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200" y="5589240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1763524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219908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2564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5968" y="2717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8368" y="2869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0768" y="3022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3168" y="3174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5568" y="3326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7968" y="3479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0368" y="3631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768" y="37841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5168" y="39365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7568" y="40889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1592" y="2837438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A: </a:t>
            </a:r>
            <a:r>
              <a:rPr lang="en-US" dirty="0"/>
              <a:t>d</a:t>
            </a:r>
            <a:r>
              <a:rPr lang="en-US" dirty="0" smtClean="0"/>
              <a:t>ictionary of short (11-16bp), overlapping sequences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5651956"/>
            <a:ext cx="467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B: lookup matches for short sequences</a:t>
            </a:r>
          </a:p>
          <a:p>
            <a:r>
              <a:rPr lang="en-US" dirty="0" smtClean="0"/>
              <a:t>=&gt; Use as “seeds” for local alignments 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43608" y="544522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40768" y="3936504"/>
            <a:ext cx="1066800" cy="15087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87624" y="5301208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93168" y="3784104"/>
            <a:ext cx="762000" cy="1505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23306" y="21266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1872" y="21328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92072" y="21328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7624" y="5589240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59088" y="32849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11488" y="34373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63888" y="35897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76056" y="39365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28456" y="40889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80856" y="42413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93168" y="3284984"/>
            <a:ext cx="2118320" cy="20127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331640" y="3936504"/>
            <a:ext cx="3896816" cy="13647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9792" y="4797152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sz="2400" dirty="0" smtClean="0"/>
              <a:t>Seeds can occur millions of times</a:t>
            </a:r>
          </a:p>
          <a:p>
            <a:pPr marL="285750" indent="-285750">
              <a:buFont typeface="Symbol" charset="0"/>
              <a:buChar char="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4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Problem: repeats have many matches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91200" y="2132856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200" y="5589240"/>
            <a:ext cx="740919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8264" y="1763524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219908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2564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5968" y="2717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8368" y="2869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0768" y="30221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3168" y="31745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5568" y="33269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7968" y="34793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0368" y="363170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768" y="37841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5168" y="39365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7568" y="40889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1592" y="2837438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A: </a:t>
            </a:r>
            <a:r>
              <a:rPr lang="en-US" dirty="0"/>
              <a:t>d</a:t>
            </a:r>
            <a:r>
              <a:rPr lang="en-US" dirty="0" smtClean="0"/>
              <a:t>ictionary of short (11-16bp), overlapping sequences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5651956"/>
            <a:ext cx="467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B: lookup matches for short sequences</a:t>
            </a:r>
          </a:p>
          <a:p>
            <a:r>
              <a:rPr lang="en-US" dirty="0" smtClean="0"/>
              <a:t>=&gt; Use as “seeds” for local alignments 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43608" y="5445224"/>
            <a:ext cx="21602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40768" y="3936504"/>
            <a:ext cx="1066800" cy="15087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87624" y="5301208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93168" y="3784104"/>
            <a:ext cx="762000" cy="1505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23306" y="21266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1872" y="21328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92072" y="2132856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7624" y="5589240"/>
            <a:ext cx="560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59088" y="32849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11488" y="34373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63888" y="358978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76056" y="39365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28456" y="40889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80856" y="4241304"/>
            <a:ext cx="2160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93168" y="3284984"/>
            <a:ext cx="2118320" cy="20127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331640" y="3936504"/>
            <a:ext cx="3896816" cy="13647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9792" y="4797152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sz="2400" dirty="0" smtClean="0"/>
              <a:t>Seeds can occur millions of times</a:t>
            </a:r>
          </a:p>
          <a:p>
            <a:pPr marL="285750" indent="-285750">
              <a:buFont typeface="Symbol" charset="0"/>
              <a:buChar char=""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31840" y="2348880"/>
            <a:ext cx="4989567" cy="244827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3848" y="2420888"/>
            <a:ext cx="4500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Workaround: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Avoid repetitive sequences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Avoid common sequences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Trade-off between sensitivity and search space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13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How Satsuma does it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91200" y="1451673"/>
            <a:ext cx="7603200" cy="811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buFont typeface="Wingdings" charset="0"/>
              <a:buChar char=""/>
            </a:pPr>
            <a:r>
              <a:rPr lang="en-US" sz="2400" dirty="0" smtClean="0"/>
              <a:t> Prioritize search space</a:t>
            </a:r>
          </a:p>
          <a:p>
            <a:pPr>
              <a:buFont typeface="Wingdings" charset="0"/>
              <a:buChar char=""/>
            </a:pPr>
            <a:r>
              <a:rPr lang="en-US" sz="2400" dirty="0"/>
              <a:t> </a:t>
            </a:r>
            <a:r>
              <a:rPr lang="en-US" sz="2400" dirty="0" smtClean="0"/>
              <a:t>Exhaustively search top candidates </a:t>
            </a:r>
          </a:p>
          <a:p>
            <a:pPr>
              <a:buFont typeface="Wingdings" charset="0"/>
              <a:buChar char=""/>
            </a:pPr>
            <a:r>
              <a:rPr lang="en-US" sz="2400" dirty="0" smtClean="0"/>
              <a:t> Collect results</a:t>
            </a:r>
          </a:p>
          <a:p>
            <a:pPr>
              <a:buFont typeface="Wingdings" charset="0"/>
              <a:buChar char=""/>
            </a:pPr>
            <a:r>
              <a:rPr lang="en-US" sz="2400" dirty="0"/>
              <a:t> </a:t>
            </a:r>
            <a:r>
              <a:rPr lang="en-US" sz="2400" dirty="0" smtClean="0"/>
              <a:t>Apply Synteny filter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When space exhausted, done!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No seeding required!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r>
              <a:rPr lang="en-US" sz="2400" dirty="0" smtClean="0"/>
              <a:t>- Built-in asynchronous parallelization!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endParaRPr lang="en-US" sz="2400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pPr>
              <a:buFont typeface="Wingdings" charset="0"/>
              <a:buChar char=""/>
            </a:pP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707904" y="2780928"/>
            <a:ext cx="252028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28184" y="1700808"/>
            <a:ext cx="0" cy="10801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995936" y="1700808"/>
            <a:ext cx="223224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0192" y="198884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Feedback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72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battleshi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28" y="1640860"/>
            <a:ext cx="2409825" cy="240506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4682812"/>
            <a:ext cx="848188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/>
              <a:t> Play the paper-and-pencil game battleship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/>
              <a:t> Distribute over multiple CPUs (server-client model)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Line 1030"/>
          <p:cNvSpPr>
            <a:spLocks noChangeShapeType="1"/>
          </p:cNvSpPr>
          <p:nvPr/>
        </p:nvSpPr>
        <p:spPr bwMode="auto">
          <a:xfrm>
            <a:off x="304800" y="945637"/>
            <a:ext cx="8370469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1">
                <a:lumMod val="50000"/>
                <a:alpha val="76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94704"/>
            <a:ext cx="83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“Battleship” search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1801" y="1014591"/>
            <a:ext cx="58674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347201" y="1624191"/>
            <a:ext cx="3200400" cy="3276600"/>
            <a:chOff x="2016" y="2208"/>
            <a:chExt cx="2016" cy="2064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2016" y="2208"/>
              <a:ext cx="2016" cy="20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2256" y="2448"/>
              <a:ext cx="1536" cy="15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2544" y="2736"/>
              <a:ext cx="96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2784" y="2976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024" y="2208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2016" y="321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10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Local vs. Global alignment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340768"/>
            <a:ext cx="8188159" cy="4585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Local alignment: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align two sequences head-to-toe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Maximize matches/minimize mismatches &amp; gaps</a:t>
            </a:r>
          </a:p>
          <a:p>
            <a:r>
              <a:rPr lang="en-US" sz="2400" b="1" dirty="0" smtClean="0"/>
              <a:t>=&gt; In essence: how to insert gaps </a:t>
            </a:r>
            <a:endParaRPr lang="en-US" sz="2000" b="1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ATA_GGAAAAGAAGAATTAAATTGAACAGT_TTACAATTAATGACTGTATTA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||</a:t>
            </a:r>
            <a:r>
              <a:rPr lang="en-US" sz="2000" dirty="0">
                <a:latin typeface="Courier"/>
                <a:cs typeface="Courier"/>
              </a:rPr>
              <a:t>|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|| |   |||||||||  ||</a:t>
            </a:r>
            <a:r>
              <a:rPr lang="en-US" sz="2000" dirty="0" smtClean="0">
                <a:latin typeface="Courier"/>
                <a:cs typeface="Courier"/>
              </a:rPr>
              <a:t>||</a:t>
            </a:r>
            <a:r>
              <a:rPr lang="en-US" sz="2000" dirty="0">
                <a:latin typeface="Courier"/>
                <a:cs typeface="Courier"/>
              </a:rPr>
              <a:t>|||| || |||  ||| ||   |||</a:t>
            </a:r>
            <a:r>
              <a:rPr lang="en-US" sz="2000" dirty="0" smtClean="0">
                <a:latin typeface="Courier"/>
                <a:cs typeface="Courier"/>
              </a:rPr>
              <a:t>|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ATATGGGA___AAGAATTAAGGTGAACAGTCTTCCAA__AAT_AC_ACATTA</a:t>
            </a:r>
            <a:endParaRPr lang="en-US" sz="2000" dirty="0">
              <a:latin typeface="Courier"/>
              <a:cs typeface="Courier"/>
            </a:endParaRPr>
          </a:p>
          <a:p>
            <a:endParaRPr lang="en-US" sz="2000" dirty="0" smtClean="0"/>
          </a:p>
          <a:p>
            <a:r>
              <a:rPr lang="en-US" sz="2400" u="sng" dirty="0" smtClean="0"/>
              <a:t>Global </a:t>
            </a:r>
            <a:r>
              <a:rPr lang="en-US" sz="2400" u="sng" dirty="0"/>
              <a:t>alignment: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Examine many placement for sequence (genome-wide)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Maximize matches &amp; length/</a:t>
            </a:r>
            <a:r>
              <a:rPr lang="en-US" sz="2400" dirty="0"/>
              <a:t>minimize mismatches &amp; </a:t>
            </a:r>
            <a:r>
              <a:rPr lang="en-US" sz="2400" dirty="0" smtClean="0"/>
              <a:t>gaps(?)</a:t>
            </a:r>
            <a:endParaRPr lang="en-US" sz="2400" dirty="0"/>
          </a:p>
          <a:p>
            <a:r>
              <a:rPr lang="en-US" sz="2400" b="1" dirty="0"/>
              <a:t>=&gt; In essence: </a:t>
            </a:r>
            <a:r>
              <a:rPr lang="en-US" sz="2400" b="1" dirty="0" smtClean="0"/>
              <a:t>where to find best hit(s) </a:t>
            </a:r>
            <a:endParaRPr lang="en-US" sz="2400" b="1" dirty="0">
              <a:latin typeface="Courier"/>
              <a:cs typeface="Courier"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225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Battleship search for alignments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4800600" cy="20574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Avoid searching all pairs of query and target sequences:</a:t>
            </a:r>
          </a:p>
          <a:p>
            <a:pPr marL="0" indent="0" eaLnBrk="1" hangingPunct="1">
              <a:buFontTx/>
              <a:buNone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Exploit the fact that order and orientation of homologous sequences are highly conserved </a:t>
            </a:r>
          </a:p>
          <a:p>
            <a:pPr marL="0" indent="0" eaLnBrk="1" hangingPunct="1">
              <a:buFontTx/>
              <a:buNone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962400" y="35052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Tx/>
              <a:buAutoNum type="arabicParenR"/>
            </a:pPr>
            <a:r>
              <a:rPr lang="en-US" sz="1800">
                <a:latin typeface="Helvetica" charset="0"/>
              </a:rPr>
              <a:t>Map genomes onto a 2-dimensional grid</a:t>
            </a:r>
          </a:p>
          <a:p>
            <a:pPr marL="342900" indent="-342900" eaLnBrk="1" hangingPunct="1">
              <a:buFontTx/>
              <a:buAutoNum type="arabicParenR"/>
            </a:pPr>
            <a:r>
              <a:rPr lang="en-US" sz="1800">
                <a:latin typeface="Helvetica" charset="0"/>
              </a:rPr>
              <a:t>Each pixel represents 4096x4096 bp</a:t>
            </a:r>
          </a:p>
          <a:p>
            <a:pPr marL="342900" indent="-342900" eaLnBrk="1" hangingPunct="1">
              <a:buFontTx/>
              <a:buAutoNum type="arabicParenR"/>
            </a:pPr>
            <a:r>
              <a:rPr lang="en-US" sz="1800">
                <a:latin typeface="Helvetica" charset="0"/>
              </a:rPr>
              <a:t>Several full line searches to find initial set of </a:t>
            </a:r>
            <a:r>
              <a:rPr lang="ja-JP" altLang="en-US" sz="1800">
                <a:latin typeface="Helvetica" charset="0"/>
              </a:rPr>
              <a:t>“</a:t>
            </a:r>
            <a:r>
              <a:rPr lang="en-US" sz="1800">
                <a:latin typeface="Helvetica" charset="0"/>
              </a:rPr>
              <a:t>hits</a:t>
            </a:r>
            <a:r>
              <a:rPr lang="ja-JP" altLang="en-US" sz="1800">
                <a:latin typeface="Helvetica" charset="0"/>
              </a:rPr>
              <a:t>”</a:t>
            </a:r>
            <a:r>
              <a:rPr lang="en-US" sz="1800">
                <a:latin typeface="Helvetica" charset="0"/>
              </a:rPr>
              <a:t> - pixels that survive synteny filter</a:t>
            </a:r>
          </a:p>
          <a:p>
            <a:pPr marL="342900" indent="-342900" eaLnBrk="1" hangingPunct="1">
              <a:buFontTx/>
              <a:buAutoNum type="arabicParenR"/>
            </a:pPr>
            <a:r>
              <a:rPr lang="en-US" sz="1800">
                <a:latin typeface="Helvetica" charset="0"/>
              </a:rPr>
              <a:t>Prioritize pixels bordering hits for subsequent search</a:t>
            </a:r>
          </a:p>
        </p:txBody>
      </p:sp>
      <p:pic>
        <p:nvPicPr>
          <p:cNvPr id="26629" name="Picture 7" descr="USS_Texas_BB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066800"/>
            <a:ext cx="23622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battleshi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538538"/>
            <a:ext cx="240982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9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Battleship parallelization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20675" y="17526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/>
            <a:endParaRPr lang="en-US" sz="1800">
              <a:latin typeface="Helvetica" charset="0"/>
            </a:endParaRPr>
          </a:p>
          <a:p>
            <a:pPr marL="342900" indent="-342900" eaLnBrk="1" hangingPunct="1">
              <a:buFontTx/>
              <a:buChar char="–"/>
            </a:pPr>
            <a:r>
              <a:rPr lang="en-US" sz="1800">
                <a:latin typeface="Helvetica" charset="0"/>
              </a:rPr>
              <a:t>Pixels are distributed to parallel search processes</a:t>
            </a:r>
          </a:p>
          <a:p>
            <a:pPr marL="342900" indent="-342900" eaLnBrk="1" hangingPunct="1">
              <a:buFontTx/>
              <a:buChar char="–"/>
            </a:pPr>
            <a:r>
              <a:rPr lang="en-US" sz="1800">
                <a:latin typeface="Helvetica" charset="0"/>
              </a:rPr>
              <a:t>Central process maintains priority queue and constantly updates map of grid</a:t>
            </a:r>
          </a:p>
          <a:p>
            <a:pPr marL="342900" indent="-342900" eaLnBrk="1" hangingPunct="1">
              <a:buFontTx/>
              <a:buChar char="–"/>
            </a:pPr>
            <a:r>
              <a:rPr lang="en-US" sz="1800">
                <a:latin typeface="Helvetica" charset="0"/>
              </a:rPr>
              <a:t>Pixels bordering hits are prioritized for search</a:t>
            </a:r>
          </a:p>
          <a:p>
            <a:pPr marL="342900" indent="-342900" eaLnBrk="1" hangingPunct="1">
              <a:buFontTx/>
              <a:buChar char="–"/>
            </a:pPr>
            <a:r>
              <a:rPr lang="en-US" sz="1800">
                <a:latin typeface="Helvetica" charset="0"/>
              </a:rPr>
              <a:t>As processes return, new processes are farmed out to search high-priority pixels</a:t>
            </a:r>
          </a:p>
          <a:p>
            <a:pPr marL="342900" indent="-342900" eaLnBrk="1" hangingPunct="1">
              <a:buFontTx/>
              <a:buChar char="–"/>
            </a:pPr>
            <a:r>
              <a:rPr lang="en-US" sz="1800">
                <a:latin typeface="Helvetica" charset="0"/>
              </a:rPr>
              <a:t>When there are not enough high-ranking pixels in the queue, more initiation points are searched</a:t>
            </a:r>
          </a:p>
          <a:p>
            <a:pPr marL="342900" indent="-342900" eaLnBrk="1" hangingPunct="1">
              <a:buFontTx/>
              <a:buChar char="–"/>
            </a:pPr>
            <a:endParaRPr lang="en-US" sz="1800">
              <a:latin typeface="Helvetica" charset="0"/>
            </a:endParaRPr>
          </a:p>
        </p:txBody>
      </p:sp>
      <p:pic>
        <p:nvPicPr>
          <p:cNvPr id="28677" name="Picture 7" descr="battle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1148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Dynamic parallelization: master-and-slave model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0664"/>
            <a:ext cx="914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13064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36864"/>
            <a:ext cx="1016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60664"/>
            <a:ext cx="1016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79264"/>
            <a:ext cx="1800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36864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36864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30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1524000" y="3027064"/>
            <a:ext cx="2286000" cy="2209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Arrow Connector 13"/>
          <p:cNvCxnSpPr>
            <a:cxnSpLocks noChangeShapeType="1"/>
          </p:cNvCxnSpPr>
          <p:nvPr/>
        </p:nvCxnSpPr>
        <p:spPr bwMode="auto">
          <a:xfrm rot="5400000">
            <a:off x="2476500" y="3598564"/>
            <a:ext cx="21336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Arrow Connector 14"/>
          <p:cNvCxnSpPr>
            <a:cxnSpLocks noChangeShapeType="1"/>
          </p:cNvCxnSpPr>
          <p:nvPr/>
        </p:nvCxnSpPr>
        <p:spPr bwMode="auto">
          <a:xfrm rot="5400000">
            <a:off x="3200400" y="4093864"/>
            <a:ext cx="2133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4838700" y="3293764"/>
            <a:ext cx="20574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4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4152900" y="3750964"/>
            <a:ext cx="1981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Straight Arrow Connector 17"/>
          <p:cNvCxnSpPr>
            <a:cxnSpLocks noChangeShapeType="1"/>
          </p:cNvCxnSpPr>
          <p:nvPr/>
        </p:nvCxnSpPr>
        <p:spPr bwMode="auto">
          <a:xfrm>
            <a:off x="5181600" y="2874664"/>
            <a:ext cx="2667000" cy="2286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6" name="TextBox 15"/>
          <p:cNvSpPr txBox="1">
            <a:spLocks noChangeArrowheads="1"/>
          </p:cNvSpPr>
          <p:nvPr/>
        </p:nvSpPr>
        <p:spPr bwMode="auto">
          <a:xfrm>
            <a:off x="838200" y="2646064"/>
            <a:ext cx="2574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800" dirty="0"/>
              <a:t>Distribute jobs to CPUs </a:t>
            </a:r>
          </a:p>
          <a:p>
            <a:r>
              <a:rPr lang="en-US" sz="1800" dirty="0"/>
              <a:t>(multi-CPU machine, </a:t>
            </a:r>
          </a:p>
          <a:p>
            <a:r>
              <a:rPr lang="en-US" sz="1800" dirty="0"/>
              <a:t>Server farm)</a:t>
            </a:r>
          </a:p>
        </p:txBody>
      </p:sp>
      <p:sp>
        <p:nvSpPr>
          <p:cNvPr id="30737" name="TextBox 16"/>
          <p:cNvSpPr txBox="1">
            <a:spLocks noChangeArrowheads="1"/>
          </p:cNvSpPr>
          <p:nvPr/>
        </p:nvSpPr>
        <p:spPr bwMode="auto">
          <a:xfrm>
            <a:off x="5700713" y="2493664"/>
            <a:ext cx="2757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800"/>
              <a:t>Dynamic communication </a:t>
            </a:r>
          </a:p>
          <a:p>
            <a:r>
              <a:rPr lang="en-US" sz="1800"/>
              <a:t>channel (TCP/IP) across</a:t>
            </a:r>
          </a:p>
          <a:p>
            <a:r>
              <a:rPr lang="en-US" sz="1800"/>
              <a:t>the network</a:t>
            </a:r>
          </a:p>
          <a:p>
            <a:endParaRPr lang="en-US" sz="1800"/>
          </a:p>
        </p:txBody>
      </p:sp>
      <p:sp>
        <p:nvSpPr>
          <p:cNvPr id="30738" name="TextBox 17"/>
          <p:cNvSpPr txBox="1">
            <a:spLocks noChangeArrowheads="1"/>
          </p:cNvSpPr>
          <p:nvPr/>
        </p:nvSpPr>
        <p:spPr bwMode="auto">
          <a:xfrm>
            <a:off x="990600" y="6227464"/>
            <a:ext cx="738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800"/>
              <a:t>Slaves initialize once (expensive!), request directives, send back results </a:t>
            </a:r>
          </a:p>
        </p:txBody>
      </p:sp>
      <p:sp>
        <p:nvSpPr>
          <p:cNvPr id="30739" name="TextBox 18"/>
          <p:cNvSpPr txBox="1">
            <a:spLocks noChangeArrowheads="1"/>
          </p:cNvSpPr>
          <p:nvPr/>
        </p:nvSpPr>
        <p:spPr bwMode="auto">
          <a:xfrm>
            <a:off x="5334000" y="1807864"/>
            <a:ext cx="183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latin typeface="BlairMdITC TT-Medium" charset="0"/>
                <a:cs typeface="BlairMdITC TT-Medium" charset="0"/>
              </a:rPr>
              <a:t>Master</a:t>
            </a:r>
          </a:p>
        </p:txBody>
      </p:sp>
      <p:sp>
        <p:nvSpPr>
          <p:cNvPr id="30740" name="TextBox 19"/>
          <p:cNvSpPr txBox="1">
            <a:spLocks noChangeArrowheads="1"/>
          </p:cNvSpPr>
          <p:nvPr/>
        </p:nvSpPr>
        <p:spPr bwMode="auto">
          <a:xfrm>
            <a:off x="381000" y="4703464"/>
            <a:ext cx="1712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latin typeface="BlairMdITC TT-Medium" charset="0"/>
                <a:cs typeface="BlairMdITC TT-Medium" charset="0"/>
              </a:rPr>
              <a:t>Slaves</a:t>
            </a:r>
          </a:p>
        </p:txBody>
      </p:sp>
    </p:spTree>
    <p:extLst>
      <p:ext uri="{BB962C8B-B14F-4D97-AF65-F5344CB8AC3E}">
        <p14:creationId xmlns:p14="http://schemas.microsoft.com/office/powerpoint/2010/main" val="318694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Master: constantly update priority queue</a:t>
            </a:r>
          </a:p>
        </p:txBody>
      </p:sp>
      <p:sp>
        <p:nvSpPr>
          <p:cNvPr id="32771" name="TextBox 15"/>
          <p:cNvSpPr txBox="1">
            <a:spLocks noChangeArrowheads="1"/>
          </p:cNvSpPr>
          <p:nvPr/>
        </p:nvSpPr>
        <p:spPr bwMode="auto">
          <a:xfrm>
            <a:off x="533400" y="1600200"/>
            <a:ext cx="4429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en-US" sz="1800"/>
              <a:t> Collect and merge slave output</a:t>
            </a:r>
          </a:p>
          <a:p>
            <a:pPr>
              <a:buFontTx/>
              <a:buChar char="-"/>
            </a:pPr>
            <a:r>
              <a:rPr lang="en-US" sz="1800"/>
              <a:t> Build global priority queue</a:t>
            </a:r>
          </a:p>
          <a:p>
            <a:pPr>
              <a:buFontTx/>
              <a:buChar char="-"/>
            </a:pPr>
            <a:r>
              <a:rPr lang="en-US" sz="1800"/>
              <a:t> Push onto communication stack</a:t>
            </a:r>
          </a:p>
          <a:p>
            <a:pPr>
              <a:buFontTx/>
              <a:buChar char="-"/>
            </a:pPr>
            <a:r>
              <a:rPr lang="en-US" sz="1800"/>
              <a:t> Wait for slaves to pick up coordinates</a:t>
            </a:r>
          </a:p>
          <a:p>
            <a:pPr>
              <a:buFontTx/>
              <a:buChar char="-"/>
            </a:pPr>
            <a:r>
              <a:rPr lang="en-US" sz="1800"/>
              <a:t> Mark coordinates being processed</a:t>
            </a:r>
          </a:p>
          <a:p>
            <a:pPr>
              <a:buFontTx/>
              <a:buChar char="-"/>
            </a:pPr>
            <a:r>
              <a:rPr lang="en-US" sz="1800"/>
              <a:t> Check for backup strategy (blind search)</a:t>
            </a:r>
          </a:p>
          <a:p>
            <a:pPr>
              <a:buFontTx/>
              <a:buChar char="-"/>
            </a:pPr>
            <a:r>
              <a:rPr lang="en-US" sz="1800"/>
              <a:t> Check for exit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578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626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674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2578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626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674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2578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67400" y="24384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578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8674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578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626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674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1722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770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7818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1722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4770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7818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722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770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7818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1722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770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7818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1722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4770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7818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2578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5626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8674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2578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5626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674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2578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4770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18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1722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4770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7818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1722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0866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3914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6962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0866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3914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6962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0866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3914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6962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0866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962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0866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3914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6962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0866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3914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6962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0866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3914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6962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0866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3914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6962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172200" y="36576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086600" y="27432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855" name="Straight Connector 103"/>
          <p:cNvCxnSpPr>
            <a:cxnSpLocks noChangeShapeType="1"/>
          </p:cNvCxnSpPr>
          <p:nvPr/>
        </p:nvCxnSpPr>
        <p:spPr bwMode="auto">
          <a:xfrm flipV="1">
            <a:off x="6191250" y="3686175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6" name="Straight Connector 105"/>
          <p:cNvCxnSpPr>
            <a:cxnSpLocks noChangeShapeType="1"/>
          </p:cNvCxnSpPr>
          <p:nvPr/>
        </p:nvCxnSpPr>
        <p:spPr bwMode="auto">
          <a:xfrm flipV="1">
            <a:off x="7162800" y="2819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7" name="Straight Connector 106"/>
          <p:cNvCxnSpPr>
            <a:cxnSpLocks noChangeShapeType="1"/>
          </p:cNvCxnSpPr>
          <p:nvPr/>
        </p:nvCxnSpPr>
        <p:spPr bwMode="auto">
          <a:xfrm rot="10800000">
            <a:off x="5913438" y="2590800"/>
            <a:ext cx="762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8" name="Straight Arrow Connector 115"/>
          <p:cNvCxnSpPr>
            <a:cxnSpLocks noChangeShapeType="1"/>
          </p:cNvCxnSpPr>
          <p:nvPr/>
        </p:nvCxnSpPr>
        <p:spPr bwMode="auto">
          <a:xfrm rot="5400000">
            <a:off x="1905001" y="1447800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9" name="Straight Connector 117"/>
          <p:cNvCxnSpPr>
            <a:cxnSpLocks noChangeShapeType="1"/>
          </p:cNvCxnSpPr>
          <p:nvPr/>
        </p:nvCxnSpPr>
        <p:spPr bwMode="auto">
          <a:xfrm rot="5400000">
            <a:off x="1943101" y="3848100"/>
            <a:ext cx="38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0" name="Straight Connector 119"/>
          <p:cNvCxnSpPr>
            <a:cxnSpLocks noChangeShapeType="1"/>
          </p:cNvCxnSpPr>
          <p:nvPr/>
        </p:nvCxnSpPr>
        <p:spPr bwMode="auto">
          <a:xfrm rot="10800000">
            <a:off x="457200" y="40386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1" name="Straight Connector 120"/>
          <p:cNvCxnSpPr>
            <a:cxnSpLocks noChangeShapeType="1"/>
          </p:cNvCxnSpPr>
          <p:nvPr/>
        </p:nvCxnSpPr>
        <p:spPr bwMode="auto">
          <a:xfrm rot="5400000">
            <a:off x="-952499" y="2627312"/>
            <a:ext cx="2819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Straight Connector 122"/>
          <p:cNvCxnSpPr>
            <a:cxnSpLocks noChangeShapeType="1"/>
          </p:cNvCxnSpPr>
          <p:nvPr/>
        </p:nvCxnSpPr>
        <p:spPr bwMode="auto">
          <a:xfrm rot="10800000">
            <a:off x="457200" y="12192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6868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Master: constantly update priority queue</a:t>
            </a:r>
          </a:p>
        </p:txBody>
      </p:sp>
      <p:sp>
        <p:nvSpPr>
          <p:cNvPr id="34819" name="TextBox 15"/>
          <p:cNvSpPr txBox="1">
            <a:spLocks noChangeArrowheads="1"/>
          </p:cNvSpPr>
          <p:nvPr/>
        </p:nvSpPr>
        <p:spPr bwMode="auto">
          <a:xfrm>
            <a:off x="533400" y="1600200"/>
            <a:ext cx="4429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en-US" sz="1800"/>
              <a:t> Collect and merge slave output</a:t>
            </a:r>
          </a:p>
          <a:p>
            <a:pPr>
              <a:buFontTx/>
              <a:buChar char="-"/>
            </a:pPr>
            <a:r>
              <a:rPr lang="en-US" sz="1800"/>
              <a:t> Build global priority queue</a:t>
            </a:r>
          </a:p>
          <a:p>
            <a:pPr>
              <a:buFontTx/>
              <a:buChar char="-"/>
            </a:pPr>
            <a:r>
              <a:rPr lang="en-US" sz="1800"/>
              <a:t> Push onto communication stack</a:t>
            </a:r>
          </a:p>
          <a:p>
            <a:pPr>
              <a:buFontTx/>
              <a:buChar char="-"/>
            </a:pPr>
            <a:r>
              <a:rPr lang="en-US" sz="1800"/>
              <a:t> Wait for slaves to pick up coordinates</a:t>
            </a:r>
          </a:p>
          <a:p>
            <a:pPr>
              <a:buFontTx/>
              <a:buChar char="-"/>
            </a:pPr>
            <a:r>
              <a:rPr lang="en-US" sz="1800"/>
              <a:t> Mark coordinates being processed</a:t>
            </a:r>
          </a:p>
          <a:p>
            <a:pPr>
              <a:buFontTx/>
              <a:buChar char="-"/>
            </a:pPr>
            <a:r>
              <a:rPr lang="en-US" sz="1800"/>
              <a:t> Check for backup strategy (blind search)</a:t>
            </a:r>
          </a:p>
          <a:p>
            <a:pPr>
              <a:buFontTx/>
              <a:buChar char="-"/>
            </a:pPr>
            <a:r>
              <a:rPr lang="en-US" sz="1800"/>
              <a:t> Check for exit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578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626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674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2578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626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674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2578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67400" y="24384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578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8674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578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626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674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1722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770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7818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1722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4770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7818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722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770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7818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1722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770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7818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1722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4770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7818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2578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5626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8674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2578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5626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674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2578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4770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18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1722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4770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7818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1722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1828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0866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3914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696200" y="2133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0866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3914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696200" y="2438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0866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3914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696200" y="2743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0866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96200" y="30480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0866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3914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696200" y="33528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0866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3914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696200" y="36576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0866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3914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696200" y="39624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0866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3914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696200" y="4267200"/>
            <a:ext cx="3048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172200" y="36576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086600" y="27432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903" name="Straight Connector 103"/>
          <p:cNvCxnSpPr>
            <a:cxnSpLocks noChangeShapeType="1"/>
          </p:cNvCxnSpPr>
          <p:nvPr/>
        </p:nvCxnSpPr>
        <p:spPr bwMode="auto">
          <a:xfrm flipV="1">
            <a:off x="6191250" y="3686175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4" name="Straight Connector 105"/>
          <p:cNvCxnSpPr>
            <a:cxnSpLocks noChangeShapeType="1"/>
          </p:cNvCxnSpPr>
          <p:nvPr/>
        </p:nvCxnSpPr>
        <p:spPr bwMode="auto">
          <a:xfrm flipV="1">
            <a:off x="7162800" y="2819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5" name="Straight Connector 106"/>
          <p:cNvCxnSpPr>
            <a:cxnSpLocks noChangeShapeType="1"/>
          </p:cNvCxnSpPr>
          <p:nvPr/>
        </p:nvCxnSpPr>
        <p:spPr bwMode="auto">
          <a:xfrm rot="10800000">
            <a:off x="5913438" y="2590800"/>
            <a:ext cx="762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6" name="Straight Arrow Connector 115"/>
          <p:cNvCxnSpPr>
            <a:cxnSpLocks noChangeShapeType="1"/>
          </p:cNvCxnSpPr>
          <p:nvPr/>
        </p:nvCxnSpPr>
        <p:spPr bwMode="auto">
          <a:xfrm rot="5400000">
            <a:off x="1905001" y="1447800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7" name="Straight Connector 117"/>
          <p:cNvCxnSpPr>
            <a:cxnSpLocks noChangeShapeType="1"/>
          </p:cNvCxnSpPr>
          <p:nvPr/>
        </p:nvCxnSpPr>
        <p:spPr bwMode="auto">
          <a:xfrm rot="5400000">
            <a:off x="1943101" y="3848100"/>
            <a:ext cx="38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8" name="Straight Connector 119"/>
          <p:cNvCxnSpPr>
            <a:cxnSpLocks noChangeShapeType="1"/>
          </p:cNvCxnSpPr>
          <p:nvPr/>
        </p:nvCxnSpPr>
        <p:spPr bwMode="auto">
          <a:xfrm rot="10800000">
            <a:off x="457200" y="40386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9" name="Straight Connector 120"/>
          <p:cNvCxnSpPr>
            <a:cxnSpLocks noChangeShapeType="1"/>
          </p:cNvCxnSpPr>
          <p:nvPr/>
        </p:nvCxnSpPr>
        <p:spPr bwMode="auto">
          <a:xfrm rot="5400000">
            <a:off x="-952499" y="2627312"/>
            <a:ext cx="2819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0" name="Straight Connector 122"/>
          <p:cNvCxnSpPr>
            <a:cxnSpLocks noChangeShapeType="1"/>
          </p:cNvCxnSpPr>
          <p:nvPr/>
        </p:nvCxnSpPr>
        <p:spPr bwMode="auto">
          <a:xfrm rot="10800000">
            <a:off x="457200" y="12192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Rectangle 102"/>
          <p:cNvSpPr/>
          <p:nvPr/>
        </p:nvSpPr>
        <p:spPr bwMode="auto">
          <a:xfrm>
            <a:off x="6477000" y="36576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172200" y="33528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867400" y="3352800"/>
            <a:ext cx="304800" cy="3048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867400" y="36576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67400" y="3962400"/>
            <a:ext cx="304800" cy="304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172200" y="39624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77000" y="3962400"/>
            <a:ext cx="304800" cy="3048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781800" y="27432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919" name="Rectangle 113"/>
          <p:cNvSpPr>
            <a:spLocks noChangeArrowheads="1"/>
          </p:cNvSpPr>
          <p:nvPr/>
        </p:nvSpPr>
        <p:spPr bwMode="auto">
          <a:xfrm>
            <a:off x="6781800" y="3048000"/>
            <a:ext cx="304800" cy="304800"/>
          </a:xfrm>
          <a:prstGeom prst="rect">
            <a:avLst/>
          </a:prstGeom>
          <a:solidFill>
            <a:srgbClr val="E0F9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7086600" y="30480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781800" y="2438400"/>
            <a:ext cx="304800" cy="3048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7086600" y="24384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7391400" y="27432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7391400" y="2438400"/>
            <a:ext cx="304800" cy="304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391400" y="3048000"/>
            <a:ext cx="304800" cy="3048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926" name="Rectangle 126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rect">
            <a:avLst/>
          </a:prstGeom>
          <a:solidFill>
            <a:srgbClr val="E0F9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7" name="Rectangle 126"/>
          <p:cNvSpPr>
            <a:spLocks noChangeArrowheads="1"/>
          </p:cNvSpPr>
          <p:nvPr/>
        </p:nvSpPr>
        <p:spPr bwMode="auto">
          <a:xfrm>
            <a:off x="3962400" y="4343400"/>
            <a:ext cx="304800" cy="304800"/>
          </a:xfrm>
          <a:prstGeom prst="rect">
            <a:avLst/>
          </a:prstGeom>
          <a:solidFill>
            <a:srgbClr val="E0F9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8" name="Rectangle 126"/>
          <p:cNvSpPr>
            <a:spLocks noChangeArrowheads="1"/>
          </p:cNvSpPr>
          <p:nvPr/>
        </p:nvSpPr>
        <p:spPr bwMode="auto">
          <a:xfrm>
            <a:off x="3962400" y="4648200"/>
            <a:ext cx="304800" cy="304800"/>
          </a:xfrm>
          <a:prstGeom prst="rect">
            <a:avLst/>
          </a:prstGeom>
          <a:solidFill>
            <a:srgbClr val="E0F9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Rectangle 117"/>
          <p:cNvSpPr/>
          <p:nvPr/>
        </p:nvSpPr>
        <p:spPr bwMode="auto">
          <a:xfrm>
            <a:off x="3962400" y="49530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3962400" y="52578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3962400" y="55626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3962400" y="586740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933" name="TextBox 122"/>
          <p:cNvSpPr txBox="1">
            <a:spLocks noChangeArrowheads="1"/>
          </p:cNvSpPr>
          <p:nvPr/>
        </p:nvSpPr>
        <p:spPr bwMode="auto">
          <a:xfrm>
            <a:off x="4343400" y="5715000"/>
            <a:ext cx="1065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/>
              <a:t>Queue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3962400" y="4953000"/>
            <a:ext cx="304800" cy="304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962400" y="5257800"/>
            <a:ext cx="304800" cy="304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55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Battleship search: Stickleback vs. </a:t>
            </a:r>
            <a:r>
              <a:rPr lang="en-US" sz="3200" dirty="0" err="1">
                <a:latin typeface="Helvetica" charset="0"/>
                <a:ea typeface="ＭＳ Ｐゴシック" charset="0"/>
                <a:cs typeface="ＭＳ Ｐゴシック" charset="0"/>
              </a:rPr>
              <a:t>Pufferfish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1987" name="Group 23"/>
          <p:cNvGrpSpPr>
            <a:grpSpLocks/>
          </p:cNvGrpSpPr>
          <p:nvPr/>
        </p:nvGrpSpPr>
        <p:grpSpPr bwMode="auto">
          <a:xfrm>
            <a:off x="381000" y="1516063"/>
            <a:ext cx="8458200" cy="4198937"/>
            <a:chOff x="192" y="907"/>
            <a:chExt cx="5328" cy="2645"/>
          </a:xfrm>
        </p:grpSpPr>
        <p:grpSp>
          <p:nvGrpSpPr>
            <p:cNvPr id="41990" name="Group 18"/>
            <p:cNvGrpSpPr>
              <a:grpSpLocks/>
            </p:cNvGrpSpPr>
            <p:nvPr/>
          </p:nvGrpSpPr>
          <p:grpSpPr bwMode="auto">
            <a:xfrm>
              <a:off x="4401" y="1938"/>
              <a:ext cx="1119" cy="500"/>
              <a:chOff x="4209" y="1938"/>
              <a:chExt cx="1119" cy="500"/>
            </a:xfrm>
          </p:grpSpPr>
          <p:sp>
            <p:nvSpPr>
              <p:cNvPr id="41997" name="Rectangle 10"/>
              <p:cNvSpPr>
                <a:spLocks noChangeArrowheads="1"/>
              </p:cNvSpPr>
              <p:nvPr/>
            </p:nvSpPr>
            <p:spPr bwMode="auto">
              <a:xfrm>
                <a:off x="4272" y="2005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Text Box 11"/>
              <p:cNvSpPr txBox="1">
                <a:spLocks noChangeArrowheads="1"/>
              </p:cNvSpPr>
              <p:nvPr/>
            </p:nvSpPr>
            <p:spPr bwMode="auto">
              <a:xfrm>
                <a:off x="4416" y="1984"/>
                <a:ext cx="90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9pPr>
              </a:lstStyle>
              <a:p>
                <a:pPr eaLnBrk="1">
                  <a:lnSpc>
                    <a:spcPct val="104000"/>
                  </a:lnSpc>
                  <a:buClr>
                    <a:srgbClr val="000000"/>
                  </a:buClr>
                  <a:buSzPct val="45000"/>
                  <a:buFont typeface="Wingdings" charset="0"/>
                  <a:buNone/>
                </a:pPr>
                <a:r>
                  <a:rPr lang="en-US" sz="1400">
                    <a:latin typeface="Arial" charset="0"/>
                  </a:rPr>
                  <a:t>Pixels searched</a:t>
                </a:r>
              </a:p>
            </p:txBody>
          </p:sp>
          <p:sp>
            <p:nvSpPr>
              <p:cNvPr id="41999" name="Rectangle 13"/>
              <p:cNvSpPr>
                <a:spLocks noChangeArrowheads="1"/>
              </p:cNvSpPr>
              <p:nvPr/>
            </p:nvSpPr>
            <p:spPr bwMode="auto">
              <a:xfrm>
                <a:off x="4272" y="2224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Text Box 14"/>
              <p:cNvSpPr txBox="1">
                <a:spLocks noChangeArrowheads="1"/>
              </p:cNvSpPr>
              <p:nvPr/>
            </p:nvSpPr>
            <p:spPr bwMode="auto">
              <a:xfrm>
                <a:off x="4424" y="2203"/>
                <a:ext cx="782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eorgia" charset="0"/>
                    <a:ea typeface="ＭＳ Ｐゴシック" charset="0"/>
                  </a:defRPr>
                </a:lvl9pPr>
              </a:lstStyle>
              <a:p>
                <a:pPr eaLnBrk="1">
                  <a:lnSpc>
                    <a:spcPct val="104000"/>
                  </a:lnSpc>
                  <a:buClr>
                    <a:srgbClr val="000000"/>
                  </a:buClr>
                  <a:buSzPct val="45000"/>
                  <a:buFont typeface="Wingdings" charset="0"/>
                  <a:buNone/>
                </a:pPr>
                <a:r>
                  <a:rPr lang="en-US" sz="1400">
                    <a:latin typeface="Arial" charset="0"/>
                  </a:rPr>
                  <a:t>Not searched</a:t>
                </a:r>
              </a:p>
            </p:txBody>
          </p:sp>
          <p:sp>
            <p:nvSpPr>
              <p:cNvPr id="42001" name="Rectangle 15"/>
              <p:cNvSpPr>
                <a:spLocks noChangeArrowheads="1"/>
              </p:cNvSpPr>
              <p:nvPr/>
            </p:nvSpPr>
            <p:spPr bwMode="auto">
              <a:xfrm>
                <a:off x="4209" y="1938"/>
                <a:ext cx="1119" cy="5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1991" name="Picture 16" descr="gr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912"/>
              <a:ext cx="1767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17" descr="stickle_tet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1743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Rectangle 19"/>
            <p:cNvSpPr>
              <a:spLocks noChangeArrowheads="1"/>
            </p:cNvSpPr>
            <p:nvPr/>
          </p:nvSpPr>
          <p:spPr bwMode="auto">
            <a:xfrm>
              <a:off x="1114" y="1513"/>
              <a:ext cx="480" cy="576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Line 20"/>
            <p:cNvSpPr>
              <a:spLocks noChangeShapeType="1"/>
            </p:cNvSpPr>
            <p:nvPr/>
          </p:nvSpPr>
          <p:spPr bwMode="auto">
            <a:xfrm flipV="1">
              <a:off x="1594" y="912"/>
              <a:ext cx="854" cy="60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21"/>
            <p:cNvSpPr>
              <a:spLocks noChangeShapeType="1"/>
            </p:cNvSpPr>
            <p:nvPr/>
          </p:nvSpPr>
          <p:spPr bwMode="auto">
            <a:xfrm>
              <a:off x="1584" y="2094"/>
              <a:ext cx="864" cy="145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22"/>
            <p:cNvSpPr>
              <a:spLocks noChangeArrowheads="1"/>
            </p:cNvSpPr>
            <p:nvPr/>
          </p:nvSpPr>
          <p:spPr bwMode="auto">
            <a:xfrm>
              <a:off x="2438" y="907"/>
              <a:ext cx="1781" cy="2645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8" name="TextBox 15"/>
          <p:cNvSpPr txBox="1">
            <a:spLocks noChangeArrowheads="1"/>
          </p:cNvSpPr>
          <p:nvPr/>
        </p:nvSpPr>
        <p:spPr bwMode="auto">
          <a:xfrm>
            <a:off x="685800" y="914400"/>
            <a:ext cx="650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/>
              <a:t>460Mb vs. 220 Mb genomes in 120 CPU hours</a:t>
            </a:r>
          </a:p>
        </p:txBody>
      </p:sp>
      <p:sp>
        <p:nvSpPr>
          <p:cNvPr id="41989" name="TextBox 16"/>
          <p:cNvSpPr txBox="1">
            <a:spLocks noChangeArrowheads="1"/>
          </p:cNvSpPr>
          <p:nvPr/>
        </p:nvSpPr>
        <p:spPr bwMode="auto">
          <a:xfrm>
            <a:off x="685800" y="5715000"/>
            <a:ext cx="7114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dirty="0"/>
              <a:t>Align two mammalian genomes in </a:t>
            </a:r>
            <a:r>
              <a:rPr lang="en-US" dirty="0" smtClean="0"/>
              <a:t>32 </a:t>
            </a:r>
            <a:r>
              <a:rPr lang="en-US" dirty="0"/>
              <a:t>hours</a:t>
            </a:r>
          </a:p>
          <a:p>
            <a:r>
              <a:rPr lang="en-US" dirty="0"/>
              <a:t>(non-repeat-masked </a:t>
            </a:r>
            <a:r>
              <a:rPr lang="en-US" dirty="0" err="1"/>
              <a:t>blastz</a:t>
            </a:r>
            <a:r>
              <a:rPr lang="en-US" dirty="0"/>
              <a:t>: 160,000+ CPU hours!)</a:t>
            </a:r>
          </a:p>
        </p:txBody>
      </p:sp>
    </p:spTree>
    <p:extLst>
      <p:ext uri="{BB962C8B-B14F-4D97-AF65-F5344CB8AC3E}">
        <p14:creationId xmlns:p14="http://schemas.microsoft.com/office/powerpoint/2010/main" val="256321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A few implementation details (that we learned the hard way)…</a:t>
            </a:r>
          </a:p>
        </p:txBody>
      </p:sp>
      <p:sp>
        <p:nvSpPr>
          <p:cNvPr id="36867" name="TextBox 15"/>
          <p:cNvSpPr txBox="1">
            <a:spLocks noChangeArrowheads="1"/>
          </p:cNvSpPr>
          <p:nvPr/>
        </p:nvSpPr>
        <p:spPr bwMode="auto">
          <a:xfrm>
            <a:off x="533400" y="1846312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800" dirty="0"/>
              <a:t>Make sure each allocated CPU is busy: load balancing is non-trivial</a:t>
            </a:r>
          </a:p>
          <a:p>
            <a:endParaRPr lang="en-US" sz="1800" dirty="0"/>
          </a:p>
          <a:p>
            <a:r>
              <a:rPr lang="en-US" sz="1800" dirty="0"/>
              <a:t>       Slave process file output: latency (several seconds) due to file system caching</a:t>
            </a:r>
          </a:p>
          <a:p>
            <a:endParaRPr lang="en-US" sz="1800" dirty="0"/>
          </a:p>
          <a:p>
            <a:r>
              <a:rPr lang="en-US" sz="1800" dirty="0"/>
              <a:t>       Master cannot get carried away in managing priority queue (incremental!)</a:t>
            </a:r>
          </a:p>
          <a:p>
            <a:endParaRPr lang="en-US" sz="1800" dirty="0"/>
          </a:p>
          <a:p>
            <a:r>
              <a:rPr lang="en-US" sz="1800" dirty="0"/>
              <a:t>       Use </a:t>
            </a:r>
            <a:r>
              <a:rPr lang="ja-JP" altLang="en-US" sz="1800" dirty="0"/>
              <a:t>“</a:t>
            </a:r>
            <a:r>
              <a:rPr lang="en-US" sz="1800" dirty="0"/>
              <a:t>keep-alive</a:t>
            </a:r>
            <a:r>
              <a:rPr lang="ja-JP" altLang="en-US" sz="1800" dirty="0"/>
              <a:t>”</a:t>
            </a:r>
            <a:r>
              <a:rPr lang="en-US" sz="1800" dirty="0"/>
              <a:t> mechanism (make sure master did not die) </a:t>
            </a:r>
          </a:p>
          <a:p>
            <a:endParaRPr lang="en-US" sz="1800" dirty="0"/>
          </a:p>
          <a:p>
            <a:r>
              <a:rPr lang="en-US" sz="1800" dirty="0"/>
              <a:t>       Fault-tolerance mechanism for failing slaves (on a farm, accidents happen!)</a:t>
            </a:r>
          </a:p>
        </p:txBody>
      </p:sp>
      <p:pic>
        <p:nvPicPr>
          <p:cNvPr id="36868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79712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13112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9212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92612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works…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Processes are assigned to CPUs as they become available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Allows for heterogeneous architectures and being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nice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in variable-load environments (use CPUs if nobody else does)</a:t>
            </a:r>
          </a:p>
          <a:p>
            <a:pPr eaLnBrk="1" hangingPunct="1">
              <a:buFontTx/>
              <a:buNone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Order of search is nondeterministic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Set of pixels that are ultimately searched is nondeterministic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b="1" i="1">
                <a:latin typeface="Helvetica" charset="0"/>
                <a:ea typeface="ＭＳ Ｐゴシック" charset="0"/>
                <a:cs typeface="ＭＳ Ｐゴシック" charset="0"/>
              </a:rPr>
              <a:t>Nevertheless, performance is stable across trials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1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Stability of nondeterministic search: Human vs. Dog</a:t>
            </a:r>
          </a:p>
        </p:txBody>
      </p:sp>
      <p:grpSp>
        <p:nvGrpSpPr>
          <p:cNvPr id="40963" name="Group 30"/>
          <p:cNvGrpSpPr>
            <a:grpSpLocks/>
          </p:cNvGrpSpPr>
          <p:nvPr/>
        </p:nvGrpSpPr>
        <p:grpSpPr bwMode="auto">
          <a:xfrm>
            <a:off x="228600" y="754063"/>
            <a:ext cx="8572500" cy="6027737"/>
            <a:chOff x="285" y="571"/>
            <a:chExt cx="5400" cy="3797"/>
          </a:xfrm>
        </p:grpSpPr>
        <p:sp>
          <p:nvSpPr>
            <p:cNvPr id="40964" name="Text Box 17"/>
            <p:cNvSpPr txBox="1">
              <a:spLocks noChangeArrowheads="1"/>
            </p:cNvSpPr>
            <p:nvPr/>
          </p:nvSpPr>
          <p:spPr bwMode="auto">
            <a:xfrm>
              <a:off x="912" y="1776"/>
              <a:ext cx="9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1 CPU</a:t>
              </a:r>
            </a:p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751 seconds</a:t>
              </a:r>
            </a:p>
          </p:txBody>
        </p:sp>
        <p:sp>
          <p:nvSpPr>
            <p:cNvPr id="40965" name="Text Box 18"/>
            <p:cNvSpPr txBox="1">
              <a:spLocks noChangeArrowheads="1"/>
            </p:cNvSpPr>
            <p:nvPr/>
          </p:nvSpPr>
          <p:spPr bwMode="auto">
            <a:xfrm>
              <a:off x="2820" y="1776"/>
              <a:ext cx="9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2 CPUs</a:t>
              </a:r>
            </a:p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404 seconds</a:t>
              </a:r>
            </a:p>
          </p:txBody>
        </p:sp>
        <p:sp>
          <p:nvSpPr>
            <p:cNvPr id="40966" name="Text Box 19"/>
            <p:cNvSpPr txBox="1">
              <a:spLocks noChangeArrowheads="1"/>
            </p:cNvSpPr>
            <p:nvPr/>
          </p:nvSpPr>
          <p:spPr bwMode="auto">
            <a:xfrm>
              <a:off x="4752" y="1776"/>
              <a:ext cx="9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3 CPUs</a:t>
              </a:r>
            </a:p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288 seconds</a:t>
              </a:r>
            </a:p>
          </p:txBody>
        </p:sp>
        <p:sp>
          <p:nvSpPr>
            <p:cNvPr id="40967" name="Text Box 20"/>
            <p:cNvSpPr txBox="1">
              <a:spLocks noChangeArrowheads="1"/>
            </p:cNvSpPr>
            <p:nvPr/>
          </p:nvSpPr>
          <p:spPr bwMode="auto">
            <a:xfrm>
              <a:off x="4752" y="3744"/>
              <a:ext cx="9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8 CPUs</a:t>
              </a:r>
            </a:p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151 seconds</a:t>
              </a:r>
            </a:p>
          </p:txBody>
        </p:sp>
        <p:sp>
          <p:nvSpPr>
            <p:cNvPr id="40968" name="Text Box 21"/>
            <p:cNvSpPr txBox="1">
              <a:spLocks noChangeArrowheads="1"/>
            </p:cNvSpPr>
            <p:nvPr/>
          </p:nvSpPr>
          <p:spPr bwMode="auto">
            <a:xfrm>
              <a:off x="2820" y="3744"/>
              <a:ext cx="9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6 CPUs</a:t>
              </a:r>
            </a:p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176 seconds</a:t>
              </a:r>
            </a:p>
          </p:txBody>
        </p:sp>
        <p:sp>
          <p:nvSpPr>
            <p:cNvPr id="40969" name="Text Box 22"/>
            <p:cNvSpPr txBox="1">
              <a:spLocks noChangeArrowheads="1"/>
            </p:cNvSpPr>
            <p:nvPr/>
          </p:nvSpPr>
          <p:spPr bwMode="auto">
            <a:xfrm>
              <a:off x="912" y="3744"/>
              <a:ext cx="9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4 CPUs</a:t>
              </a:r>
            </a:p>
            <a:p>
              <a:r>
                <a:rPr lang="en-US" sz="1800">
                  <a:solidFill>
                    <a:srgbClr val="0000FF"/>
                  </a:solidFill>
                  <a:latin typeface="Helvetica" charset="0"/>
                </a:rPr>
                <a:t>238 seconds</a:t>
              </a:r>
            </a:p>
          </p:txBody>
        </p:sp>
        <p:pic>
          <p:nvPicPr>
            <p:cNvPr id="40970" name="Picture 24" descr="plo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571"/>
              <a:ext cx="1539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25" descr="plo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577"/>
              <a:ext cx="1538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26" descr="plo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" y="577"/>
              <a:ext cx="1538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27" descr="plot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2491"/>
              <a:ext cx="1539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Picture 28" descr="plot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2495"/>
              <a:ext cx="1539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5" name="Picture 29" descr="plot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" y="2496"/>
              <a:ext cx="153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6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1200" y="404664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Satsuma: semi-local search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91200" y="1451673"/>
            <a:ext cx="7603200" cy="64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buFont typeface="Wingdings" charset="0"/>
              <a:buChar char=""/>
            </a:pPr>
            <a:r>
              <a:rPr lang="en-US"/>
              <a:t> Basic idea: slide query along target and count matches </a:t>
            </a:r>
          </a:p>
          <a:p>
            <a:pPr>
              <a:buFont typeface="Wingdings" charset="0"/>
              <a:buChar char=""/>
            </a:pPr>
            <a:r>
              <a:rPr lang="en-US"/>
              <a:t> Technique widely used in audio signal processing</a:t>
            </a:r>
          </a:p>
          <a:p>
            <a:pPr>
              <a:buFont typeface="Wingdings" charset="0"/>
              <a:buChar char=""/>
            </a:pPr>
            <a:r>
              <a:rPr lang="en-US"/>
              <a:t> Cross-correlation can be done via Fourier Transform</a:t>
            </a:r>
          </a:p>
          <a:p>
            <a:pPr>
              <a:buFont typeface="Wingdings" charset="0"/>
              <a:buChar char=""/>
            </a:pPr>
            <a:endParaRPr lang="en-US"/>
          </a:p>
          <a:p>
            <a:pPr>
              <a:buFont typeface="Wingdings" charset="0"/>
              <a:buChar char=""/>
            </a:pPr>
            <a:endParaRPr lang="en-US"/>
          </a:p>
          <a:p>
            <a:pPr>
              <a:buFont typeface="Wingdings" charset="0"/>
              <a:buChar char=""/>
            </a:pPr>
            <a:endParaRPr lang="en-US"/>
          </a:p>
          <a:p>
            <a:pPr>
              <a:buFont typeface="Wingdings" charset="0"/>
              <a:buChar char=""/>
            </a:pPr>
            <a:endParaRPr lang="en-US"/>
          </a:p>
          <a:p>
            <a:endParaRPr lang="en-US"/>
          </a:p>
          <a:p>
            <a:pPr>
              <a:buFont typeface="Wingdings" charset="0"/>
              <a:buChar char=""/>
            </a:pPr>
            <a:endParaRPr lang="en-US"/>
          </a:p>
          <a:p>
            <a:pPr>
              <a:buFont typeface="Wingdings" charset="0"/>
              <a:buChar char=""/>
            </a:pPr>
            <a:endParaRPr lang="en-US"/>
          </a:p>
          <a:p>
            <a:pPr>
              <a:buFont typeface="Wingdings" charset="0"/>
              <a:buChar char=""/>
            </a:pPr>
            <a:endParaRPr lang="en-US"/>
          </a:p>
          <a:p>
            <a:pPr>
              <a:buFont typeface="Wingdings" charset="0"/>
              <a:buChar char=""/>
            </a:pPr>
            <a:r>
              <a:rPr lang="en-US"/>
              <a:t> Efficient implementation: FFT (J.W. Cooley and J.W. Tukey 1965, rediscovered from C.F. Gauss 1805)</a:t>
            </a:r>
          </a:p>
          <a:p>
            <a:endParaRPr lang="en-US"/>
          </a:p>
          <a:p>
            <a:pPr>
              <a:buFont typeface="Symbol" charset="0"/>
              <a:buNone/>
            </a:pPr>
            <a:r>
              <a:rPr lang="en-US" b="1"/>
              <a:t>=&gt; Analog signal processing technique, but applicable </a:t>
            </a:r>
          </a:p>
          <a:p>
            <a:pPr>
              <a:buFont typeface="Symbol" charset="0"/>
              <a:buNone/>
            </a:pPr>
            <a:r>
              <a:rPr lang="en-US" b="1"/>
              <a:t>     to genomic sequence (nucleotide, protein)</a:t>
            </a:r>
          </a:p>
          <a:p>
            <a:pPr>
              <a:buFont typeface="Symbol" charset="0"/>
              <a:buNone/>
            </a:pPr>
            <a:r>
              <a:rPr lang="en-US" b="1"/>
              <a:t>=&gt; There are no SEEDS to find sequence matches </a:t>
            </a:r>
          </a:p>
          <a:p>
            <a:pPr>
              <a:buFont typeface="Wingdings" charset="0"/>
              <a:buChar char=""/>
            </a:pPr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566400" y="1244290"/>
            <a:ext cx="3456000" cy="17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628900" indent="-3429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3086100" indent="-3429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543300" indent="-3429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4000500" indent="-3429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829452"/>
            <a:r>
              <a:rPr lang="en-US" sz="2200" b="1">
                <a:solidFill>
                  <a:schemeClr val="tx1"/>
                </a:solidFill>
                <a:latin typeface="Courier" charset="0"/>
              </a:rPr>
              <a:t>   ACGTTAC</a:t>
            </a:r>
          </a:p>
          <a:p>
            <a:pPr defTabSz="829452"/>
            <a:r>
              <a:rPr lang="en-US" sz="2200">
                <a:solidFill>
                  <a:schemeClr val="tx1"/>
                </a:solidFill>
                <a:latin typeface="Courier" charset="0"/>
              </a:rPr>
              <a:t>0  GATA</a:t>
            </a:r>
          </a:p>
          <a:p>
            <a:pPr defTabSz="829452"/>
            <a:r>
              <a:rPr lang="en-US" sz="2200">
                <a:solidFill>
                  <a:schemeClr val="tx1"/>
                </a:solidFill>
                <a:latin typeface="Courier" charset="0"/>
              </a:rPr>
              <a:t>1   GA</a:t>
            </a:r>
            <a:r>
              <a:rPr lang="en-US" sz="2200" b="1">
                <a:solidFill>
                  <a:schemeClr val="tx1"/>
                </a:solidFill>
                <a:latin typeface="Courier" charset="0"/>
              </a:rPr>
              <a:t>T</a:t>
            </a:r>
            <a:r>
              <a:rPr lang="en-US" sz="2200">
                <a:solidFill>
                  <a:schemeClr val="tx1"/>
                </a:solidFill>
                <a:latin typeface="Courier" charset="0"/>
              </a:rPr>
              <a:t>A</a:t>
            </a:r>
          </a:p>
          <a:p>
            <a:pPr defTabSz="829452"/>
            <a:r>
              <a:rPr lang="en-US" sz="2200" b="1">
                <a:solidFill>
                  <a:schemeClr val="tx1"/>
                </a:solidFill>
                <a:latin typeface="Courier" charset="0"/>
              </a:rPr>
              <a:t>3    G</a:t>
            </a:r>
            <a:r>
              <a:rPr lang="en-US" sz="2200">
                <a:solidFill>
                  <a:schemeClr val="tx1"/>
                </a:solidFill>
                <a:latin typeface="Courier" charset="0"/>
              </a:rPr>
              <a:t>A</a:t>
            </a:r>
            <a:r>
              <a:rPr lang="en-US" sz="2200" b="1">
                <a:solidFill>
                  <a:schemeClr val="tx1"/>
                </a:solidFill>
                <a:latin typeface="Courier" charset="0"/>
              </a:rPr>
              <a:t>TA</a:t>
            </a:r>
          </a:p>
          <a:p>
            <a:pPr defTabSz="829452"/>
            <a:r>
              <a:rPr lang="en-US" sz="2200">
                <a:solidFill>
                  <a:schemeClr val="tx1"/>
                </a:solidFill>
                <a:latin typeface="Courier" charset="0"/>
              </a:rPr>
              <a:t>0     GATA</a:t>
            </a:r>
            <a:endParaRPr lang="en-US" sz="2900">
              <a:solidFill>
                <a:schemeClr val="tx1"/>
              </a:solidFill>
              <a:latin typeface="Courier" charset="0"/>
            </a:endParaRP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6497280" y="1244290"/>
            <a:ext cx="2004480" cy="1797309"/>
            <a:chOff x="3888" y="2832"/>
            <a:chExt cx="1968" cy="1584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88" y="2908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100"/>
                <a:t>Score</a:t>
              </a:r>
              <a:endParaRPr lang="en-US" sz="1500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888" y="2832"/>
              <a:ext cx="1968" cy="15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40" y="2670041"/>
            <a:ext cx="3456000" cy="12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0" y="2582191"/>
            <a:ext cx="1149120" cy="13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829440" y="3895609"/>
            <a:ext cx="2142720" cy="1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700"/>
              <a:t>Jean Baptiste Joseph Fourier (1768-1830)</a:t>
            </a:r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56391"/>
            <a:ext cx="2142720" cy="161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2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19879" y="479420"/>
            <a:ext cx="4849235" cy="766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Synteny: orthologous only (best hit not always correct!)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230320"/>
            <a:ext cx="82827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Order and orientation of genomic features often highly conserved (e.g. </a:t>
            </a:r>
            <a:r>
              <a:rPr lang="en-US" sz="2400" dirty="0" err="1" smtClean="0"/>
              <a:t>tetrapods</a:t>
            </a:r>
            <a:r>
              <a:rPr lang="en-US" sz="2400" dirty="0" smtClean="0"/>
              <a:t>, fishes, flowering plants)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7883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36801" y="1797309"/>
            <a:ext cx="1301447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cs typeface="ＭＳ Ｐゴシック" charset="0"/>
              </a:rPr>
              <a:t>TCGAGCTACGT…</a:t>
            </a:r>
            <a:endParaRPr lang="en-US" sz="2200">
              <a:cs typeface="ＭＳ Ｐゴシック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77921" y="1715221"/>
            <a:ext cx="3872160" cy="19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(-0.3, -0.3, -0.3, +0.7, -0.3, -0.3, -0.3, +0.7, -0.3, -0.3, -0.3…)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5120" y="1840514"/>
            <a:ext cx="3872160" cy="1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(-0.3, +0.7, -0.3, -0.3, -0.3, +0.7, -0.3, -0.3, +0.7, -0.3, -0.3…)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77921" y="1967247"/>
            <a:ext cx="3872160" cy="1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(-0.3, -0.3, +0.7, -0.3, +0.7, -0.3, -0.3, -0.3, -0.3, +0.7, -0.3…)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77921" y="2092540"/>
            <a:ext cx="3872160" cy="19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(+0.7, -0.3, -0.3, -0.3, -0.3, -0.3, +0.7, -0.3, -0.3, -0.3, +0.7…)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57440" y="1589927"/>
            <a:ext cx="1411200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Sequences to signal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933601" y="2435296"/>
            <a:ext cx="1015200" cy="5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Fast Fourier Transform (FFT)</a:t>
            </a:r>
          </a:p>
        </p:txBody>
      </p:sp>
      <p:pic>
        <p:nvPicPr>
          <p:cNvPr id="21513" name="Picture 9" descr="FFT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21" y="3152491"/>
            <a:ext cx="1427040" cy="22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231521" y="2786693"/>
            <a:ext cx="1015200" cy="14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Cross-Correlation:</a:t>
            </a:r>
          </a:p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 </a:t>
            </a:r>
          </a:p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Multiply complex conjugates, inverse FFT</a:t>
            </a:r>
          </a:p>
        </p:txBody>
      </p:sp>
      <p:pic>
        <p:nvPicPr>
          <p:cNvPr id="21515" name="Picture 11" descr="x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80" y="2488582"/>
            <a:ext cx="1964160" cy="137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44000" y="3781837"/>
            <a:ext cx="1825920" cy="41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TTACACAAGAGCAGACATAGCATTTGCTGT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| |||||||  | || ||  | ||||||||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TAACACAAGGCCTGATATTTCTTTTGCTGT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797120" y="3041599"/>
            <a:ext cx="124992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Find all partial alignments</a:t>
            </a:r>
          </a:p>
        </p:txBody>
      </p:sp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902881" y="4454388"/>
          <a:ext cx="1252800" cy="378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6" imgW="1409700" imgH="457200" progId="Equation.3">
                  <p:embed/>
                </p:oleObj>
              </mc:Choice>
              <mc:Fallback>
                <p:oleObj name="Equation" r:id="rId6" imgW="1409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881" y="4454388"/>
                        <a:ext cx="1252800" cy="37875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329920" y="4475990"/>
            <a:ext cx="101520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Filter by probability</a:t>
            </a:r>
            <a:endParaRPr lang="en-US" sz="11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314720" y="5358804"/>
            <a:ext cx="1825920" cy="41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TTACACAAGAGCAGACATAGCATTTGCTGT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| |||||||  | || ||  | ||||||||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TAACACAAGGCCTGATATTTCTTTTGCTGT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309281" y="5296876"/>
            <a:ext cx="2489760" cy="41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TTACACAAGAGCAGACATAGCATTTGCTGT---GTCCGATCC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| |||||||  | || ||  | ||||||||   ||| ||||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700">
                <a:latin typeface="Courier" charset="0"/>
                <a:cs typeface="ＭＳ Ｐゴシック" charset="0"/>
              </a:rPr>
              <a:t>TAACACAAGGCCTGATATTTCTTTTGCTGTTCGGTCAGATCT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074401" y="4908036"/>
            <a:ext cx="2099520" cy="5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Merge overlapping alignments through Dynamic Programming and chain alignments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658241" y="1967247"/>
            <a:ext cx="12196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6923520" y="2282641"/>
            <a:ext cx="0" cy="7560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5299200" y="3290746"/>
            <a:ext cx="6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575360" y="2786693"/>
            <a:ext cx="0" cy="819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1575360" y="2786693"/>
            <a:ext cx="1218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2252160" y="4236925"/>
            <a:ext cx="0" cy="9461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132000" y="5497058"/>
            <a:ext cx="22348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91200" y="483891"/>
            <a:ext cx="7741440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/>
              <a:t>How Satsuma finds alignments: cross-correlation</a:t>
            </a:r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83840" y="1244291"/>
            <a:ext cx="1411200" cy="5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100">
                <a:cs typeface="ＭＳ Ｐゴシック" charset="0"/>
              </a:rPr>
              <a:t>Chunk query and target sequences (8192 bp by default)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672320" y="1673456"/>
            <a:ext cx="276480" cy="2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A</a:t>
            </a:r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7665120" y="1811711"/>
            <a:ext cx="276480" cy="2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C</a:t>
            </a:r>
            <a:endParaRPr lang="en-US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665120" y="1941324"/>
            <a:ext cx="276480" cy="2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G</a:t>
            </a:r>
            <a:endParaRPr lang="en-US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7679520" y="2079579"/>
            <a:ext cx="276480" cy="2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8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8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200"/>
              <a:t>Example: 16 bp seed - no signal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65540" name="Picture 4" descr="dotplot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20" y="1451673"/>
            <a:ext cx="4561920" cy="4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1388160" y="1293256"/>
            <a:ext cx="5160960" cy="4798584"/>
            <a:chOff x="964" y="898"/>
            <a:chExt cx="3584" cy="3332"/>
          </a:xfrm>
        </p:grpSpPr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4224" y="408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1104" y="2448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2724" y="4080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964" y="96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3696" y="3845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1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 rot="16200000">
              <a:off x="1137" y="1136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6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8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200"/>
              <a:t>Example: 12 bp seed - very weak signal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48132" name="Picture 4" descr="dotplot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20" y="1451672"/>
            <a:ext cx="4561920" cy="44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1388160" y="1304777"/>
            <a:ext cx="5160960" cy="4787063"/>
            <a:chOff x="964" y="906"/>
            <a:chExt cx="3584" cy="3324"/>
          </a:xfrm>
        </p:grpSpPr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4224" y="408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1104" y="2448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2724" y="4080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964" y="96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3696" y="3845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1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 rot="16200000">
              <a:off x="1129" y="1144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90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8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200"/>
              <a:t>Example: 8 bp seed - weak signal, lots of noise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47108" name="Picture 4" descr="dotplo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20" y="1451673"/>
            <a:ext cx="4561920" cy="44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1388160" y="1296136"/>
            <a:ext cx="5160960" cy="4795704"/>
            <a:chOff x="964" y="900"/>
            <a:chExt cx="3584" cy="3330"/>
          </a:xfrm>
        </p:grpSpPr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4224" y="408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1104" y="2448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2724" y="4080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964" y="96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47114" name="Text Box 10"/>
            <p:cNvSpPr txBox="1">
              <a:spLocks noChangeArrowheads="1"/>
            </p:cNvSpPr>
            <p:nvPr/>
          </p:nvSpPr>
          <p:spPr bwMode="auto">
            <a:xfrm>
              <a:off x="3696" y="3845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1</a:t>
              </a: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 rot="16200000">
              <a:off x="1135" y="1138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73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8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200"/>
              <a:t>Example: Satsuma - good signal, no noise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71684" name="Picture 4" descr="dotplot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20" y="1451673"/>
            <a:ext cx="4561920" cy="4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2419200" y="2027733"/>
            <a:ext cx="3525120" cy="3387236"/>
            <a:chOff x="1776" y="1200"/>
            <a:chExt cx="2448" cy="2352"/>
          </a:xfrm>
        </p:grpSpPr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 flipV="1">
              <a:off x="1776" y="34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 flipV="1">
              <a:off x="2304" y="29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 flipV="1">
              <a:off x="2496" y="259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 flipV="1">
              <a:off x="2784" y="23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flipV="1">
              <a:off x="3312" y="206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 flipV="1">
              <a:off x="3408" y="177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 flipV="1">
              <a:off x="3792" y="139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 flipV="1">
              <a:off x="4128" y="12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2004480" y="5391926"/>
            <a:ext cx="207360" cy="1382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71695" name="Group 15"/>
          <p:cNvGrpSpPr>
            <a:grpSpLocks/>
          </p:cNvGrpSpPr>
          <p:nvPr/>
        </p:nvGrpSpPr>
        <p:grpSpPr bwMode="auto">
          <a:xfrm>
            <a:off x="1388160" y="1294696"/>
            <a:ext cx="5160960" cy="4797143"/>
            <a:chOff x="964" y="899"/>
            <a:chExt cx="3584" cy="3331"/>
          </a:xfrm>
        </p:grpSpPr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4224" y="408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1104" y="2448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2724" y="4080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964" y="96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3696" y="3845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1</a:t>
              </a:r>
            </a:p>
          </p:txBody>
        </p:sp>
        <p:sp>
          <p:nvSpPr>
            <p:cNvPr id="71701" name="Text Box 21"/>
            <p:cNvSpPr txBox="1">
              <a:spLocks noChangeArrowheads="1"/>
            </p:cNvSpPr>
            <p:nvPr/>
          </p:nvSpPr>
          <p:spPr bwMode="auto">
            <a:xfrm rot="16200000">
              <a:off x="1136" y="1137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26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/>
              <a:t>Example: Satsuma - good signal, no noise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46086" name="Picture 6" descr="dotplot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20" y="1451673"/>
            <a:ext cx="4561920" cy="4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2419200" y="2027733"/>
            <a:ext cx="3525120" cy="3387236"/>
            <a:chOff x="1776" y="1200"/>
            <a:chExt cx="2448" cy="2352"/>
          </a:xfrm>
        </p:grpSpPr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V="1">
              <a:off x="1776" y="34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flipV="1">
              <a:off x="2304" y="29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 flipV="1">
              <a:off x="2496" y="259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V="1">
              <a:off x="2784" y="23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flipV="1">
              <a:off x="3312" y="206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V="1">
              <a:off x="3408" y="177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V="1">
              <a:off x="3792" y="139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 flipV="1">
              <a:off x="4128" y="12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2004480" y="5391926"/>
            <a:ext cx="207360" cy="1382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1388160" y="1290376"/>
            <a:ext cx="5160960" cy="4801464"/>
            <a:chOff x="964" y="896"/>
            <a:chExt cx="3584" cy="3334"/>
          </a:xfrm>
        </p:grpSpPr>
        <p:sp>
          <p:nvSpPr>
            <p:cNvPr id="46105" name="Text Box 25"/>
            <p:cNvSpPr txBox="1">
              <a:spLocks noChangeArrowheads="1"/>
            </p:cNvSpPr>
            <p:nvPr/>
          </p:nvSpPr>
          <p:spPr bwMode="auto">
            <a:xfrm>
              <a:off x="4224" y="408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1104" y="2448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46107" name="Text Box 27"/>
            <p:cNvSpPr txBox="1">
              <a:spLocks noChangeArrowheads="1"/>
            </p:cNvSpPr>
            <p:nvPr/>
          </p:nvSpPr>
          <p:spPr bwMode="auto">
            <a:xfrm>
              <a:off x="2724" y="4080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46108" name="Text Box 28"/>
            <p:cNvSpPr txBox="1">
              <a:spLocks noChangeArrowheads="1"/>
            </p:cNvSpPr>
            <p:nvPr/>
          </p:nvSpPr>
          <p:spPr bwMode="auto">
            <a:xfrm>
              <a:off x="964" y="96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3696" y="3845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1</a:t>
              </a:r>
            </a:p>
          </p:txBody>
        </p: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 rot="16200000">
              <a:off x="1139" y="1134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2</a:t>
              </a:r>
            </a:p>
          </p:txBody>
        </p:sp>
      </p:grpSp>
      <p:sp>
        <p:nvSpPr>
          <p:cNvPr id="46112" name="Oval 32"/>
          <p:cNvSpPr>
            <a:spLocks noChangeArrowheads="1"/>
          </p:cNvSpPr>
          <p:nvPr/>
        </p:nvSpPr>
        <p:spPr bwMode="auto">
          <a:xfrm>
            <a:off x="3378240" y="3964737"/>
            <a:ext cx="552960" cy="483891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91200" y="483891"/>
            <a:ext cx="7741440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/>
              <a:t>Example: Satsuma - good signal, no noise</a:t>
            </a: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69636" name="Picture 4" descr="dotplot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20" y="1451673"/>
            <a:ext cx="4561920" cy="4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2419200" y="2027733"/>
            <a:ext cx="3525120" cy="3387236"/>
            <a:chOff x="1776" y="1200"/>
            <a:chExt cx="2448" cy="2352"/>
          </a:xfrm>
        </p:grpSpPr>
        <p:sp>
          <p:nvSpPr>
            <p:cNvPr id="69638" name="Line 6"/>
            <p:cNvSpPr>
              <a:spLocks noChangeShapeType="1"/>
            </p:cNvSpPr>
            <p:nvPr/>
          </p:nvSpPr>
          <p:spPr bwMode="auto">
            <a:xfrm flipV="1">
              <a:off x="1776" y="34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flipV="1">
              <a:off x="2304" y="29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 flipV="1">
              <a:off x="2496" y="259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 flipV="1">
              <a:off x="2784" y="23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 flipV="1">
              <a:off x="3312" y="206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 flipV="1">
              <a:off x="3408" y="177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 flipV="1">
              <a:off x="3792" y="139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 flipV="1">
              <a:off x="4128" y="12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2004480" y="5391926"/>
            <a:ext cx="207360" cy="1382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1388160" y="1297577"/>
            <a:ext cx="5160960" cy="4794263"/>
            <a:chOff x="964" y="901"/>
            <a:chExt cx="3584" cy="3329"/>
          </a:xfrm>
        </p:grpSpPr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4224" y="408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1104" y="2448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2724" y="4080"/>
              <a:ext cx="16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5</a:t>
              </a:r>
              <a:endParaRPr lang="en-US"/>
            </a:p>
          </p:txBody>
        </p:sp>
        <p:sp>
          <p:nvSpPr>
            <p:cNvPr id="69651" name="Text Box 19"/>
            <p:cNvSpPr txBox="1">
              <a:spLocks noChangeArrowheads="1"/>
            </p:cNvSpPr>
            <p:nvPr/>
          </p:nvSpPr>
          <p:spPr bwMode="auto">
            <a:xfrm>
              <a:off x="964" y="960"/>
              <a:ext cx="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10 kbp</a:t>
              </a:r>
              <a:endParaRPr lang="en-US"/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3696" y="3845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1</a:t>
              </a: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 rot="16200000">
              <a:off x="1134" y="1139"/>
              <a:ext cx="6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/>
                <a:t>LTR/copia 2</a:t>
              </a:r>
            </a:p>
          </p:txBody>
        </p:sp>
      </p:grp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4078080" y="1589927"/>
            <a:ext cx="4631040" cy="3940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4078080" y="1659055"/>
            <a:ext cx="4489206" cy="380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Identity (w/o indel count): </a:t>
            </a:r>
            <a:r>
              <a:rPr lang="en-US" sz="700" b="1">
                <a:solidFill>
                  <a:srgbClr val="000000"/>
                </a:solidFill>
                <a:latin typeface="Courier" charset="0"/>
              </a:rPr>
              <a:t>50.4348 %</a:t>
            </a:r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-------------------------------------------------------------------------------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ATGCAAGATTTCAGTGAAGGCATTAATTTGAAAGATTGCAAGAAGTTTCTGGATTGCAATGTATGTAAGAAAACAAAAGC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  |  || |         |  |||  | |  |||  || ||||| ||||| |||||  |  | |||     |  |||   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CAGACAGCTGAGTTGTGTGAGATTCCTATTCAAGGATGTAAGAATTTTCTAGATTGTGAAATTTGTGCATCAGAAAATCT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-------------------------------------------------------------------------------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ACAGTCAGCTCCAATTAGTAAGAAAAGCTTAAGAAACTCAGAAGAAGCTTTTCAATTAGTGCATGCTGATTTAATTGGTC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  ||  |||||| |||   ||  | ||    |||   ||| ||      ||  |  | || |||  |||  ||  |||||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TAAGAAAGCTCCTATTGCAAAATACAGTACTAGAGTTTCAAAAAGGATCTTAGAGCTTGTTCATATTGACATATCTGGTC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-------------------------------------------------------------------------------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CTTTTCAGCCAAGTAAAGGTGGAGCAATTTATGTTTTGTGTATTTTAGATGATTATTCAAATTTTGCATGGAGTTTTCTG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||   |   |   |  ||| ||  |||  ||| |||||  | |  ||||||||| |||||   |   ||  |  ||  | 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CTCACCCTACTTCTGTAGGAGGGTCAAAATATTTTTTGATTTTGGTAGATGATTTTTCAAGGCTGAAATTCACCTTCTTT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-------------------------------------------------------------------------------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TTAAAACAAAAGAGTGAGGTTTTTGAAATTTTTAAAAATTTGGGTGGCATATGTTAA--GAGGCAGTTTGGAGCTGGAGT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 ||||    ||  |||| |||||| |||   ||     || |       ||    |      |     |         ||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CTAAAGACTAAAGGTGAAGTTTTTCAAAAACTTTCTGTTTGGCTGAAGTTAATGCAGACACAGTTTCCTAAGTACCCGGT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-------------------------------------------------------------------------------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AAAAGCTCTACAAACAGATAGAGGAGGAGAATTTACCTCACACAATTTGGAACATTTTCTAAAGCAGGAGGGGATAAAGC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||||||| | || |  ||| | || |  || ||||  ||  |  |  || |  ||||  | ||  ||   || |||   |</a:t>
            </a: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AAAAGCTTTTCAGAGTGATCGTGGTGCTGAGTTTATGTCCAAACAAATGCAGAATTTGTTTAAAAAGTTTGGTATAGTCC</a:t>
            </a:r>
          </a:p>
          <a:p>
            <a:endParaRPr lang="en-US" sz="700">
              <a:solidFill>
                <a:srgbClr val="000000"/>
              </a:solidFill>
              <a:latin typeface="Courier" charset="0"/>
            </a:endParaRPr>
          </a:p>
          <a:p>
            <a:r>
              <a:rPr lang="en-US" sz="700">
                <a:solidFill>
                  <a:srgbClr val="000000"/>
                </a:solidFill>
                <a:latin typeface="Courier" charset="0"/>
              </a:rPr>
              <a:t>-------------------------------------------------------------------------------</a:t>
            </a:r>
          </a:p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3378240" y="3964737"/>
            <a:ext cx="552960" cy="483891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flipV="1">
            <a:off x="3900960" y="3940254"/>
            <a:ext cx="177120" cy="1454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9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0358" y="1088208"/>
            <a:ext cx="6618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Synteny alignments with Satsuma: How to make it work</a:t>
            </a:r>
            <a:endParaRPr lang="en-US" sz="2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57" y="2659753"/>
            <a:ext cx="3691618" cy="36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6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91200" y="404664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A few considerations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7544" y="1268760"/>
            <a:ext cx="8064896" cy="59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en-US" sz="2400" dirty="0" smtClean="0"/>
              <a:t>Practical features: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Input: 2 </a:t>
            </a:r>
            <a:r>
              <a:rPr lang="en-US" sz="2400" dirty="0" err="1" smtClean="0"/>
              <a:t>fasta</a:t>
            </a:r>
            <a:r>
              <a:rPr lang="en-US" sz="2400" dirty="0" smtClean="0"/>
              <a:t> sequences (genomes)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No repeat masking required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Ambiguity codes (incl. “N”) are OK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Runs on local clusters and server farms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To watch out for: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Each slave loads the full genomes (memory!)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=&gt; Partial target vs. full query is OK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Search is </a:t>
            </a:r>
            <a:r>
              <a:rPr lang="en-US" sz="2400" b="1" dirty="0" smtClean="0"/>
              <a:t>NOT</a:t>
            </a:r>
            <a:r>
              <a:rPr lang="en-US" sz="2400" dirty="0" smtClean="0"/>
              <a:t> symmetric </a:t>
            </a:r>
            <a:r>
              <a:rPr lang="en-US" sz="2400" dirty="0" err="1" smtClean="0"/>
              <a:t>wrt</a:t>
            </a:r>
            <a:r>
              <a:rPr lang="en-US" sz="2400" dirty="0" smtClean="0"/>
              <a:t> to target and query!</a:t>
            </a:r>
          </a:p>
          <a:p>
            <a:r>
              <a:rPr lang="en-US" sz="2400" dirty="0" smtClean="0"/>
              <a:t>	=&gt; Target should be the </a:t>
            </a:r>
            <a:r>
              <a:rPr lang="en-US" sz="2400" b="1" dirty="0" smtClean="0"/>
              <a:t>LESS</a:t>
            </a:r>
            <a:r>
              <a:rPr lang="en-US" sz="2400" dirty="0" smtClean="0"/>
              <a:t> complete sequence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Genomes need to have synteny (human-coelacanth OK!)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Char char="§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5" y="1607868"/>
            <a:ext cx="5467023" cy="4775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360" y="1509305"/>
            <a:ext cx="4127970" cy="25316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4185" y="3879270"/>
            <a:ext cx="853631" cy="19780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88224" y="3913515"/>
            <a:ext cx="853631" cy="30757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91200" y="404664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Local synteny between genomes required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7071" y="6237312"/>
            <a:ext cx="172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melanogaster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1867" y="1772816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grimshawi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665" y="5559735"/>
            <a:ext cx="1100336" cy="796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479" y="1170189"/>
            <a:ext cx="862275" cy="6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Synteny: local and global in context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230320"/>
            <a:ext cx="8282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Maximize matches that preserve order and orientation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Resolve ambiguities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Ideally, find one placement per genomic sequence (modulo duplications)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 </a:t>
            </a:r>
            <a:r>
              <a:rPr lang="en-US" sz="2400" dirty="0" err="1" smtClean="0"/>
              <a:t>orthologs</a:t>
            </a:r>
            <a:r>
              <a:rPr lang="en-US" sz="2400" dirty="0" smtClean="0"/>
              <a:t>, avoid </a:t>
            </a:r>
            <a:r>
              <a:rPr lang="en-US" sz="2400" dirty="0" err="1" smtClean="0"/>
              <a:t>paralogs</a:t>
            </a:r>
            <a:r>
              <a:rPr lang="en-US" sz="2400" dirty="0" smtClean="0"/>
              <a:t>, 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775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91200" y="404664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Fragmented genomes are problematic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7544" y="1268760"/>
            <a:ext cx="8496944" cy="479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NST Genomes can be highly fragmented (N50 = a few 100 </a:t>
            </a:r>
            <a:r>
              <a:rPr lang="en-US" sz="2400" dirty="0" err="1" smtClean="0"/>
              <a:t>bp</a:t>
            </a:r>
            <a:r>
              <a:rPr lang="en-US" sz="24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As a result: millions of (short) scaffolds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Each search pixel is 4096x4096 </a:t>
            </a:r>
            <a:r>
              <a:rPr lang="en-US" sz="2400" dirty="0" err="1" smtClean="0"/>
              <a:t>bp</a:t>
            </a:r>
            <a:r>
              <a:rPr lang="en-US" sz="2400" dirty="0" smtClean="0"/>
              <a:t>!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Space is wasted, expect delays!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No synteny to follow -&gt; fall back to exhaustive search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Char char="§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91200" y="404664"/>
            <a:ext cx="7741440" cy="9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2800" dirty="0" smtClean="0"/>
              <a:t>Output files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7544" y="1268760"/>
            <a:ext cx="8064896" cy="3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en-US" sz="2400" dirty="0" err="1" smtClean="0"/>
              <a:t>MergeXCorrMatches.out</a:t>
            </a:r>
            <a:r>
              <a:rPr lang="en-US" sz="2400" dirty="0" smtClean="0"/>
              <a:t>: detailed alignments</a:t>
            </a:r>
          </a:p>
          <a:p>
            <a:r>
              <a:rPr lang="en-US" sz="2400" dirty="0" err="1" smtClean="0"/>
              <a:t>Satsuma_summary.out</a:t>
            </a:r>
            <a:r>
              <a:rPr lang="en-US" sz="2400" dirty="0" smtClean="0"/>
              <a:t>: genomic coordinates</a:t>
            </a:r>
          </a:p>
          <a:p>
            <a:endParaRPr lang="en-US" sz="2400" dirty="0"/>
          </a:p>
          <a:p>
            <a:r>
              <a:rPr lang="en-US" sz="2400" dirty="0" smtClean="0"/>
              <a:t>Visualization: ./</a:t>
            </a:r>
            <a:r>
              <a:rPr lang="en-US" sz="2400" dirty="0" err="1" smtClean="0"/>
              <a:t>MicroSyntenyPlot</a:t>
            </a:r>
            <a:r>
              <a:rPr lang="en-US" sz="2400" dirty="0" smtClean="0"/>
              <a:t> (postscript)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Char char="§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76480" y="1036909"/>
            <a:ext cx="8501760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2">
                <a:alpha val="7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0" y="1036909"/>
            <a:ext cx="7603200" cy="500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5576" y="1074686"/>
            <a:ext cx="8208912" cy="4192573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chemeClr val="bg1">
                <a:alpha val="9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500" b="1" dirty="0" smtClean="0"/>
              <a:t>Originally developed at the Vertebrate Biology Group</a:t>
            </a:r>
            <a:endParaRPr lang="en-US" sz="2500" b="1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500" dirty="0"/>
              <a:t>Broad Institute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500" b="1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dirty="0"/>
              <a:t>Jessica </a:t>
            </a:r>
            <a:r>
              <a:rPr lang="en-US" sz="2200" dirty="0" err="1"/>
              <a:t>Alföldi</a:t>
            </a:r>
            <a:endParaRPr lang="en-US" sz="2200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dirty="0"/>
              <a:t>Evan </a:t>
            </a:r>
            <a:r>
              <a:rPr lang="en-US" sz="2200" dirty="0" err="1"/>
              <a:t>Mauceli</a:t>
            </a:r>
            <a:endParaRPr lang="en-US" sz="2200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dirty="0"/>
              <a:t>Jeremy Johnson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dirty="0" smtClean="0"/>
              <a:t>Pamela Russell</a:t>
            </a:r>
            <a:endParaRPr lang="en-US" sz="2200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dirty="0"/>
              <a:t>Federica </a:t>
            </a:r>
            <a:r>
              <a:rPr lang="en-US" sz="2200" dirty="0" err="1"/>
              <a:t>DiPalma</a:t>
            </a:r>
            <a:endParaRPr lang="en-US" sz="2200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dirty="0"/>
              <a:t>Kerstin </a:t>
            </a:r>
            <a:r>
              <a:rPr lang="en-US" sz="2200" dirty="0" err="1"/>
              <a:t>Lindblad-Toh</a:t>
            </a:r>
            <a:endParaRPr lang="en-US" sz="2200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/>
              <a:t>Check out the new version from </a:t>
            </a:r>
            <a:r>
              <a:rPr lang="en-US" sz="2000" b="1" dirty="0" err="1" smtClean="0"/>
              <a:t>SciLifeLab</a:t>
            </a:r>
            <a:r>
              <a:rPr lang="en-US" sz="2000" b="1" dirty="0" smtClean="0"/>
              <a:t>/Uppsala University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Synteny: local and global in context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898976"/>
            <a:ext cx="828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human vs. dog</a:t>
            </a:r>
          </a:p>
          <a:p>
            <a:r>
              <a:rPr lang="en-US" sz="2400" dirty="0" smtClean="0"/>
              <a:t>All alignments						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29972"/>
            <a:ext cx="3828754" cy="48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7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Synteny: local and global in context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898976"/>
            <a:ext cx="828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human vs. dog</a:t>
            </a:r>
          </a:p>
          <a:p>
            <a:r>
              <a:rPr lang="en-US" sz="2400" dirty="0" smtClean="0"/>
              <a:t>All alignments						  </a:t>
            </a:r>
            <a:r>
              <a:rPr lang="en-US" sz="2400" dirty="0" err="1" smtClean="0"/>
              <a:t>Syntenic</a:t>
            </a:r>
            <a:r>
              <a:rPr lang="en-US" sz="2400" dirty="0" smtClean="0"/>
              <a:t> only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29972"/>
            <a:ext cx="3828754" cy="4802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03" y="1729974"/>
            <a:ext cx="3915186" cy="48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1: how to get synteny only?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064648"/>
            <a:ext cx="828272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Repeat masking?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Matches unique in either genome only?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49542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8888</TotalTime>
  <Words>3257</Words>
  <Application>Microsoft Macintosh PowerPoint</Application>
  <PresentationFormat>On-screen Show (4:3)</PresentationFormat>
  <Paragraphs>671</Paragraphs>
  <Slides>62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Battleship search for alignments</vt:lpstr>
      <vt:lpstr>Battleship parallelization</vt:lpstr>
      <vt:lpstr>Dynamic parallelization: master-and-slave model</vt:lpstr>
      <vt:lpstr>Master: constantly update priority queue</vt:lpstr>
      <vt:lpstr>Master: constantly update priority queue</vt:lpstr>
      <vt:lpstr>Battleship search: Stickleback vs. Pufferfish</vt:lpstr>
      <vt:lpstr>A few implementation details (that we learned the hard way)…</vt:lpstr>
      <vt:lpstr>But it works…</vt:lpstr>
      <vt:lpstr>Stability of nondeterministic search: Human vs. Dog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IMBIM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Manfred Grabherr</dc:creator>
  <cp:lastModifiedBy>Manfred Grabherr</cp:lastModifiedBy>
  <cp:revision>75</cp:revision>
  <dcterms:created xsi:type="dcterms:W3CDTF">2011-12-26T14:37:14Z</dcterms:created>
  <dcterms:modified xsi:type="dcterms:W3CDTF">2012-01-25T10:12:04Z</dcterms:modified>
</cp:coreProperties>
</file>