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46"/>
  </p:notesMasterIdLst>
  <p:sldIdLst>
    <p:sldId id="256" r:id="rId3"/>
    <p:sldId id="257" r:id="rId4"/>
    <p:sldId id="425" r:id="rId5"/>
    <p:sldId id="300" r:id="rId6"/>
    <p:sldId id="358" r:id="rId7"/>
    <p:sldId id="360" r:id="rId8"/>
    <p:sldId id="396" r:id="rId9"/>
    <p:sldId id="444" r:id="rId10"/>
    <p:sldId id="427" r:id="rId11"/>
    <p:sldId id="428" r:id="rId12"/>
    <p:sldId id="435" r:id="rId13"/>
    <p:sldId id="429" r:id="rId14"/>
    <p:sldId id="430" r:id="rId15"/>
    <p:sldId id="431" r:id="rId16"/>
    <p:sldId id="432" r:id="rId17"/>
    <p:sldId id="433" r:id="rId18"/>
    <p:sldId id="455" r:id="rId19"/>
    <p:sldId id="434" r:id="rId20"/>
    <p:sldId id="436" r:id="rId21"/>
    <p:sldId id="437" r:id="rId22"/>
    <p:sldId id="363" r:id="rId23"/>
    <p:sldId id="260" r:id="rId24"/>
    <p:sldId id="264" r:id="rId25"/>
    <p:sldId id="357" r:id="rId26"/>
    <p:sldId id="392" r:id="rId27"/>
    <p:sldId id="362" r:id="rId28"/>
    <p:sldId id="445" r:id="rId29"/>
    <p:sldId id="391" r:id="rId30"/>
    <p:sldId id="393" r:id="rId31"/>
    <p:sldId id="266" r:id="rId32"/>
    <p:sldId id="267" r:id="rId33"/>
    <p:sldId id="268" r:id="rId34"/>
    <p:sldId id="269" r:id="rId35"/>
    <p:sldId id="270" r:id="rId36"/>
    <p:sldId id="271" r:id="rId37"/>
    <p:sldId id="351" r:id="rId38"/>
    <p:sldId id="394" r:id="rId39"/>
    <p:sldId id="423" r:id="rId40"/>
    <p:sldId id="286" r:id="rId41"/>
    <p:sldId id="289" r:id="rId42"/>
    <p:sldId id="290" r:id="rId43"/>
    <p:sldId id="287" r:id="rId44"/>
    <p:sldId id="446" r:id="rId45"/>
    <p:sldId id="303" r:id="rId46"/>
    <p:sldId id="370" r:id="rId47"/>
    <p:sldId id="397" r:id="rId48"/>
    <p:sldId id="438" r:id="rId49"/>
    <p:sldId id="439" r:id="rId50"/>
    <p:sldId id="398" r:id="rId51"/>
    <p:sldId id="399" r:id="rId52"/>
    <p:sldId id="400" r:id="rId53"/>
    <p:sldId id="401" r:id="rId54"/>
    <p:sldId id="402" r:id="rId55"/>
    <p:sldId id="403" r:id="rId56"/>
    <p:sldId id="404" r:id="rId57"/>
    <p:sldId id="405" r:id="rId58"/>
    <p:sldId id="406" r:id="rId59"/>
    <p:sldId id="408" r:id="rId60"/>
    <p:sldId id="407" r:id="rId61"/>
    <p:sldId id="306" r:id="rId62"/>
    <p:sldId id="442" r:id="rId63"/>
    <p:sldId id="443" r:id="rId64"/>
    <p:sldId id="330" r:id="rId65"/>
    <p:sldId id="307" r:id="rId66"/>
    <p:sldId id="305" r:id="rId67"/>
    <p:sldId id="447" r:id="rId68"/>
    <p:sldId id="309" r:id="rId69"/>
    <p:sldId id="413" r:id="rId70"/>
    <p:sldId id="414" r:id="rId71"/>
    <p:sldId id="415" r:id="rId72"/>
    <p:sldId id="317" r:id="rId73"/>
    <p:sldId id="308" r:id="rId74"/>
    <p:sldId id="347" r:id="rId75"/>
    <p:sldId id="349" r:id="rId76"/>
    <p:sldId id="348" r:id="rId77"/>
    <p:sldId id="311" r:id="rId78"/>
    <p:sldId id="310" r:id="rId79"/>
    <p:sldId id="312" r:id="rId80"/>
    <p:sldId id="313" r:id="rId81"/>
    <p:sldId id="314" r:id="rId82"/>
    <p:sldId id="315" r:id="rId83"/>
    <p:sldId id="440" r:id="rId84"/>
    <p:sldId id="352" r:id="rId85"/>
    <p:sldId id="441" r:id="rId86"/>
    <p:sldId id="353" r:id="rId87"/>
    <p:sldId id="354" r:id="rId88"/>
    <p:sldId id="369" r:id="rId89"/>
    <p:sldId id="368" r:id="rId90"/>
    <p:sldId id="320" r:id="rId91"/>
    <p:sldId id="448" r:id="rId92"/>
    <p:sldId id="449" r:id="rId93"/>
    <p:sldId id="450" r:id="rId94"/>
    <p:sldId id="451" r:id="rId95"/>
    <p:sldId id="453" r:id="rId96"/>
    <p:sldId id="454" r:id="rId97"/>
    <p:sldId id="321" r:id="rId98"/>
    <p:sldId id="323" r:id="rId99"/>
    <p:sldId id="324" r:id="rId100"/>
    <p:sldId id="325" r:id="rId101"/>
    <p:sldId id="326" r:id="rId102"/>
    <p:sldId id="327" r:id="rId103"/>
    <p:sldId id="342" r:id="rId104"/>
    <p:sldId id="418" r:id="rId105"/>
    <p:sldId id="367" r:id="rId106"/>
    <p:sldId id="387" r:id="rId107"/>
    <p:sldId id="389" r:id="rId108"/>
    <p:sldId id="388" r:id="rId109"/>
    <p:sldId id="381" r:id="rId110"/>
    <p:sldId id="383" r:id="rId111"/>
    <p:sldId id="379" r:id="rId112"/>
    <p:sldId id="419" r:id="rId113"/>
    <p:sldId id="343" r:id="rId114"/>
    <p:sldId id="344" r:id="rId115"/>
    <p:sldId id="371" r:id="rId116"/>
    <p:sldId id="372" r:id="rId117"/>
    <p:sldId id="373" r:id="rId118"/>
    <p:sldId id="374" r:id="rId119"/>
    <p:sldId id="375" r:id="rId120"/>
    <p:sldId id="376" r:id="rId121"/>
    <p:sldId id="377" r:id="rId122"/>
    <p:sldId id="378" r:id="rId123"/>
    <p:sldId id="335" r:id="rId124"/>
    <p:sldId id="421" r:id="rId125"/>
    <p:sldId id="422" r:id="rId126"/>
    <p:sldId id="333" r:id="rId127"/>
    <p:sldId id="420" r:id="rId128"/>
    <p:sldId id="336" r:id="rId129"/>
    <p:sldId id="337" r:id="rId130"/>
    <p:sldId id="338" r:id="rId131"/>
    <p:sldId id="339" r:id="rId132"/>
    <p:sldId id="424" r:id="rId133"/>
    <p:sldId id="341" r:id="rId134"/>
    <p:sldId id="390" r:id="rId135"/>
    <p:sldId id="380" r:id="rId136"/>
    <p:sldId id="365" r:id="rId137"/>
    <p:sldId id="359" r:id="rId138"/>
    <p:sldId id="366" r:id="rId139"/>
    <p:sldId id="426" r:id="rId140"/>
    <p:sldId id="345" r:id="rId141"/>
    <p:sldId id="350" r:id="rId142"/>
    <p:sldId id="384" r:id="rId143"/>
    <p:sldId id="385" r:id="rId144"/>
    <p:sldId id="386" r:id="rId145"/>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ee" initials="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928" autoAdjust="0"/>
  </p:normalViewPr>
  <p:slideViewPr>
    <p:cSldViewPr snapToGrid="0">
      <p:cViewPr varScale="1">
        <p:scale>
          <a:sx n="84" d="100"/>
          <a:sy n="84" d="100"/>
        </p:scale>
        <p:origin x="-1308" y="-72"/>
      </p:cViewPr>
      <p:guideLst>
        <p:guide orient="horz" pos="2160"/>
        <p:guide pos="2880"/>
      </p:guideLst>
    </p:cSldViewPr>
  </p:slideViewPr>
  <p:outlineViewPr>
    <p:cViewPr varScale="1">
      <p:scale>
        <a:sx n="170" d="200"/>
        <a:sy n="170" d="200"/>
      </p:scale>
      <p:origin x="-780" y="-84"/>
    </p:cViewPr>
    <p:sldLst>
      <p:sld r:id="rId1" collapse="1"/>
    </p:sldLst>
  </p:outlineViewPr>
  <p:notesTextViewPr>
    <p:cViewPr>
      <p:scale>
        <a:sx n="100" d="100"/>
        <a:sy n="100" d="100"/>
      </p:scale>
      <p:origin x="0" y="0"/>
    </p:cViewPr>
  </p:notesTextViewPr>
  <p:notesViewPr>
    <p:cSldViewPr snapToGrid="0">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5-21T00:10:22.286" idx="1">
    <p:pos x="1279" y="144"/>
    <p:text>you aren't consistent as to whether you use denovo or de-novo. I don't know which one is right...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5-20T21:33:47.201" idx="2">
    <p:pos x="3219" y="635"/>
    <p:text>Did you want to take out the 's' from this slide compared to the last one?</p:text>
  </p:cm>
  <p:cm authorId="0" dt="2011-05-20T21:38:00.023" idx="3">
    <p:pos x="2177" y="906"/>
    <p:text>inconsistent with last slide, you should have '/aligned' in this one too.</p:tex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D3EF2-6775-4C50-A423-C0FD5762FCC5}"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GB"/>
        </a:p>
      </dgm:t>
    </dgm:pt>
    <dgm:pt modelId="{DBE98285-39C8-47C3-B103-F2CF938B92DA}">
      <dgm:prSet phldrT="[Text]"/>
      <dgm:spPr/>
      <dgm:t>
        <a:bodyPr/>
        <a:lstStyle/>
        <a:p>
          <a:r>
            <a:rPr lang="en-GB" dirty="0" smtClean="0"/>
            <a:t>QC</a:t>
          </a:r>
          <a:endParaRPr lang="en-GB" dirty="0"/>
        </a:p>
      </dgm:t>
    </dgm:pt>
    <dgm:pt modelId="{E7106ECF-3F25-4F83-8ADA-2603133BBB7F}" type="parTrans" cxnId="{4BD47E23-CF40-4EB4-A24C-0042BF89C859}">
      <dgm:prSet/>
      <dgm:spPr/>
      <dgm:t>
        <a:bodyPr/>
        <a:lstStyle/>
        <a:p>
          <a:endParaRPr lang="en-GB"/>
        </a:p>
      </dgm:t>
    </dgm:pt>
    <dgm:pt modelId="{7E051354-B527-4AC9-B737-B226064F0628}" type="sibTrans" cxnId="{4BD47E23-CF40-4EB4-A24C-0042BF89C859}">
      <dgm:prSet/>
      <dgm:spPr/>
      <dgm:t>
        <a:bodyPr/>
        <a:lstStyle/>
        <a:p>
          <a:endParaRPr lang="en-GB"/>
        </a:p>
      </dgm:t>
    </dgm:pt>
    <dgm:pt modelId="{090B0C21-2096-40D0-8C80-A5C5AAF28D2D}">
      <dgm:prSet phldrT="[Text]"/>
      <dgm:spPr/>
      <dgm:t>
        <a:bodyPr/>
        <a:lstStyle/>
        <a:p>
          <a:r>
            <a:rPr lang="en-GB" dirty="0" smtClean="0"/>
            <a:t>Remove low quality bases</a:t>
          </a:r>
          <a:endParaRPr lang="en-GB" dirty="0"/>
        </a:p>
      </dgm:t>
    </dgm:pt>
    <dgm:pt modelId="{80CF5682-09AF-4C77-80A2-B7E22B60537C}" type="parTrans" cxnId="{0D945E5C-3E36-44EE-9957-F8F0721028E6}">
      <dgm:prSet/>
      <dgm:spPr/>
      <dgm:t>
        <a:bodyPr/>
        <a:lstStyle/>
        <a:p>
          <a:endParaRPr lang="en-GB"/>
        </a:p>
      </dgm:t>
    </dgm:pt>
    <dgm:pt modelId="{382DA247-9BF1-461B-AD88-2867970BC66F}" type="sibTrans" cxnId="{0D945E5C-3E36-44EE-9957-F8F0721028E6}">
      <dgm:prSet/>
      <dgm:spPr/>
      <dgm:t>
        <a:bodyPr/>
        <a:lstStyle/>
        <a:p>
          <a:endParaRPr lang="en-GB"/>
        </a:p>
      </dgm:t>
    </dgm:pt>
    <dgm:pt modelId="{42A27833-D3B2-4586-857A-1B4BF9B9D812}">
      <dgm:prSet phldrT="[Text]"/>
      <dgm:spPr/>
      <dgm:t>
        <a:bodyPr/>
        <a:lstStyle/>
        <a:p>
          <a:r>
            <a:rPr lang="en-GB" dirty="0" smtClean="0"/>
            <a:t>Remove reads containing adaptor sequences</a:t>
          </a:r>
          <a:endParaRPr lang="en-GB" dirty="0"/>
        </a:p>
      </dgm:t>
    </dgm:pt>
    <dgm:pt modelId="{3D8B2A9B-2D25-4E91-AEA0-682FA0F026C5}" type="parTrans" cxnId="{96FA9169-E01E-4880-A7BF-DC1097B98053}">
      <dgm:prSet/>
      <dgm:spPr/>
      <dgm:t>
        <a:bodyPr/>
        <a:lstStyle/>
        <a:p>
          <a:endParaRPr lang="en-GB"/>
        </a:p>
      </dgm:t>
    </dgm:pt>
    <dgm:pt modelId="{0EAA3073-0232-43B2-A62F-9B07776ED3C9}" type="sibTrans" cxnId="{96FA9169-E01E-4880-A7BF-DC1097B98053}">
      <dgm:prSet/>
      <dgm:spPr/>
      <dgm:t>
        <a:bodyPr/>
        <a:lstStyle/>
        <a:p>
          <a:endParaRPr lang="en-GB"/>
        </a:p>
      </dgm:t>
    </dgm:pt>
    <dgm:pt modelId="{115BF385-24C6-42CC-BFC2-CCC3009E4D2A}">
      <dgm:prSet phldrT="[Text]"/>
      <dgm:spPr/>
      <dgm:t>
        <a:bodyPr/>
        <a:lstStyle/>
        <a:p>
          <a:r>
            <a:rPr lang="en-GB" dirty="0" smtClean="0"/>
            <a:t>Alignment</a:t>
          </a:r>
          <a:endParaRPr lang="en-GB" dirty="0"/>
        </a:p>
      </dgm:t>
    </dgm:pt>
    <dgm:pt modelId="{60466B4B-0642-4CE2-BDCD-D76101C9D27C}" type="parTrans" cxnId="{7B79B7E3-EA1A-4CA8-94A0-F100E70BCAFD}">
      <dgm:prSet/>
      <dgm:spPr/>
      <dgm:t>
        <a:bodyPr/>
        <a:lstStyle/>
        <a:p>
          <a:endParaRPr lang="en-GB"/>
        </a:p>
      </dgm:t>
    </dgm:pt>
    <dgm:pt modelId="{C3CC30FF-6838-4528-8D4A-2BE4CA24923D}" type="sibTrans" cxnId="{7B79B7E3-EA1A-4CA8-94A0-F100E70BCAFD}">
      <dgm:prSet/>
      <dgm:spPr/>
      <dgm:t>
        <a:bodyPr/>
        <a:lstStyle/>
        <a:p>
          <a:endParaRPr lang="en-GB"/>
        </a:p>
      </dgm:t>
    </dgm:pt>
    <dgm:pt modelId="{69D54FCA-C51E-4E3A-98A6-4A2F9BB86283}">
      <dgm:prSet phldrT="[Text]"/>
      <dgm:spPr/>
      <dgm:t>
        <a:bodyPr/>
        <a:lstStyle/>
        <a:p>
          <a:r>
            <a:rPr lang="en-GB" dirty="0" smtClean="0"/>
            <a:t>Generate reference or read index</a:t>
          </a:r>
          <a:endParaRPr lang="en-GB" dirty="0"/>
        </a:p>
      </dgm:t>
    </dgm:pt>
    <dgm:pt modelId="{9CAF4C23-46D9-4D91-AE97-406D3E6AEF1E}" type="parTrans" cxnId="{1D760F31-1282-486B-8C7D-3E18D2A8464B}">
      <dgm:prSet/>
      <dgm:spPr/>
      <dgm:t>
        <a:bodyPr/>
        <a:lstStyle/>
        <a:p>
          <a:endParaRPr lang="en-GB"/>
        </a:p>
      </dgm:t>
    </dgm:pt>
    <dgm:pt modelId="{F8C79AF6-DF5E-42BC-9CA7-AC35D062FB1D}" type="sibTrans" cxnId="{1D760F31-1282-486B-8C7D-3E18D2A8464B}">
      <dgm:prSet/>
      <dgm:spPr/>
      <dgm:t>
        <a:bodyPr/>
        <a:lstStyle/>
        <a:p>
          <a:endParaRPr lang="en-GB"/>
        </a:p>
      </dgm:t>
    </dgm:pt>
    <dgm:pt modelId="{0FD36EFF-B65D-48EC-9A64-4600DCBFC954}">
      <dgm:prSet phldrT="[Text]"/>
      <dgm:spPr/>
      <dgm:t>
        <a:bodyPr/>
        <a:lstStyle/>
        <a:p>
          <a:r>
            <a:rPr lang="en-GB" dirty="0" smtClean="0"/>
            <a:t>Post alignment </a:t>
          </a:r>
          <a:endParaRPr lang="en-GB" dirty="0"/>
        </a:p>
      </dgm:t>
    </dgm:pt>
    <dgm:pt modelId="{0EEFE823-F164-45BF-88E7-72FDB909C1EE}" type="parTrans" cxnId="{6DDDFC02-2D48-4959-8BD9-6C42235B558A}">
      <dgm:prSet/>
      <dgm:spPr/>
      <dgm:t>
        <a:bodyPr/>
        <a:lstStyle/>
        <a:p>
          <a:endParaRPr lang="en-GB"/>
        </a:p>
      </dgm:t>
    </dgm:pt>
    <dgm:pt modelId="{5DF2B42D-921D-4656-9695-F91503A439C9}" type="sibTrans" cxnId="{6DDDFC02-2D48-4959-8BD9-6C42235B558A}">
      <dgm:prSet/>
      <dgm:spPr/>
      <dgm:t>
        <a:bodyPr/>
        <a:lstStyle/>
        <a:p>
          <a:endParaRPr lang="en-GB"/>
        </a:p>
      </dgm:t>
    </dgm:pt>
    <dgm:pt modelId="{1D0ADDF9-11CA-4B27-A572-3757DC581A02}">
      <dgm:prSet phldrT="[Text]"/>
      <dgm:spPr/>
      <dgm:t>
        <a:bodyPr/>
        <a:lstStyle/>
        <a:p>
          <a:r>
            <a:rPr lang="en-GB" dirty="0" smtClean="0"/>
            <a:t>Sort SAM file and convert to BAM with </a:t>
          </a:r>
          <a:r>
            <a:rPr lang="en-GB" dirty="0" err="1" smtClean="0"/>
            <a:t>SAMtools</a:t>
          </a:r>
          <a:endParaRPr lang="en-GB" dirty="0"/>
        </a:p>
      </dgm:t>
    </dgm:pt>
    <dgm:pt modelId="{EF1F7A68-DBCF-4BF9-96F1-00E44552C150}" type="parTrans" cxnId="{D8EA0213-B24F-4455-BA71-EC56098978CD}">
      <dgm:prSet/>
      <dgm:spPr/>
      <dgm:t>
        <a:bodyPr/>
        <a:lstStyle/>
        <a:p>
          <a:endParaRPr lang="en-GB"/>
        </a:p>
      </dgm:t>
    </dgm:pt>
    <dgm:pt modelId="{D44AA1FA-4CAE-4B17-BD72-50B5D94D25D0}" type="sibTrans" cxnId="{D8EA0213-B24F-4455-BA71-EC56098978CD}">
      <dgm:prSet/>
      <dgm:spPr/>
      <dgm:t>
        <a:bodyPr/>
        <a:lstStyle/>
        <a:p>
          <a:endParaRPr lang="en-GB"/>
        </a:p>
      </dgm:t>
    </dgm:pt>
    <dgm:pt modelId="{E75ECECD-150B-46E3-BA76-261AFF7164AC}">
      <dgm:prSet phldrT="[Text]"/>
      <dgm:spPr/>
      <dgm:t>
        <a:bodyPr/>
        <a:lstStyle/>
        <a:p>
          <a:r>
            <a:rPr lang="en-GB" dirty="0" smtClean="0"/>
            <a:t>Supply BAM file to variant caller  (e.g. </a:t>
          </a:r>
          <a:r>
            <a:rPr lang="en-GB" dirty="0" err="1" smtClean="0"/>
            <a:t>Samtools</a:t>
          </a:r>
          <a:r>
            <a:rPr lang="en-GB" dirty="0" smtClean="0"/>
            <a:t> </a:t>
          </a:r>
          <a:r>
            <a:rPr lang="en-GB" dirty="0" err="1" smtClean="0"/>
            <a:t>mpileup</a:t>
          </a:r>
          <a:r>
            <a:rPr lang="en-GB" dirty="0" smtClean="0"/>
            <a:t>)</a:t>
          </a:r>
          <a:endParaRPr lang="en-GB" dirty="0"/>
        </a:p>
      </dgm:t>
    </dgm:pt>
    <dgm:pt modelId="{EBDD080B-D303-4805-8311-DEE982977CB8}" type="parTrans" cxnId="{95EE7677-BD34-4CFD-A049-0CAE640469BD}">
      <dgm:prSet/>
      <dgm:spPr/>
      <dgm:t>
        <a:bodyPr/>
        <a:lstStyle/>
        <a:p>
          <a:endParaRPr lang="en-GB"/>
        </a:p>
      </dgm:t>
    </dgm:pt>
    <dgm:pt modelId="{B4578E7A-81DB-43E0-95EC-B83025E968B7}" type="sibTrans" cxnId="{95EE7677-BD34-4CFD-A049-0CAE640469BD}">
      <dgm:prSet/>
      <dgm:spPr/>
      <dgm:t>
        <a:bodyPr/>
        <a:lstStyle/>
        <a:p>
          <a:endParaRPr lang="en-GB"/>
        </a:p>
      </dgm:t>
    </dgm:pt>
    <dgm:pt modelId="{E24334C5-792C-49EB-AE92-76AD3A8198FC}">
      <dgm:prSet phldrT="[Text]"/>
      <dgm:spPr/>
      <dgm:t>
        <a:bodyPr/>
        <a:lstStyle/>
        <a:p>
          <a:r>
            <a:rPr lang="en-GB" dirty="0" smtClean="0"/>
            <a:t>Align reads to index</a:t>
          </a:r>
          <a:endParaRPr lang="en-GB" dirty="0"/>
        </a:p>
      </dgm:t>
    </dgm:pt>
    <dgm:pt modelId="{08228DFF-AF24-419D-9DCB-927780715CBB}" type="parTrans" cxnId="{C1C8C71C-2F49-4286-B1CB-E4EA3EE0C79D}">
      <dgm:prSet/>
      <dgm:spPr/>
      <dgm:t>
        <a:bodyPr/>
        <a:lstStyle/>
        <a:p>
          <a:endParaRPr lang="en-GB"/>
        </a:p>
      </dgm:t>
    </dgm:pt>
    <dgm:pt modelId="{DF4C6E01-3E1B-4F0B-A99F-89492EFBCBFD}" type="sibTrans" cxnId="{C1C8C71C-2F49-4286-B1CB-E4EA3EE0C79D}">
      <dgm:prSet/>
      <dgm:spPr/>
      <dgm:t>
        <a:bodyPr/>
        <a:lstStyle/>
        <a:p>
          <a:endParaRPr lang="en-GB"/>
        </a:p>
      </dgm:t>
    </dgm:pt>
    <dgm:pt modelId="{F5A71D13-6A11-4528-AA78-75BCA3BD2D97}">
      <dgm:prSet phldrT="[Text]"/>
      <dgm:spPr/>
      <dgm:t>
        <a:bodyPr/>
        <a:lstStyle/>
        <a:p>
          <a:r>
            <a:rPr lang="en-GB" dirty="0" smtClean="0"/>
            <a:t>SAM output file</a:t>
          </a:r>
          <a:endParaRPr lang="en-GB" dirty="0"/>
        </a:p>
      </dgm:t>
    </dgm:pt>
    <dgm:pt modelId="{D871E620-96C8-4BAB-A655-6466EE8C6823}" type="parTrans" cxnId="{75274632-FA3A-490C-8F9C-9A8E9B20921D}">
      <dgm:prSet/>
      <dgm:spPr/>
      <dgm:t>
        <a:bodyPr/>
        <a:lstStyle/>
        <a:p>
          <a:endParaRPr lang="en-GB"/>
        </a:p>
      </dgm:t>
    </dgm:pt>
    <dgm:pt modelId="{870AB4ED-1523-452C-A144-DB8465DA9CB4}" type="sibTrans" cxnId="{75274632-FA3A-490C-8F9C-9A8E9B20921D}">
      <dgm:prSet/>
      <dgm:spPr/>
      <dgm:t>
        <a:bodyPr/>
        <a:lstStyle/>
        <a:p>
          <a:endParaRPr lang="en-GB"/>
        </a:p>
      </dgm:t>
    </dgm:pt>
    <dgm:pt modelId="{FE2F5C06-E74E-4A24-970E-1F7503A60CB6}">
      <dgm:prSet phldrT="[Text]"/>
      <dgm:spPr/>
      <dgm:t>
        <a:bodyPr/>
        <a:lstStyle/>
        <a:p>
          <a:r>
            <a:rPr lang="en-GB" dirty="0" smtClean="0"/>
            <a:t>Analyse variants (are they within genes, synonymous </a:t>
          </a:r>
          <a:r>
            <a:rPr lang="en-GB" dirty="0" err="1" smtClean="0"/>
            <a:t>vs</a:t>
          </a:r>
          <a:r>
            <a:rPr lang="en-GB" dirty="0" smtClean="0"/>
            <a:t> </a:t>
          </a:r>
          <a:r>
            <a:rPr lang="en-GB" dirty="0" err="1" smtClean="0"/>
            <a:t>nonsynonymous</a:t>
          </a:r>
          <a:r>
            <a:rPr lang="en-GB" dirty="0" smtClean="0"/>
            <a:t> changes etc)*</a:t>
          </a:r>
          <a:endParaRPr lang="en-GB" dirty="0"/>
        </a:p>
      </dgm:t>
    </dgm:pt>
    <dgm:pt modelId="{76586DBF-D34B-4925-A04A-EBC603B6D172}" type="parTrans" cxnId="{B008D102-DCC2-4902-850B-EB3F3DDDD9C3}">
      <dgm:prSet/>
      <dgm:spPr/>
      <dgm:t>
        <a:bodyPr/>
        <a:lstStyle/>
        <a:p>
          <a:endParaRPr lang="en-GB"/>
        </a:p>
      </dgm:t>
    </dgm:pt>
    <dgm:pt modelId="{1F5B5217-BDAF-4F13-ABA0-91EA97BDD60E}" type="sibTrans" cxnId="{B008D102-DCC2-4902-850B-EB3F3DDDD9C3}">
      <dgm:prSet/>
      <dgm:spPr/>
      <dgm:t>
        <a:bodyPr/>
        <a:lstStyle/>
        <a:p>
          <a:endParaRPr lang="en-GB"/>
        </a:p>
      </dgm:t>
    </dgm:pt>
    <dgm:pt modelId="{271AC0F1-5111-4AC2-82DA-080A18362FE3}">
      <dgm:prSet phldrT="[Text]"/>
      <dgm:spPr/>
      <dgm:t>
        <a:bodyPr/>
        <a:lstStyle/>
        <a:p>
          <a:r>
            <a:rPr lang="en-GB" dirty="0" smtClean="0"/>
            <a:t>Assemble unmapped reads</a:t>
          </a:r>
          <a:endParaRPr lang="en-GB" dirty="0"/>
        </a:p>
      </dgm:t>
    </dgm:pt>
    <dgm:pt modelId="{8C1798AD-345F-49E2-A13F-227A89EFD58A}" type="parTrans" cxnId="{854D7984-D89E-43D8-99B8-77BC23ED6CF8}">
      <dgm:prSet/>
      <dgm:spPr/>
      <dgm:t>
        <a:bodyPr/>
        <a:lstStyle/>
        <a:p>
          <a:endParaRPr lang="en-GB"/>
        </a:p>
      </dgm:t>
    </dgm:pt>
    <dgm:pt modelId="{5BAFA2B6-560C-47FD-8325-976FD7B31A25}" type="sibTrans" cxnId="{854D7984-D89E-43D8-99B8-77BC23ED6CF8}">
      <dgm:prSet/>
      <dgm:spPr/>
      <dgm:t>
        <a:bodyPr/>
        <a:lstStyle/>
        <a:p>
          <a:endParaRPr lang="en-GB"/>
        </a:p>
      </dgm:t>
    </dgm:pt>
    <dgm:pt modelId="{DB9ADC08-1C94-40CA-88D6-143F64F9F388}">
      <dgm:prSet phldrT="[Text]"/>
      <dgm:spPr/>
      <dgm:t>
        <a:bodyPr/>
        <a:lstStyle/>
        <a:p>
          <a:r>
            <a:rPr lang="en-GB" dirty="0" smtClean="0"/>
            <a:t>Locate missing genes/regulatory regions</a:t>
          </a:r>
          <a:endParaRPr lang="en-GB" dirty="0"/>
        </a:p>
      </dgm:t>
    </dgm:pt>
    <dgm:pt modelId="{4A2F1D14-BCE0-4828-BC06-5F29C20B27EB}" type="parTrans" cxnId="{284AC885-E151-414B-9110-24B9DE775F3D}">
      <dgm:prSet/>
      <dgm:spPr/>
      <dgm:t>
        <a:bodyPr/>
        <a:lstStyle/>
        <a:p>
          <a:endParaRPr lang="en-GB"/>
        </a:p>
      </dgm:t>
    </dgm:pt>
    <dgm:pt modelId="{E7A7A62D-F8D4-432B-989D-9EA0CF354892}" type="sibTrans" cxnId="{284AC885-E151-414B-9110-24B9DE775F3D}">
      <dgm:prSet/>
      <dgm:spPr/>
      <dgm:t>
        <a:bodyPr/>
        <a:lstStyle/>
        <a:p>
          <a:endParaRPr lang="en-GB"/>
        </a:p>
      </dgm:t>
    </dgm:pt>
    <dgm:pt modelId="{DB97D466-A2D7-483B-8789-D4E1902DB980}">
      <dgm:prSet/>
      <dgm:spPr/>
      <dgm:t>
        <a:bodyPr/>
        <a:lstStyle/>
        <a:p>
          <a:r>
            <a:rPr lang="en-GB" dirty="0" smtClean="0"/>
            <a:t>Assemble unmapped reads (e.g. using Velvet) </a:t>
          </a:r>
          <a:endParaRPr lang="en-GB" dirty="0"/>
        </a:p>
      </dgm:t>
    </dgm:pt>
    <dgm:pt modelId="{8B03EEC7-81FF-4BF4-97BD-5923DF65F7AB}" type="parTrans" cxnId="{71C2464D-0A29-45E6-BAF0-951388D4F350}">
      <dgm:prSet/>
      <dgm:spPr/>
      <dgm:t>
        <a:bodyPr/>
        <a:lstStyle/>
        <a:p>
          <a:endParaRPr lang="en-GB"/>
        </a:p>
      </dgm:t>
    </dgm:pt>
    <dgm:pt modelId="{583827D9-548E-4DAC-BEC1-B8DA9186D7E7}" type="sibTrans" cxnId="{71C2464D-0A29-45E6-BAF0-951388D4F350}">
      <dgm:prSet/>
      <dgm:spPr/>
      <dgm:t>
        <a:bodyPr/>
        <a:lstStyle/>
        <a:p>
          <a:endParaRPr lang="en-GB"/>
        </a:p>
      </dgm:t>
    </dgm:pt>
    <dgm:pt modelId="{965F7F6E-48EA-4F44-A7F1-E806BB1E47B3}">
      <dgm:prSet/>
      <dgm:spPr/>
      <dgm:t>
        <a:bodyPr/>
        <a:lstStyle/>
        <a:p>
          <a:r>
            <a:rPr lang="en-GB" dirty="0" smtClean="0"/>
            <a:t>Call Open Reading Frames (ORFs)</a:t>
          </a:r>
          <a:endParaRPr lang="en-GB" dirty="0"/>
        </a:p>
      </dgm:t>
    </dgm:pt>
    <dgm:pt modelId="{1FD26E14-52BE-4886-94B4-47A8D6D2F8F3}" type="parTrans" cxnId="{0DFB9096-5BC7-4F45-9260-423C39FECD36}">
      <dgm:prSet/>
      <dgm:spPr/>
      <dgm:t>
        <a:bodyPr/>
        <a:lstStyle/>
        <a:p>
          <a:endParaRPr lang="en-GB"/>
        </a:p>
      </dgm:t>
    </dgm:pt>
    <dgm:pt modelId="{792FE971-2449-4569-988B-501B07CBB26E}" type="sibTrans" cxnId="{0DFB9096-5BC7-4F45-9260-423C39FECD36}">
      <dgm:prSet/>
      <dgm:spPr/>
      <dgm:t>
        <a:bodyPr/>
        <a:lstStyle/>
        <a:p>
          <a:endParaRPr lang="en-GB"/>
        </a:p>
      </dgm:t>
    </dgm:pt>
    <dgm:pt modelId="{A756F671-8D7D-49C6-81FE-3292FC9FAE9F}">
      <dgm:prSet/>
      <dgm:spPr/>
      <dgm:t>
        <a:bodyPr/>
        <a:lstStyle/>
        <a:p>
          <a:r>
            <a:rPr lang="en-GB" dirty="0" smtClean="0"/>
            <a:t>Search for homologous genes (BLASTP), protein families (PFAM)</a:t>
          </a:r>
          <a:endParaRPr lang="en-GB" dirty="0"/>
        </a:p>
      </dgm:t>
    </dgm:pt>
    <dgm:pt modelId="{1BDFC649-5896-4160-A600-DDD43A7B7155}" type="parTrans" cxnId="{B89C7CA9-5AB3-41C2-8249-553967FC5562}">
      <dgm:prSet/>
      <dgm:spPr/>
      <dgm:t>
        <a:bodyPr/>
        <a:lstStyle/>
        <a:p>
          <a:endParaRPr lang="en-GB"/>
        </a:p>
      </dgm:t>
    </dgm:pt>
    <dgm:pt modelId="{82CE36ED-D8B6-4A0F-ABC3-6BC776B6FE9A}" type="sibTrans" cxnId="{B89C7CA9-5AB3-41C2-8249-553967FC5562}">
      <dgm:prSet/>
      <dgm:spPr/>
      <dgm:t>
        <a:bodyPr/>
        <a:lstStyle/>
        <a:p>
          <a:endParaRPr lang="en-GB"/>
        </a:p>
      </dgm:t>
    </dgm:pt>
    <dgm:pt modelId="{964F7DD0-A893-4497-BA90-C966DA7AD831}">
      <dgm:prSet/>
      <dgm:spPr/>
      <dgm:t>
        <a:bodyPr/>
        <a:lstStyle/>
        <a:p>
          <a:r>
            <a:rPr lang="en-GB" dirty="0" smtClean="0"/>
            <a:t>Identify novel genes</a:t>
          </a:r>
          <a:endParaRPr lang="en-GB" dirty="0"/>
        </a:p>
      </dgm:t>
    </dgm:pt>
    <dgm:pt modelId="{FE2E25C2-8D94-4617-9466-82407513F4DE}" type="parTrans" cxnId="{1BFD0800-D138-4958-8508-7193CF2ADADA}">
      <dgm:prSet/>
      <dgm:spPr/>
      <dgm:t>
        <a:bodyPr/>
        <a:lstStyle/>
        <a:p>
          <a:endParaRPr lang="en-GB"/>
        </a:p>
      </dgm:t>
    </dgm:pt>
    <dgm:pt modelId="{C6930A12-D432-4D38-B6FE-DE727ADD27FE}" type="sibTrans" cxnId="{1BFD0800-D138-4958-8508-7193CF2ADADA}">
      <dgm:prSet/>
      <dgm:spPr/>
      <dgm:t>
        <a:bodyPr/>
        <a:lstStyle/>
        <a:p>
          <a:endParaRPr lang="en-GB"/>
        </a:p>
      </dgm:t>
    </dgm:pt>
    <dgm:pt modelId="{64F97E77-8E40-4254-A33E-1B8BB96FA715}">
      <dgm:prSet phldrT="[Text]"/>
      <dgm:spPr/>
      <dgm:t>
        <a:bodyPr/>
        <a:lstStyle/>
        <a:p>
          <a:r>
            <a:rPr lang="en-GB" dirty="0" smtClean="0"/>
            <a:t>Remove suspected PCR duplicates with </a:t>
          </a:r>
          <a:r>
            <a:rPr lang="en-GB" dirty="0" err="1" smtClean="0"/>
            <a:t>SAMtools</a:t>
          </a:r>
          <a:endParaRPr lang="en-GB" dirty="0"/>
        </a:p>
      </dgm:t>
    </dgm:pt>
    <dgm:pt modelId="{42048529-F797-4F36-A3C0-13C550C35847}" type="parTrans" cxnId="{7747B34E-360C-43AF-9B5A-687E51BD40A4}">
      <dgm:prSet/>
      <dgm:spPr/>
      <dgm:t>
        <a:bodyPr/>
        <a:lstStyle/>
        <a:p>
          <a:endParaRPr lang="en-GB"/>
        </a:p>
      </dgm:t>
    </dgm:pt>
    <dgm:pt modelId="{8C4A810A-3344-4941-ABE5-B919814A03CD}" type="sibTrans" cxnId="{7747B34E-360C-43AF-9B5A-687E51BD40A4}">
      <dgm:prSet/>
      <dgm:spPr/>
      <dgm:t>
        <a:bodyPr/>
        <a:lstStyle/>
        <a:p>
          <a:endParaRPr lang="en-GB"/>
        </a:p>
      </dgm:t>
    </dgm:pt>
    <dgm:pt modelId="{5FD57EEF-FBF7-4BBA-BA02-03250263B01D}">
      <dgm:prSet phldrT="[Text]"/>
      <dgm:spPr/>
      <dgm:t>
        <a:bodyPr/>
        <a:lstStyle/>
        <a:p>
          <a:r>
            <a:rPr lang="en-GB" dirty="0" smtClean="0"/>
            <a:t>Trim or remove reads containing Ns</a:t>
          </a:r>
          <a:endParaRPr lang="en-GB" dirty="0"/>
        </a:p>
      </dgm:t>
    </dgm:pt>
    <dgm:pt modelId="{3B3E2DC4-FF9E-45D5-96B1-6F034AD29A7C}" type="parTrans" cxnId="{558C83D3-9B9B-416E-8DC9-362581DD041B}">
      <dgm:prSet/>
      <dgm:spPr/>
      <dgm:t>
        <a:bodyPr/>
        <a:lstStyle/>
        <a:p>
          <a:endParaRPr lang="en-GB"/>
        </a:p>
      </dgm:t>
    </dgm:pt>
    <dgm:pt modelId="{8323FF16-27E8-49B4-BE40-3DFF3695586D}" type="sibTrans" cxnId="{558C83D3-9B9B-416E-8DC9-362581DD041B}">
      <dgm:prSet/>
      <dgm:spPr/>
      <dgm:t>
        <a:bodyPr/>
        <a:lstStyle/>
        <a:p>
          <a:endParaRPr lang="en-GB"/>
        </a:p>
      </dgm:t>
    </dgm:pt>
    <dgm:pt modelId="{A11AC34A-A200-4E23-9B8A-7B6AF96F12EB}">
      <dgm:prSet phldrT="[Text]"/>
      <dgm:spPr/>
      <dgm:t>
        <a:bodyPr/>
        <a:lstStyle/>
        <a:p>
          <a:r>
            <a:rPr lang="en-GB" dirty="0" smtClean="0"/>
            <a:t>Perform local realignment around </a:t>
          </a:r>
          <a:r>
            <a:rPr lang="en-GB" dirty="0" err="1" smtClean="0"/>
            <a:t>indels</a:t>
          </a:r>
          <a:r>
            <a:rPr lang="en-GB" dirty="0" smtClean="0"/>
            <a:t> using GATK</a:t>
          </a:r>
          <a:endParaRPr lang="en-GB" dirty="0"/>
        </a:p>
      </dgm:t>
    </dgm:pt>
    <dgm:pt modelId="{67C667CF-C521-469B-8858-6D7046D4534A}" type="parTrans" cxnId="{A0593CD8-59BA-4F96-8FA6-B2CA19EBCE77}">
      <dgm:prSet/>
      <dgm:spPr/>
    </dgm:pt>
    <dgm:pt modelId="{8483FC2F-BBAF-41CE-963E-CBCDB9CEB97C}" type="sibTrans" cxnId="{A0593CD8-59BA-4F96-8FA6-B2CA19EBCE77}">
      <dgm:prSet/>
      <dgm:spPr/>
    </dgm:pt>
    <dgm:pt modelId="{F751B48F-51B2-4938-A620-FECE05E4E6A2}" type="pres">
      <dgm:prSet presAssocID="{43DD3EF2-6775-4C50-A423-C0FD5762FCC5}" presName="linearFlow" presStyleCnt="0">
        <dgm:presLayoutVars>
          <dgm:dir/>
          <dgm:animLvl val="lvl"/>
          <dgm:resizeHandles val="exact"/>
        </dgm:presLayoutVars>
      </dgm:prSet>
      <dgm:spPr/>
      <dgm:t>
        <a:bodyPr/>
        <a:lstStyle/>
        <a:p>
          <a:endParaRPr lang="en-GB"/>
        </a:p>
      </dgm:t>
    </dgm:pt>
    <dgm:pt modelId="{ED26F11D-B8E6-4123-B2B8-ABE3963EB5D2}" type="pres">
      <dgm:prSet presAssocID="{DBE98285-39C8-47C3-B103-F2CF938B92DA}" presName="composite" presStyleCnt="0"/>
      <dgm:spPr/>
    </dgm:pt>
    <dgm:pt modelId="{F354A0EC-3DFB-4174-BC84-55BD01649D88}" type="pres">
      <dgm:prSet presAssocID="{DBE98285-39C8-47C3-B103-F2CF938B92DA}" presName="parentText" presStyleLbl="alignNode1" presStyleIdx="0" presStyleCnt="4">
        <dgm:presLayoutVars>
          <dgm:chMax val="1"/>
          <dgm:bulletEnabled val="1"/>
        </dgm:presLayoutVars>
      </dgm:prSet>
      <dgm:spPr/>
      <dgm:t>
        <a:bodyPr/>
        <a:lstStyle/>
        <a:p>
          <a:endParaRPr lang="en-GB"/>
        </a:p>
      </dgm:t>
    </dgm:pt>
    <dgm:pt modelId="{AEC0EFD9-6F87-46F4-BB33-E1B86BF1246D}" type="pres">
      <dgm:prSet presAssocID="{DBE98285-39C8-47C3-B103-F2CF938B92DA}" presName="descendantText" presStyleLbl="alignAcc1" presStyleIdx="0" presStyleCnt="4">
        <dgm:presLayoutVars>
          <dgm:bulletEnabled val="1"/>
        </dgm:presLayoutVars>
      </dgm:prSet>
      <dgm:spPr/>
      <dgm:t>
        <a:bodyPr/>
        <a:lstStyle/>
        <a:p>
          <a:endParaRPr lang="en-GB"/>
        </a:p>
      </dgm:t>
    </dgm:pt>
    <dgm:pt modelId="{D4CB8ACD-D741-452B-9007-ADC10604889D}" type="pres">
      <dgm:prSet presAssocID="{7E051354-B527-4AC9-B737-B226064F0628}" presName="sp" presStyleCnt="0"/>
      <dgm:spPr/>
    </dgm:pt>
    <dgm:pt modelId="{F4F13D92-AC09-46B9-BCE1-FD0AB817F505}" type="pres">
      <dgm:prSet presAssocID="{115BF385-24C6-42CC-BFC2-CCC3009E4D2A}" presName="composite" presStyleCnt="0"/>
      <dgm:spPr/>
    </dgm:pt>
    <dgm:pt modelId="{45FC1D3B-E4A7-44B3-9E9A-543386C272FE}" type="pres">
      <dgm:prSet presAssocID="{115BF385-24C6-42CC-BFC2-CCC3009E4D2A}" presName="parentText" presStyleLbl="alignNode1" presStyleIdx="1" presStyleCnt="4">
        <dgm:presLayoutVars>
          <dgm:chMax val="1"/>
          <dgm:bulletEnabled val="1"/>
        </dgm:presLayoutVars>
      </dgm:prSet>
      <dgm:spPr/>
      <dgm:t>
        <a:bodyPr/>
        <a:lstStyle/>
        <a:p>
          <a:endParaRPr lang="en-GB"/>
        </a:p>
      </dgm:t>
    </dgm:pt>
    <dgm:pt modelId="{5033613D-EA3D-41BD-888A-8DBB03E52AE3}" type="pres">
      <dgm:prSet presAssocID="{115BF385-24C6-42CC-BFC2-CCC3009E4D2A}" presName="descendantText" presStyleLbl="alignAcc1" presStyleIdx="1" presStyleCnt="4">
        <dgm:presLayoutVars>
          <dgm:bulletEnabled val="1"/>
        </dgm:presLayoutVars>
      </dgm:prSet>
      <dgm:spPr/>
      <dgm:t>
        <a:bodyPr/>
        <a:lstStyle/>
        <a:p>
          <a:endParaRPr lang="en-GB"/>
        </a:p>
      </dgm:t>
    </dgm:pt>
    <dgm:pt modelId="{5E0CABA3-24AD-4683-9D35-8674CF538127}" type="pres">
      <dgm:prSet presAssocID="{C3CC30FF-6838-4528-8D4A-2BE4CA24923D}" presName="sp" presStyleCnt="0"/>
      <dgm:spPr/>
    </dgm:pt>
    <dgm:pt modelId="{09F53F45-9F75-47ED-A470-9BCE5BCF0A33}" type="pres">
      <dgm:prSet presAssocID="{0FD36EFF-B65D-48EC-9A64-4600DCBFC954}" presName="composite" presStyleCnt="0"/>
      <dgm:spPr/>
    </dgm:pt>
    <dgm:pt modelId="{C7416511-BB73-4766-817A-9751056BB768}" type="pres">
      <dgm:prSet presAssocID="{0FD36EFF-B65D-48EC-9A64-4600DCBFC954}" presName="parentText" presStyleLbl="alignNode1" presStyleIdx="2" presStyleCnt="4">
        <dgm:presLayoutVars>
          <dgm:chMax val="1"/>
          <dgm:bulletEnabled val="1"/>
        </dgm:presLayoutVars>
      </dgm:prSet>
      <dgm:spPr/>
      <dgm:t>
        <a:bodyPr/>
        <a:lstStyle/>
        <a:p>
          <a:endParaRPr lang="en-GB"/>
        </a:p>
      </dgm:t>
    </dgm:pt>
    <dgm:pt modelId="{20DEC364-ED49-4A99-8119-612AAFB4CAFA}" type="pres">
      <dgm:prSet presAssocID="{0FD36EFF-B65D-48EC-9A64-4600DCBFC954}" presName="descendantText" presStyleLbl="alignAcc1" presStyleIdx="2" presStyleCnt="4" custScaleY="172192">
        <dgm:presLayoutVars>
          <dgm:bulletEnabled val="1"/>
        </dgm:presLayoutVars>
      </dgm:prSet>
      <dgm:spPr/>
      <dgm:t>
        <a:bodyPr/>
        <a:lstStyle/>
        <a:p>
          <a:endParaRPr lang="en-GB"/>
        </a:p>
      </dgm:t>
    </dgm:pt>
    <dgm:pt modelId="{C2165CDA-98E5-4E1A-9F0E-960D82910E53}" type="pres">
      <dgm:prSet presAssocID="{5DF2B42D-921D-4656-9695-F91503A439C9}" presName="sp" presStyleCnt="0"/>
      <dgm:spPr/>
    </dgm:pt>
    <dgm:pt modelId="{AC3ED7C0-AF60-42EE-82A3-823B116C1505}" type="pres">
      <dgm:prSet presAssocID="{271AC0F1-5111-4AC2-82DA-080A18362FE3}" presName="composite" presStyleCnt="0"/>
      <dgm:spPr/>
    </dgm:pt>
    <dgm:pt modelId="{29643267-D366-4B72-A558-3FB3A7B58ECA}" type="pres">
      <dgm:prSet presAssocID="{271AC0F1-5111-4AC2-82DA-080A18362FE3}" presName="parentText" presStyleLbl="alignNode1" presStyleIdx="3" presStyleCnt="4" custScaleY="100000" custLinFactNeighborY="17406">
        <dgm:presLayoutVars>
          <dgm:chMax val="1"/>
          <dgm:bulletEnabled val="1"/>
        </dgm:presLayoutVars>
      </dgm:prSet>
      <dgm:spPr/>
      <dgm:t>
        <a:bodyPr/>
        <a:lstStyle/>
        <a:p>
          <a:endParaRPr lang="en-GB"/>
        </a:p>
      </dgm:t>
    </dgm:pt>
    <dgm:pt modelId="{74F629D9-12F0-4298-A139-82C691D03DB5}" type="pres">
      <dgm:prSet presAssocID="{271AC0F1-5111-4AC2-82DA-080A18362FE3}" presName="descendantText" presStyleLbl="alignAcc1" presStyleIdx="3" presStyleCnt="4" custLinFactNeighborX="259" custLinFactNeighborY="33771">
        <dgm:presLayoutVars>
          <dgm:bulletEnabled val="1"/>
        </dgm:presLayoutVars>
      </dgm:prSet>
      <dgm:spPr/>
      <dgm:t>
        <a:bodyPr/>
        <a:lstStyle/>
        <a:p>
          <a:endParaRPr lang="en-GB"/>
        </a:p>
      </dgm:t>
    </dgm:pt>
  </dgm:ptLst>
  <dgm:cxnLst>
    <dgm:cxn modelId="{1447CA17-ADF9-4AF5-9EB4-207DF3C75836}" type="presOf" srcId="{43DD3EF2-6775-4C50-A423-C0FD5762FCC5}" destId="{F751B48F-51B2-4938-A620-FECE05E4E6A2}" srcOrd="0" destOrd="0" presId="urn:microsoft.com/office/officeart/2005/8/layout/chevron2"/>
    <dgm:cxn modelId="{C1C8C71C-2F49-4286-B1CB-E4EA3EE0C79D}" srcId="{115BF385-24C6-42CC-BFC2-CCC3009E4D2A}" destId="{E24334C5-792C-49EB-AE92-76AD3A8198FC}" srcOrd="1" destOrd="0" parTransId="{08228DFF-AF24-419D-9DCB-927780715CBB}" sibTransId="{DF4C6E01-3E1B-4F0B-A99F-89492EFBCBFD}"/>
    <dgm:cxn modelId="{3F31799D-5B8A-4749-9F62-C9AAB1EF7405}" type="presOf" srcId="{69D54FCA-C51E-4E3A-98A6-4A2F9BB86283}" destId="{5033613D-EA3D-41BD-888A-8DBB03E52AE3}" srcOrd="0" destOrd="0" presId="urn:microsoft.com/office/officeart/2005/8/layout/chevron2"/>
    <dgm:cxn modelId="{4BD47E23-CF40-4EB4-A24C-0042BF89C859}" srcId="{43DD3EF2-6775-4C50-A423-C0FD5762FCC5}" destId="{DBE98285-39C8-47C3-B103-F2CF938B92DA}" srcOrd="0" destOrd="0" parTransId="{E7106ECF-3F25-4F83-8ADA-2603133BBB7F}" sibTransId="{7E051354-B527-4AC9-B737-B226064F0628}"/>
    <dgm:cxn modelId="{6DDDFC02-2D48-4959-8BD9-6C42235B558A}" srcId="{43DD3EF2-6775-4C50-A423-C0FD5762FCC5}" destId="{0FD36EFF-B65D-48EC-9A64-4600DCBFC954}" srcOrd="2" destOrd="0" parTransId="{0EEFE823-F164-45BF-88E7-72FDB909C1EE}" sibTransId="{5DF2B42D-921D-4656-9695-F91503A439C9}"/>
    <dgm:cxn modelId="{545D3638-5DA5-47FC-81CA-F264E523AD15}" type="presOf" srcId="{DBE98285-39C8-47C3-B103-F2CF938B92DA}" destId="{F354A0EC-3DFB-4174-BC84-55BD01649D88}" srcOrd="0" destOrd="0" presId="urn:microsoft.com/office/officeart/2005/8/layout/chevron2"/>
    <dgm:cxn modelId="{1EC0D211-A080-4A00-B853-518274560566}" type="presOf" srcId="{271AC0F1-5111-4AC2-82DA-080A18362FE3}" destId="{29643267-D366-4B72-A558-3FB3A7B58ECA}" srcOrd="0" destOrd="0" presId="urn:microsoft.com/office/officeart/2005/8/layout/chevron2"/>
    <dgm:cxn modelId="{854D7984-D89E-43D8-99B8-77BC23ED6CF8}" srcId="{43DD3EF2-6775-4C50-A423-C0FD5762FCC5}" destId="{271AC0F1-5111-4AC2-82DA-080A18362FE3}" srcOrd="3" destOrd="0" parTransId="{8C1798AD-345F-49E2-A13F-227A89EFD58A}" sibTransId="{5BAFA2B6-560C-47FD-8325-976FD7B31A25}"/>
    <dgm:cxn modelId="{0D945E5C-3E36-44EE-9957-F8F0721028E6}" srcId="{DBE98285-39C8-47C3-B103-F2CF938B92DA}" destId="{090B0C21-2096-40D0-8C80-A5C5AAF28D2D}" srcOrd="0" destOrd="0" parTransId="{80CF5682-09AF-4C77-80A2-B7E22B60537C}" sibTransId="{382DA247-9BF1-461B-AD88-2867970BC66F}"/>
    <dgm:cxn modelId="{8E1A6E1E-7EF5-4026-AA76-D9AD6477FD2C}" type="presOf" srcId="{A756F671-8D7D-49C6-81FE-3292FC9FAE9F}" destId="{74F629D9-12F0-4298-A139-82C691D03DB5}" srcOrd="0" destOrd="2" presId="urn:microsoft.com/office/officeart/2005/8/layout/chevron2"/>
    <dgm:cxn modelId="{DC665D39-7219-4485-A5B7-35173342F4CA}" type="presOf" srcId="{965F7F6E-48EA-4F44-A7F1-E806BB1E47B3}" destId="{74F629D9-12F0-4298-A139-82C691D03DB5}" srcOrd="0" destOrd="1" presId="urn:microsoft.com/office/officeart/2005/8/layout/chevron2"/>
    <dgm:cxn modelId="{7183A7E2-9610-4074-8EAE-1E0652D2B812}" type="presOf" srcId="{0FD36EFF-B65D-48EC-9A64-4600DCBFC954}" destId="{C7416511-BB73-4766-817A-9751056BB768}" srcOrd="0" destOrd="0" presId="urn:microsoft.com/office/officeart/2005/8/layout/chevron2"/>
    <dgm:cxn modelId="{803F9887-621F-4925-9C63-03408D5FB249}" type="presOf" srcId="{FE2F5C06-E74E-4A24-970E-1F7503A60CB6}" destId="{20DEC364-ED49-4A99-8119-612AAFB4CAFA}" srcOrd="0" destOrd="4" presId="urn:microsoft.com/office/officeart/2005/8/layout/chevron2"/>
    <dgm:cxn modelId="{198150D4-A318-4104-ABF7-453742C27728}" type="presOf" srcId="{F5A71D13-6A11-4528-AA78-75BCA3BD2D97}" destId="{5033613D-EA3D-41BD-888A-8DBB03E52AE3}" srcOrd="0" destOrd="2" presId="urn:microsoft.com/office/officeart/2005/8/layout/chevron2"/>
    <dgm:cxn modelId="{CADD9916-7F8F-4EA9-B8F7-EA873D0C3B44}" type="presOf" srcId="{115BF385-24C6-42CC-BFC2-CCC3009E4D2A}" destId="{45FC1D3B-E4A7-44B3-9E9A-543386C272FE}" srcOrd="0" destOrd="0" presId="urn:microsoft.com/office/officeart/2005/8/layout/chevron2"/>
    <dgm:cxn modelId="{75274632-FA3A-490C-8F9C-9A8E9B20921D}" srcId="{115BF385-24C6-42CC-BFC2-CCC3009E4D2A}" destId="{F5A71D13-6A11-4528-AA78-75BCA3BD2D97}" srcOrd="2" destOrd="0" parTransId="{D871E620-96C8-4BAB-A655-6466EE8C6823}" sibTransId="{870AB4ED-1523-452C-A144-DB8465DA9CB4}"/>
    <dgm:cxn modelId="{4C20E057-A5E0-4265-A496-77CE280E9238}" type="presOf" srcId="{E75ECECD-150B-46E3-BA76-261AFF7164AC}" destId="{20DEC364-ED49-4A99-8119-612AAFB4CAFA}" srcOrd="0" destOrd="3" presId="urn:microsoft.com/office/officeart/2005/8/layout/chevron2"/>
    <dgm:cxn modelId="{B89C7CA9-5AB3-41C2-8249-553967FC5562}" srcId="{271AC0F1-5111-4AC2-82DA-080A18362FE3}" destId="{A756F671-8D7D-49C6-81FE-3292FC9FAE9F}" srcOrd="2" destOrd="0" parTransId="{1BDFC649-5896-4160-A600-DDD43A7B7155}" sibTransId="{82CE36ED-D8B6-4A0F-ABC3-6BC776B6FE9A}"/>
    <dgm:cxn modelId="{96FA9169-E01E-4880-A7BF-DC1097B98053}" srcId="{DBE98285-39C8-47C3-B103-F2CF938B92DA}" destId="{42A27833-D3B2-4586-857A-1B4BF9B9D812}" srcOrd="1" destOrd="0" parTransId="{3D8B2A9B-2D25-4E91-AEA0-682FA0F026C5}" sibTransId="{0EAA3073-0232-43B2-A62F-9B07776ED3C9}"/>
    <dgm:cxn modelId="{A215182F-A034-4FCD-A917-143E3D054D1C}" type="presOf" srcId="{64F97E77-8E40-4254-A33E-1B8BB96FA715}" destId="{20DEC364-ED49-4A99-8119-612AAFB4CAFA}" srcOrd="0" destOrd="1" presId="urn:microsoft.com/office/officeart/2005/8/layout/chevron2"/>
    <dgm:cxn modelId="{1D760F31-1282-486B-8C7D-3E18D2A8464B}" srcId="{115BF385-24C6-42CC-BFC2-CCC3009E4D2A}" destId="{69D54FCA-C51E-4E3A-98A6-4A2F9BB86283}" srcOrd="0" destOrd="0" parTransId="{9CAF4C23-46D9-4D91-AE97-406D3E6AEF1E}" sibTransId="{F8C79AF6-DF5E-42BC-9CA7-AC35D062FB1D}"/>
    <dgm:cxn modelId="{6C455584-FFEB-41A9-A5CF-3AB9ED25EEDB}" type="presOf" srcId="{1D0ADDF9-11CA-4B27-A572-3757DC581A02}" destId="{20DEC364-ED49-4A99-8119-612AAFB4CAFA}" srcOrd="0" destOrd="0" presId="urn:microsoft.com/office/officeart/2005/8/layout/chevron2"/>
    <dgm:cxn modelId="{C1C1E08F-D6AA-4ED8-8D6F-A9A3BE380FCA}" type="presOf" srcId="{964F7DD0-A893-4497-BA90-C966DA7AD831}" destId="{74F629D9-12F0-4298-A139-82C691D03DB5}" srcOrd="0" destOrd="3" presId="urn:microsoft.com/office/officeart/2005/8/layout/chevron2"/>
    <dgm:cxn modelId="{0DFB9096-5BC7-4F45-9260-423C39FECD36}" srcId="{271AC0F1-5111-4AC2-82DA-080A18362FE3}" destId="{965F7F6E-48EA-4F44-A7F1-E806BB1E47B3}" srcOrd="1" destOrd="0" parTransId="{1FD26E14-52BE-4886-94B4-47A8D6D2F8F3}" sibTransId="{792FE971-2449-4569-988B-501B07CBB26E}"/>
    <dgm:cxn modelId="{1BFD0800-D138-4958-8508-7193CF2ADADA}" srcId="{271AC0F1-5111-4AC2-82DA-080A18362FE3}" destId="{964F7DD0-A893-4497-BA90-C966DA7AD831}" srcOrd="3" destOrd="0" parTransId="{FE2E25C2-8D94-4617-9466-82407513F4DE}" sibTransId="{C6930A12-D432-4D38-B6FE-DE727ADD27FE}"/>
    <dgm:cxn modelId="{7B79B7E3-EA1A-4CA8-94A0-F100E70BCAFD}" srcId="{43DD3EF2-6775-4C50-A423-C0FD5762FCC5}" destId="{115BF385-24C6-42CC-BFC2-CCC3009E4D2A}" srcOrd="1" destOrd="0" parTransId="{60466B4B-0642-4CE2-BDCD-D76101C9D27C}" sibTransId="{C3CC30FF-6838-4528-8D4A-2BE4CA24923D}"/>
    <dgm:cxn modelId="{558C83D3-9B9B-416E-8DC9-362581DD041B}" srcId="{DBE98285-39C8-47C3-B103-F2CF938B92DA}" destId="{5FD57EEF-FBF7-4BBA-BA02-03250263B01D}" srcOrd="2" destOrd="0" parTransId="{3B3E2DC4-FF9E-45D5-96B1-6F034AD29A7C}" sibTransId="{8323FF16-27E8-49B4-BE40-3DFF3695586D}"/>
    <dgm:cxn modelId="{6D130DD1-7C2E-48A9-983E-03F270E4995B}" type="presOf" srcId="{DB97D466-A2D7-483B-8789-D4E1902DB980}" destId="{74F629D9-12F0-4298-A139-82C691D03DB5}" srcOrd="0" destOrd="0" presId="urn:microsoft.com/office/officeart/2005/8/layout/chevron2"/>
    <dgm:cxn modelId="{A3B5A161-13E2-45DD-8BC8-20B085CEA017}" type="presOf" srcId="{5FD57EEF-FBF7-4BBA-BA02-03250263B01D}" destId="{AEC0EFD9-6F87-46F4-BB33-E1B86BF1246D}" srcOrd="0" destOrd="2" presId="urn:microsoft.com/office/officeart/2005/8/layout/chevron2"/>
    <dgm:cxn modelId="{B008D102-DCC2-4902-850B-EB3F3DDDD9C3}" srcId="{0FD36EFF-B65D-48EC-9A64-4600DCBFC954}" destId="{FE2F5C06-E74E-4A24-970E-1F7503A60CB6}" srcOrd="4" destOrd="0" parTransId="{76586DBF-D34B-4925-A04A-EBC603B6D172}" sibTransId="{1F5B5217-BDAF-4F13-ABA0-91EA97BDD60E}"/>
    <dgm:cxn modelId="{7747B34E-360C-43AF-9B5A-687E51BD40A4}" srcId="{0FD36EFF-B65D-48EC-9A64-4600DCBFC954}" destId="{64F97E77-8E40-4254-A33E-1B8BB96FA715}" srcOrd="1" destOrd="0" parTransId="{42048529-F797-4F36-A3C0-13C550C35847}" sibTransId="{8C4A810A-3344-4941-ABE5-B919814A03CD}"/>
    <dgm:cxn modelId="{9886E6B9-3609-4D3B-8E27-395A0ED8E9C1}" type="presOf" srcId="{090B0C21-2096-40D0-8C80-A5C5AAF28D2D}" destId="{AEC0EFD9-6F87-46F4-BB33-E1B86BF1246D}" srcOrd="0" destOrd="0" presId="urn:microsoft.com/office/officeart/2005/8/layout/chevron2"/>
    <dgm:cxn modelId="{E62A7293-093C-44B1-905C-4678B1EC462F}" type="presOf" srcId="{E24334C5-792C-49EB-AE92-76AD3A8198FC}" destId="{5033613D-EA3D-41BD-888A-8DBB03E52AE3}" srcOrd="0" destOrd="1" presId="urn:microsoft.com/office/officeart/2005/8/layout/chevron2"/>
    <dgm:cxn modelId="{284AC885-E151-414B-9110-24B9DE775F3D}" srcId="{0FD36EFF-B65D-48EC-9A64-4600DCBFC954}" destId="{DB9ADC08-1C94-40CA-88D6-143F64F9F388}" srcOrd="5" destOrd="0" parTransId="{4A2F1D14-BCE0-4828-BC06-5F29C20B27EB}" sibTransId="{E7A7A62D-F8D4-432B-989D-9EA0CF354892}"/>
    <dgm:cxn modelId="{D8EA0213-B24F-4455-BA71-EC56098978CD}" srcId="{0FD36EFF-B65D-48EC-9A64-4600DCBFC954}" destId="{1D0ADDF9-11CA-4B27-A572-3757DC581A02}" srcOrd="0" destOrd="0" parTransId="{EF1F7A68-DBCF-4BF9-96F1-00E44552C150}" sibTransId="{D44AA1FA-4CAE-4B17-BD72-50B5D94D25D0}"/>
    <dgm:cxn modelId="{82E9D4AB-7E60-4EA1-B086-83CE8DCA0939}" type="presOf" srcId="{DB9ADC08-1C94-40CA-88D6-143F64F9F388}" destId="{20DEC364-ED49-4A99-8119-612AAFB4CAFA}" srcOrd="0" destOrd="5" presId="urn:microsoft.com/office/officeart/2005/8/layout/chevron2"/>
    <dgm:cxn modelId="{A0593CD8-59BA-4F96-8FA6-B2CA19EBCE77}" srcId="{0FD36EFF-B65D-48EC-9A64-4600DCBFC954}" destId="{A11AC34A-A200-4E23-9B8A-7B6AF96F12EB}" srcOrd="2" destOrd="0" parTransId="{67C667CF-C521-469B-8858-6D7046D4534A}" sibTransId="{8483FC2F-BBAF-41CE-963E-CBCDB9CEB97C}"/>
    <dgm:cxn modelId="{7F4E2E8A-FA91-4212-9868-6EDE3BAE609D}" type="presOf" srcId="{42A27833-D3B2-4586-857A-1B4BF9B9D812}" destId="{AEC0EFD9-6F87-46F4-BB33-E1B86BF1246D}" srcOrd="0" destOrd="1" presId="urn:microsoft.com/office/officeart/2005/8/layout/chevron2"/>
    <dgm:cxn modelId="{25EF1A82-9A16-49A3-81D8-51BA3732734E}" type="presOf" srcId="{A11AC34A-A200-4E23-9B8A-7B6AF96F12EB}" destId="{20DEC364-ED49-4A99-8119-612AAFB4CAFA}" srcOrd="0" destOrd="2" presId="urn:microsoft.com/office/officeart/2005/8/layout/chevron2"/>
    <dgm:cxn modelId="{95EE7677-BD34-4CFD-A049-0CAE640469BD}" srcId="{0FD36EFF-B65D-48EC-9A64-4600DCBFC954}" destId="{E75ECECD-150B-46E3-BA76-261AFF7164AC}" srcOrd="3" destOrd="0" parTransId="{EBDD080B-D303-4805-8311-DEE982977CB8}" sibTransId="{B4578E7A-81DB-43E0-95EC-B83025E968B7}"/>
    <dgm:cxn modelId="{71C2464D-0A29-45E6-BAF0-951388D4F350}" srcId="{271AC0F1-5111-4AC2-82DA-080A18362FE3}" destId="{DB97D466-A2D7-483B-8789-D4E1902DB980}" srcOrd="0" destOrd="0" parTransId="{8B03EEC7-81FF-4BF4-97BD-5923DF65F7AB}" sibTransId="{583827D9-548E-4DAC-BEC1-B8DA9186D7E7}"/>
    <dgm:cxn modelId="{F455DC07-F310-43DB-9C0A-A8EE5EEF8937}" type="presParOf" srcId="{F751B48F-51B2-4938-A620-FECE05E4E6A2}" destId="{ED26F11D-B8E6-4123-B2B8-ABE3963EB5D2}" srcOrd="0" destOrd="0" presId="urn:microsoft.com/office/officeart/2005/8/layout/chevron2"/>
    <dgm:cxn modelId="{61D17311-0066-43D6-9740-A10678B66DD4}" type="presParOf" srcId="{ED26F11D-B8E6-4123-B2B8-ABE3963EB5D2}" destId="{F354A0EC-3DFB-4174-BC84-55BD01649D88}" srcOrd="0" destOrd="0" presId="urn:microsoft.com/office/officeart/2005/8/layout/chevron2"/>
    <dgm:cxn modelId="{1D20DFB7-8B2B-47FE-B186-F88B05658F26}" type="presParOf" srcId="{ED26F11D-B8E6-4123-B2B8-ABE3963EB5D2}" destId="{AEC0EFD9-6F87-46F4-BB33-E1B86BF1246D}" srcOrd="1" destOrd="0" presId="urn:microsoft.com/office/officeart/2005/8/layout/chevron2"/>
    <dgm:cxn modelId="{F23E2983-53EB-40C9-AAFC-9E4536066DD8}" type="presParOf" srcId="{F751B48F-51B2-4938-A620-FECE05E4E6A2}" destId="{D4CB8ACD-D741-452B-9007-ADC10604889D}" srcOrd="1" destOrd="0" presId="urn:microsoft.com/office/officeart/2005/8/layout/chevron2"/>
    <dgm:cxn modelId="{7BEFB5D4-11AD-4056-9741-23C9528A14C5}" type="presParOf" srcId="{F751B48F-51B2-4938-A620-FECE05E4E6A2}" destId="{F4F13D92-AC09-46B9-BCE1-FD0AB817F505}" srcOrd="2" destOrd="0" presId="urn:microsoft.com/office/officeart/2005/8/layout/chevron2"/>
    <dgm:cxn modelId="{CBF0AA63-6891-4393-AED0-B493EDABBDC8}" type="presParOf" srcId="{F4F13D92-AC09-46B9-BCE1-FD0AB817F505}" destId="{45FC1D3B-E4A7-44B3-9E9A-543386C272FE}" srcOrd="0" destOrd="0" presId="urn:microsoft.com/office/officeart/2005/8/layout/chevron2"/>
    <dgm:cxn modelId="{03543CD0-B017-4C50-B50D-9904D8C1B016}" type="presParOf" srcId="{F4F13D92-AC09-46B9-BCE1-FD0AB817F505}" destId="{5033613D-EA3D-41BD-888A-8DBB03E52AE3}" srcOrd="1" destOrd="0" presId="urn:microsoft.com/office/officeart/2005/8/layout/chevron2"/>
    <dgm:cxn modelId="{5936F236-2D83-4E52-A308-FA933D1AA9E7}" type="presParOf" srcId="{F751B48F-51B2-4938-A620-FECE05E4E6A2}" destId="{5E0CABA3-24AD-4683-9D35-8674CF538127}" srcOrd="3" destOrd="0" presId="urn:microsoft.com/office/officeart/2005/8/layout/chevron2"/>
    <dgm:cxn modelId="{86D0D1F5-26F5-48C0-9388-437BC3053058}" type="presParOf" srcId="{F751B48F-51B2-4938-A620-FECE05E4E6A2}" destId="{09F53F45-9F75-47ED-A470-9BCE5BCF0A33}" srcOrd="4" destOrd="0" presId="urn:microsoft.com/office/officeart/2005/8/layout/chevron2"/>
    <dgm:cxn modelId="{6850C48B-A109-492E-8EF8-1917F1272E9E}" type="presParOf" srcId="{09F53F45-9F75-47ED-A470-9BCE5BCF0A33}" destId="{C7416511-BB73-4766-817A-9751056BB768}" srcOrd="0" destOrd="0" presId="urn:microsoft.com/office/officeart/2005/8/layout/chevron2"/>
    <dgm:cxn modelId="{D028224C-3D58-4227-AF86-BD6E4A549D4E}" type="presParOf" srcId="{09F53F45-9F75-47ED-A470-9BCE5BCF0A33}" destId="{20DEC364-ED49-4A99-8119-612AAFB4CAFA}" srcOrd="1" destOrd="0" presId="urn:microsoft.com/office/officeart/2005/8/layout/chevron2"/>
    <dgm:cxn modelId="{9A9E5843-44B9-4EBF-80BA-A78603D00CB5}" type="presParOf" srcId="{F751B48F-51B2-4938-A620-FECE05E4E6A2}" destId="{C2165CDA-98E5-4E1A-9F0E-960D82910E53}" srcOrd="5" destOrd="0" presId="urn:microsoft.com/office/officeart/2005/8/layout/chevron2"/>
    <dgm:cxn modelId="{51DB0C78-D1C6-4626-97BE-15EA4F5F1192}" type="presParOf" srcId="{F751B48F-51B2-4938-A620-FECE05E4E6A2}" destId="{AC3ED7C0-AF60-42EE-82A3-823B116C1505}" srcOrd="6" destOrd="0" presId="urn:microsoft.com/office/officeart/2005/8/layout/chevron2"/>
    <dgm:cxn modelId="{2CC65303-99F3-406B-83C7-AA5AC17289EB}" type="presParOf" srcId="{AC3ED7C0-AF60-42EE-82A3-823B116C1505}" destId="{29643267-D366-4B72-A558-3FB3A7B58ECA}" srcOrd="0" destOrd="0" presId="urn:microsoft.com/office/officeart/2005/8/layout/chevron2"/>
    <dgm:cxn modelId="{637374DC-EB4E-4C66-A791-6A935E497031}" type="presParOf" srcId="{AC3ED7C0-AF60-42EE-82A3-823B116C1505}" destId="{74F629D9-12F0-4298-A139-82C691D03DB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D3EF2-6775-4C50-A423-C0FD5762FCC5}"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GB"/>
        </a:p>
      </dgm:t>
    </dgm:pt>
    <dgm:pt modelId="{DBE98285-39C8-47C3-B103-F2CF938B92DA}">
      <dgm:prSet phldrT="[Text]"/>
      <dgm:spPr/>
      <dgm:t>
        <a:bodyPr/>
        <a:lstStyle/>
        <a:p>
          <a:r>
            <a:rPr lang="en-GB" dirty="0" smtClean="0"/>
            <a:t>QC</a:t>
          </a:r>
          <a:endParaRPr lang="en-GB" dirty="0"/>
        </a:p>
      </dgm:t>
    </dgm:pt>
    <dgm:pt modelId="{E7106ECF-3F25-4F83-8ADA-2603133BBB7F}" type="parTrans" cxnId="{4BD47E23-CF40-4EB4-A24C-0042BF89C859}">
      <dgm:prSet/>
      <dgm:spPr/>
      <dgm:t>
        <a:bodyPr/>
        <a:lstStyle/>
        <a:p>
          <a:endParaRPr lang="en-GB"/>
        </a:p>
      </dgm:t>
    </dgm:pt>
    <dgm:pt modelId="{7E051354-B527-4AC9-B737-B226064F0628}" type="sibTrans" cxnId="{4BD47E23-CF40-4EB4-A24C-0042BF89C859}">
      <dgm:prSet/>
      <dgm:spPr/>
      <dgm:t>
        <a:bodyPr/>
        <a:lstStyle/>
        <a:p>
          <a:endParaRPr lang="en-GB"/>
        </a:p>
      </dgm:t>
    </dgm:pt>
    <dgm:pt modelId="{090B0C21-2096-40D0-8C80-A5C5AAF28D2D}">
      <dgm:prSet phldrT="[Text]"/>
      <dgm:spPr/>
      <dgm:t>
        <a:bodyPr/>
        <a:lstStyle/>
        <a:p>
          <a:r>
            <a:rPr lang="en-GB" dirty="0" smtClean="0"/>
            <a:t>Remove low quality bases</a:t>
          </a:r>
          <a:endParaRPr lang="en-GB" dirty="0"/>
        </a:p>
      </dgm:t>
    </dgm:pt>
    <dgm:pt modelId="{80CF5682-09AF-4C77-80A2-B7E22B60537C}" type="parTrans" cxnId="{0D945E5C-3E36-44EE-9957-F8F0721028E6}">
      <dgm:prSet/>
      <dgm:spPr/>
      <dgm:t>
        <a:bodyPr/>
        <a:lstStyle/>
        <a:p>
          <a:endParaRPr lang="en-GB"/>
        </a:p>
      </dgm:t>
    </dgm:pt>
    <dgm:pt modelId="{382DA247-9BF1-461B-AD88-2867970BC66F}" type="sibTrans" cxnId="{0D945E5C-3E36-44EE-9957-F8F0721028E6}">
      <dgm:prSet/>
      <dgm:spPr/>
      <dgm:t>
        <a:bodyPr/>
        <a:lstStyle/>
        <a:p>
          <a:endParaRPr lang="en-GB"/>
        </a:p>
      </dgm:t>
    </dgm:pt>
    <dgm:pt modelId="{42A27833-D3B2-4586-857A-1B4BF9B9D812}">
      <dgm:prSet phldrT="[Text]"/>
      <dgm:spPr/>
      <dgm:t>
        <a:bodyPr/>
        <a:lstStyle/>
        <a:p>
          <a:r>
            <a:rPr lang="en-GB" dirty="0" smtClean="0"/>
            <a:t>Remove reads containing adaptor sequences</a:t>
          </a:r>
          <a:endParaRPr lang="en-GB" dirty="0"/>
        </a:p>
      </dgm:t>
    </dgm:pt>
    <dgm:pt modelId="{3D8B2A9B-2D25-4E91-AEA0-682FA0F026C5}" type="parTrans" cxnId="{96FA9169-E01E-4880-A7BF-DC1097B98053}">
      <dgm:prSet/>
      <dgm:spPr/>
      <dgm:t>
        <a:bodyPr/>
        <a:lstStyle/>
        <a:p>
          <a:endParaRPr lang="en-GB"/>
        </a:p>
      </dgm:t>
    </dgm:pt>
    <dgm:pt modelId="{0EAA3073-0232-43B2-A62F-9B07776ED3C9}" type="sibTrans" cxnId="{96FA9169-E01E-4880-A7BF-DC1097B98053}">
      <dgm:prSet/>
      <dgm:spPr/>
      <dgm:t>
        <a:bodyPr/>
        <a:lstStyle/>
        <a:p>
          <a:endParaRPr lang="en-GB"/>
        </a:p>
      </dgm:t>
    </dgm:pt>
    <dgm:pt modelId="{115BF385-24C6-42CC-BFC2-CCC3009E4D2A}">
      <dgm:prSet phldrT="[Text]"/>
      <dgm:spPr/>
      <dgm:t>
        <a:bodyPr/>
        <a:lstStyle/>
        <a:p>
          <a:r>
            <a:rPr lang="en-GB" dirty="0" smtClean="0"/>
            <a:t>Assembly</a:t>
          </a:r>
          <a:endParaRPr lang="en-GB" dirty="0"/>
        </a:p>
      </dgm:t>
    </dgm:pt>
    <dgm:pt modelId="{60466B4B-0642-4CE2-BDCD-D76101C9D27C}" type="parTrans" cxnId="{7B79B7E3-EA1A-4CA8-94A0-F100E70BCAFD}">
      <dgm:prSet/>
      <dgm:spPr/>
      <dgm:t>
        <a:bodyPr/>
        <a:lstStyle/>
        <a:p>
          <a:endParaRPr lang="en-GB"/>
        </a:p>
      </dgm:t>
    </dgm:pt>
    <dgm:pt modelId="{C3CC30FF-6838-4528-8D4A-2BE4CA24923D}" type="sibTrans" cxnId="{7B79B7E3-EA1A-4CA8-94A0-F100E70BCAFD}">
      <dgm:prSet/>
      <dgm:spPr/>
      <dgm:t>
        <a:bodyPr/>
        <a:lstStyle/>
        <a:p>
          <a:endParaRPr lang="en-GB"/>
        </a:p>
      </dgm:t>
    </dgm:pt>
    <dgm:pt modelId="{69D54FCA-C51E-4E3A-98A6-4A2F9BB86283}">
      <dgm:prSet phldrT="[Text]"/>
      <dgm:spPr/>
      <dgm:t>
        <a:bodyPr/>
        <a:lstStyle/>
        <a:p>
          <a:r>
            <a:rPr lang="en-GB" dirty="0" smtClean="0"/>
            <a:t>Generate multiple assemblies using different parameters</a:t>
          </a:r>
          <a:endParaRPr lang="en-GB" dirty="0"/>
        </a:p>
      </dgm:t>
    </dgm:pt>
    <dgm:pt modelId="{9CAF4C23-46D9-4D91-AE97-406D3E6AEF1E}" type="parTrans" cxnId="{1D760F31-1282-486B-8C7D-3E18D2A8464B}">
      <dgm:prSet/>
      <dgm:spPr/>
      <dgm:t>
        <a:bodyPr/>
        <a:lstStyle/>
        <a:p>
          <a:endParaRPr lang="en-GB"/>
        </a:p>
      </dgm:t>
    </dgm:pt>
    <dgm:pt modelId="{F8C79AF6-DF5E-42BC-9CA7-AC35D062FB1D}" type="sibTrans" cxnId="{1D760F31-1282-486B-8C7D-3E18D2A8464B}">
      <dgm:prSet/>
      <dgm:spPr/>
      <dgm:t>
        <a:bodyPr/>
        <a:lstStyle/>
        <a:p>
          <a:endParaRPr lang="en-GB"/>
        </a:p>
      </dgm:t>
    </dgm:pt>
    <dgm:pt modelId="{0FD36EFF-B65D-48EC-9A64-4600DCBFC954}">
      <dgm:prSet phldrT="[Text]"/>
      <dgm:spPr/>
      <dgm:t>
        <a:bodyPr/>
        <a:lstStyle/>
        <a:p>
          <a:r>
            <a:rPr lang="en-GB" dirty="0" smtClean="0"/>
            <a:t>Alignment </a:t>
          </a:r>
          <a:endParaRPr lang="en-GB" dirty="0"/>
        </a:p>
      </dgm:t>
    </dgm:pt>
    <dgm:pt modelId="{0EEFE823-F164-45BF-88E7-72FDB909C1EE}" type="parTrans" cxnId="{6DDDFC02-2D48-4959-8BD9-6C42235B558A}">
      <dgm:prSet/>
      <dgm:spPr/>
      <dgm:t>
        <a:bodyPr/>
        <a:lstStyle/>
        <a:p>
          <a:endParaRPr lang="en-GB"/>
        </a:p>
      </dgm:t>
    </dgm:pt>
    <dgm:pt modelId="{5DF2B42D-921D-4656-9695-F91503A439C9}" type="sibTrans" cxnId="{6DDDFC02-2D48-4959-8BD9-6C42235B558A}">
      <dgm:prSet/>
      <dgm:spPr/>
      <dgm:t>
        <a:bodyPr/>
        <a:lstStyle/>
        <a:p>
          <a:endParaRPr lang="en-GB"/>
        </a:p>
      </dgm:t>
    </dgm:pt>
    <dgm:pt modelId="{1D0ADDF9-11CA-4B27-A572-3757DC581A02}">
      <dgm:prSet phldrT="[Text]"/>
      <dgm:spPr/>
      <dgm:t>
        <a:bodyPr/>
        <a:lstStyle/>
        <a:p>
          <a:r>
            <a:rPr lang="en-GB" dirty="0" smtClean="0"/>
            <a:t>Align filtered reads back to </a:t>
          </a:r>
          <a:r>
            <a:rPr lang="en-GB" dirty="0" err="1" smtClean="0"/>
            <a:t>contigs</a:t>
          </a:r>
          <a:r>
            <a:rPr lang="en-GB" dirty="0" smtClean="0"/>
            <a:t> for each assembly</a:t>
          </a:r>
          <a:endParaRPr lang="en-GB" dirty="0"/>
        </a:p>
      </dgm:t>
    </dgm:pt>
    <dgm:pt modelId="{EF1F7A68-DBCF-4BF9-96F1-00E44552C150}" type="parTrans" cxnId="{D8EA0213-B24F-4455-BA71-EC56098978CD}">
      <dgm:prSet/>
      <dgm:spPr/>
      <dgm:t>
        <a:bodyPr/>
        <a:lstStyle/>
        <a:p>
          <a:endParaRPr lang="en-GB"/>
        </a:p>
      </dgm:t>
    </dgm:pt>
    <dgm:pt modelId="{D44AA1FA-4CAE-4B17-BD72-50B5D94D25D0}" type="sibTrans" cxnId="{D8EA0213-B24F-4455-BA71-EC56098978CD}">
      <dgm:prSet/>
      <dgm:spPr/>
      <dgm:t>
        <a:bodyPr/>
        <a:lstStyle/>
        <a:p>
          <a:endParaRPr lang="en-GB"/>
        </a:p>
      </dgm:t>
    </dgm:pt>
    <dgm:pt modelId="{271AC0F1-5111-4AC2-82DA-080A18362FE3}">
      <dgm:prSet phldrT="[Text]"/>
      <dgm:spPr/>
      <dgm:t>
        <a:bodyPr/>
        <a:lstStyle/>
        <a:p>
          <a:r>
            <a:rPr lang="en-GB" dirty="0" smtClean="0"/>
            <a:t>Annotation</a:t>
          </a:r>
          <a:endParaRPr lang="en-GB" dirty="0"/>
        </a:p>
      </dgm:t>
    </dgm:pt>
    <dgm:pt modelId="{8C1798AD-345F-49E2-A13F-227A89EFD58A}" type="parTrans" cxnId="{854D7984-D89E-43D8-99B8-77BC23ED6CF8}">
      <dgm:prSet/>
      <dgm:spPr/>
      <dgm:t>
        <a:bodyPr/>
        <a:lstStyle/>
        <a:p>
          <a:endParaRPr lang="en-GB"/>
        </a:p>
      </dgm:t>
    </dgm:pt>
    <dgm:pt modelId="{5BAFA2B6-560C-47FD-8325-976FD7B31A25}" type="sibTrans" cxnId="{854D7984-D89E-43D8-99B8-77BC23ED6CF8}">
      <dgm:prSet/>
      <dgm:spPr/>
      <dgm:t>
        <a:bodyPr/>
        <a:lstStyle/>
        <a:p>
          <a:endParaRPr lang="en-GB"/>
        </a:p>
      </dgm:t>
    </dgm:pt>
    <dgm:pt modelId="{DB97D466-A2D7-483B-8789-D4E1902DB980}">
      <dgm:prSet/>
      <dgm:spPr/>
      <dgm:t>
        <a:bodyPr/>
        <a:lstStyle/>
        <a:p>
          <a:r>
            <a:rPr lang="en-GB" dirty="0" smtClean="0"/>
            <a:t>Call Open Reading Frames (ORFs)</a:t>
          </a:r>
          <a:endParaRPr lang="en-GB" dirty="0"/>
        </a:p>
      </dgm:t>
    </dgm:pt>
    <dgm:pt modelId="{8B03EEC7-81FF-4BF4-97BD-5923DF65F7AB}" type="parTrans" cxnId="{71C2464D-0A29-45E6-BAF0-951388D4F350}">
      <dgm:prSet/>
      <dgm:spPr/>
      <dgm:t>
        <a:bodyPr/>
        <a:lstStyle/>
        <a:p>
          <a:endParaRPr lang="en-GB"/>
        </a:p>
      </dgm:t>
    </dgm:pt>
    <dgm:pt modelId="{583827D9-548E-4DAC-BEC1-B8DA9186D7E7}" type="sibTrans" cxnId="{71C2464D-0A29-45E6-BAF0-951388D4F350}">
      <dgm:prSet/>
      <dgm:spPr/>
      <dgm:t>
        <a:bodyPr/>
        <a:lstStyle/>
        <a:p>
          <a:endParaRPr lang="en-GB"/>
        </a:p>
      </dgm:t>
    </dgm:pt>
    <dgm:pt modelId="{A756F671-8D7D-49C6-81FE-3292FC9FAE9F}">
      <dgm:prSet/>
      <dgm:spPr/>
      <dgm:t>
        <a:bodyPr/>
        <a:lstStyle/>
        <a:p>
          <a:r>
            <a:rPr lang="en-GB" dirty="0" smtClean="0"/>
            <a:t>Search for homologous genes (BLASTP), protein families (PFAM) and/or </a:t>
          </a:r>
          <a:r>
            <a:rPr lang="en-GB" dirty="0" err="1" smtClean="0"/>
            <a:t>Interproscan</a:t>
          </a:r>
          <a:endParaRPr lang="en-GB" dirty="0"/>
        </a:p>
      </dgm:t>
    </dgm:pt>
    <dgm:pt modelId="{1BDFC649-5896-4160-A600-DDD43A7B7155}" type="parTrans" cxnId="{B89C7CA9-5AB3-41C2-8249-553967FC5562}">
      <dgm:prSet/>
      <dgm:spPr/>
      <dgm:t>
        <a:bodyPr/>
        <a:lstStyle/>
        <a:p>
          <a:endParaRPr lang="en-GB"/>
        </a:p>
      </dgm:t>
    </dgm:pt>
    <dgm:pt modelId="{82CE36ED-D8B6-4A0F-ABC3-6BC776B6FE9A}" type="sibTrans" cxnId="{B89C7CA9-5AB3-41C2-8249-553967FC5562}">
      <dgm:prSet/>
      <dgm:spPr/>
      <dgm:t>
        <a:bodyPr/>
        <a:lstStyle/>
        <a:p>
          <a:endParaRPr lang="en-GB"/>
        </a:p>
      </dgm:t>
    </dgm:pt>
    <dgm:pt modelId="{5FD57EEF-FBF7-4BBA-BA02-03250263B01D}">
      <dgm:prSet phldrT="[Text]"/>
      <dgm:spPr/>
      <dgm:t>
        <a:bodyPr/>
        <a:lstStyle/>
        <a:p>
          <a:r>
            <a:rPr lang="en-GB" dirty="0" smtClean="0"/>
            <a:t>Trim or remove reads containing Ns</a:t>
          </a:r>
          <a:endParaRPr lang="en-GB" dirty="0"/>
        </a:p>
      </dgm:t>
    </dgm:pt>
    <dgm:pt modelId="{3B3E2DC4-FF9E-45D5-96B1-6F034AD29A7C}" type="parTrans" cxnId="{558C83D3-9B9B-416E-8DC9-362581DD041B}">
      <dgm:prSet/>
      <dgm:spPr/>
      <dgm:t>
        <a:bodyPr/>
        <a:lstStyle/>
        <a:p>
          <a:endParaRPr lang="en-GB"/>
        </a:p>
      </dgm:t>
    </dgm:pt>
    <dgm:pt modelId="{8323FF16-27E8-49B4-BE40-3DFF3695586D}" type="sibTrans" cxnId="{558C83D3-9B9B-416E-8DC9-362581DD041B}">
      <dgm:prSet/>
      <dgm:spPr/>
      <dgm:t>
        <a:bodyPr/>
        <a:lstStyle/>
        <a:p>
          <a:endParaRPr lang="en-GB"/>
        </a:p>
      </dgm:t>
    </dgm:pt>
    <dgm:pt modelId="{63722E4C-9815-4553-AB3D-CC0E12682D7D}">
      <dgm:prSet phldrT="[Text]"/>
      <dgm:spPr/>
      <dgm:t>
        <a:bodyPr/>
        <a:lstStyle/>
        <a:p>
          <a:r>
            <a:rPr lang="en-GB" dirty="0" smtClean="0"/>
            <a:t>Calculate assembly metrics of N50, total assembly length, number of reads mapping to assembly etc</a:t>
          </a:r>
          <a:endParaRPr lang="en-GB" dirty="0"/>
        </a:p>
      </dgm:t>
    </dgm:pt>
    <dgm:pt modelId="{24F84745-01E0-4518-8343-7EC48CB23A6D}" type="parTrans" cxnId="{09927F66-4C2F-41D4-A92F-EEEB22CE16C3}">
      <dgm:prSet/>
      <dgm:spPr/>
      <dgm:t>
        <a:bodyPr/>
        <a:lstStyle/>
        <a:p>
          <a:endParaRPr lang="en-GB"/>
        </a:p>
      </dgm:t>
    </dgm:pt>
    <dgm:pt modelId="{FD58225E-9F14-48D6-B6B3-37CDCD270A20}" type="sibTrans" cxnId="{09927F66-4C2F-41D4-A92F-EEEB22CE16C3}">
      <dgm:prSet/>
      <dgm:spPr/>
      <dgm:t>
        <a:bodyPr/>
        <a:lstStyle/>
        <a:p>
          <a:endParaRPr lang="en-GB"/>
        </a:p>
      </dgm:t>
    </dgm:pt>
    <dgm:pt modelId="{10CE8486-4F94-415A-A56F-541966BFB1F9}">
      <dgm:prSet phldrT="[Text]"/>
      <dgm:spPr/>
      <dgm:t>
        <a:bodyPr/>
        <a:lstStyle/>
        <a:p>
          <a:r>
            <a:rPr lang="en-GB" dirty="0" smtClean="0"/>
            <a:t>Call any relevant SNPs in case of intra-sample variation</a:t>
          </a:r>
          <a:endParaRPr lang="en-GB" dirty="0"/>
        </a:p>
      </dgm:t>
    </dgm:pt>
    <dgm:pt modelId="{03B45F73-D088-4702-A27E-436C5B37AABF}" type="parTrans" cxnId="{A450DC56-5D6A-40D7-A0D0-1A0B3349E78D}">
      <dgm:prSet/>
      <dgm:spPr/>
      <dgm:t>
        <a:bodyPr/>
        <a:lstStyle/>
        <a:p>
          <a:endParaRPr lang="en-GB"/>
        </a:p>
      </dgm:t>
    </dgm:pt>
    <dgm:pt modelId="{77C21E1D-1252-46C4-A4D0-FD102E47D558}" type="sibTrans" cxnId="{A450DC56-5D6A-40D7-A0D0-1A0B3349E78D}">
      <dgm:prSet/>
      <dgm:spPr/>
      <dgm:t>
        <a:bodyPr/>
        <a:lstStyle/>
        <a:p>
          <a:endParaRPr lang="en-GB"/>
        </a:p>
      </dgm:t>
    </dgm:pt>
    <dgm:pt modelId="{16BD375A-C6FB-4F85-8536-840511E1C272}">
      <dgm:prSet/>
      <dgm:spPr/>
      <dgm:t>
        <a:bodyPr/>
        <a:lstStyle/>
        <a:p>
          <a:r>
            <a:rPr lang="en-GB" dirty="0" smtClean="0"/>
            <a:t>de-novo gene prediction (e.g. FGENES, </a:t>
          </a:r>
          <a:r>
            <a:rPr lang="en-GB" dirty="0" err="1" smtClean="0"/>
            <a:t>Genemark</a:t>
          </a:r>
          <a:r>
            <a:rPr lang="en-GB" dirty="0" smtClean="0"/>
            <a:t>, Glimmer)</a:t>
          </a:r>
          <a:endParaRPr lang="en-GB" dirty="0"/>
        </a:p>
      </dgm:t>
    </dgm:pt>
    <dgm:pt modelId="{118307D5-42CA-4F04-AF09-D899A8AC3E9E}" type="parTrans" cxnId="{07700AB7-9DD4-44A9-9AC7-8030BC04323C}">
      <dgm:prSet/>
      <dgm:spPr/>
      <dgm:t>
        <a:bodyPr/>
        <a:lstStyle/>
        <a:p>
          <a:endParaRPr lang="en-GB"/>
        </a:p>
      </dgm:t>
    </dgm:pt>
    <dgm:pt modelId="{F325607E-9557-4B7D-AFDD-03FD19F7F2B6}" type="sibTrans" cxnId="{07700AB7-9DD4-44A9-9AC7-8030BC04323C}">
      <dgm:prSet/>
      <dgm:spPr/>
      <dgm:t>
        <a:bodyPr/>
        <a:lstStyle/>
        <a:p>
          <a:endParaRPr lang="en-GB"/>
        </a:p>
      </dgm:t>
    </dgm:pt>
    <dgm:pt modelId="{E42843BB-AB45-4121-AE3C-D503EC1CDDB8}">
      <dgm:prSet/>
      <dgm:spPr/>
      <dgm:t>
        <a:bodyPr/>
        <a:lstStyle/>
        <a:p>
          <a:r>
            <a:rPr lang="en-GB" dirty="0" smtClean="0"/>
            <a:t>Alignment to related species</a:t>
          </a:r>
          <a:endParaRPr lang="en-GB" dirty="0"/>
        </a:p>
      </dgm:t>
    </dgm:pt>
    <dgm:pt modelId="{570AAE25-EEA4-4873-AE15-5009FB02EDBE}" type="parTrans" cxnId="{4800B7C3-BBEA-4CDD-992E-4E506FBC1CED}">
      <dgm:prSet/>
      <dgm:spPr/>
      <dgm:t>
        <a:bodyPr/>
        <a:lstStyle/>
        <a:p>
          <a:endParaRPr lang="en-GB"/>
        </a:p>
      </dgm:t>
    </dgm:pt>
    <dgm:pt modelId="{0735DE8B-405B-4A7C-8FDA-40EBC98F0DB9}" type="sibTrans" cxnId="{4800B7C3-BBEA-4CDD-992E-4E506FBC1CED}">
      <dgm:prSet/>
      <dgm:spPr/>
      <dgm:t>
        <a:bodyPr/>
        <a:lstStyle/>
        <a:p>
          <a:endParaRPr lang="en-GB"/>
        </a:p>
      </dgm:t>
    </dgm:pt>
    <dgm:pt modelId="{2F79D6EF-EF04-4287-8D4F-F04C4791C7BC}">
      <dgm:prSet/>
      <dgm:spPr/>
      <dgm:t>
        <a:bodyPr/>
        <a:lstStyle/>
        <a:p>
          <a:r>
            <a:rPr lang="en-GB" dirty="0" smtClean="0"/>
            <a:t>Obtain </a:t>
          </a:r>
          <a:r>
            <a:rPr lang="en-GB" dirty="0" err="1" smtClean="0"/>
            <a:t>synteny</a:t>
          </a:r>
          <a:r>
            <a:rPr lang="en-GB" dirty="0" smtClean="0"/>
            <a:t> alignments (e.g. Mummer0</a:t>
          </a:r>
          <a:endParaRPr lang="en-GB" dirty="0"/>
        </a:p>
      </dgm:t>
    </dgm:pt>
    <dgm:pt modelId="{2CEE2BB2-5DF8-48B6-A1BF-9BD460E57B20}" type="parTrans" cxnId="{DB78C180-FE0F-4AF7-83BE-64759D85FDDF}">
      <dgm:prSet/>
      <dgm:spPr/>
      <dgm:t>
        <a:bodyPr/>
        <a:lstStyle/>
        <a:p>
          <a:endParaRPr lang="en-GB"/>
        </a:p>
      </dgm:t>
    </dgm:pt>
    <dgm:pt modelId="{8D564F74-5080-465B-993F-B89427AF28DD}" type="sibTrans" cxnId="{DB78C180-FE0F-4AF7-83BE-64759D85FDDF}">
      <dgm:prSet/>
      <dgm:spPr/>
      <dgm:t>
        <a:bodyPr/>
        <a:lstStyle/>
        <a:p>
          <a:endParaRPr lang="en-GB"/>
        </a:p>
      </dgm:t>
    </dgm:pt>
    <dgm:pt modelId="{676C03B6-9CDB-4417-98A8-0D446DD7B811}">
      <dgm:prSet/>
      <dgm:spPr/>
      <dgm:t>
        <a:bodyPr/>
        <a:lstStyle/>
        <a:p>
          <a:r>
            <a:rPr lang="en-GB" dirty="0" smtClean="0"/>
            <a:t>Additional sequencing to improve de-novo assembly</a:t>
          </a:r>
          <a:endParaRPr lang="en-GB" dirty="0"/>
        </a:p>
      </dgm:t>
    </dgm:pt>
    <dgm:pt modelId="{4E3D671E-52E9-42E0-8096-62A01F3E9708}" type="parTrans" cxnId="{1A02FCDF-3C07-45AC-9606-1FEF52880A6F}">
      <dgm:prSet/>
      <dgm:spPr/>
      <dgm:t>
        <a:bodyPr/>
        <a:lstStyle/>
        <a:p>
          <a:endParaRPr lang="en-GB"/>
        </a:p>
      </dgm:t>
    </dgm:pt>
    <dgm:pt modelId="{71109203-76EC-408E-8EC8-5ECE697E537A}" type="sibTrans" cxnId="{1A02FCDF-3C07-45AC-9606-1FEF52880A6F}">
      <dgm:prSet/>
      <dgm:spPr/>
      <dgm:t>
        <a:bodyPr/>
        <a:lstStyle/>
        <a:p>
          <a:endParaRPr lang="en-GB"/>
        </a:p>
      </dgm:t>
    </dgm:pt>
    <dgm:pt modelId="{69172408-D7F6-4C98-B20F-BD3BB8A29B0A}">
      <dgm:prSet/>
      <dgm:spPr/>
      <dgm:t>
        <a:bodyPr/>
        <a:lstStyle/>
        <a:p>
          <a:r>
            <a:rPr lang="en-GB" dirty="0" smtClean="0"/>
            <a:t>Visualise in Mauve, IGV, </a:t>
          </a:r>
          <a:r>
            <a:rPr lang="en-GB" dirty="0" err="1" smtClean="0"/>
            <a:t>GBrowseSyn</a:t>
          </a:r>
          <a:endParaRPr lang="en-GB" dirty="0"/>
        </a:p>
      </dgm:t>
    </dgm:pt>
    <dgm:pt modelId="{A097A207-3965-429C-AB6F-765DAAED63CF}" type="parTrans" cxnId="{4ED195B3-6B00-447E-BF94-257373CD9400}">
      <dgm:prSet/>
      <dgm:spPr/>
      <dgm:t>
        <a:bodyPr/>
        <a:lstStyle/>
        <a:p>
          <a:endParaRPr lang="en-GB"/>
        </a:p>
      </dgm:t>
    </dgm:pt>
    <dgm:pt modelId="{49447438-13B0-4A9D-8E7B-4B6D124B82C6}" type="sibTrans" cxnId="{4ED195B3-6B00-447E-BF94-257373CD9400}">
      <dgm:prSet/>
      <dgm:spPr/>
      <dgm:t>
        <a:bodyPr/>
        <a:lstStyle/>
        <a:p>
          <a:endParaRPr lang="en-GB"/>
        </a:p>
      </dgm:t>
    </dgm:pt>
    <dgm:pt modelId="{ED5E5759-E927-4073-987E-B355D9B30426}">
      <dgm:prSet/>
      <dgm:spPr/>
      <dgm:t>
        <a:bodyPr/>
        <a:lstStyle/>
        <a:p>
          <a:r>
            <a:rPr lang="en-GB" dirty="0" smtClean="0"/>
            <a:t>Mate-pair libraries to span repeats</a:t>
          </a:r>
          <a:endParaRPr lang="en-GB" dirty="0"/>
        </a:p>
      </dgm:t>
    </dgm:pt>
    <dgm:pt modelId="{2E4F861F-D208-4589-9959-79DBA9A9E54A}" type="parTrans" cxnId="{6C2E4A7B-7BBC-4E7D-B3E0-19B7EE151A4F}">
      <dgm:prSet/>
      <dgm:spPr/>
      <dgm:t>
        <a:bodyPr/>
        <a:lstStyle/>
        <a:p>
          <a:endParaRPr lang="en-GB"/>
        </a:p>
      </dgm:t>
    </dgm:pt>
    <dgm:pt modelId="{6868D25F-733E-4669-BF7B-DD8B194F89E5}" type="sibTrans" cxnId="{6C2E4A7B-7BBC-4E7D-B3E0-19B7EE151A4F}">
      <dgm:prSet/>
      <dgm:spPr/>
      <dgm:t>
        <a:bodyPr/>
        <a:lstStyle/>
        <a:p>
          <a:endParaRPr lang="en-GB"/>
        </a:p>
      </dgm:t>
    </dgm:pt>
    <dgm:pt modelId="{B7E826C1-CF7B-40B3-8752-7D282FDEC216}">
      <dgm:prSet/>
      <dgm:spPr/>
      <dgm:t>
        <a:bodyPr/>
        <a:lstStyle/>
        <a:p>
          <a:r>
            <a:rPr lang="en-GB" dirty="0" smtClean="0"/>
            <a:t>Sanger sequencing to gap -fill</a:t>
          </a:r>
          <a:endParaRPr lang="en-GB" dirty="0"/>
        </a:p>
      </dgm:t>
    </dgm:pt>
    <dgm:pt modelId="{E50B7D85-5090-47AB-AB3E-B8181F1EB14B}" type="parTrans" cxnId="{32B913DD-1133-4C78-BD07-F5C9632D326A}">
      <dgm:prSet/>
      <dgm:spPr/>
      <dgm:t>
        <a:bodyPr/>
        <a:lstStyle/>
        <a:p>
          <a:endParaRPr lang="en-GB"/>
        </a:p>
      </dgm:t>
    </dgm:pt>
    <dgm:pt modelId="{2A4DF8C0-C7EA-4282-B595-99857E86B7EC}" type="sibTrans" cxnId="{32B913DD-1133-4C78-BD07-F5C9632D326A}">
      <dgm:prSet/>
      <dgm:spPr/>
      <dgm:t>
        <a:bodyPr/>
        <a:lstStyle/>
        <a:p>
          <a:endParaRPr lang="en-GB"/>
        </a:p>
      </dgm:t>
    </dgm:pt>
    <dgm:pt modelId="{43E0C1CF-3BF9-46B7-909C-5548E81928BA}">
      <dgm:prSet phldrT="[Text]"/>
      <dgm:spPr/>
      <dgm:t>
        <a:bodyPr/>
        <a:lstStyle/>
        <a:p>
          <a:r>
            <a:rPr lang="en-GB" dirty="0" smtClean="0"/>
            <a:t>Blast unaligned reads to determine if contaminants are present</a:t>
          </a:r>
          <a:endParaRPr lang="en-GB" dirty="0"/>
        </a:p>
      </dgm:t>
    </dgm:pt>
    <dgm:pt modelId="{2EF2EAEB-D215-4D6C-87C8-AF4B6FB8714C}" type="parTrans" cxnId="{66C2E619-4070-4A53-AB49-6073BAF5320F}">
      <dgm:prSet/>
      <dgm:spPr/>
      <dgm:t>
        <a:bodyPr/>
        <a:lstStyle/>
        <a:p>
          <a:endParaRPr lang="en-GB"/>
        </a:p>
      </dgm:t>
    </dgm:pt>
    <dgm:pt modelId="{8F0B89EA-1376-41A5-A588-712E3965082F}" type="sibTrans" cxnId="{66C2E619-4070-4A53-AB49-6073BAF5320F}">
      <dgm:prSet/>
      <dgm:spPr/>
      <dgm:t>
        <a:bodyPr/>
        <a:lstStyle/>
        <a:p>
          <a:endParaRPr lang="en-GB"/>
        </a:p>
      </dgm:t>
    </dgm:pt>
    <dgm:pt modelId="{F751B48F-51B2-4938-A620-FECE05E4E6A2}" type="pres">
      <dgm:prSet presAssocID="{43DD3EF2-6775-4C50-A423-C0FD5762FCC5}" presName="linearFlow" presStyleCnt="0">
        <dgm:presLayoutVars>
          <dgm:dir/>
          <dgm:animLvl val="lvl"/>
          <dgm:resizeHandles val="exact"/>
        </dgm:presLayoutVars>
      </dgm:prSet>
      <dgm:spPr/>
      <dgm:t>
        <a:bodyPr/>
        <a:lstStyle/>
        <a:p>
          <a:endParaRPr lang="en-GB"/>
        </a:p>
      </dgm:t>
    </dgm:pt>
    <dgm:pt modelId="{ED26F11D-B8E6-4123-B2B8-ABE3963EB5D2}" type="pres">
      <dgm:prSet presAssocID="{DBE98285-39C8-47C3-B103-F2CF938B92DA}" presName="composite" presStyleCnt="0"/>
      <dgm:spPr/>
    </dgm:pt>
    <dgm:pt modelId="{F354A0EC-3DFB-4174-BC84-55BD01649D88}" type="pres">
      <dgm:prSet presAssocID="{DBE98285-39C8-47C3-B103-F2CF938B92DA}" presName="parentText" presStyleLbl="alignNode1" presStyleIdx="0" presStyleCnt="6">
        <dgm:presLayoutVars>
          <dgm:chMax val="1"/>
          <dgm:bulletEnabled val="1"/>
        </dgm:presLayoutVars>
      </dgm:prSet>
      <dgm:spPr/>
      <dgm:t>
        <a:bodyPr/>
        <a:lstStyle/>
        <a:p>
          <a:endParaRPr lang="en-GB"/>
        </a:p>
      </dgm:t>
    </dgm:pt>
    <dgm:pt modelId="{AEC0EFD9-6F87-46F4-BB33-E1B86BF1246D}" type="pres">
      <dgm:prSet presAssocID="{DBE98285-39C8-47C3-B103-F2CF938B92DA}" presName="descendantText" presStyleLbl="alignAcc1" presStyleIdx="0" presStyleCnt="6">
        <dgm:presLayoutVars>
          <dgm:bulletEnabled val="1"/>
        </dgm:presLayoutVars>
      </dgm:prSet>
      <dgm:spPr/>
      <dgm:t>
        <a:bodyPr/>
        <a:lstStyle/>
        <a:p>
          <a:endParaRPr lang="en-GB"/>
        </a:p>
      </dgm:t>
    </dgm:pt>
    <dgm:pt modelId="{D4CB8ACD-D741-452B-9007-ADC10604889D}" type="pres">
      <dgm:prSet presAssocID="{7E051354-B527-4AC9-B737-B226064F0628}" presName="sp" presStyleCnt="0"/>
      <dgm:spPr/>
    </dgm:pt>
    <dgm:pt modelId="{F4F13D92-AC09-46B9-BCE1-FD0AB817F505}" type="pres">
      <dgm:prSet presAssocID="{115BF385-24C6-42CC-BFC2-CCC3009E4D2A}" presName="composite" presStyleCnt="0"/>
      <dgm:spPr/>
    </dgm:pt>
    <dgm:pt modelId="{45FC1D3B-E4A7-44B3-9E9A-543386C272FE}" type="pres">
      <dgm:prSet presAssocID="{115BF385-24C6-42CC-BFC2-CCC3009E4D2A}" presName="parentText" presStyleLbl="alignNode1" presStyleIdx="1" presStyleCnt="6">
        <dgm:presLayoutVars>
          <dgm:chMax val="1"/>
          <dgm:bulletEnabled val="1"/>
        </dgm:presLayoutVars>
      </dgm:prSet>
      <dgm:spPr/>
      <dgm:t>
        <a:bodyPr/>
        <a:lstStyle/>
        <a:p>
          <a:endParaRPr lang="en-GB"/>
        </a:p>
      </dgm:t>
    </dgm:pt>
    <dgm:pt modelId="{5033613D-EA3D-41BD-888A-8DBB03E52AE3}" type="pres">
      <dgm:prSet presAssocID="{115BF385-24C6-42CC-BFC2-CCC3009E4D2A}" presName="descendantText" presStyleLbl="alignAcc1" presStyleIdx="1" presStyleCnt="6">
        <dgm:presLayoutVars>
          <dgm:bulletEnabled val="1"/>
        </dgm:presLayoutVars>
      </dgm:prSet>
      <dgm:spPr/>
      <dgm:t>
        <a:bodyPr/>
        <a:lstStyle/>
        <a:p>
          <a:endParaRPr lang="en-GB"/>
        </a:p>
      </dgm:t>
    </dgm:pt>
    <dgm:pt modelId="{5E0CABA3-24AD-4683-9D35-8674CF538127}" type="pres">
      <dgm:prSet presAssocID="{C3CC30FF-6838-4528-8D4A-2BE4CA24923D}" presName="sp" presStyleCnt="0"/>
      <dgm:spPr/>
    </dgm:pt>
    <dgm:pt modelId="{09F53F45-9F75-47ED-A470-9BCE5BCF0A33}" type="pres">
      <dgm:prSet presAssocID="{0FD36EFF-B65D-48EC-9A64-4600DCBFC954}" presName="composite" presStyleCnt="0"/>
      <dgm:spPr/>
    </dgm:pt>
    <dgm:pt modelId="{C7416511-BB73-4766-817A-9751056BB768}" type="pres">
      <dgm:prSet presAssocID="{0FD36EFF-B65D-48EC-9A64-4600DCBFC954}" presName="parentText" presStyleLbl="alignNode1" presStyleIdx="2" presStyleCnt="6">
        <dgm:presLayoutVars>
          <dgm:chMax val="1"/>
          <dgm:bulletEnabled val="1"/>
        </dgm:presLayoutVars>
      </dgm:prSet>
      <dgm:spPr/>
      <dgm:t>
        <a:bodyPr/>
        <a:lstStyle/>
        <a:p>
          <a:endParaRPr lang="en-GB"/>
        </a:p>
      </dgm:t>
    </dgm:pt>
    <dgm:pt modelId="{20DEC364-ED49-4A99-8119-612AAFB4CAFA}" type="pres">
      <dgm:prSet presAssocID="{0FD36EFF-B65D-48EC-9A64-4600DCBFC954}" presName="descendantText" presStyleLbl="alignAcc1" presStyleIdx="2" presStyleCnt="6" custScaleY="172192">
        <dgm:presLayoutVars>
          <dgm:bulletEnabled val="1"/>
        </dgm:presLayoutVars>
      </dgm:prSet>
      <dgm:spPr/>
      <dgm:t>
        <a:bodyPr/>
        <a:lstStyle/>
        <a:p>
          <a:endParaRPr lang="en-GB"/>
        </a:p>
      </dgm:t>
    </dgm:pt>
    <dgm:pt modelId="{C2165CDA-98E5-4E1A-9F0E-960D82910E53}" type="pres">
      <dgm:prSet presAssocID="{5DF2B42D-921D-4656-9695-F91503A439C9}" presName="sp" presStyleCnt="0"/>
      <dgm:spPr/>
    </dgm:pt>
    <dgm:pt modelId="{AC3ED7C0-AF60-42EE-82A3-823B116C1505}" type="pres">
      <dgm:prSet presAssocID="{271AC0F1-5111-4AC2-82DA-080A18362FE3}" presName="composite" presStyleCnt="0"/>
      <dgm:spPr/>
    </dgm:pt>
    <dgm:pt modelId="{29643267-D366-4B72-A558-3FB3A7B58ECA}" type="pres">
      <dgm:prSet presAssocID="{271AC0F1-5111-4AC2-82DA-080A18362FE3}" presName="parentText" presStyleLbl="alignNode1" presStyleIdx="3" presStyleCnt="6">
        <dgm:presLayoutVars>
          <dgm:chMax val="1"/>
          <dgm:bulletEnabled val="1"/>
        </dgm:presLayoutVars>
      </dgm:prSet>
      <dgm:spPr/>
      <dgm:t>
        <a:bodyPr/>
        <a:lstStyle/>
        <a:p>
          <a:endParaRPr lang="en-GB"/>
        </a:p>
      </dgm:t>
    </dgm:pt>
    <dgm:pt modelId="{74F629D9-12F0-4298-A139-82C691D03DB5}" type="pres">
      <dgm:prSet presAssocID="{271AC0F1-5111-4AC2-82DA-080A18362FE3}" presName="descendantText" presStyleLbl="alignAcc1" presStyleIdx="3" presStyleCnt="6" custLinFactNeighborX="259" custLinFactNeighborY="33771">
        <dgm:presLayoutVars>
          <dgm:bulletEnabled val="1"/>
        </dgm:presLayoutVars>
      </dgm:prSet>
      <dgm:spPr/>
      <dgm:t>
        <a:bodyPr/>
        <a:lstStyle/>
        <a:p>
          <a:endParaRPr lang="en-GB"/>
        </a:p>
      </dgm:t>
    </dgm:pt>
    <dgm:pt modelId="{911F6A63-3440-468E-B394-F121C84F99FE}" type="pres">
      <dgm:prSet presAssocID="{5BAFA2B6-560C-47FD-8325-976FD7B31A25}" presName="sp" presStyleCnt="0"/>
      <dgm:spPr/>
    </dgm:pt>
    <dgm:pt modelId="{BDE08821-08DE-4233-B79A-FDBD3E7EBA70}" type="pres">
      <dgm:prSet presAssocID="{E42843BB-AB45-4121-AE3C-D503EC1CDDB8}" presName="composite" presStyleCnt="0"/>
      <dgm:spPr/>
    </dgm:pt>
    <dgm:pt modelId="{06059D27-E8DF-4598-95E0-B99771DD24C9}" type="pres">
      <dgm:prSet presAssocID="{E42843BB-AB45-4121-AE3C-D503EC1CDDB8}" presName="parentText" presStyleLbl="alignNode1" presStyleIdx="4" presStyleCnt="6">
        <dgm:presLayoutVars>
          <dgm:chMax val="1"/>
          <dgm:bulletEnabled val="1"/>
        </dgm:presLayoutVars>
      </dgm:prSet>
      <dgm:spPr/>
      <dgm:t>
        <a:bodyPr/>
        <a:lstStyle/>
        <a:p>
          <a:endParaRPr lang="en-GB"/>
        </a:p>
      </dgm:t>
    </dgm:pt>
    <dgm:pt modelId="{4E6CA5B2-50AE-4CB8-ACD3-298869AB91F9}" type="pres">
      <dgm:prSet presAssocID="{E42843BB-AB45-4121-AE3C-D503EC1CDDB8}" presName="descendantText" presStyleLbl="alignAcc1" presStyleIdx="4" presStyleCnt="6">
        <dgm:presLayoutVars>
          <dgm:bulletEnabled val="1"/>
        </dgm:presLayoutVars>
      </dgm:prSet>
      <dgm:spPr/>
      <dgm:t>
        <a:bodyPr/>
        <a:lstStyle/>
        <a:p>
          <a:endParaRPr lang="en-GB"/>
        </a:p>
      </dgm:t>
    </dgm:pt>
    <dgm:pt modelId="{2E28E777-C0E4-40A3-BBC2-0E0240BF908A}" type="pres">
      <dgm:prSet presAssocID="{0735DE8B-405B-4A7C-8FDA-40EBC98F0DB9}" presName="sp" presStyleCnt="0"/>
      <dgm:spPr/>
    </dgm:pt>
    <dgm:pt modelId="{3B5D79E4-31D1-41FE-B491-AAA1FAFDA554}" type="pres">
      <dgm:prSet presAssocID="{676C03B6-9CDB-4417-98A8-0D446DD7B811}" presName="composite" presStyleCnt="0"/>
      <dgm:spPr/>
    </dgm:pt>
    <dgm:pt modelId="{2BDEF190-05E7-4A39-9D8B-324CDE3074C9}" type="pres">
      <dgm:prSet presAssocID="{676C03B6-9CDB-4417-98A8-0D446DD7B811}" presName="parentText" presStyleLbl="alignNode1" presStyleIdx="5" presStyleCnt="6">
        <dgm:presLayoutVars>
          <dgm:chMax val="1"/>
          <dgm:bulletEnabled val="1"/>
        </dgm:presLayoutVars>
      </dgm:prSet>
      <dgm:spPr/>
      <dgm:t>
        <a:bodyPr/>
        <a:lstStyle/>
        <a:p>
          <a:endParaRPr lang="en-GB"/>
        </a:p>
      </dgm:t>
    </dgm:pt>
    <dgm:pt modelId="{68883F48-DC1A-4D17-B2A2-D5BFD63F4543}" type="pres">
      <dgm:prSet presAssocID="{676C03B6-9CDB-4417-98A8-0D446DD7B811}" presName="descendantText" presStyleLbl="alignAcc1" presStyleIdx="5" presStyleCnt="6">
        <dgm:presLayoutVars>
          <dgm:bulletEnabled val="1"/>
        </dgm:presLayoutVars>
      </dgm:prSet>
      <dgm:spPr/>
      <dgm:t>
        <a:bodyPr/>
        <a:lstStyle/>
        <a:p>
          <a:endParaRPr lang="en-GB"/>
        </a:p>
      </dgm:t>
    </dgm:pt>
  </dgm:ptLst>
  <dgm:cxnLst>
    <dgm:cxn modelId="{0D945E5C-3E36-44EE-9957-F8F0721028E6}" srcId="{DBE98285-39C8-47C3-B103-F2CF938B92DA}" destId="{090B0C21-2096-40D0-8C80-A5C5AAF28D2D}" srcOrd="0" destOrd="0" parTransId="{80CF5682-09AF-4C77-80A2-B7E22B60537C}" sibTransId="{382DA247-9BF1-461B-AD88-2867970BC66F}"/>
    <dgm:cxn modelId="{49C88A49-A4FE-4D7E-B5FB-C977E1D7A2CB}" type="presOf" srcId="{B7E826C1-CF7B-40B3-8752-7D282FDEC216}" destId="{68883F48-DC1A-4D17-B2A2-D5BFD63F4543}" srcOrd="0" destOrd="1" presId="urn:microsoft.com/office/officeart/2005/8/layout/chevron2"/>
    <dgm:cxn modelId="{96FA9169-E01E-4880-A7BF-DC1097B98053}" srcId="{DBE98285-39C8-47C3-B103-F2CF938B92DA}" destId="{42A27833-D3B2-4586-857A-1B4BF9B9D812}" srcOrd="1" destOrd="0" parTransId="{3D8B2A9B-2D25-4E91-AEA0-682FA0F026C5}" sibTransId="{0EAA3073-0232-43B2-A62F-9B07776ED3C9}"/>
    <dgm:cxn modelId="{E64D819A-0163-445B-910B-E2E73C7E1490}" type="presOf" srcId="{1D0ADDF9-11CA-4B27-A572-3757DC581A02}" destId="{20DEC364-ED49-4A99-8119-612AAFB4CAFA}" srcOrd="0" destOrd="0" presId="urn:microsoft.com/office/officeart/2005/8/layout/chevron2"/>
    <dgm:cxn modelId="{E09F6508-396E-4A99-8051-45B90E73838E}" type="presOf" srcId="{69172408-D7F6-4C98-B20F-BD3BB8A29B0A}" destId="{4E6CA5B2-50AE-4CB8-ACD3-298869AB91F9}" srcOrd="0" destOrd="1" presId="urn:microsoft.com/office/officeart/2005/8/layout/chevron2"/>
    <dgm:cxn modelId="{6DDDFC02-2D48-4959-8BD9-6C42235B558A}" srcId="{43DD3EF2-6775-4C50-A423-C0FD5762FCC5}" destId="{0FD36EFF-B65D-48EC-9A64-4600DCBFC954}" srcOrd="2" destOrd="0" parTransId="{0EEFE823-F164-45BF-88E7-72FDB909C1EE}" sibTransId="{5DF2B42D-921D-4656-9695-F91503A439C9}"/>
    <dgm:cxn modelId="{6635DB3D-7B40-4931-9A83-608D079DAC5F}" type="presOf" srcId="{2F79D6EF-EF04-4287-8D4F-F04C4791C7BC}" destId="{4E6CA5B2-50AE-4CB8-ACD3-298869AB91F9}" srcOrd="0" destOrd="0" presId="urn:microsoft.com/office/officeart/2005/8/layout/chevron2"/>
    <dgm:cxn modelId="{0CE75BF9-5609-4D18-AEF4-A25B2C899B5E}" type="presOf" srcId="{0FD36EFF-B65D-48EC-9A64-4600DCBFC954}" destId="{C7416511-BB73-4766-817A-9751056BB768}" srcOrd="0" destOrd="0" presId="urn:microsoft.com/office/officeart/2005/8/layout/chevron2"/>
    <dgm:cxn modelId="{4800B7C3-BBEA-4CDD-992E-4E506FBC1CED}" srcId="{43DD3EF2-6775-4C50-A423-C0FD5762FCC5}" destId="{E42843BB-AB45-4121-AE3C-D503EC1CDDB8}" srcOrd="4" destOrd="0" parTransId="{570AAE25-EEA4-4873-AE15-5009FB02EDBE}" sibTransId="{0735DE8B-405B-4A7C-8FDA-40EBC98F0DB9}"/>
    <dgm:cxn modelId="{9FF15383-BE7B-4B88-8CB7-6607131ACD5D}" type="presOf" srcId="{43E0C1CF-3BF9-46B7-909C-5548E81928BA}" destId="{20DEC364-ED49-4A99-8119-612AAFB4CAFA}" srcOrd="0" destOrd="1" presId="urn:microsoft.com/office/officeart/2005/8/layout/chevron2"/>
    <dgm:cxn modelId="{DB78C180-FE0F-4AF7-83BE-64759D85FDDF}" srcId="{E42843BB-AB45-4121-AE3C-D503EC1CDDB8}" destId="{2F79D6EF-EF04-4287-8D4F-F04C4791C7BC}" srcOrd="0" destOrd="0" parTransId="{2CEE2BB2-5DF8-48B6-A1BF-9BD460E57B20}" sibTransId="{8D564F74-5080-465B-993F-B89427AF28DD}"/>
    <dgm:cxn modelId="{621CC434-70E9-41E9-80FF-B9C36732FCE6}" type="presOf" srcId="{5FD57EEF-FBF7-4BBA-BA02-03250263B01D}" destId="{AEC0EFD9-6F87-46F4-BB33-E1B86BF1246D}" srcOrd="0" destOrd="2" presId="urn:microsoft.com/office/officeart/2005/8/layout/chevron2"/>
    <dgm:cxn modelId="{7B79B7E3-EA1A-4CA8-94A0-F100E70BCAFD}" srcId="{43DD3EF2-6775-4C50-A423-C0FD5762FCC5}" destId="{115BF385-24C6-42CC-BFC2-CCC3009E4D2A}" srcOrd="1" destOrd="0" parTransId="{60466B4B-0642-4CE2-BDCD-D76101C9D27C}" sibTransId="{C3CC30FF-6838-4528-8D4A-2BE4CA24923D}"/>
    <dgm:cxn modelId="{32509DF4-53AE-474E-B23F-B75B46162645}" type="presOf" srcId="{271AC0F1-5111-4AC2-82DA-080A18362FE3}" destId="{29643267-D366-4B72-A558-3FB3A7B58ECA}" srcOrd="0" destOrd="0" presId="urn:microsoft.com/office/officeart/2005/8/layout/chevron2"/>
    <dgm:cxn modelId="{72517C99-A000-4D97-8B70-B3EEE837FFB7}" type="presOf" srcId="{090B0C21-2096-40D0-8C80-A5C5AAF28D2D}" destId="{AEC0EFD9-6F87-46F4-BB33-E1B86BF1246D}" srcOrd="0" destOrd="0" presId="urn:microsoft.com/office/officeart/2005/8/layout/chevron2"/>
    <dgm:cxn modelId="{558C83D3-9B9B-416E-8DC9-362581DD041B}" srcId="{DBE98285-39C8-47C3-B103-F2CF938B92DA}" destId="{5FD57EEF-FBF7-4BBA-BA02-03250263B01D}" srcOrd="2" destOrd="0" parTransId="{3B3E2DC4-FF9E-45D5-96B1-6F034AD29A7C}" sibTransId="{8323FF16-27E8-49B4-BE40-3DFF3695586D}"/>
    <dgm:cxn modelId="{29C50634-98EC-44F3-8BD6-A06DD2ED6024}" type="presOf" srcId="{63722E4C-9815-4553-AB3D-CC0E12682D7D}" destId="{20DEC364-ED49-4A99-8119-612AAFB4CAFA}" srcOrd="0" destOrd="2" presId="urn:microsoft.com/office/officeart/2005/8/layout/chevron2"/>
    <dgm:cxn modelId="{09927F66-4C2F-41D4-A92F-EEEB22CE16C3}" srcId="{0FD36EFF-B65D-48EC-9A64-4600DCBFC954}" destId="{63722E4C-9815-4553-AB3D-CC0E12682D7D}" srcOrd="2" destOrd="0" parTransId="{24F84745-01E0-4518-8343-7EC48CB23A6D}" sibTransId="{FD58225E-9F14-48D6-B6B3-37CDCD270A20}"/>
    <dgm:cxn modelId="{A450DC56-5D6A-40D7-A0D0-1A0B3349E78D}" srcId="{0FD36EFF-B65D-48EC-9A64-4600DCBFC954}" destId="{10CE8486-4F94-415A-A56F-541966BFB1F9}" srcOrd="3" destOrd="0" parTransId="{03B45F73-D088-4702-A27E-436C5B37AABF}" sibTransId="{77C21E1D-1252-46C4-A4D0-FD102E47D558}"/>
    <dgm:cxn modelId="{3B35A334-C591-4291-AE0F-79C854260D06}" type="presOf" srcId="{E42843BB-AB45-4121-AE3C-D503EC1CDDB8}" destId="{06059D27-E8DF-4598-95E0-B99771DD24C9}" srcOrd="0" destOrd="0" presId="urn:microsoft.com/office/officeart/2005/8/layout/chevron2"/>
    <dgm:cxn modelId="{D8EA0213-B24F-4455-BA71-EC56098978CD}" srcId="{0FD36EFF-B65D-48EC-9A64-4600DCBFC954}" destId="{1D0ADDF9-11CA-4B27-A572-3757DC581A02}" srcOrd="0" destOrd="0" parTransId="{EF1F7A68-DBCF-4BF9-96F1-00E44552C150}" sibTransId="{D44AA1FA-4CAE-4B17-BD72-50B5D94D25D0}"/>
    <dgm:cxn modelId="{C44FC449-23B9-401D-9252-7E6EE8873D2D}" type="presOf" srcId="{10CE8486-4F94-415A-A56F-541966BFB1F9}" destId="{20DEC364-ED49-4A99-8119-612AAFB4CAFA}" srcOrd="0" destOrd="3" presId="urn:microsoft.com/office/officeart/2005/8/layout/chevron2"/>
    <dgm:cxn modelId="{1D760F31-1282-486B-8C7D-3E18D2A8464B}" srcId="{115BF385-24C6-42CC-BFC2-CCC3009E4D2A}" destId="{69D54FCA-C51E-4E3A-98A6-4A2F9BB86283}" srcOrd="0" destOrd="0" parTransId="{9CAF4C23-46D9-4D91-AE97-406D3E6AEF1E}" sibTransId="{F8C79AF6-DF5E-42BC-9CA7-AC35D062FB1D}"/>
    <dgm:cxn modelId="{FB173A32-67CC-417B-960C-E75BF10B9BA3}" type="presOf" srcId="{115BF385-24C6-42CC-BFC2-CCC3009E4D2A}" destId="{45FC1D3B-E4A7-44B3-9E9A-543386C272FE}" srcOrd="0" destOrd="0" presId="urn:microsoft.com/office/officeart/2005/8/layout/chevron2"/>
    <dgm:cxn modelId="{A4780422-CA64-46BB-9E60-D40B635268F0}" type="presOf" srcId="{ED5E5759-E927-4073-987E-B355D9B30426}" destId="{68883F48-DC1A-4D17-B2A2-D5BFD63F4543}" srcOrd="0" destOrd="0" presId="urn:microsoft.com/office/officeart/2005/8/layout/chevron2"/>
    <dgm:cxn modelId="{4BD47E23-CF40-4EB4-A24C-0042BF89C859}" srcId="{43DD3EF2-6775-4C50-A423-C0FD5762FCC5}" destId="{DBE98285-39C8-47C3-B103-F2CF938B92DA}" srcOrd="0" destOrd="0" parTransId="{E7106ECF-3F25-4F83-8ADA-2603133BBB7F}" sibTransId="{7E051354-B527-4AC9-B737-B226064F0628}"/>
    <dgm:cxn modelId="{1A02FCDF-3C07-45AC-9606-1FEF52880A6F}" srcId="{43DD3EF2-6775-4C50-A423-C0FD5762FCC5}" destId="{676C03B6-9CDB-4417-98A8-0D446DD7B811}" srcOrd="5" destOrd="0" parTransId="{4E3D671E-52E9-42E0-8096-62A01F3E9708}" sibTransId="{71109203-76EC-408E-8EC8-5ECE697E537A}"/>
    <dgm:cxn modelId="{CB5522A8-9068-4D91-91A1-3EBF4490D8D9}" type="presOf" srcId="{A756F671-8D7D-49C6-81FE-3292FC9FAE9F}" destId="{74F629D9-12F0-4298-A139-82C691D03DB5}" srcOrd="0" destOrd="2" presId="urn:microsoft.com/office/officeart/2005/8/layout/chevron2"/>
    <dgm:cxn modelId="{E15DBAD5-2381-4130-A2EE-E0015EDF6F25}" type="presOf" srcId="{43DD3EF2-6775-4C50-A423-C0FD5762FCC5}" destId="{F751B48F-51B2-4938-A620-FECE05E4E6A2}" srcOrd="0" destOrd="0" presId="urn:microsoft.com/office/officeart/2005/8/layout/chevron2"/>
    <dgm:cxn modelId="{B89C7CA9-5AB3-41C2-8249-553967FC5562}" srcId="{271AC0F1-5111-4AC2-82DA-080A18362FE3}" destId="{A756F671-8D7D-49C6-81FE-3292FC9FAE9F}" srcOrd="2" destOrd="0" parTransId="{1BDFC649-5896-4160-A600-DDD43A7B7155}" sibTransId="{82CE36ED-D8B6-4A0F-ABC3-6BC776B6FE9A}"/>
    <dgm:cxn modelId="{66C2E619-4070-4A53-AB49-6073BAF5320F}" srcId="{0FD36EFF-B65D-48EC-9A64-4600DCBFC954}" destId="{43E0C1CF-3BF9-46B7-909C-5548E81928BA}" srcOrd="1" destOrd="0" parTransId="{2EF2EAEB-D215-4D6C-87C8-AF4B6FB8714C}" sibTransId="{8F0B89EA-1376-41A5-A588-712E3965082F}"/>
    <dgm:cxn modelId="{F07483F1-0034-41BB-92EB-4E86A5BED15F}" type="presOf" srcId="{16BD375A-C6FB-4F85-8536-840511E1C272}" destId="{74F629D9-12F0-4298-A139-82C691D03DB5}" srcOrd="0" destOrd="1" presId="urn:microsoft.com/office/officeart/2005/8/layout/chevron2"/>
    <dgm:cxn modelId="{4ED195B3-6B00-447E-BF94-257373CD9400}" srcId="{E42843BB-AB45-4121-AE3C-D503EC1CDDB8}" destId="{69172408-D7F6-4C98-B20F-BD3BB8A29B0A}" srcOrd="1" destOrd="0" parTransId="{A097A207-3965-429C-AB6F-765DAAED63CF}" sibTransId="{49447438-13B0-4A9D-8E7B-4B6D124B82C6}"/>
    <dgm:cxn modelId="{90C461F3-E33F-4783-B937-E6C7D4E5F9BE}" type="presOf" srcId="{42A27833-D3B2-4586-857A-1B4BF9B9D812}" destId="{AEC0EFD9-6F87-46F4-BB33-E1B86BF1246D}" srcOrd="0" destOrd="1" presId="urn:microsoft.com/office/officeart/2005/8/layout/chevron2"/>
    <dgm:cxn modelId="{854D7984-D89E-43D8-99B8-77BC23ED6CF8}" srcId="{43DD3EF2-6775-4C50-A423-C0FD5762FCC5}" destId="{271AC0F1-5111-4AC2-82DA-080A18362FE3}" srcOrd="3" destOrd="0" parTransId="{8C1798AD-345F-49E2-A13F-227A89EFD58A}" sibTransId="{5BAFA2B6-560C-47FD-8325-976FD7B31A25}"/>
    <dgm:cxn modelId="{4EB8F151-9DD7-44F9-9C44-741A813E9828}" type="presOf" srcId="{676C03B6-9CDB-4417-98A8-0D446DD7B811}" destId="{2BDEF190-05E7-4A39-9D8B-324CDE3074C9}" srcOrd="0" destOrd="0" presId="urn:microsoft.com/office/officeart/2005/8/layout/chevron2"/>
    <dgm:cxn modelId="{2CB77137-48DF-47BD-8FEB-AD76C1A86FCC}" type="presOf" srcId="{DB97D466-A2D7-483B-8789-D4E1902DB980}" destId="{74F629D9-12F0-4298-A139-82C691D03DB5}" srcOrd="0" destOrd="0" presId="urn:microsoft.com/office/officeart/2005/8/layout/chevron2"/>
    <dgm:cxn modelId="{AA289D66-D593-4C20-BC89-9E8EE8E52B4E}" type="presOf" srcId="{DBE98285-39C8-47C3-B103-F2CF938B92DA}" destId="{F354A0EC-3DFB-4174-BC84-55BD01649D88}" srcOrd="0" destOrd="0" presId="urn:microsoft.com/office/officeart/2005/8/layout/chevron2"/>
    <dgm:cxn modelId="{07700AB7-9DD4-44A9-9AC7-8030BC04323C}" srcId="{271AC0F1-5111-4AC2-82DA-080A18362FE3}" destId="{16BD375A-C6FB-4F85-8536-840511E1C272}" srcOrd="1" destOrd="0" parTransId="{118307D5-42CA-4F04-AF09-D899A8AC3E9E}" sibTransId="{F325607E-9557-4B7D-AFDD-03FD19F7F2B6}"/>
    <dgm:cxn modelId="{71C2464D-0A29-45E6-BAF0-951388D4F350}" srcId="{271AC0F1-5111-4AC2-82DA-080A18362FE3}" destId="{DB97D466-A2D7-483B-8789-D4E1902DB980}" srcOrd="0" destOrd="0" parTransId="{8B03EEC7-81FF-4BF4-97BD-5923DF65F7AB}" sibTransId="{583827D9-548E-4DAC-BEC1-B8DA9186D7E7}"/>
    <dgm:cxn modelId="{B2FFAF0E-9514-498A-ADF2-535A3209184A}" type="presOf" srcId="{69D54FCA-C51E-4E3A-98A6-4A2F9BB86283}" destId="{5033613D-EA3D-41BD-888A-8DBB03E52AE3}" srcOrd="0" destOrd="0" presId="urn:microsoft.com/office/officeart/2005/8/layout/chevron2"/>
    <dgm:cxn modelId="{6C2E4A7B-7BBC-4E7D-B3E0-19B7EE151A4F}" srcId="{676C03B6-9CDB-4417-98A8-0D446DD7B811}" destId="{ED5E5759-E927-4073-987E-B355D9B30426}" srcOrd="0" destOrd="0" parTransId="{2E4F861F-D208-4589-9959-79DBA9A9E54A}" sibTransId="{6868D25F-733E-4669-BF7B-DD8B194F89E5}"/>
    <dgm:cxn modelId="{32B913DD-1133-4C78-BD07-F5C9632D326A}" srcId="{676C03B6-9CDB-4417-98A8-0D446DD7B811}" destId="{B7E826C1-CF7B-40B3-8752-7D282FDEC216}" srcOrd="1" destOrd="0" parTransId="{E50B7D85-5090-47AB-AB3E-B8181F1EB14B}" sibTransId="{2A4DF8C0-C7EA-4282-B595-99857E86B7EC}"/>
    <dgm:cxn modelId="{522DD729-14BE-49AD-91F3-DAFB07B0621D}" type="presParOf" srcId="{F751B48F-51B2-4938-A620-FECE05E4E6A2}" destId="{ED26F11D-B8E6-4123-B2B8-ABE3963EB5D2}" srcOrd="0" destOrd="0" presId="urn:microsoft.com/office/officeart/2005/8/layout/chevron2"/>
    <dgm:cxn modelId="{4048AFE2-7D40-4459-BB1A-72351C392472}" type="presParOf" srcId="{ED26F11D-B8E6-4123-B2B8-ABE3963EB5D2}" destId="{F354A0EC-3DFB-4174-BC84-55BD01649D88}" srcOrd="0" destOrd="0" presId="urn:microsoft.com/office/officeart/2005/8/layout/chevron2"/>
    <dgm:cxn modelId="{C55FC95D-C047-4A7E-8CCD-FEC7780C4182}" type="presParOf" srcId="{ED26F11D-B8E6-4123-B2B8-ABE3963EB5D2}" destId="{AEC0EFD9-6F87-46F4-BB33-E1B86BF1246D}" srcOrd="1" destOrd="0" presId="urn:microsoft.com/office/officeart/2005/8/layout/chevron2"/>
    <dgm:cxn modelId="{CEFBA132-919D-450E-B406-D5273E8F0670}" type="presParOf" srcId="{F751B48F-51B2-4938-A620-FECE05E4E6A2}" destId="{D4CB8ACD-D741-452B-9007-ADC10604889D}" srcOrd="1" destOrd="0" presId="urn:microsoft.com/office/officeart/2005/8/layout/chevron2"/>
    <dgm:cxn modelId="{5DAF995A-94AB-4884-9624-99D67259C6AF}" type="presParOf" srcId="{F751B48F-51B2-4938-A620-FECE05E4E6A2}" destId="{F4F13D92-AC09-46B9-BCE1-FD0AB817F505}" srcOrd="2" destOrd="0" presId="urn:microsoft.com/office/officeart/2005/8/layout/chevron2"/>
    <dgm:cxn modelId="{8DBA8042-1213-4F3D-AE11-77B4B1E1AB0C}" type="presParOf" srcId="{F4F13D92-AC09-46B9-BCE1-FD0AB817F505}" destId="{45FC1D3B-E4A7-44B3-9E9A-543386C272FE}" srcOrd="0" destOrd="0" presId="urn:microsoft.com/office/officeart/2005/8/layout/chevron2"/>
    <dgm:cxn modelId="{FED51DFB-3885-47DB-8DB6-8CF674C5FDDE}" type="presParOf" srcId="{F4F13D92-AC09-46B9-BCE1-FD0AB817F505}" destId="{5033613D-EA3D-41BD-888A-8DBB03E52AE3}" srcOrd="1" destOrd="0" presId="urn:microsoft.com/office/officeart/2005/8/layout/chevron2"/>
    <dgm:cxn modelId="{F3BB460C-B8B3-4BF7-9664-D9880B85A269}" type="presParOf" srcId="{F751B48F-51B2-4938-A620-FECE05E4E6A2}" destId="{5E0CABA3-24AD-4683-9D35-8674CF538127}" srcOrd="3" destOrd="0" presId="urn:microsoft.com/office/officeart/2005/8/layout/chevron2"/>
    <dgm:cxn modelId="{9F439D07-5857-436E-A860-5C8DA5813061}" type="presParOf" srcId="{F751B48F-51B2-4938-A620-FECE05E4E6A2}" destId="{09F53F45-9F75-47ED-A470-9BCE5BCF0A33}" srcOrd="4" destOrd="0" presId="urn:microsoft.com/office/officeart/2005/8/layout/chevron2"/>
    <dgm:cxn modelId="{53C29CCC-CF7D-4465-AC25-209C63F6CE8E}" type="presParOf" srcId="{09F53F45-9F75-47ED-A470-9BCE5BCF0A33}" destId="{C7416511-BB73-4766-817A-9751056BB768}" srcOrd="0" destOrd="0" presId="urn:microsoft.com/office/officeart/2005/8/layout/chevron2"/>
    <dgm:cxn modelId="{35EE1E71-E62A-48B9-9A46-896C2C72B964}" type="presParOf" srcId="{09F53F45-9F75-47ED-A470-9BCE5BCF0A33}" destId="{20DEC364-ED49-4A99-8119-612AAFB4CAFA}" srcOrd="1" destOrd="0" presId="urn:microsoft.com/office/officeart/2005/8/layout/chevron2"/>
    <dgm:cxn modelId="{EAB99D5C-E14E-437F-816B-86F83732002C}" type="presParOf" srcId="{F751B48F-51B2-4938-A620-FECE05E4E6A2}" destId="{C2165CDA-98E5-4E1A-9F0E-960D82910E53}" srcOrd="5" destOrd="0" presId="urn:microsoft.com/office/officeart/2005/8/layout/chevron2"/>
    <dgm:cxn modelId="{0574688C-F40F-442B-AE6F-D89328E0CC97}" type="presParOf" srcId="{F751B48F-51B2-4938-A620-FECE05E4E6A2}" destId="{AC3ED7C0-AF60-42EE-82A3-823B116C1505}" srcOrd="6" destOrd="0" presId="urn:microsoft.com/office/officeart/2005/8/layout/chevron2"/>
    <dgm:cxn modelId="{BC61E80D-3088-4C16-AF87-771356144A1C}" type="presParOf" srcId="{AC3ED7C0-AF60-42EE-82A3-823B116C1505}" destId="{29643267-D366-4B72-A558-3FB3A7B58ECA}" srcOrd="0" destOrd="0" presId="urn:microsoft.com/office/officeart/2005/8/layout/chevron2"/>
    <dgm:cxn modelId="{F7D40461-6A1B-41A2-89FF-32D6395AC4AD}" type="presParOf" srcId="{AC3ED7C0-AF60-42EE-82A3-823B116C1505}" destId="{74F629D9-12F0-4298-A139-82C691D03DB5}" srcOrd="1" destOrd="0" presId="urn:microsoft.com/office/officeart/2005/8/layout/chevron2"/>
    <dgm:cxn modelId="{6FA5E09E-B5FB-4B94-BB8C-C9D8A1173A31}" type="presParOf" srcId="{F751B48F-51B2-4938-A620-FECE05E4E6A2}" destId="{911F6A63-3440-468E-B394-F121C84F99FE}" srcOrd="7" destOrd="0" presId="urn:microsoft.com/office/officeart/2005/8/layout/chevron2"/>
    <dgm:cxn modelId="{72AF8A26-0283-4E94-84E7-9261149E3D66}" type="presParOf" srcId="{F751B48F-51B2-4938-A620-FECE05E4E6A2}" destId="{BDE08821-08DE-4233-B79A-FDBD3E7EBA70}" srcOrd="8" destOrd="0" presId="urn:microsoft.com/office/officeart/2005/8/layout/chevron2"/>
    <dgm:cxn modelId="{0268604F-0F3B-47F2-B0C0-29CECEF98DCA}" type="presParOf" srcId="{BDE08821-08DE-4233-B79A-FDBD3E7EBA70}" destId="{06059D27-E8DF-4598-95E0-B99771DD24C9}" srcOrd="0" destOrd="0" presId="urn:microsoft.com/office/officeart/2005/8/layout/chevron2"/>
    <dgm:cxn modelId="{EDFF05D8-6AEE-449B-B404-4846690BD26F}" type="presParOf" srcId="{BDE08821-08DE-4233-B79A-FDBD3E7EBA70}" destId="{4E6CA5B2-50AE-4CB8-ACD3-298869AB91F9}" srcOrd="1" destOrd="0" presId="urn:microsoft.com/office/officeart/2005/8/layout/chevron2"/>
    <dgm:cxn modelId="{C6A852E4-338C-461E-92C6-DA8F70C72927}" type="presParOf" srcId="{F751B48F-51B2-4938-A620-FECE05E4E6A2}" destId="{2E28E777-C0E4-40A3-BBC2-0E0240BF908A}" srcOrd="9" destOrd="0" presId="urn:microsoft.com/office/officeart/2005/8/layout/chevron2"/>
    <dgm:cxn modelId="{569775B1-AFEE-4E89-861A-5B4D3E4BB7E6}" type="presParOf" srcId="{F751B48F-51B2-4938-A620-FECE05E4E6A2}" destId="{3B5D79E4-31D1-41FE-B491-AAA1FAFDA554}" srcOrd="10" destOrd="0" presId="urn:microsoft.com/office/officeart/2005/8/layout/chevron2"/>
    <dgm:cxn modelId="{3AE2B884-2D35-4F11-92A2-2962D9A63CEE}" type="presParOf" srcId="{3B5D79E4-31D1-41FE-B491-AAA1FAFDA554}" destId="{2BDEF190-05E7-4A39-9D8B-324CDE3074C9}" srcOrd="0" destOrd="0" presId="urn:microsoft.com/office/officeart/2005/8/layout/chevron2"/>
    <dgm:cxn modelId="{A2E5D55F-08F6-4495-A83A-B4ADFF864701}" type="presParOf" srcId="{3B5D79E4-31D1-41FE-B491-AAA1FAFDA554}" destId="{68883F48-DC1A-4D17-B2A2-D5BFD63F454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122883" name="Rectangle 2"/>
          <p:cNvSpPr>
            <a:spLocks noGrp="1" noRot="1" noChangeAspect="1" noChangeArrowheads="1"/>
          </p:cNvSpPr>
          <p:nvPr>
            <p:ph type="sldImg"/>
          </p:nvPr>
        </p:nvSpPr>
        <p:spPr bwMode="auto">
          <a:xfrm>
            <a:off x="1587500" y="1006475"/>
            <a:ext cx="4592638" cy="3443288"/>
          </a:xfrm>
          <a:prstGeom prst="rect">
            <a:avLst/>
          </a:prstGeom>
          <a:noFill/>
          <a:ln w="9525">
            <a:noFill/>
            <a:round/>
            <a:headEnd/>
            <a:tailEnd/>
          </a:ln>
        </p:spPr>
      </p:sp>
      <p:sp>
        <p:nvSpPr>
          <p:cNvPr id="5123" name="Rectangle 3"/>
          <p:cNvSpPr>
            <a:spLocks noGrp="1" noChangeArrowheads="1"/>
          </p:cNvSpPr>
          <p:nvPr>
            <p:ph type="body"/>
          </p:nvPr>
        </p:nvSpPr>
        <p:spPr bwMode="auto">
          <a:xfrm>
            <a:off x="1185863" y="4787900"/>
            <a:ext cx="5403850" cy="3822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990742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23907"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32099" name="Rectangle 2"/>
          <p:cNvSpPr>
            <a:spLocks noGrp="1" noChangeArrowheads="1"/>
          </p:cNvSpPr>
          <p:nvPr>
            <p:ph type="body" idx="1"/>
          </p:nvPr>
        </p:nvSpPr>
        <p:spPr>
          <a:xfrm>
            <a:off x="1185863" y="4787900"/>
            <a:ext cx="5405437" cy="3824288"/>
          </a:xfrm>
          <a:noFill/>
          <a:ln/>
        </p:spPr>
        <p:txBody>
          <a:bodyPr wrap="none" anchor="ctr"/>
          <a:lstStyle/>
          <a:p>
            <a:r>
              <a:rPr lang="en-US" smtClean="0">
                <a:latin typeface="Times New Roman" pitchFamily="18" charset="0"/>
              </a:rPr>
              <a:t>N.B This is only a toy example, the real BLAST selects kmers rather than breaking a read up like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33123"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34147"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35171"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36195"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37219"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p:sp>
      <p:sp>
        <p:nvSpPr>
          <p:cNvPr id="138243" name="Notes Placeholder 2"/>
          <p:cNvSpPr>
            <a:spLocks noGrp="1"/>
          </p:cNvSpPr>
          <p:nvPr>
            <p:ph type="body" idx="1"/>
          </p:nvPr>
        </p:nvSpPr>
        <p:spPr>
          <a:noFill/>
          <a:ln/>
        </p:spPr>
        <p:txBody>
          <a:bodyPr/>
          <a:lstStyle/>
          <a:p>
            <a:r>
              <a:rPr lang="en-GB" smtClean="0">
                <a:latin typeface="Times New Roman" pitchFamily="18" charset="0"/>
              </a:rPr>
              <a:t>All positions with a 1 indicate a perfect match. Those with a 0 indicate a mismatch. Weight in a spaced seed is simply the number of positions which require a match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24931"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p:sp>
      <p:sp>
        <p:nvSpPr>
          <p:cNvPr id="140291"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p:sp>
      <p:sp>
        <p:nvSpPr>
          <p:cNvPr id="141315" name="Notes Placeholder 2"/>
          <p:cNvSpPr>
            <a:spLocks noGrp="1"/>
          </p:cNvSpPr>
          <p:nvPr>
            <p:ph type="body" idx="1"/>
          </p:nvPr>
        </p:nvSpPr>
        <p:spPr>
          <a:noFill/>
          <a:ln/>
        </p:spPr>
        <p:txBody>
          <a:bodyPr/>
          <a:lstStyle/>
          <a:p>
            <a:r>
              <a:rPr lang="en-GB" smtClean="0">
                <a:latin typeface="Times New Roman" pitchFamily="18" charset="0"/>
              </a:rPr>
              <a:t>Data structures based on a prefix trie. (A) Prefix trie of string AGGAGC where symbol ^ marks the</a:t>
            </a:r>
          </a:p>
          <a:p>
            <a:r>
              <a:rPr lang="en-GB" smtClean="0">
                <a:latin typeface="Times New Roman" pitchFamily="18" charset="0"/>
              </a:rPr>
              <a:t>start of the string. The two numbers in each node give the suffix array interval of the substring represented by</a:t>
            </a:r>
          </a:p>
          <a:p>
            <a:r>
              <a:rPr lang="en-GB" smtClean="0">
                <a:latin typeface="Times New Roman" pitchFamily="18" charset="0"/>
              </a:rPr>
              <a:t>the node, which is the string concatenation of edge symbols from the node to the root.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24931"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42339"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Text Box 1"/>
          <p:cNvSpPr txBox="1">
            <a:spLocks noChangeArrowheads="1"/>
          </p:cNvSpPr>
          <p:nvPr/>
        </p:nvSpPr>
        <p:spPr bwMode="auto">
          <a:xfrm>
            <a:off x="1587500" y="1006475"/>
            <a:ext cx="4595813" cy="3448050"/>
          </a:xfrm>
          <a:prstGeom prst="rect">
            <a:avLst/>
          </a:prstGeom>
          <a:solidFill>
            <a:srgbClr val="FFFFFF"/>
          </a:solidFill>
          <a:ln w="9360">
            <a:solidFill>
              <a:srgbClr val="000000"/>
            </a:solidFill>
            <a:miter lim="800000"/>
            <a:headEnd/>
            <a:tailEnd/>
          </a:ln>
        </p:spPr>
        <p:txBody>
          <a:bodyPr wrap="none" anchor="ctr"/>
          <a:lstStyle/>
          <a:p>
            <a:endParaRPr lang="en-US">
              <a:ea typeface="msgothic" charset="0"/>
              <a:cs typeface="msgothic" charset="0"/>
            </a:endParaRPr>
          </a:p>
        </p:txBody>
      </p:sp>
      <p:sp>
        <p:nvSpPr>
          <p:cNvPr id="143363" name="Text Box 2"/>
          <p:cNvSpPr>
            <a:spLocks noGrp="1" noChangeArrowheads="1"/>
          </p:cNvSpPr>
          <p:nvPr>
            <p:ph type="body"/>
          </p:nvPr>
        </p:nvSpPr>
        <p:spPr>
          <a:xfrm>
            <a:off x="1185863" y="4787900"/>
            <a:ext cx="5407025" cy="3825875"/>
          </a:xfrm>
          <a:noFill/>
          <a:ln/>
        </p:spPr>
        <p:txBody>
          <a:bodyPr/>
          <a:lstStyle/>
          <a:p>
            <a:pPr marL="85725" indent="-84138" eaLnBrk="1">
              <a:lnSpc>
                <a:spcPct val="93000"/>
              </a:lnSpc>
              <a:spcBef>
                <a:spcPct val="0"/>
              </a:spcBef>
              <a:buClrTx/>
              <a:buSzPct val="45000"/>
              <a:buFontTx/>
              <a:buNone/>
              <a:tabLst>
                <a:tab pos="85725"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GB" dirty="0" smtClean="0">
                <a:latin typeface="Arial" charset="0"/>
                <a:ea typeface="msgothic" charset="0"/>
                <a:cs typeface="msgothic" charset="0"/>
              </a:rPr>
              <a:t>(A) Precision and recall by amount of variation for 4 datasets, by polymorphism: (number of SNPs, Indel size). (X, Y): reads/read pairs containing X SNPs, where the larges </a:t>
            </a:r>
            <a:r>
              <a:rPr lang="en-GB" dirty="0" err="1" smtClean="0">
                <a:latin typeface="Arial" charset="0"/>
                <a:ea typeface="msgothic" charset="0"/>
                <a:cs typeface="msgothic" charset="0"/>
              </a:rPr>
              <a:t>indel</a:t>
            </a:r>
            <a:r>
              <a:rPr lang="en-GB" dirty="0" smtClean="0">
                <a:latin typeface="Arial" charset="0"/>
                <a:ea typeface="msgothic" charset="0"/>
                <a:cs typeface="msgothic" charset="0"/>
              </a:rPr>
              <a:t> is of size Y, as well as errors. (B) Running times (in min) of each tool on 6 × 106 reads from each dataset while utilizing an 8 core 3.0 GHz Intel Xeon machine with 16 GB RAM.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p:sp>
      <p:sp>
        <p:nvSpPr>
          <p:cNvPr id="144387" name="Notes Placeholder 2"/>
          <p:cNvSpPr>
            <a:spLocks noGrp="1"/>
          </p:cNvSpPr>
          <p:nvPr>
            <p:ph type="body" idx="1"/>
          </p:nvPr>
        </p:nvSpPr>
        <p:spPr>
          <a:noFill/>
          <a:ln/>
        </p:spPr>
        <p:txBody>
          <a:bodyPr/>
          <a:lstStyle/>
          <a:p>
            <a:r>
              <a:rPr lang="en-GB" dirty="0" err="1" smtClean="0">
                <a:latin typeface="Times New Roman" pitchFamily="18" charset="0"/>
              </a:rPr>
              <a:t>aWork</a:t>
            </a:r>
            <a:r>
              <a:rPr lang="en-GB" dirty="0" smtClean="0">
                <a:latin typeface="Times New Roman" pitchFamily="18" charset="0"/>
              </a:rPr>
              <a:t> well for Sanger and 454 reads, allowing gaps and clipping.</a:t>
            </a:r>
          </a:p>
          <a:p>
            <a:r>
              <a:rPr lang="en-GB" dirty="0" err="1" smtClean="0">
                <a:latin typeface="Times New Roman" pitchFamily="18" charset="0"/>
              </a:rPr>
              <a:t>bPaired</a:t>
            </a:r>
            <a:r>
              <a:rPr lang="en-GB" dirty="0" smtClean="0">
                <a:latin typeface="Times New Roman" pitchFamily="18" charset="0"/>
              </a:rPr>
              <a:t> end mapping. </a:t>
            </a:r>
            <a:r>
              <a:rPr lang="en-GB" dirty="0" err="1" smtClean="0">
                <a:latin typeface="Times New Roman" pitchFamily="18" charset="0"/>
              </a:rPr>
              <a:t>cMake</a:t>
            </a:r>
            <a:r>
              <a:rPr lang="en-GB" dirty="0" smtClean="0">
                <a:latin typeface="Times New Roman" pitchFamily="18" charset="0"/>
              </a:rPr>
              <a:t> use of base quality in alignment. </a:t>
            </a:r>
            <a:r>
              <a:rPr lang="en-GB" dirty="0" err="1" smtClean="0">
                <a:latin typeface="Times New Roman" pitchFamily="18" charset="0"/>
              </a:rPr>
              <a:t>dBWA</a:t>
            </a:r>
            <a:endParaRPr lang="en-GB" dirty="0" smtClean="0">
              <a:latin typeface="Times New Roman" pitchFamily="18" charset="0"/>
            </a:endParaRPr>
          </a:p>
          <a:p>
            <a:r>
              <a:rPr lang="en-GB" dirty="0" smtClean="0">
                <a:latin typeface="Times New Roman" pitchFamily="18" charset="0"/>
              </a:rPr>
              <a:t>trims the primer base and the first </a:t>
            </a:r>
            <a:r>
              <a:rPr lang="en-GB" dirty="0" err="1" smtClean="0">
                <a:latin typeface="Times New Roman" pitchFamily="18" charset="0"/>
              </a:rPr>
              <a:t>color</a:t>
            </a:r>
            <a:r>
              <a:rPr lang="en-GB" dirty="0" smtClean="0">
                <a:latin typeface="Times New Roman" pitchFamily="18" charset="0"/>
              </a:rPr>
              <a:t> for a </a:t>
            </a:r>
            <a:r>
              <a:rPr lang="en-GB" dirty="0" err="1" smtClean="0">
                <a:latin typeface="Times New Roman" pitchFamily="18" charset="0"/>
              </a:rPr>
              <a:t>color</a:t>
            </a:r>
            <a:r>
              <a:rPr lang="en-GB" dirty="0" smtClean="0">
                <a:latin typeface="Times New Roman" pitchFamily="18" charset="0"/>
              </a:rPr>
              <a:t> read. </a:t>
            </a:r>
            <a:r>
              <a:rPr lang="en-GB" dirty="0" err="1" smtClean="0">
                <a:latin typeface="Times New Roman" pitchFamily="18" charset="0"/>
              </a:rPr>
              <a:t>eLong</a:t>
            </a:r>
            <a:r>
              <a:rPr lang="en-GB" dirty="0" smtClean="0">
                <a:latin typeface="Times New Roman" pitchFamily="18" charset="0"/>
              </a:rPr>
              <a:t>-read</a:t>
            </a:r>
          </a:p>
          <a:p>
            <a:r>
              <a:rPr lang="en-GB" dirty="0" smtClean="0">
                <a:latin typeface="Times New Roman" pitchFamily="18" charset="0"/>
              </a:rPr>
              <a:t>alignment implemented in the BWA-SW module. </a:t>
            </a:r>
            <a:r>
              <a:rPr lang="en-GB" dirty="0" err="1" smtClean="0">
                <a:latin typeface="Times New Roman" pitchFamily="18" charset="0"/>
              </a:rPr>
              <a:t>fMAQ</a:t>
            </a:r>
            <a:r>
              <a:rPr lang="en-GB" dirty="0" smtClean="0">
                <a:latin typeface="Times New Roman" pitchFamily="18" charset="0"/>
              </a:rPr>
              <a:t> only does</a:t>
            </a:r>
          </a:p>
          <a:p>
            <a:r>
              <a:rPr lang="en-GB" dirty="0" smtClean="0">
                <a:latin typeface="Times New Roman" pitchFamily="18" charset="0"/>
              </a:rPr>
              <a:t>gapped alignment for Illumina paired-end reads. </a:t>
            </a:r>
            <a:r>
              <a:rPr lang="en-GB" dirty="0" err="1" smtClean="0">
                <a:latin typeface="Times New Roman" pitchFamily="18" charset="0"/>
              </a:rPr>
              <a:t>gFree</a:t>
            </a:r>
            <a:r>
              <a:rPr lang="en-GB" dirty="0" smtClean="0">
                <a:latin typeface="Times New Roman" pitchFamily="18" charset="0"/>
              </a:rPr>
              <a:t> executable for</a:t>
            </a:r>
          </a:p>
          <a:p>
            <a:r>
              <a:rPr lang="en-GB" dirty="0" smtClean="0">
                <a:latin typeface="Times New Roman" pitchFamily="18" charset="0"/>
              </a:rPr>
              <a:t>non-profit projects only.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24931"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lstStyle/>
          <a:p>
            <a:fld id="{8E9F210E-5376-4656-9FFB-0D9B06278FE1}" type="slidenum">
              <a:rPr lang="en-US">
                <a:latin typeface="Arial" charset="0"/>
                <a:ea typeface="msgothic" charset="0"/>
                <a:cs typeface="msgothic" charset="0"/>
              </a:rPr>
              <a:pPr/>
              <a:t>71</a:t>
            </a:fld>
            <a:endParaRPr lang="en-US">
              <a:latin typeface="Arial" charset="0"/>
              <a:ea typeface="msgothic" charset="0"/>
              <a:cs typeface="msgothic" charset="0"/>
            </a:endParaRPr>
          </a:p>
        </p:txBody>
      </p:sp>
      <p:sp>
        <p:nvSpPr>
          <p:cNvPr id="146435" name="Rectangle 2"/>
          <p:cNvSpPr>
            <a:spLocks noGrp="1" noRot="1" noChangeAspect="1" noChangeArrowheads="1" noTextEdit="1"/>
          </p:cNvSpPr>
          <p:nvPr>
            <p:ph type="sldImg"/>
          </p:nvPr>
        </p:nvSpPr>
        <p:spPr/>
      </p:sp>
      <p:sp>
        <p:nvSpPr>
          <p:cNvPr id="1464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Times New Roman" pitchFamily="16" charset="0"/>
              <a:buNone/>
              <a:defRPr/>
            </a:pPr>
            <a:r>
              <a:rPr lang="en-GB" dirty="0" smtClean="0"/>
              <a:t>Alignment and SNP call accuracy under</a:t>
            </a:r>
          </a:p>
          <a:p>
            <a:pPr>
              <a:buFont typeface="Times New Roman" pitchFamily="16" charset="0"/>
              <a:buNone/>
              <a:defRPr/>
            </a:pPr>
            <a:r>
              <a:rPr lang="en-GB" dirty="0" smtClean="0"/>
              <a:t>different configurations of BWA and </a:t>
            </a:r>
            <a:r>
              <a:rPr lang="en-GB" dirty="0" err="1" smtClean="0"/>
              <a:t>Novoalign</a:t>
            </a:r>
            <a:r>
              <a:rPr lang="en-GB" dirty="0" smtClean="0"/>
              <a:t>. (A)</a:t>
            </a:r>
          </a:p>
          <a:p>
            <a:pPr>
              <a:buFont typeface="Times New Roman" pitchFamily="16" charset="0"/>
              <a:buNone/>
              <a:defRPr/>
            </a:pPr>
            <a:r>
              <a:rPr lang="en-GB" dirty="0" smtClean="0"/>
              <a:t>Number of misplaced reads as a function of the number</a:t>
            </a:r>
          </a:p>
          <a:p>
            <a:pPr>
              <a:buFont typeface="Times New Roman" pitchFamily="16" charset="0"/>
              <a:buNone/>
              <a:defRPr/>
            </a:pPr>
            <a:r>
              <a:rPr lang="en-GB" dirty="0" err="1" smtClean="0"/>
              <a:t>ofmapped</a:t>
            </a:r>
            <a:r>
              <a:rPr lang="en-GB" dirty="0" smtClean="0"/>
              <a:t> reads under </a:t>
            </a:r>
            <a:r>
              <a:rPr lang="en-GB" dirty="0" err="1" smtClean="0"/>
              <a:t>differentmapping</a:t>
            </a:r>
            <a:r>
              <a:rPr lang="en-GB" dirty="0" smtClean="0"/>
              <a:t> quality cut-off.</a:t>
            </a:r>
          </a:p>
          <a:p>
            <a:pPr>
              <a:buFont typeface="Times New Roman" pitchFamily="16" charset="0"/>
              <a:buNone/>
              <a:defRPr/>
            </a:pPr>
            <a:r>
              <a:rPr lang="en-GB" dirty="0" smtClean="0"/>
              <a:t>Reads (108 </a:t>
            </a:r>
            <a:r>
              <a:rPr lang="en-GB" dirty="0" err="1" smtClean="0"/>
              <a:t>bp</a:t>
            </a:r>
            <a:r>
              <a:rPr lang="en-GB" dirty="0" smtClean="0"/>
              <a:t>) were simulated from human genome</a:t>
            </a:r>
          </a:p>
          <a:p>
            <a:pPr>
              <a:buFont typeface="Times New Roman" pitchFamily="16" charset="0"/>
              <a:buNone/>
              <a:defRPr/>
            </a:pPr>
            <a:r>
              <a:rPr lang="en-GB" dirty="0" smtClean="0"/>
              <a:t>build36 assuming 0.085% substitution and 0.015% </a:t>
            </a:r>
            <a:r>
              <a:rPr lang="en-GB" dirty="0" err="1" smtClean="0"/>
              <a:t>indel</a:t>
            </a:r>
            <a:endParaRPr lang="en-GB" dirty="0" smtClean="0"/>
          </a:p>
          <a:p>
            <a:pPr>
              <a:buFont typeface="Times New Roman" pitchFamily="16" charset="0"/>
              <a:buNone/>
              <a:defRPr/>
            </a:pPr>
            <a:r>
              <a:rPr lang="en-GB" dirty="0" smtClean="0"/>
              <a:t>mutation rate, and 2% uniform sequencing error rate.</a:t>
            </a:r>
          </a:p>
          <a:p>
            <a:pPr>
              <a:buFont typeface="Times New Roman" pitchFamily="16" charset="0"/>
              <a:buNone/>
              <a:defRPr/>
            </a:pPr>
            <a:r>
              <a:rPr lang="en-GB" dirty="0" smtClean="0"/>
              <a:t>(B) Number of wrong SNP calls as a function of the</a:t>
            </a:r>
          </a:p>
          <a:p>
            <a:pPr>
              <a:buFont typeface="Times New Roman" pitchFamily="16" charset="0"/>
              <a:buNone/>
              <a:defRPr/>
            </a:pPr>
            <a:r>
              <a:rPr lang="en-GB" dirty="0" err="1" smtClean="0"/>
              <a:t>numberof</a:t>
            </a:r>
            <a:r>
              <a:rPr lang="en-GB" dirty="0" smtClean="0"/>
              <a:t> </a:t>
            </a:r>
            <a:r>
              <a:rPr lang="en-GB" dirty="0" err="1" smtClean="0"/>
              <a:t>calledSNPunderdifferent</a:t>
            </a:r>
            <a:r>
              <a:rPr lang="en-GB" dirty="0" smtClean="0"/>
              <a:t> </a:t>
            </a:r>
            <a:r>
              <a:rPr lang="en-GB" dirty="0" err="1" smtClean="0"/>
              <a:t>SNPqualitycut</a:t>
            </a:r>
            <a:r>
              <a:rPr lang="en-GB" dirty="0" smtClean="0"/>
              <a:t>-offs.</a:t>
            </a:r>
          </a:p>
          <a:p>
            <a:pPr>
              <a:buFont typeface="Times New Roman" pitchFamily="16" charset="0"/>
              <a:buNone/>
              <a:defRPr/>
            </a:pPr>
            <a:r>
              <a:rPr lang="en-GB" dirty="0" smtClean="0"/>
              <a:t>Reads (108 </a:t>
            </a:r>
            <a:r>
              <a:rPr lang="en-GB" dirty="0" err="1" smtClean="0"/>
              <a:t>bp</a:t>
            </a:r>
            <a:r>
              <a:rPr lang="en-GB" dirty="0" smtClean="0"/>
              <a:t>) were simulated from chr6 of the human</a:t>
            </a:r>
          </a:p>
          <a:p>
            <a:pPr>
              <a:buFont typeface="Times New Roman" pitchFamily="16" charset="0"/>
              <a:buNone/>
              <a:defRPr/>
            </a:pPr>
            <a:r>
              <a:rPr lang="en-GB" dirty="0" smtClean="0"/>
              <a:t>genome and mapped back to the whole genome. SNPs</a:t>
            </a:r>
          </a:p>
          <a:p>
            <a:pPr>
              <a:buFont typeface="Times New Roman" pitchFamily="16" charset="0"/>
              <a:buNone/>
              <a:defRPr/>
            </a:pPr>
            <a:r>
              <a:rPr lang="en-GB" dirty="0" smtClean="0"/>
              <a:t>are called and filtered by </a:t>
            </a:r>
            <a:r>
              <a:rPr lang="en-GB" dirty="0" err="1" smtClean="0"/>
              <a:t>SAMtools</a:t>
            </a:r>
            <a:r>
              <a:rPr lang="en-GB" dirty="0" smtClean="0"/>
              <a:t>. In both figures,</a:t>
            </a:r>
          </a:p>
          <a:p>
            <a:pPr>
              <a:buFont typeface="Times New Roman" pitchFamily="16" charset="0"/>
              <a:buNone/>
              <a:defRPr/>
            </a:pPr>
            <a:r>
              <a:rPr lang="en-GB" dirty="0" smtClean="0"/>
              <a:t>‘novo-</a:t>
            </a:r>
            <a:r>
              <a:rPr lang="en-GB" dirty="0" err="1" smtClean="0"/>
              <a:t>pe</a:t>
            </a:r>
            <a:r>
              <a:rPr lang="en-GB" dirty="0" smtClean="0"/>
              <a:t>’ denotes </a:t>
            </a:r>
            <a:r>
              <a:rPr lang="en-GB" dirty="0" err="1" smtClean="0"/>
              <a:t>novoalign</a:t>
            </a:r>
            <a:r>
              <a:rPr lang="en-GB" dirty="0" smtClean="0"/>
              <a:t> alignment; the rest correspond</a:t>
            </a:r>
          </a:p>
          <a:p>
            <a:pPr>
              <a:buFont typeface="Times New Roman" pitchFamily="16" charset="0"/>
              <a:buNone/>
              <a:defRPr/>
            </a:pPr>
            <a:r>
              <a:rPr lang="en-GB" dirty="0" smtClean="0"/>
              <a:t>to alignments under different configurations of</a:t>
            </a:r>
          </a:p>
          <a:p>
            <a:pPr>
              <a:buFont typeface="Times New Roman" pitchFamily="16" charset="0"/>
              <a:buNone/>
              <a:defRPr/>
            </a:pPr>
            <a:r>
              <a:rPr lang="en-GB" dirty="0" smtClean="0"/>
              <a:t>BWA, where ‘gap-</a:t>
            </a:r>
            <a:r>
              <a:rPr lang="en-GB" dirty="0" err="1" smtClean="0"/>
              <a:t>pe</a:t>
            </a:r>
            <a:r>
              <a:rPr lang="en-GB" dirty="0" smtClean="0"/>
              <a:t>’ stands for the gapped paired-end</a:t>
            </a:r>
          </a:p>
          <a:p>
            <a:pPr>
              <a:buFont typeface="Times New Roman" pitchFamily="16" charset="0"/>
              <a:buNone/>
              <a:defRPr/>
            </a:pPr>
            <a:r>
              <a:rPr lang="da-DK" dirty="0" smtClean="0"/>
              <a:t>(PE) alignment, ‘gap-se’ for gapped single-end (SE) alignment,</a:t>
            </a:r>
          </a:p>
          <a:p>
            <a:pPr>
              <a:buFont typeface="Times New Roman" pitchFamily="16" charset="0"/>
              <a:buNone/>
              <a:defRPr/>
            </a:pPr>
            <a:r>
              <a:rPr lang="en-GB" dirty="0" smtClean="0"/>
              <a:t>‘</a:t>
            </a:r>
            <a:r>
              <a:rPr lang="en-GB" dirty="0" err="1" smtClean="0"/>
              <a:t>ungap</a:t>
            </a:r>
            <a:r>
              <a:rPr lang="en-GB" dirty="0" smtClean="0"/>
              <a:t>-se’ for </a:t>
            </a:r>
            <a:r>
              <a:rPr lang="en-GB" dirty="0" err="1" smtClean="0"/>
              <a:t>ungapped</a:t>
            </a:r>
            <a:r>
              <a:rPr lang="en-GB" dirty="0" smtClean="0"/>
              <a:t> SE alignment, ‘</a:t>
            </a:r>
            <a:r>
              <a:rPr lang="en-GB" dirty="0" err="1" smtClean="0"/>
              <a:t>bwasw</a:t>
            </a:r>
            <a:r>
              <a:rPr lang="en-GB" dirty="0" smtClean="0"/>
              <a:t>-se’</a:t>
            </a:r>
          </a:p>
          <a:p>
            <a:pPr>
              <a:buFont typeface="Times New Roman" pitchFamily="16" charset="0"/>
              <a:buNone/>
              <a:defRPr/>
            </a:pPr>
            <a:r>
              <a:rPr lang="en-GB" dirty="0" smtClean="0"/>
              <a:t>for BWA-SW SE alignment, and ‘</a:t>
            </a:r>
            <a:r>
              <a:rPr lang="en-GB" dirty="0" err="1" smtClean="0"/>
              <a:t>ungap</a:t>
            </a:r>
            <a:r>
              <a:rPr lang="en-GB" dirty="0" smtClean="0"/>
              <a:t>-se-GATK’ for</a:t>
            </a:r>
          </a:p>
          <a:p>
            <a:pPr>
              <a:buFont typeface="Times New Roman" pitchFamily="16" charset="0"/>
              <a:buNone/>
              <a:defRPr/>
            </a:pPr>
            <a:r>
              <a:rPr lang="en-GB" dirty="0" err="1" smtClean="0"/>
              <a:t>alignmentcleanedby</a:t>
            </a:r>
            <a:r>
              <a:rPr lang="en-GB" dirty="0" smtClean="0"/>
              <a:t> </a:t>
            </a:r>
            <a:r>
              <a:rPr lang="en-GB" dirty="0" err="1" smtClean="0"/>
              <a:t>theGATKrealigner</a:t>
            </a:r>
            <a:r>
              <a:rPr lang="en-GB" dirty="0" smtClean="0"/>
              <a:t>.</a:t>
            </a:r>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p:sp>
      <p:sp>
        <p:nvSpPr>
          <p:cNvPr id="148483" name="Notes Placeholder 2"/>
          <p:cNvSpPr>
            <a:spLocks noGrp="1"/>
          </p:cNvSpPr>
          <p:nvPr>
            <p:ph type="body" idx="1"/>
          </p:nvPr>
        </p:nvSpPr>
        <p:spPr>
          <a:noFill/>
          <a:ln/>
        </p:spPr>
        <p:txBody>
          <a:bodyPr/>
          <a:lstStyle/>
          <a:p>
            <a:r>
              <a:rPr lang="en-GB" dirty="0" smtClean="0">
                <a:latin typeface="Times New Roman" pitchFamily="18" charset="0"/>
              </a:rPr>
              <a:t>Alignment accuracy of simulated reads</a:t>
            </a:r>
          </a:p>
          <a:p>
            <a:r>
              <a:rPr lang="en-GB" dirty="0" smtClean="0">
                <a:latin typeface="Times New Roman" pitchFamily="18" charset="0"/>
              </a:rPr>
              <a:t>with and without base quality. Paired-end reads (51bp)</a:t>
            </a:r>
          </a:p>
          <a:p>
            <a:r>
              <a:rPr lang="en-GB" dirty="0" smtClean="0">
                <a:latin typeface="Times New Roman" pitchFamily="18" charset="0"/>
              </a:rPr>
              <a:t>are simulated by MAQ from the human genome, assuming</a:t>
            </a:r>
          </a:p>
          <a:p>
            <a:r>
              <a:rPr lang="en-GB" dirty="0" smtClean="0">
                <a:latin typeface="Times New Roman" pitchFamily="18" charset="0"/>
              </a:rPr>
              <a:t>0.085% substitution and 0.015% </a:t>
            </a:r>
            <a:r>
              <a:rPr lang="en-GB" dirty="0" err="1" smtClean="0">
                <a:latin typeface="Times New Roman" pitchFamily="18" charset="0"/>
              </a:rPr>
              <a:t>indel</a:t>
            </a:r>
            <a:r>
              <a:rPr lang="en-GB" dirty="0" smtClean="0">
                <a:latin typeface="Times New Roman" pitchFamily="18" charset="0"/>
              </a:rPr>
              <a:t> mutation rate.</a:t>
            </a:r>
          </a:p>
          <a:p>
            <a:r>
              <a:rPr lang="en-GB" dirty="0" smtClean="0">
                <a:latin typeface="Times New Roman" pitchFamily="18" charset="0"/>
              </a:rPr>
              <a:t>Base quality model is trained from run ERR000589</a:t>
            </a:r>
          </a:p>
          <a:p>
            <a:r>
              <a:rPr lang="en-GB" dirty="0" smtClean="0">
                <a:latin typeface="Times New Roman" pitchFamily="18" charset="0"/>
              </a:rPr>
              <a:t>from the European short read archive. Base quality is</a:t>
            </a:r>
          </a:p>
          <a:p>
            <a:r>
              <a:rPr lang="en-GB" dirty="0" smtClean="0">
                <a:latin typeface="Times New Roman" pitchFamily="18" charset="0"/>
              </a:rPr>
              <a:t>not used in alignment for curves with labels ended</a:t>
            </a:r>
          </a:p>
          <a:p>
            <a:r>
              <a:rPr lang="en-GB" dirty="0" smtClean="0">
                <a:latin typeface="Times New Roman" pitchFamily="18" charset="0"/>
              </a:rPr>
              <a:t>with ‘-</a:t>
            </a:r>
            <a:r>
              <a:rPr lang="en-GB" dirty="0" err="1" smtClean="0">
                <a:latin typeface="Times New Roman" pitchFamily="18" charset="0"/>
              </a:rPr>
              <a:t>noQual</a:t>
            </a:r>
            <a:r>
              <a:rPr lang="en-GB" dirty="0" smtClean="0">
                <a:latin typeface="Times New Roman" pitchFamily="18" charset="0"/>
              </a:rP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p:sp>
      <p:sp>
        <p:nvSpPr>
          <p:cNvPr id="149507" name="Notes Placeholder 2"/>
          <p:cNvSpPr>
            <a:spLocks noGrp="1"/>
          </p:cNvSpPr>
          <p:nvPr>
            <p:ph type="body" idx="1"/>
          </p:nvPr>
        </p:nvSpPr>
        <p:spPr>
          <a:noFill/>
          <a:ln/>
        </p:spPr>
        <p:txBody>
          <a:bodyPr/>
          <a:lstStyle/>
          <a:p>
            <a:r>
              <a:rPr lang="en-GB" smtClean="0">
                <a:latin typeface="Times New Roman" pitchFamily="18" charset="0"/>
              </a:rPr>
              <a:t>Bisulfite sequencing. Cytosines with underlines</a:t>
            </a:r>
          </a:p>
          <a:p>
            <a:r>
              <a:rPr lang="en-GB" smtClean="0">
                <a:latin typeface="Times New Roman" pitchFamily="18" charset="0"/>
              </a:rPr>
              <a:t>are not methylated. Denaturation and bisulfite</a:t>
            </a:r>
          </a:p>
          <a:p>
            <a:r>
              <a:rPr lang="en-GB" smtClean="0">
                <a:latin typeface="Times New Roman" pitchFamily="18" charset="0"/>
              </a:rPr>
              <a:t>treatment will convert these cytosines to uracils.</a:t>
            </a:r>
          </a:p>
          <a:p>
            <a:r>
              <a:rPr lang="en-GB" smtClean="0">
                <a:latin typeface="Times New Roman" pitchFamily="18" charset="0"/>
              </a:rPr>
              <a:t>After amplification, four different sequences from the</a:t>
            </a:r>
          </a:p>
          <a:p>
            <a:r>
              <a:rPr lang="en-GB" smtClean="0">
                <a:latin typeface="Times New Roman" pitchFamily="18" charset="0"/>
              </a:rPr>
              <a:t>original double-strand DNA result.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p:sp>
      <p:sp>
        <p:nvSpPr>
          <p:cNvPr id="150531" name="Notes Placeholder 2"/>
          <p:cNvSpPr>
            <a:spLocks noGrp="1"/>
          </p:cNvSpPr>
          <p:nvPr>
            <p:ph type="body" idx="1"/>
          </p:nvPr>
        </p:nvSpPr>
        <p:spPr>
          <a:noFill/>
          <a:ln/>
        </p:spPr>
        <p:txBody>
          <a:bodyPr/>
          <a:lstStyle/>
          <a:p>
            <a:r>
              <a:rPr lang="en-GB" smtClean="0">
                <a:latin typeface="Times New Roman" pitchFamily="18" charset="0"/>
              </a:rPr>
              <a:t>Bisulfite sequencing. Cytosines with underlines</a:t>
            </a:r>
          </a:p>
          <a:p>
            <a:r>
              <a:rPr lang="en-GB" smtClean="0">
                <a:latin typeface="Times New Roman" pitchFamily="18" charset="0"/>
              </a:rPr>
              <a:t>are not methylated. Denaturation and bisulfite</a:t>
            </a:r>
          </a:p>
          <a:p>
            <a:r>
              <a:rPr lang="en-GB" smtClean="0">
                <a:latin typeface="Times New Roman" pitchFamily="18" charset="0"/>
              </a:rPr>
              <a:t>treatment will convert these cytosines to uracils.</a:t>
            </a:r>
          </a:p>
          <a:p>
            <a:r>
              <a:rPr lang="en-GB" smtClean="0">
                <a:latin typeface="Times New Roman" pitchFamily="18" charset="0"/>
              </a:rPr>
              <a:t>After amplification, four different sequences from the</a:t>
            </a:r>
          </a:p>
          <a:p>
            <a:r>
              <a:rPr lang="en-GB" smtClean="0">
                <a:latin typeface="Times New Roman" pitchFamily="18" charset="0"/>
              </a:rPr>
              <a:t>original double-strand DNA result.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51555"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p:sp>
      <p:sp>
        <p:nvSpPr>
          <p:cNvPr id="174083" name="Notes Placeholder 2"/>
          <p:cNvSpPr>
            <a:spLocks noGrp="1"/>
          </p:cNvSpPr>
          <p:nvPr>
            <p:ph type="body" idx="1"/>
          </p:nvPr>
        </p:nvSpPr>
        <p:spPr>
          <a:noFill/>
          <a:ln/>
        </p:spPr>
        <p:txBody>
          <a:bodyPr/>
          <a:lstStyle/>
          <a:p>
            <a:r>
              <a:rPr lang="en-GB" smtClean="0">
                <a:latin typeface="Times New Roman" pitchFamily="18" charset="0"/>
              </a:rPr>
              <a:t>Maclean &amp; Studholme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52579"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24931"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p:sp>
      <p:sp>
        <p:nvSpPr>
          <p:cNvPr id="154627" name="Notes Placeholder 2"/>
          <p:cNvSpPr>
            <a:spLocks noGrp="1"/>
          </p:cNvSpPr>
          <p:nvPr>
            <p:ph type="body" idx="1"/>
          </p:nvPr>
        </p:nvSpPr>
        <p:spPr>
          <a:noFill/>
          <a:ln/>
        </p:spPr>
        <p:txBody>
          <a:bodyPr/>
          <a:lstStyle/>
          <a:p>
            <a:r>
              <a:rPr lang="en-GB" smtClean="0">
                <a:latin typeface="Times New Roman" pitchFamily="18" charset="0"/>
              </a:rPr>
              <a:t>Often called scaffolding</a:t>
            </a:r>
          </a:p>
        </p:txBody>
      </p:sp>
      <p:sp>
        <p:nvSpPr>
          <p:cNvPr id="154628" name="Slide Number Placeholder 3"/>
          <p:cNvSpPr>
            <a:spLocks noGrp="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lstStyle/>
          <a:p>
            <a:fld id="{A432DF10-A6C7-4A61-8808-8FC43530D6C1}" type="slidenum">
              <a:rPr lang="en-GB">
                <a:ea typeface="msgothic" charset="0"/>
                <a:cs typeface="msgothic" charset="0"/>
              </a:rPr>
              <a:pPr/>
              <a:t>100</a:t>
            </a:fld>
            <a:endParaRPr lang="en-GB">
              <a:ea typeface="msgothic" charset="0"/>
              <a:cs typeface="ms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55651"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p:sp>
      <p:sp>
        <p:nvSpPr>
          <p:cNvPr id="156675"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lstStyle/>
          <a:p>
            <a:fld id="{62863C43-7D58-4B85-A460-62E4356FAC01}" type="slidenum">
              <a:rPr lang="en-US">
                <a:latin typeface="Arial" charset="0"/>
                <a:ea typeface="msgothic" charset="0"/>
                <a:cs typeface="msgothic" charset="0"/>
              </a:rPr>
              <a:pPr/>
              <a:t>105</a:t>
            </a:fld>
            <a:endParaRPr lang="en-US">
              <a:latin typeface="Arial" charset="0"/>
              <a:ea typeface="msgothic" charset="0"/>
              <a:cs typeface="msgothic" charset="0"/>
            </a:endParaRPr>
          </a:p>
        </p:txBody>
      </p:sp>
      <p:sp>
        <p:nvSpPr>
          <p:cNvPr id="157699" name="Rectangle 2"/>
          <p:cNvSpPr>
            <a:spLocks noGrp="1" noRot="1" noChangeAspect="1" noChangeArrowheads="1" noTextEdit="1"/>
          </p:cNvSpPr>
          <p:nvPr>
            <p:ph type="sldImg"/>
          </p:nvPr>
        </p:nvSpPr>
        <p:spPr/>
      </p:sp>
      <p:sp>
        <p:nvSpPr>
          <p:cNvPr id="1577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p:sp>
      <p:sp>
        <p:nvSpPr>
          <p:cNvPr id="158723" name="Notes Placeholder 2"/>
          <p:cNvSpPr>
            <a:spLocks noGrp="1"/>
          </p:cNvSpPr>
          <p:nvPr>
            <p:ph type="body" idx="1"/>
          </p:nvPr>
        </p:nvSpPr>
        <p:spPr>
          <a:noFill/>
          <a:ln/>
        </p:spPr>
        <p:txBody>
          <a:bodyPr/>
          <a:lstStyle/>
          <a:p>
            <a:r>
              <a:rPr lang="en-GB" b="1" smtClean="0">
                <a:latin typeface="Times New Roman" pitchFamily="18" charset="0"/>
              </a:rPr>
              <a:t>Two copies of a repeat along a genome.  The reads colored in red and those colored in yellow appear identical to the assembly program.</a:t>
            </a:r>
            <a:r>
              <a:rPr lang="en-GB" smtClean="0">
                <a:latin typeface="Times New Roman" pitchFamily="18" charset="0"/>
              </a:rPr>
              <a:t/>
            </a:r>
            <a:br>
              <a:rPr lang="en-GB" smtClean="0">
                <a:latin typeface="Times New Roman" pitchFamily="18" charset="0"/>
              </a:rPr>
            </a:br>
            <a:r>
              <a:rPr lang="en-GB" smtClean="0">
                <a:latin typeface="Times New Roman" pitchFamily="18" charset="0"/>
              </a:rPr>
              <a:t/>
            </a:r>
            <a:br>
              <a:rPr lang="en-GB" smtClean="0">
                <a:latin typeface="Times New Roman" pitchFamily="18" charset="0"/>
              </a:rPr>
            </a:br>
            <a:r>
              <a:rPr lang="en-GB" b="1" smtClean="0">
                <a:latin typeface="Times New Roman" pitchFamily="18" charset="0"/>
              </a:rPr>
              <a:t>Genome mis-assembled due to a repeat.  The assembly program incorrectly combined the reads from the two copies of the repeat leading to the creation of two separate contigs</a:t>
            </a:r>
            <a:r>
              <a:rPr lang="en-GB" smtClean="0">
                <a:latin typeface="Times New Roman" pitchFamily="18" charset="0"/>
              </a:rPr>
              <a:t/>
            </a:r>
            <a:br>
              <a:rPr lang="en-GB" smtClean="0">
                <a:latin typeface="Times New Roman" pitchFamily="18" charset="0"/>
              </a:rPr>
            </a:br>
            <a:r>
              <a:rPr lang="en-GB" smtClean="0">
                <a:latin typeface="Times New Roman" pitchFamily="18" charset="0"/>
              </a:rPr>
              <a:t/>
            </a:r>
            <a:br>
              <a:rPr lang="en-GB" smtClean="0">
                <a:latin typeface="Times New Roman" pitchFamily="18" charset="0"/>
              </a:rPr>
            </a:br>
            <a:r>
              <a:rPr lang="en-GB" smtClean="0">
                <a:latin typeface="Times New Roman" pitchFamily="18" charset="0"/>
              </a:rPr>
              <a:t/>
            </a:r>
            <a:br>
              <a:rPr lang="en-GB" smtClean="0">
                <a:latin typeface="Times New Roman" pitchFamily="18" charset="0"/>
              </a:rPr>
            </a:br>
            <a:endParaRPr lang="en-GB"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p:sp>
      <p:sp>
        <p:nvSpPr>
          <p:cNvPr id="159747"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p:spPr>
        <p:txBody>
          <a:bodyPr wrap="none" anchor="ctr"/>
          <a:lstStyle/>
          <a:p>
            <a:endParaRPr lang="en-US">
              <a:ea typeface="msgothic" charset="0"/>
              <a:cs typeface="msgothic" charset="0"/>
            </a:endParaRPr>
          </a:p>
        </p:txBody>
      </p:sp>
      <p:sp>
        <p:nvSpPr>
          <p:cNvPr id="160771" name="Text Box 2"/>
          <p:cNvSpPr>
            <a:spLocks noGrp="1" noChangeArrowheads="1"/>
          </p:cNvSpPr>
          <p:nvPr>
            <p:ph type="body"/>
          </p:nvPr>
        </p:nvSpPr>
        <p:spPr>
          <a:xfrm>
            <a:off x="1185863" y="4787900"/>
            <a:ext cx="5407025" cy="3825875"/>
          </a:xfrm>
          <a:noFill/>
          <a:ln/>
        </p:spPr>
        <p:txBody>
          <a:bodyPr/>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latin typeface="Arial" charset="0"/>
                <a:ea typeface="msgothic" charset="0"/>
                <a:cs typeface="msgothic" charset="0"/>
              </a:rPr>
              <a:t>Biases in real short-read sequence data. A set of Illumina 36-nucleotide genomic sequence reads [53] from P. </a:t>
            </a:r>
            <a:r>
              <a:rPr lang="en-GB" dirty="0" err="1" smtClean="0">
                <a:latin typeface="Arial" charset="0"/>
                <a:ea typeface="msgothic" charset="0"/>
                <a:cs typeface="msgothic" charset="0"/>
              </a:rPr>
              <a:t>syringae</a:t>
            </a:r>
            <a:r>
              <a:rPr lang="en-GB" dirty="0" smtClean="0">
                <a:latin typeface="Arial" charset="0"/>
                <a:ea typeface="msgothic" charset="0"/>
                <a:cs typeface="msgothic" charset="0"/>
              </a:rPr>
              <a:t> </a:t>
            </a:r>
            <a:r>
              <a:rPr lang="en-GB" dirty="0" err="1" smtClean="0">
                <a:latin typeface="Arial" charset="0"/>
                <a:ea typeface="msgothic" charset="0"/>
                <a:cs typeface="msgothic" charset="0"/>
              </a:rPr>
              <a:t>pathovar</a:t>
            </a:r>
            <a:r>
              <a:rPr lang="en-GB" dirty="0" smtClean="0">
                <a:latin typeface="Arial" charset="0"/>
                <a:ea typeface="msgothic" charset="0"/>
                <a:cs typeface="msgothic" charset="0"/>
              </a:rPr>
              <a:t> </a:t>
            </a:r>
            <a:r>
              <a:rPr lang="en-GB" dirty="0" err="1" smtClean="0">
                <a:latin typeface="Arial" charset="0"/>
                <a:ea typeface="msgothic" charset="0"/>
                <a:cs typeface="msgothic" charset="0"/>
              </a:rPr>
              <a:t>syringae</a:t>
            </a:r>
            <a:r>
              <a:rPr lang="en-GB" dirty="0" smtClean="0">
                <a:latin typeface="Arial" charset="0"/>
                <a:ea typeface="msgothic" charset="0"/>
                <a:cs typeface="msgothic" charset="0"/>
              </a:rPr>
              <a:t> B728a was aligned against the previously published [116] genome sequence of this strain. (A) Illustrates the depth of coverage by aligned reads over the 6 Mb circular chromosome. Coverage is shallower around the 3 Mb region than it is near the origin of replication (position 0), (B) illustrates the expected frequency distribution of alignment depth, assuming random sampling of the genome and (C) illustrates the observed frequency distribution of alignment depth, which is broader than the expected distribution, indicating greater variance due to biased sampling.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p:sp>
      <p:sp>
        <p:nvSpPr>
          <p:cNvPr id="161795" name="Notes Placeholder 2"/>
          <p:cNvSpPr>
            <a:spLocks noGrp="1"/>
          </p:cNvSpPr>
          <p:nvPr>
            <p:ph type="body" idx="1"/>
          </p:nvPr>
        </p:nvSpPr>
        <p:spPr>
          <a:noFill/>
          <a:ln/>
        </p:spPr>
        <p:txBody>
          <a:bodyPr/>
          <a:lstStyle/>
          <a:p>
            <a:r>
              <a:rPr lang="en-GB" b="1" smtClean="0">
                <a:latin typeface="Times New Roman" pitchFamily="18" charset="0"/>
              </a:rPr>
              <a:t>Fraction of reconstructible genes</a:t>
            </a:r>
            <a:r>
              <a:rPr lang="en-GB" smtClean="0">
                <a:latin typeface="Times New Roman" pitchFamily="18" charset="0"/>
              </a:rPr>
              <a:t>. Cumulative histogram plotting a percentage of genes (x-axis) against the percentage of chromosomes for which at least that many genes can be reconstructed. When </a:t>
            </a:r>
            <a:r>
              <a:rPr lang="en-GB" i="1" smtClean="0">
                <a:latin typeface="Times New Roman" pitchFamily="18" charset="0"/>
              </a:rPr>
              <a:t>k </a:t>
            </a:r>
            <a:r>
              <a:rPr lang="en-GB" smtClean="0">
                <a:latin typeface="Times New Roman" pitchFamily="18" charset="0"/>
              </a:rPr>
              <a:t>= 1000, nearly all chromosomes have all their genes completely reconstructed. When </a:t>
            </a:r>
            <a:r>
              <a:rPr lang="en-GB" i="1" smtClean="0">
                <a:latin typeface="Times New Roman" pitchFamily="18" charset="0"/>
              </a:rPr>
              <a:t>k </a:t>
            </a:r>
            <a:r>
              <a:rPr lang="en-GB" smtClean="0">
                <a:latin typeface="Times New Roman" pitchFamily="18" charset="0"/>
              </a:rPr>
              <a:t>= 25, the number of reconstructible genes falls off quicker, but many genes can still be reconstructed: 90% or more of the genes can be reconstructed in 89% of the chromosomes when </a:t>
            </a:r>
            <a:r>
              <a:rPr lang="en-GB" i="1" smtClean="0">
                <a:latin typeface="Times New Roman" pitchFamily="18" charset="0"/>
              </a:rPr>
              <a:t>k </a:t>
            </a:r>
            <a:r>
              <a:rPr lang="en-GB" smtClean="0">
                <a:latin typeface="Times New Roman" pitchFamily="18" charset="0"/>
              </a:rPr>
              <a:t>= 25.</a:t>
            </a:r>
          </a:p>
          <a:p>
            <a:endParaRPr lang="en-GB"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24931"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62819"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p:sp>
      <p:sp>
        <p:nvSpPr>
          <p:cNvPr id="163843"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p:sp>
      <p:sp>
        <p:nvSpPr>
          <p:cNvPr id="164867"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p:sp>
      <p:sp>
        <p:nvSpPr>
          <p:cNvPr id="165891"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p:sp>
      <p:sp>
        <p:nvSpPr>
          <p:cNvPr id="166915"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p:sp>
      <p:sp>
        <p:nvSpPr>
          <p:cNvPr id="167939"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p:sp>
      <p:sp>
        <p:nvSpPr>
          <p:cNvPr id="168963"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p:sp>
      <p:sp>
        <p:nvSpPr>
          <p:cNvPr id="169987"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71011"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26979"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p:sp>
      <p:sp>
        <p:nvSpPr>
          <p:cNvPr id="173059"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p:sp>
      <p:sp>
        <p:nvSpPr>
          <p:cNvPr id="174083" name="Notes Placeholder 2"/>
          <p:cNvSpPr>
            <a:spLocks noGrp="1"/>
          </p:cNvSpPr>
          <p:nvPr>
            <p:ph type="body" idx="1"/>
          </p:nvPr>
        </p:nvSpPr>
        <p:spPr>
          <a:noFill/>
          <a:ln/>
        </p:spPr>
        <p:txBody>
          <a:bodyPr/>
          <a:lstStyle/>
          <a:p>
            <a:r>
              <a:rPr lang="en-GB" smtClean="0">
                <a:latin typeface="Times New Roman" pitchFamily="18" charset="0"/>
              </a:rPr>
              <a:t>Maclean &amp; Studholme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p:sp>
      <p:sp>
        <p:nvSpPr>
          <p:cNvPr id="175107" name="Notes Placeholder 2"/>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28003"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29027"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30051"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p:cNvSpPr>
            <a:spLocks noGrp="1" noRot="1" noChangeAspect="1" noChangeArrowheads="1" noTextEdit="1"/>
          </p:cNvSpPr>
          <p:nvPr>
            <p:ph type="sldImg"/>
          </p:nvPr>
        </p:nvSpPr>
        <p:spPr>
          <a:xfrm>
            <a:off x="1587500" y="1006475"/>
            <a:ext cx="4594225" cy="3444875"/>
          </a:xfrm>
          <a:solidFill>
            <a:srgbClr val="FFFFFF"/>
          </a:solidFill>
          <a:ln>
            <a:solidFill>
              <a:srgbClr val="000000"/>
            </a:solidFill>
            <a:miter lim="800000"/>
          </a:ln>
        </p:spPr>
      </p:sp>
      <p:sp>
        <p:nvSpPr>
          <p:cNvPr id="124931" name="Rectangle 2"/>
          <p:cNvSpPr>
            <a:spLocks noGrp="1" noChangeArrowheads="1"/>
          </p:cNvSpPr>
          <p:nvPr>
            <p:ph type="body" idx="1"/>
          </p:nvPr>
        </p:nvSpPr>
        <p:spPr>
          <a:xfrm>
            <a:off x="1185863" y="4787900"/>
            <a:ext cx="5405437" cy="3824288"/>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2963" y="627063"/>
            <a:ext cx="2151062" cy="6234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39775" y="627063"/>
            <a:ext cx="6300788" cy="6234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67523" y="10500"/>
            <a:ext cx="9072563" cy="771717"/>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04031" y="1072705"/>
            <a:ext cx="9072563" cy="286112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031" y="4101824"/>
            <a:ext cx="9072563" cy="286112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BCE0837A-79E3-49DE-91ED-B2C4E5533CF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FFF4D8A7-B1B9-4565-BE87-B3BA2D37D0A5}"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26F5B3E6-ACD6-4088-A751-999318915F9D}"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39775" y="2101850"/>
            <a:ext cx="42259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2101850"/>
            <a:ext cx="42259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C85DD00F-5004-442F-AA45-97B913779ABB}"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246B279D-37FE-41C0-920C-486F2BCC8FD4}"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3BF87C0C-5EEC-4042-BB05-2F8ABD942511}"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A192943-3FE3-4455-9211-5B0B1062530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A829AA5-1CF8-45F1-8016-A39FD318383A}"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139395D-A352-4186-9825-57A534ECB7A3}"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8BE66120-27B2-4D67-B809-AFF4E91D5053}"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2963" y="627063"/>
            <a:ext cx="2151062" cy="6234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39775" y="627063"/>
            <a:ext cx="6300788" cy="6234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025AD438-1CCE-4A2A-B661-BAF2166BBEB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39775" y="2101850"/>
            <a:ext cx="42259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2101850"/>
            <a:ext cx="42259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739775" y="627063"/>
            <a:ext cx="8604250" cy="1258887"/>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739775" y="2101850"/>
            <a:ext cx="8604250" cy="47593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2800" b="1">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2800" b="1">
          <a:solidFill>
            <a:srgbClr val="000000"/>
          </a:solidFill>
          <a:latin typeface="Times New Roman" pitchFamily="16" charset="0"/>
          <a:ea typeface="msgothic" charset="0"/>
          <a:cs typeface="msgothic"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2800" b="1">
          <a:solidFill>
            <a:srgbClr val="000000"/>
          </a:solidFill>
          <a:latin typeface="Times New Roman" pitchFamily="16" charset="0"/>
          <a:ea typeface="msgothic" charset="0"/>
          <a:cs typeface="msgothic"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2800" b="1">
          <a:solidFill>
            <a:srgbClr val="000000"/>
          </a:solidFill>
          <a:latin typeface="Times New Roman" pitchFamily="16" charset="0"/>
          <a:ea typeface="msgothic" charset="0"/>
          <a:cs typeface="msgothic"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2800" b="1">
          <a:solidFill>
            <a:srgbClr val="000000"/>
          </a:solidFill>
          <a:latin typeface="Times New Roman" pitchFamily="16" charset="0"/>
          <a:ea typeface="msgothic" charset="0"/>
          <a:cs typeface="msgothic"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2800" b="1">
          <a:solidFill>
            <a:srgbClr val="000000"/>
          </a:solidFill>
          <a:latin typeface="Times New Roman" pitchFamily="16" charset="0"/>
          <a:ea typeface="msgothic" charset="0"/>
          <a:cs typeface="msgothic"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2800" b="1">
          <a:solidFill>
            <a:srgbClr val="000000"/>
          </a:solidFill>
          <a:latin typeface="Times New Roman" pitchFamily="16" charset="0"/>
          <a:ea typeface="msgothic" charset="0"/>
          <a:cs typeface="msgothic"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2800" b="1">
          <a:solidFill>
            <a:srgbClr val="000000"/>
          </a:solidFill>
          <a:latin typeface="Times New Roman" pitchFamily="16" charset="0"/>
          <a:ea typeface="msgothic" charset="0"/>
          <a:cs typeface="msgothic"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2800" b="1">
          <a:solidFill>
            <a:srgbClr val="000000"/>
          </a:solidFill>
          <a:latin typeface="Times New Roman" pitchFamily="16" charset="0"/>
          <a:ea typeface="msgothic" charset="0"/>
          <a:cs typeface="msgothic" charset="0"/>
        </a:defRPr>
      </a:lvl9pPr>
    </p:titleStyle>
    <p:bodyStyle>
      <a:lvl1pPr marL="342900" indent="-342900" algn="l" defTabSz="457200" rtl="0" eaLnBrk="0" fontAlgn="base" hangingPunct="0">
        <a:lnSpc>
          <a:spcPct val="93000"/>
        </a:lnSpc>
        <a:spcBef>
          <a:spcPct val="0"/>
        </a:spcBef>
        <a:spcAft>
          <a:spcPts val="888"/>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6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39775" y="627063"/>
            <a:ext cx="8604250" cy="1258887"/>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739775" y="2101850"/>
            <a:ext cx="8604250" cy="47593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1008063" y="6972300"/>
            <a:ext cx="2100262" cy="503238"/>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2052" name="Text Box 4"/>
          <p:cNvSpPr txBox="1">
            <a:spLocks noChangeArrowheads="1"/>
          </p:cNvSpPr>
          <p:nvPr/>
        </p:nvSpPr>
        <p:spPr bwMode="auto">
          <a:xfrm>
            <a:off x="3695700" y="6972300"/>
            <a:ext cx="3192463" cy="503238"/>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2053" name="Rectangle 5"/>
          <p:cNvSpPr>
            <a:spLocks noGrp="1" noChangeArrowheads="1"/>
          </p:cNvSpPr>
          <p:nvPr>
            <p:ph type="sldNum"/>
          </p:nvPr>
        </p:nvSpPr>
        <p:spPr bwMode="auto">
          <a:xfrm>
            <a:off x="7477125" y="6972300"/>
            <a:ext cx="2098675" cy="501650"/>
          </a:xfrm>
          <a:prstGeom prst="rect">
            <a:avLst/>
          </a:prstGeom>
          <a:noFill/>
          <a:ln w="9525">
            <a:noFill/>
            <a:round/>
            <a:headEnd/>
            <a:tailEnd/>
          </a:ln>
          <a:effectLst/>
        </p:spPr>
        <p:txBody>
          <a:bodyPr vert="horz" wrap="square" lIns="100800" tIns="50400" rIns="100800" bIns="50400" numCol="1" anchor="t" anchorCtr="0" compatLnSpc="1">
            <a:prstTxWarp prst="textNoShape">
              <a:avLst/>
            </a:prstTxWarp>
          </a:bodyPr>
          <a:lstStyle>
            <a:lvl1pPr>
              <a:lnSpc>
                <a:spcPct val="100000"/>
              </a:lnSpc>
              <a:buSzPct val="45000"/>
              <a:buFont typeface="Wingdings" charset="2"/>
              <a:buNone/>
              <a:tabLst>
                <a:tab pos="723900" algn="l"/>
                <a:tab pos="1447800" algn="l"/>
              </a:tabLst>
              <a:defRPr>
                <a:solidFill>
                  <a:srgbClr val="000000"/>
                </a:solidFill>
                <a:latin typeface="Times New Roman" pitchFamily="16" charset="0"/>
                <a:ea typeface="DejaVu Sans" charset="0"/>
                <a:cs typeface="DejaVu Sans" charset="0"/>
              </a:defRPr>
            </a:lvl1pPr>
          </a:lstStyle>
          <a:p>
            <a:pPr>
              <a:defRPr/>
            </a:pPr>
            <a:fld id="{4C1AA38F-7CFD-453B-BCEF-630E49DE750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2800" b="1">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2800" b="1">
          <a:solidFill>
            <a:srgbClr val="000000"/>
          </a:solidFill>
          <a:latin typeface="Times New Roman" pitchFamily="16" charset="0"/>
          <a:ea typeface="msgothic" charset="0"/>
          <a:cs typeface="msgothic"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2800" b="1">
          <a:solidFill>
            <a:srgbClr val="000000"/>
          </a:solidFill>
          <a:latin typeface="Times New Roman" pitchFamily="16" charset="0"/>
          <a:ea typeface="msgothic" charset="0"/>
          <a:cs typeface="msgothic"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2800" b="1">
          <a:solidFill>
            <a:srgbClr val="000000"/>
          </a:solidFill>
          <a:latin typeface="Times New Roman" pitchFamily="16" charset="0"/>
          <a:ea typeface="msgothic" charset="0"/>
          <a:cs typeface="msgothic"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2800" b="1">
          <a:solidFill>
            <a:srgbClr val="000000"/>
          </a:solidFill>
          <a:latin typeface="Times New Roman" pitchFamily="16" charset="0"/>
          <a:ea typeface="msgothic" charset="0"/>
          <a:cs typeface="msgothic"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2800" b="1">
          <a:solidFill>
            <a:srgbClr val="000000"/>
          </a:solidFill>
          <a:latin typeface="Times New Roman" pitchFamily="16" charset="0"/>
          <a:ea typeface="msgothic" charset="0"/>
          <a:cs typeface="msgothic"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2800" b="1">
          <a:solidFill>
            <a:srgbClr val="000000"/>
          </a:solidFill>
          <a:latin typeface="Times New Roman" pitchFamily="16" charset="0"/>
          <a:ea typeface="msgothic" charset="0"/>
          <a:cs typeface="msgothic"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2800" b="1">
          <a:solidFill>
            <a:srgbClr val="000000"/>
          </a:solidFill>
          <a:latin typeface="Times New Roman" pitchFamily="16" charset="0"/>
          <a:ea typeface="msgothic" charset="0"/>
          <a:cs typeface="msgothic"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2800" b="1">
          <a:solidFill>
            <a:srgbClr val="000000"/>
          </a:solidFill>
          <a:latin typeface="Times New Roman" pitchFamily="16" charset="0"/>
          <a:ea typeface="msgothic" charset="0"/>
          <a:cs typeface="msgothic" charset="0"/>
        </a:defRPr>
      </a:lvl9pPr>
    </p:titleStyle>
    <p:bodyStyle>
      <a:lvl1pPr marL="342900" indent="-342900" algn="l" defTabSz="457200" rtl="0" eaLnBrk="0" fontAlgn="base" hangingPunct="0">
        <a:lnSpc>
          <a:spcPct val="93000"/>
        </a:lnSpc>
        <a:spcBef>
          <a:spcPct val="0"/>
        </a:spcBef>
        <a:spcAft>
          <a:spcPts val="888"/>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6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hyperlink" Target="http://www.biomedcentral.com/1471-2105/11/21/figure/F4?highres=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Microsoft_Excel_97-2003_Worksheet5.xls"/><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www.plosone.org/article/info:doi/10.1371/journal.pone.0038470" TargetMode="External"/><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84.xml.rels><?xml version="1.0" encoding="UTF-8" standalone="yes"?>
<Relationships xmlns="http://schemas.openxmlformats.org/package/2006/relationships"><Relationship Id="rId3" Type="http://schemas.openxmlformats.org/officeDocument/2006/relationships/hyperlink" Target="http://www.plosone.org/article/info:doi/10.1371/journal.pone.0038470" TargetMode="Externa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hyperlink" Target="http://arxiv.org/pdf/1207.3907v2.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2438" y="5262563"/>
            <a:ext cx="7056437" cy="1931987"/>
          </a:xfrm>
          <a:prstGeom prst="rect">
            <a:avLst/>
          </a:prstGeom>
          <a:noFill/>
          <a:ln w="9525">
            <a:noFill/>
            <a:round/>
            <a:headEnd/>
            <a:tailEnd/>
          </a:ln>
        </p:spPr>
        <p:txBody>
          <a:bodyPr lIns="0" tIns="0" rIns="0" bIns="0"/>
          <a:lstStyle/>
          <a:p>
            <a:pPr algn="ctr">
              <a:spcAft>
                <a:spcPts val="888"/>
              </a:spcAft>
              <a:buClrTx/>
              <a:buFontTx/>
              <a:buNone/>
              <a:tabLst>
                <a:tab pos="0" algn="l"/>
                <a:tab pos="347663" algn="l"/>
                <a:tab pos="804863" algn="l"/>
                <a:tab pos="1262063" algn="l"/>
                <a:tab pos="1719263" algn="l"/>
                <a:tab pos="2176463" algn="l"/>
                <a:tab pos="2633663" algn="l"/>
                <a:tab pos="3090863" algn="l"/>
                <a:tab pos="3548063" algn="l"/>
                <a:tab pos="4005263" algn="l"/>
                <a:tab pos="4462463" algn="l"/>
                <a:tab pos="4919663" algn="l"/>
                <a:tab pos="5376863" algn="l"/>
                <a:tab pos="5834063" algn="l"/>
                <a:tab pos="6291263" algn="l"/>
                <a:tab pos="6748463" algn="l"/>
                <a:tab pos="7205663" algn="l"/>
                <a:tab pos="7662863" algn="l"/>
                <a:tab pos="8120063" algn="l"/>
                <a:tab pos="8577263" algn="l"/>
                <a:tab pos="9034463" algn="l"/>
              </a:tabLst>
            </a:pPr>
            <a:r>
              <a:rPr lang="en-GB" sz="2000">
                <a:solidFill>
                  <a:srgbClr val="000000"/>
                </a:solidFill>
              </a:rPr>
              <a:t>Dr Konrad Paszkiewicz</a:t>
            </a:r>
          </a:p>
          <a:p>
            <a:pPr algn="ctr">
              <a:spcAft>
                <a:spcPts val="888"/>
              </a:spcAft>
              <a:buClrTx/>
              <a:buFontTx/>
              <a:buNone/>
              <a:tabLst>
                <a:tab pos="0" algn="l"/>
                <a:tab pos="347663" algn="l"/>
                <a:tab pos="804863" algn="l"/>
                <a:tab pos="1262063" algn="l"/>
                <a:tab pos="1719263" algn="l"/>
                <a:tab pos="2176463" algn="l"/>
                <a:tab pos="2633663" algn="l"/>
                <a:tab pos="3090863" algn="l"/>
                <a:tab pos="3548063" algn="l"/>
                <a:tab pos="4005263" algn="l"/>
                <a:tab pos="4462463" algn="l"/>
                <a:tab pos="4919663" algn="l"/>
                <a:tab pos="5376863" algn="l"/>
                <a:tab pos="5834063" algn="l"/>
                <a:tab pos="6291263" algn="l"/>
                <a:tab pos="6748463" algn="l"/>
                <a:tab pos="7205663" algn="l"/>
                <a:tab pos="7662863" algn="l"/>
                <a:tab pos="8120063" algn="l"/>
                <a:tab pos="8577263" algn="l"/>
                <a:tab pos="9034463" algn="l"/>
              </a:tabLst>
            </a:pPr>
            <a:r>
              <a:rPr lang="en-GB" sz="2000">
                <a:solidFill>
                  <a:srgbClr val="000000"/>
                </a:solidFill>
              </a:rPr>
              <a:t>University of Exeter, UK</a:t>
            </a:r>
          </a:p>
          <a:p>
            <a:pPr algn="ctr">
              <a:spcAft>
                <a:spcPts val="888"/>
              </a:spcAft>
              <a:buClrTx/>
              <a:buFontTx/>
              <a:buNone/>
              <a:tabLst>
                <a:tab pos="0" algn="l"/>
                <a:tab pos="347663" algn="l"/>
                <a:tab pos="804863" algn="l"/>
                <a:tab pos="1262063" algn="l"/>
                <a:tab pos="1719263" algn="l"/>
                <a:tab pos="2176463" algn="l"/>
                <a:tab pos="2633663" algn="l"/>
                <a:tab pos="3090863" algn="l"/>
                <a:tab pos="3548063" algn="l"/>
                <a:tab pos="4005263" algn="l"/>
                <a:tab pos="4462463" algn="l"/>
                <a:tab pos="4919663" algn="l"/>
                <a:tab pos="5376863" algn="l"/>
                <a:tab pos="5834063" algn="l"/>
                <a:tab pos="6291263" algn="l"/>
                <a:tab pos="6748463" algn="l"/>
                <a:tab pos="7205663" algn="l"/>
                <a:tab pos="7662863" algn="l"/>
                <a:tab pos="8120063" algn="l"/>
                <a:tab pos="8577263" algn="l"/>
                <a:tab pos="9034463" algn="l"/>
              </a:tabLst>
            </a:pPr>
            <a:r>
              <a:rPr lang="en-GB" sz="2000">
                <a:solidFill>
                  <a:srgbClr val="000000"/>
                </a:solidFill>
              </a:rPr>
              <a:t>k.h.paszkiewicz@exeter.ac.uk</a:t>
            </a:r>
          </a:p>
        </p:txBody>
      </p:sp>
      <p:pic>
        <p:nvPicPr>
          <p:cNvPr id="3075" name="Picture 11"/>
          <p:cNvPicPr>
            <a:picLocks noChangeAspect="1" noChangeArrowheads="1"/>
          </p:cNvPicPr>
          <p:nvPr/>
        </p:nvPicPr>
        <p:blipFill>
          <a:blip r:embed="rId3" cstate="print"/>
          <a:srcRect/>
          <a:stretch>
            <a:fillRect/>
          </a:stretch>
        </p:blipFill>
        <p:spPr bwMode="auto">
          <a:xfrm>
            <a:off x="3603625" y="0"/>
            <a:ext cx="6477000" cy="5181600"/>
          </a:xfrm>
          <a:prstGeom prst="rect">
            <a:avLst/>
          </a:prstGeom>
          <a:noFill/>
          <a:ln w="9525">
            <a:noFill/>
            <a:miter lim="800000"/>
            <a:headEnd/>
            <a:tailEnd/>
          </a:ln>
        </p:spPr>
      </p:pic>
      <p:pic>
        <p:nvPicPr>
          <p:cNvPr id="3076" name="Picture 8"/>
          <p:cNvPicPr>
            <a:picLocks noChangeAspect="1" noChangeArrowheads="1"/>
          </p:cNvPicPr>
          <p:nvPr/>
        </p:nvPicPr>
        <p:blipFill>
          <a:blip r:embed="rId4" cstate="print"/>
          <a:srcRect/>
          <a:stretch>
            <a:fillRect/>
          </a:stretch>
        </p:blipFill>
        <p:spPr bwMode="auto">
          <a:xfrm>
            <a:off x="238125" y="219075"/>
            <a:ext cx="2312988" cy="1074738"/>
          </a:xfrm>
          <a:prstGeom prst="rect">
            <a:avLst/>
          </a:prstGeom>
          <a:noFill/>
          <a:ln w="9525">
            <a:noFill/>
            <a:miter lim="800000"/>
            <a:headEnd/>
            <a:tailEnd/>
          </a:ln>
        </p:spPr>
      </p:pic>
      <p:sp>
        <p:nvSpPr>
          <p:cNvPr id="3077" name="Text Box 1"/>
          <p:cNvSpPr txBox="1">
            <a:spLocks noChangeArrowheads="1"/>
          </p:cNvSpPr>
          <p:nvPr/>
        </p:nvSpPr>
        <p:spPr bwMode="auto">
          <a:xfrm>
            <a:off x="-370114" y="2812371"/>
            <a:ext cx="8569325" cy="1620837"/>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err="1" smtClean="0">
                <a:solidFill>
                  <a:srgbClr val="000000"/>
                </a:solidFill>
              </a:rPr>
              <a:t>Cesky</a:t>
            </a:r>
            <a:r>
              <a:rPr lang="en-GB" sz="3200" b="1" dirty="0" smtClean="0">
                <a:solidFill>
                  <a:srgbClr val="000000"/>
                </a:solidFill>
              </a:rPr>
              <a:t> </a:t>
            </a:r>
            <a:r>
              <a:rPr lang="en-GB" sz="3200" b="1" dirty="0" err="1" smtClean="0">
                <a:solidFill>
                  <a:srgbClr val="000000"/>
                </a:solidFill>
              </a:rPr>
              <a:t>Krumlov</a:t>
            </a:r>
            <a:endParaRPr lang="en-GB" sz="3200" b="1" dirty="0">
              <a:solidFill>
                <a:srgbClr val="000000"/>
              </a:solidFill>
            </a:endParaRPr>
          </a:p>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Short read </a:t>
            </a:r>
            <a:r>
              <a:rPr lang="en-GB" sz="3200" b="1" dirty="0" smtClean="0">
                <a:solidFill>
                  <a:srgbClr val="000000"/>
                </a:solidFill>
              </a:rPr>
              <a:t>alignment:</a:t>
            </a:r>
            <a:r>
              <a:rPr lang="en-GB" sz="3200" b="1" dirty="0">
                <a:solidFill>
                  <a:srgbClr val="000000"/>
                </a:solidFill>
              </a:rPr>
              <a:t/>
            </a:r>
            <a:br>
              <a:rPr lang="en-GB" sz="3200" b="1" dirty="0">
                <a:solidFill>
                  <a:srgbClr val="000000"/>
                </a:solidFill>
              </a:rPr>
            </a:br>
            <a:r>
              <a:rPr lang="en-GB" sz="3200" b="1" dirty="0">
                <a:solidFill>
                  <a:srgbClr val="000000"/>
                </a:solidFill>
              </a:rPr>
              <a:t>An introduction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en-US">
                <a:solidFill>
                  <a:schemeClr val="tx1"/>
                </a:solidFill>
              </a:rPr>
              <a:t>Sequence Alignment</a:t>
            </a:r>
          </a:p>
        </p:txBody>
      </p:sp>
      <p:sp>
        <p:nvSpPr>
          <p:cNvPr id="5128" name="Rectangle 8"/>
          <p:cNvSpPr>
            <a:spLocks noChangeArrowheads="1"/>
          </p:cNvSpPr>
          <p:nvPr/>
        </p:nvSpPr>
        <p:spPr bwMode="auto">
          <a:xfrm>
            <a:off x="1145867" y="2389399"/>
            <a:ext cx="7644474" cy="755968"/>
          </a:xfrm>
          <a:prstGeom prst="rect">
            <a:avLst/>
          </a:prstGeom>
          <a:noFill/>
          <a:ln w="9525">
            <a:noFill/>
            <a:miter lim="800000"/>
            <a:headEnd/>
            <a:tailEnd/>
          </a:ln>
          <a:effectLst/>
        </p:spPr>
        <p:txBody>
          <a:bodyPr lIns="101494" tIns="50748" rIns="101494" bIns="50748"/>
          <a:lstStyle/>
          <a:p>
            <a:pPr marL="377979" indent="-377979" algn="ctr">
              <a:spcBef>
                <a:spcPct val="20000"/>
              </a:spcBef>
              <a:buClr>
                <a:schemeClr val="accent2"/>
              </a:buClr>
              <a:buSzPct val="80000"/>
            </a:pPr>
            <a:r>
              <a:rPr lang="en-US" sz="4400" b="1" dirty="0" smtClean="0">
                <a:solidFill>
                  <a:schemeClr val="tx1"/>
                </a:solidFill>
                <a:latin typeface="Courier New" pitchFamily="49" charset="0"/>
              </a:rPr>
              <a:t>ATCGATACG </a:t>
            </a:r>
          </a:p>
          <a:p>
            <a:pPr marL="377979" indent="-377979" algn="ctr">
              <a:spcBef>
                <a:spcPct val="20000"/>
              </a:spcBef>
              <a:buClr>
                <a:schemeClr val="accent2"/>
              </a:buClr>
              <a:buSzPct val="80000"/>
            </a:pPr>
            <a:r>
              <a:rPr lang="en-US" sz="4400" b="1" dirty="0" smtClean="0">
                <a:solidFill>
                  <a:schemeClr val="tx1"/>
                </a:solidFill>
                <a:latin typeface="Courier New" pitchFamily="49" charset="0"/>
              </a:rPr>
              <a:t> AT</a:t>
            </a:r>
            <a:r>
              <a:rPr lang="en-US" sz="4400" b="1" dirty="0" smtClean="0">
                <a:solidFill>
                  <a:srgbClr val="FF0000"/>
                </a:solidFill>
                <a:latin typeface="Courier New" pitchFamily="49" charset="0"/>
              </a:rPr>
              <a:t>G</a:t>
            </a:r>
            <a:r>
              <a:rPr lang="en-US" sz="4400" b="1" dirty="0" smtClean="0">
                <a:solidFill>
                  <a:schemeClr val="tx1"/>
                </a:solidFill>
                <a:latin typeface="Courier New" pitchFamily="49" charset="0"/>
              </a:rPr>
              <a:t>GAT</a:t>
            </a:r>
            <a:r>
              <a:rPr lang="en-US" sz="4400" b="1" dirty="0" smtClean="0">
                <a:solidFill>
                  <a:srgbClr val="FF0000"/>
                </a:solidFill>
                <a:latin typeface="Courier New" pitchFamily="49" charset="0"/>
              </a:rPr>
              <a:t>T</a:t>
            </a:r>
            <a:r>
              <a:rPr lang="en-US" sz="4400" b="1" dirty="0" smtClean="0">
                <a:solidFill>
                  <a:schemeClr val="tx1"/>
                </a:solidFill>
                <a:latin typeface="Courier New" pitchFamily="49" charset="0"/>
              </a:rPr>
              <a:t>ACG</a:t>
            </a:r>
            <a:endParaRPr lang="en-US" sz="4400" b="1" dirty="0">
              <a:solidFill>
                <a:schemeClr val="tx1"/>
              </a:solidFill>
              <a:latin typeface="Arial" pitchFamily="34" charset="0"/>
            </a:endParaRPr>
          </a:p>
        </p:txBody>
      </p:sp>
      <p:sp>
        <p:nvSpPr>
          <p:cNvPr id="5158" name="Rectangle 38"/>
          <p:cNvSpPr>
            <a:spLocks noChangeArrowheads="1"/>
          </p:cNvSpPr>
          <p:nvPr/>
        </p:nvSpPr>
        <p:spPr bwMode="auto">
          <a:xfrm>
            <a:off x="1344083" y="4199820"/>
            <a:ext cx="7644474" cy="503978"/>
          </a:xfrm>
          <a:prstGeom prst="rect">
            <a:avLst/>
          </a:prstGeom>
          <a:noFill/>
          <a:ln w="9525">
            <a:noFill/>
            <a:miter lim="800000"/>
            <a:headEnd/>
            <a:tailEnd/>
          </a:ln>
          <a:effectLst/>
        </p:spPr>
        <p:txBody>
          <a:bodyPr lIns="101494" tIns="50748" rIns="101494" bIns="50748"/>
          <a:lstStyle/>
          <a:p>
            <a:pPr marL="377979" indent="-377979" algn="ctr">
              <a:spcBef>
                <a:spcPct val="20000"/>
              </a:spcBef>
              <a:buClr>
                <a:schemeClr val="accent2"/>
              </a:buClr>
              <a:buSzPct val="80000"/>
            </a:pPr>
            <a:r>
              <a:rPr lang="en-US" b="1" dirty="0">
                <a:solidFill>
                  <a:schemeClr val="tx1"/>
                </a:solidFill>
                <a:latin typeface="Arial" pitchFamily="34" charset="0"/>
              </a:rPr>
              <a:t>3 possibilities</a:t>
            </a:r>
          </a:p>
        </p:txBody>
      </p:sp>
      <p:grpSp>
        <p:nvGrpSpPr>
          <p:cNvPr id="2" name="Group 46"/>
          <p:cNvGrpSpPr>
            <a:grpSpLocks/>
          </p:cNvGrpSpPr>
          <p:nvPr/>
        </p:nvGrpSpPr>
        <p:grpSpPr bwMode="auto">
          <a:xfrm>
            <a:off x="1932120" y="5039783"/>
            <a:ext cx="6384396" cy="1679928"/>
            <a:chOff x="1104" y="3024"/>
            <a:chExt cx="3648" cy="960"/>
          </a:xfrm>
        </p:grpSpPr>
        <p:sp>
          <p:nvSpPr>
            <p:cNvPr id="5160" name="Rectangle 40"/>
            <p:cNvSpPr>
              <a:spLocks noChangeArrowheads="1"/>
            </p:cNvSpPr>
            <p:nvPr/>
          </p:nvSpPr>
          <p:spPr bwMode="auto">
            <a:xfrm>
              <a:off x="2400" y="3024"/>
              <a:ext cx="1104" cy="960"/>
            </a:xfrm>
            <a:prstGeom prst="rect">
              <a:avLst/>
            </a:prstGeom>
            <a:noFill/>
            <a:ln w="9525">
              <a:noFill/>
              <a:miter lim="800000"/>
              <a:headEnd/>
              <a:tailEnd/>
            </a:ln>
            <a:effectLst/>
          </p:spPr>
          <p:txBody>
            <a:bodyPr lIns="92075" tIns="46038" rIns="92075" bIns="46038"/>
            <a:lstStyle/>
            <a:p>
              <a:pPr marL="377979" indent="-377979" algn="ctr">
                <a:spcBef>
                  <a:spcPct val="20000"/>
                </a:spcBef>
                <a:buClr>
                  <a:schemeClr val="accent2"/>
                </a:buClr>
                <a:buSzPct val="80000"/>
              </a:pPr>
              <a:r>
                <a:rPr lang="en-US" b="1" dirty="0">
                  <a:solidFill>
                    <a:schemeClr val="tx1"/>
                  </a:solidFill>
                  <a:latin typeface="Arial" pitchFamily="34" charset="0"/>
                </a:rPr>
                <a:t>Mismatch</a:t>
              </a:r>
            </a:p>
            <a:p>
              <a:pPr marL="377979" indent="-377979" algn="ctr">
                <a:spcBef>
                  <a:spcPct val="20000"/>
                </a:spcBef>
                <a:buClr>
                  <a:schemeClr val="accent2"/>
                </a:buClr>
                <a:buSzPct val="80000"/>
              </a:pPr>
              <a:r>
                <a:rPr lang="en-US" b="1" dirty="0">
                  <a:solidFill>
                    <a:schemeClr val="tx1"/>
                  </a:solidFill>
                  <a:latin typeface="Courier New" pitchFamily="49" charset="0"/>
                </a:rPr>
                <a:t>…</a:t>
              </a:r>
              <a:r>
                <a:rPr lang="en-US" b="1" dirty="0">
                  <a:solidFill>
                    <a:srgbClr val="FF0000"/>
                  </a:solidFill>
                  <a:latin typeface="Courier New" pitchFamily="49" charset="0"/>
                </a:rPr>
                <a:t>C</a:t>
              </a:r>
              <a:r>
                <a:rPr lang="en-US" b="1" dirty="0">
                  <a:solidFill>
                    <a:schemeClr val="tx1"/>
                  </a:solidFill>
                  <a:latin typeface="Courier New" pitchFamily="49" charset="0"/>
                </a:rPr>
                <a:t>…</a:t>
              </a:r>
            </a:p>
            <a:p>
              <a:pPr marL="377979" indent="-377979" algn="ctr">
                <a:spcBef>
                  <a:spcPct val="20000"/>
                </a:spcBef>
                <a:buClr>
                  <a:schemeClr val="accent2"/>
                </a:buClr>
                <a:buSzPct val="80000"/>
              </a:pPr>
              <a:r>
                <a:rPr lang="en-US" b="1" dirty="0">
                  <a:solidFill>
                    <a:schemeClr val="tx1"/>
                  </a:solidFill>
                  <a:latin typeface="Courier New" pitchFamily="49" charset="0"/>
                </a:rPr>
                <a:t>…</a:t>
              </a:r>
              <a:r>
                <a:rPr lang="en-US" b="1" dirty="0">
                  <a:solidFill>
                    <a:srgbClr val="FF0000"/>
                  </a:solidFill>
                  <a:latin typeface="Courier New" pitchFamily="49" charset="0"/>
                </a:rPr>
                <a:t>G</a:t>
              </a:r>
              <a:r>
                <a:rPr lang="en-US" b="1" dirty="0">
                  <a:solidFill>
                    <a:schemeClr val="tx1"/>
                  </a:solidFill>
                  <a:latin typeface="Courier New" pitchFamily="49" charset="0"/>
                </a:rPr>
                <a:t>…</a:t>
              </a:r>
            </a:p>
          </p:txBody>
        </p:sp>
        <p:sp>
          <p:nvSpPr>
            <p:cNvPr id="5161" name="Rectangle 41"/>
            <p:cNvSpPr>
              <a:spLocks noChangeArrowheads="1"/>
            </p:cNvSpPr>
            <p:nvPr/>
          </p:nvSpPr>
          <p:spPr bwMode="auto">
            <a:xfrm>
              <a:off x="3648" y="3024"/>
              <a:ext cx="1104" cy="960"/>
            </a:xfrm>
            <a:prstGeom prst="rect">
              <a:avLst/>
            </a:prstGeom>
            <a:noFill/>
            <a:ln w="9525">
              <a:noFill/>
              <a:miter lim="800000"/>
              <a:headEnd/>
              <a:tailEnd/>
            </a:ln>
            <a:effectLst/>
          </p:spPr>
          <p:txBody>
            <a:bodyPr lIns="92075" tIns="46038" rIns="92075" bIns="46038"/>
            <a:lstStyle/>
            <a:p>
              <a:pPr marL="377979" indent="-377979" algn="ctr">
                <a:spcBef>
                  <a:spcPct val="20000"/>
                </a:spcBef>
                <a:buClr>
                  <a:schemeClr val="accent2"/>
                </a:buClr>
                <a:buSzPct val="80000"/>
              </a:pPr>
              <a:r>
                <a:rPr lang="en-US" b="1" dirty="0" err="1">
                  <a:solidFill>
                    <a:schemeClr val="tx1"/>
                  </a:solidFill>
                  <a:latin typeface="Arial" pitchFamily="34" charset="0"/>
                </a:rPr>
                <a:t>Indel</a:t>
              </a:r>
              <a:endParaRPr lang="en-US" b="1" dirty="0">
                <a:solidFill>
                  <a:schemeClr val="tx1"/>
                </a:solidFill>
                <a:latin typeface="Arial" pitchFamily="34" charset="0"/>
              </a:endParaRPr>
            </a:p>
            <a:p>
              <a:pPr marL="377979" indent="-377979" algn="ctr">
                <a:spcBef>
                  <a:spcPct val="20000"/>
                </a:spcBef>
                <a:buClr>
                  <a:schemeClr val="accent2"/>
                </a:buClr>
                <a:buSzPct val="80000"/>
              </a:pPr>
              <a:r>
                <a:rPr lang="en-US" b="1" dirty="0" smtClean="0">
                  <a:solidFill>
                    <a:schemeClr val="tx1"/>
                  </a:solidFill>
                  <a:latin typeface="Courier New" pitchFamily="49" charset="0"/>
                </a:rPr>
                <a:t>…</a:t>
              </a:r>
              <a:r>
                <a:rPr lang="en-US" b="1" dirty="0" smtClean="0">
                  <a:solidFill>
                    <a:srgbClr val="FF0000"/>
                  </a:solidFill>
                  <a:latin typeface="Courier New" pitchFamily="49" charset="0"/>
                </a:rPr>
                <a:t>-</a:t>
              </a:r>
              <a:r>
                <a:rPr lang="en-US" b="1" dirty="0" smtClean="0">
                  <a:solidFill>
                    <a:schemeClr val="tx1"/>
                  </a:solidFill>
                  <a:latin typeface="Courier New" pitchFamily="49" charset="0"/>
                </a:rPr>
                <a:t>…</a:t>
              </a:r>
              <a:endParaRPr lang="en-US" b="1" dirty="0">
                <a:solidFill>
                  <a:schemeClr val="tx1"/>
                </a:solidFill>
                <a:latin typeface="Courier New" pitchFamily="49" charset="0"/>
              </a:endParaRPr>
            </a:p>
            <a:p>
              <a:pPr marL="377979" indent="-377979" algn="ctr">
                <a:spcBef>
                  <a:spcPct val="20000"/>
                </a:spcBef>
                <a:buClr>
                  <a:schemeClr val="accent2"/>
                </a:buClr>
                <a:buSzPct val="80000"/>
              </a:pPr>
              <a:r>
                <a:rPr lang="en-US" b="1" dirty="0" smtClean="0">
                  <a:solidFill>
                    <a:schemeClr val="tx1"/>
                  </a:solidFill>
                  <a:latin typeface="Courier New" pitchFamily="49" charset="0"/>
                </a:rPr>
                <a:t>…</a:t>
              </a:r>
              <a:r>
                <a:rPr lang="en-US" b="1" dirty="0" smtClean="0">
                  <a:solidFill>
                    <a:srgbClr val="FF0000"/>
                  </a:solidFill>
                  <a:latin typeface="Courier New" pitchFamily="49" charset="0"/>
                </a:rPr>
                <a:t>T</a:t>
              </a:r>
              <a:r>
                <a:rPr lang="en-US" b="1" dirty="0" smtClean="0">
                  <a:solidFill>
                    <a:schemeClr val="tx1"/>
                  </a:solidFill>
                  <a:latin typeface="Courier New" pitchFamily="49" charset="0"/>
                </a:rPr>
                <a:t>…</a:t>
              </a:r>
              <a:endParaRPr lang="en-US" b="1" dirty="0">
                <a:solidFill>
                  <a:schemeClr val="tx1"/>
                </a:solidFill>
                <a:latin typeface="Courier New" pitchFamily="49" charset="0"/>
              </a:endParaRPr>
            </a:p>
          </p:txBody>
        </p:sp>
        <p:grpSp>
          <p:nvGrpSpPr>
            <p:cNvPr id="3" name="Group 45"/>
            <p:cNvGrpSpPr>
              <a:grpSpLocks/>
            </p:cNvGrpSpPr>
            <p:nvPr/>
          </p:nvGrpSpPr>
          <p:grpSpPr bwMode="auto">
            <a:xfrm>
              <a:off x="1104" y="3024"/>
              <a:ext cx="1104" cy="960"/>
              <a:chOff x="1104" y="3024"/>
              <a:chExt cx="1104" cy="960"/>
            </a:xfrm>
          </p:grpSpPr>
          <p:sp>
            <p:nvSpPr>
              <p:cNvPr id="5159" name="Rectangle 39"/>
              <p:cNvSpPr>
                <a:spLocks noChangeArrowheads="1"/>
              </p:cNvSpPr>
              <p:nvPr/>
            </p:nvSpPr>
            <p:spPr bwMode="auto">
              <a:xfrm>
                <a:off x="1104" y="3024"/>
                <a:ext cx="1104" cy="960"/>
              </a:xfrm>
              <a:prstGeom prst="rect">
                <a:avLst/>
              </a:prstGeom>
              <a:noFill/>
              <a:ln w="9525">
                <a:noFill/>
                <a:miter lim="800000"/>
                <a:headEnd/>
                <a:tailEnd/>
              </a:ln>
              <a:effectLst/>
            </p:spPr>
            <p:txBody>
              <a:bodyPr lIns="92075" tIns="46038" rIns="92075" bIns="46038"/>
              <a:lstStyle/>
              <a:p>
                <a:pPr marL="377979" indent="-377979" algn="ctr">
                  <a:spcBef>
                    <a:spcPct val="20000"/>
                  </a:spcBef>
                  <a:buClr>
                    <a:schemeClr val="accent2"/>
                  </a:buClr>
                  <a:buSzPct val="80000"/>
                </a:pPr>
                <a:r>
                  <a:rPr lang="en-US" b="1" dirty="0">
                    <a:solidFill>
                      <a:schemeClr val="tx1"/>
                    </a:solidFill>
                    <a:latin typeface="Arial" pitchFamily="34" charset="0"/>
                  </a:rPr>
                  <a:t>Match</a:t>
                </a:r>
              </a:p>
              <a:p>
                <a:pPr marL="377979" indent="-377979" algn="ctr">
                  <a:spcBef>
                    <a:spcPct val="20000"/>
                  </a:spcBef>
                  <a:buClr>
                    <a:schemeClr val="accent2"/>
                  </a:buClr>
                  <a:buSzPct val="80000"/>
                </a:pPr>
                <a:r>
                  <a:rPr lang="en-US" b="1" dirty="0" smtClean="0">
                    <a:solidFill>
                      <a:schemeClr val="tx1"/>
                    </a:solidFill>
                    <a:latin typeface="Courier New" pitchFamily="49" charset="0"/>
                  </a:rPr>
                  <a:t>…A…</a:t>
                </a:r>
                <a:endParaRPr lang="en-US" b="1" dirty="0">
                  <a:solidFill>
                    <a:schemeClr val="tx1"/>
                  </a:solidFill>
                  <a:latin typeface="Courier New" pitchFamily="49" charset="0"/>
                </a:endParaRPr>
              </a:p>
              <a:p>
                <a:pPr marL="377979" indent="-377979" algn="ctr">
                  <a:spcBef>
                    <a:spcPct val="20000"/>
                  </a:spcBef>
                  <a:buClr>
                    <a:schemeClr val="accent2"/>
                  </a:buClr>
                  <a:buSzPct val="80000"/>
                </a:pPr>
                <a:r>
                  <a:rPr lang="en-US" b="1" dirty="0" smtClean="0">
                    <a:solidFill>
                      <a:schemeClr val="tx1"/>
                    </a:solidFill>
                    <a:latin typeface="Courier New" pitchFamily="49" charset="0"/>
                  </a:rPr>
                  <a:t>…A…</a:t>
                </a:r>
                <a:endParaRPr lang="en-US" b="1" dirty="0">
                  <a:solidFill>
                    <a:schemeClr val="tx1"/>
                  </a:solidFill>
                  <a:latin typeface="Courier New" pitchFamily="49" charset="0"/>
                </a:endParaRPr>
              </a:p>
            </p:txBody>
          </p:sp>
          <p:sp>
            <p:nvSpPr>
              <p:cNvPr id="5164" name="Rectangle 44"/>
              <p:cNvSpPr>
                <a:spLocks noChangeArrowheads="1"/>
              </p:cNvSpPr>
              <p:nvPr/>
            </p:nvSpPr>
            <p:spPr bwMode="auto">
              <a:xfrm>
                <a:off x="1513" y="3383"/>
                <a:ext cx="288" cy="240"/>
              </a:xfrm>
              <a:prstGeom prst="rect">
                <a:avLst/>
              </a:prstGeom>
              <a:noFill/>
              <a:ln w="9525">
                <a:noFill/>
                <a:miter lim="800000"/>
                <a:headEnd/>
                <a:tailEnd/>
              </a:ln>
              <a:effectLst/>
            </p:spPr>
            <p:txBody>
              <a:bodyPr lIns="92075" tIns="46038" rIns="92075" bIns="46038"/>
              <a:lstStyle/>
              <a:p>
                <a:pPr marL="377979" indent="-377979" algn="ctr">
                  <a:spcBef>
                    <a:spcPct val="20000"/>
                  </a:spcBef>
                  <a:buClr>
                    <a:schemeClr val="accent2"/>
                  </a:buClr>
                  <a:buSzPct val="80000"/>
                </a:pPr>
                <a:r>
                  <a:rPr lang="en-US" sz="1800" b="1" dirty="0">
                    <a:solidFill>
                      <a:schemeClr val="tx1"/>
                    </a:solidFill>
                    <a:latin typeface="Courier New" pitchFamily="49" charset="0"/>
                  </a:rPr>
                  <a:t>|</a:t>
                </a:r>
              </a:p>
            </p:txBody>
          </p:sp>
        </p:grpSp>
      </p:grpSp>
      <p:sp>
        <p:nvSpPr>
          <p:cNvPr id="13" name="Rectangle 8"/>
          <p:cNvSpPr>
            <a:spLocks noChangeArrowheads="1"/>
          </p:cNvSpPr>
          <p:nvPr/>
        </p:nvSpPr>
        <p:spPr bwMode="auto">
          <a:xfrm>
            <a:off x="1473039" y="2389399"/>
            <a:ext cx="7644474" cy="755968"/>
          </a:xfrm>
          <a:prstGeom prst="rect">
            <a:avLst/>
          </a:prstGeom>
          <a:noFill/>
          <a:ln w="9525">
            <a:noFill/>
            <a:miter lim="800000"/>
            <a:headEnd/>
            <a:tailEnd/>
          </a:ln>
          <a:effectLst/>
        </p:spPr>
        <p:txBody>
          <a:bodyPr lIns="101494" tIns="50748" rIns="101494" bIns="50748"/>
          <a:lstStyle/>
          <a:p>
            <a:pPr marL="377979" indent="-377979" algn="ctr">
              <a:spcBef>
                <a:spcPct val="20000"/>
              </a:spcBef>
              <a:buClr>
                <a:schemeClr val="accent2"/>
              </a:buClr>
              <a:buSzPct val="80000"/>
            </a:pPr>
            <a:r>
              <a:rPr lang="en-US" sz="4400" b="1" dirty="0" smtClean="0">
                <a:solidFill>
                  <a:schemeClr val="tx1"/>
                </a:solidFill>
                <a:latin typeface="Courier New" pitchFamily="49" charset="0"/>
              </a:rPr>
              <a:t>ATCGAT</a:t>
            </a:r>
            <a:r>
              <a:rPr lang="en-US" sz="4400" b="1" dirty="0" smtClean="0">
                <a:solidFill>
                  <a:srgbClr val="FF0000"/>
                </a:solidFill>
                <a:latin typeface="Courier New" pitchFamily="49" charset="0"/>
              </a:rPr>
              <a:t>-</a:t>
            </a:r>
            <a:r>
              <a:rPr lang="en-US" sz="4400" b="1" dirty="0" smtClean="0">
                <a:solidFill>
                  <a:schemeClr val="tx1"/>
                </a:solidFill>
                <a:latin typeface="Courier New" pitchFamily="49" charset="0"/>
              </a:rPr>
              <a:t>ACG </a:t>
            </a:r>
          </a:p>
          <a:p>
            <a:pPr marL="377979" indent="-377979" algn="ctr">
              <a:spcBef>
                <a:spcPct val="20000"/>
              </a:spcBef>
              <a:buClr>
                <a:schemeClr val="accent2"/>
              </a:buClr>
              <a:buSzPct val="80000"/>
            </a:pPr>
            <a:r>
              <a:rPr lang="en-US" sz="4400" b="1" dirty="0" smtClean="0">
                <a:solidFill>
                  <a:schemeClr val="tx1"/>
                </a:solidFill>
                <a:latin typeface="Courier New" pitchFamily="49" charset="0"/>
              </a:rPr>
              <a:t>AT</a:t>
            </a:r>
            <a:r>
              <a:rPr lang="en-US" sz="4400" b="1" dirty="0" smtClean="0">
                <a:solidFill>
                  <a:srgbClr val="FF0000"/>
                </a:solidFill>
                <a:latin typeface="Courier New" pitchFamily="49" charset="0"/>
              </a:rPr>
              <a:t>G</a:t>
            </a:r>
            <a:r>
              <a:rPr lang="en-US" sz="4400" b="1" dirty="0" smtClean="0">
                <a:solidFill>
                  <a:schemeClr val="tx1"/>
                </a:solidFill>
                <a:latin typeface="Courier New" pitchFamily="49" charset="0"/>
              </a:rPr>
              <a:t>GAT</a:t>
            </a:r>
            <a:r>
              <a:rPr lang="en-US" sz="4400" b="1" dirty="0" smtClean="0">
                <a:solidFill>
                  <a:srgbClr val="FF0000"/>
                </a:solidFill>
                <a:latin typeface="Courier New" pitchFamily="49" charset="0"/>
              </a:rPr>
              <a:t>T</a:t>
            </a:r>
            <a:r>
              <a:rPr lang="en-US" sz="4400" b="1" dirty="0" smtClean="0">
                <a:solidFill>
                  <a:schemeClr val="tx1"/>
                </a:solidFill>
                <a:latin typeface="Courier New" pitchFamily="49" charset="0"/>
              </a:rPr>
              <a:t>ACG</a:t>
            </a:r>
            <a:endParaRPr lang="en-US" sz="4400" b="1" dirty="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iterate type="wd">
                                    <p:tmPct val="100000"/>
                                  </p:iterate>
                                  <p:childTnLst>
                                    <p:set>
                                      <p:cBhvr>
                                        <p:cTn id="6" dur="1" fill="hold">
                                          <p:stCondLst>
                                            <p:cond delay="0"/>
                                          </p:stCondLst>
                                        </p:cTn>
                                        <p:tgtEl>
                                          <p:spTgt spid="5158"/>
                                        </p:tgtEl>
                                        <p:attrNameLst>
                                          <p:attrName>style.visibility</p:attrName>
                                        </p:attrNameLst>
                                      </p:cBhvr>
                                      <p:to>
                                        <p:strVal val="visible"/>
                                      </p:to>
                                    </p:set>
                                    <p:anim calcmode="lin" valueType="num">
                                      <p:cBhvr additive="base">
                                        <p:cTn id="7" dur="300" fill="hold"/>
                                        <p:tgtEl>
                                          <p:spTgt spid="5158"/>
                                        </p:tgtEl>
                                        <p:attrNameLst>
                                          <p:attrName>ppt_x</p:attrName>
                                        </p:attrNameLst>
                                      </p:cBhvr>
                                      <p:tavLst>
                                        <p:tav tm="0">
                                          <p:val>
                                            <p:strVal val="0-#ppt_w/2"/>
                                          </p:val>
                                        </p:tav>
                                        <p:tav tm="100000">
                                          <p:val>
                                            <p:strVal val="#ppt_x"/>
                                          </p:val>
                                        </p:tav>
                                      </p:tavLst>
                                    </p:anim>
                                    <p:anim calcmode="lin" valueType="num">
                                      <p:cBhvr additive="base">
                                        <p:cTn id="8" dur="300" fill="hold"/>
                                        <p:tgtEl>
                                          <p:spTgt spid="51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5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58" grpId="0" autoUpdateAnimBg="0"/>
      <p:bldP spid="1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3811" y="33410"/>
            <a:ext cx="9072563" cy="1260475"/>
          </a:xfrm>
        </p:spPr>
        <p:txBody>
          <a:bodyPr/>
          <a:lstStyle/>
          <a:p>
            <a:pPr eaLnBrk="1" hangingPunct="1">
              <a:buFont typeface="Times New Roman" pitchFamily="16" charset="0"/>
              <a:buNone/>
              <a:defRPr/>
            </a:pPr>
            <a:r>
              <a:rPr lang="en-GB" sz="3200" kern="1200" dirty="0" smtClean="0">
                <a:solidFill>
                  <a:schemeClr val="tx1"/>
                </a:solidFill>
                <a:latin typeface="+mn-lt"/>
                <a:ea typeface="+mn-ea"/>
                <a:cs typeface="+mn-cs"/>
              </a:rPr>
              <a:t>De-novo sequence assembly</a:t>
            </a:r>
            <a:endParaRPr lang="en-US" sz="3200" kern="1200" dirty="0" smtClean="0">
              <a:solidFill>
                <a:schemeClr val="tx1"/>
              </a:solidFill>
              <a:latin typeface="+mn-lt"/>
              <a:ea typeface="+mn-ea"/>
              <a:cs typeface="+mn-cs"/>
            </a:endParaRPr>
          </a:p>
        </p:txBody>
      </p:sp>
      <p:sp>
        <p:nvSpPr>
          <p:cNvPr id="79875" name="Rectangle 4"/>
          <p:cNvSpPr>
            <a:spLocks noChangeArrowheads="1"/>
          </p:cNvSpPr>
          <p:nvPr/>
        </p:nvSpPr>
        <p:spPr bwMode="auto">
          <a:xfrm>
            <a:off x="450230" y="1020142"/>
            <a:ext cx="9074150" cy="2160588"/>
          </a:xfrm>
          <a:prstGeom prst="rect">
            <a:avLst/>
          </a:prstGeom>
          <a:noFill/>
          <a:ln w="9525">
            <a:noFill/>
            <a:miter lim="800000"/>
            <a:headEnd/>
            <a:tailEnd/>
          </a:ln>
        </p:spPr>
        <p:txBody>
          <a:bodyPr lIns="100794" tIns="50397" rIns="100794" bIns="50397"/>
          <a:lstStyle/>
          <a:p>
            <a:pPr marL="587375" indent="-587375" eaLnBrk="0">
              <a:spcBef>
                <a:spcPct val="20000"/>
              </a:spcBef>
              <a:buClrTx/>
              <a:buFontTx/>
              <a:buAutoNum type="arabicPeriod"/>
            </a:pPr>
            <a:r>
              <a:rPr lang="en-GB" sz="2800" dirty="0">
                <a:solidFill>
                  <a:schemeClr val="tx1"/>
                </a:solidFill>
                <a:latin typeface="+mn-lt"/>
                <a:cs typeface="Arial" charset="0"/>
              </a:rPr>
              <a:t>Sequence DNA fragments from each end</a:t>
            </a:r>
          </a:p>
          <a:p>
            <a:pPr marL="587375" indent="-587375" eaLnBrk="0">
              <a:spcBef>
                <a:spcPct val="20000"/>
              </a:spcBef>
              <a:buClrTx/>
              <a:buFontTx/>
              <a:buAutoNum type="arabicPeriod"/>
            </a:pPr>
            <a:r>
              <a:rPr lang="en-GB" sz="2800" dirty="0">
                <a:solidFill>
                  <a:schemeClr val="tx1"/>
                </a:solidFill>
                <a:latin typeface="+mn-lt"/>
                <a:cs typeface="Arial" charset="0"/>
              </a:rPr>
              <a:t>Reads aligned to generate </a:t>
            </a:r>
            <a:r>
              <a:rPr lang="en-GB" sz="2800" dirty="0" err="1">
                <a:solidFill>
                  <a:schemeClr val="tx1"/>
                </a:solidFill>
                <a:latin typeface="+mn-lt"/>
                <a:cs typeface="Arial" charset="0"/>
              </a:rPr>
              <a:t>contigs</a:t>
            </a:r>
            <a:endParaRPr lang="en-GB" sz="2800" dirty="0">
              <a:solidFill>
                <a:schemeClr val="tx1"/>
              </a:solidFill>
              <a:latin typeface="+mn-lt"/>
              <a:cs typeface="Arial" charset="0"/>
            </a:endParaRPr>
          </a:p>
          <a:p>
            <a:pPr marL="587375" indent="-587375" eaLnBrk="0">
              <a:spcBef>
                <a:spcPct val="20000"/>
              </a:spcBef>
              <a:buClrTx/>
              <a:buFontTx/>
              <a:buAutoNum type="arabicPeriod"/>
            </a:pPr>
            <a:r>
              <a:rPr lang="en-GB" sz="2800" dirty="0" err="1">
                <a:solidFill>
                  <a:schemeClr val="tx1"/>
                </a:solidFill>
                <a:latin typeface="+mn-lt"/>
                <a:cs typeface="Arial" charset="0"/>
              </a:rPr>
              <a:t>Supercontigs</a:t>
            </a:r>
            <a:r>
              <a:rPr lang="en-GB" sz="2800" dirty="0">
                <a:solidFill>
                  <a:schemeClr val="tx1"/>
                </a:solidFill>
                <a:latin typeface="+mn-lt"/>
                <a:cs typeface="Arial" charset="0"/>
              </a:rPr>
              <a:t> derived from paired reads on different </a:t>
            </a:r>
            <a:r>
              <a:rPr lang="en-GB" sz="2800" dirty="0" err="1">
                <a:solidFill>
                  <a:schemeClr val="tx1"/>
                </a:solidFill>
                <a:latin typeface="+mn-lt"/>
                <a:cs typeface="Arial" charset="0"/>
              </a:rPr>
              <a:t>contigs</a:t>
            </a:r>
            <a:endParaRPr lang="en-US" sz="2800" dirty="0">
              <a:solidFill>
                <a:schemeClr val="tx1"/>
              </a:solidFill>
              <a:latin typeface="+mn-lt"/>
              <a:cs typeface="Arial" charset="0"/>
            </a:endParaRPr>
          </a:p>
        </p:txBody>
      </p:sp>
      <p:sp>
        <p:nvSpPr>
          <p:cNvPr id="79877" name="Rectangle 5"/>
          <p:cNvSpPr>
            <a:spLocks noChangeArrowheads="1"/>
          </p:cNvSpPr>
          <p:nvPr/>
        </p:nvSpPr>
        <p:spPr bwMode="auto">
          <a:xfrm>
            <a:off x="1612900" y="3468688"/>
            <a:ext cx="7507288" cy="176212"/>
          </a:xfrm>
          <a:prstGeom prst="rect">
            <a:avLst/>
          </a:prstGeom>
          <a:solidFill>
            <a:srgbClr val="9DADC6"/>
          </a:solidFill>
          <a:ln w="9525">
            <a:solidFill>
              <a:schemeClr val="tx1"/>
            </a:solidFill>
            <a:miter lim="800000"/>
            <a:headEnd/>
            <a:tailEnd/>
          </a:ln>
        </p:spPr>
        <p:txBody>
          <a:bodyPr wrap="none" lIns="100794" tIns="50397" rIns="100794" bIns="50397" anchor="ctr"/>
          <a:lstStyle/>
          <a:p>
            <a:pPr algn="r" eaLnBrk="0"/>
            <a:endParaRPr lang="en-US"/>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500" fill="hold"/>
                                        <p:tgtEl>
                                          <p:spTgt spid="79877"/>
                                        </p:tgtEl>
                                      </p:cBhvr>
                                      <p:by x="40000" y="40000"/>
                                    </p:animScale>
                                  </p:childTnLst>
                                </p:cTn>
                              </p:par>
                              <p:par>
                                <p:cTn id="11" presetID="0" presetClass="path" presetSubtype="0" accel="50000" decel="50000" fill="hold" grpId="2" nodeType="withEffect">
                                  <p:stCondLst>
                                    <p:cond delay="0"/>
                                  </p:stCondLst>
                                  <p:childTnLst>
                                    <p:animMotion origin="layout" path="M 6.11111E-6 8.67916E-6 L 0.00122 0.15522 " pathEditMode="relative" ptsTypes="AA">
                                      <p:cBhvr>
                                        <p:cTn id="12" dur="500" fill="hold"/>
                                        <p:tgtEl>
                                          <p:spTgt spid="7987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77" grpId="1" animBg="1"/>
      <p:bldP spid="79877" grpId="2"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49678" y="35687"/>
            <a:ext cx="9072562" cy="1260475"/>
          </a:xfrm>
        </p:spPr>
        <p:txBody>
          <a:bodyPr/>
          <a:lstStyle/>
          <a:p>
            <a:pPr eaLnBrk="1" hangingPunct="1">
              <a:buFont typeface="Times New Roman" pitchFamily="16" charset="0"/>
              <a:buNone/>
              <a:defRPr/>
            </a:pPr>
            <a:r>
              <a:rPr lang="en-GB" sz="3200" kern="1200" dirty="0" smtClean="0">
                <a:solidFill>
                  <a:schemeClr val="tx1"/>
                </a:solidFill>
                <a:latin typeface="+mn-lt"/>
                <a:ea typeface="+mn-ea"/>
                <a:cs typeface="+mn-cs"/>
              </a:rPr>
              <a:t>De-novo sequence assembly</a:t>
            </a:r>
            <a:endParaRPr lang="en-US" sz="3200" kern="1200" dirty="0" smtClean="0">
              <a:solidFill>
                <a:schemeClr val="tx1"/>
              </a:solidFill>
              <a:latin typeface="+mn-lt"/>
              <a:ea typeface="+mn-ea"/>
              <a:cs typeface="+mn-cs"/>
            </a:endParaRPr>
          </a:p>
        </p:txBody>
      </p:sp>
      <p:sp>
        <p:nvSpPr>
          <p:cNvPr id="80899" name="Rectangle 4"/>
          <p:cNvSpPr>
            <a:spLocks noChangeArrowheads="1"/>
          </p:cNvSpPr>
          <p:nvPr/>
        </p:nvSpPr>
        <p:spPr bwMode="auto">
          <a:xfrm>
            <a:off x="450230" y="1020142"/>
            <a:ext cx="9074150" cy="4133850"/>
          </a:xfrm>
          <a:prstGeom prst="rect">
            <a:avLst/>
          </a:prstGeom>
          <a:noFill/>
          <a:ln w="9525">
            <a:noFill/>
            <a:miter lim="800000"/>
            <a:headEnd/>
            <a:tailEnd/>
          </a:ln>
        </p:spPr>
        <p:txBody>
          <a:bodyPr lIns="100794" tIns="50397" rIns="100794" bIns="50397"/>
          <a:lstStyle/>
          <a:p>
            <a:pPr marL="587375" indent="-587375" eaLnBrk="0">
              <a:spcBef>
                <a:spcPct val="20000"/>
              </a:spcBef>
              <a:buClrTx/>
              <a:buFontTx/>
              <a:buAutoNum type="arabicPeriod"/>
            </a:pPr>
            <a:r>
              <a:rPr lang="en-GB" sz="2800" dirty="0">
                <a:solidFill>
                  <a:schemeClr val="tx1"/>
                </a:solidFill>
                <a:latin typeface="+mn-lt"/>
                <a:cs typeface="Arial" charset="0"/>
              </a:rPr>
              <a:t>Sequence </a:t>
            </a:r>
            <a:r>
              <a:rPr lang="en-GB" sz="2800" dirty="0" smtClean="0">
                <a:solidFill>
                  <a:schemeClr val="tx1"/>
                </a:solidFill>
                <a:latin typeface="+mn-lt"/>
                <a:cs typeface="Arial" charset="0"/>
              </a:rPr>
              <a:t>DNA fragments from </a:t>
            </a:r>
            <a:r>
              <a:rPr lang="en-GB" sz="2800" dirty="0">
                <a:solidFill>
                  <a:schemeClr val="tx1"/>
                </a:solidFill>
                <a:latin typeface="+mn-lt"/>
                <a:cs typeface="Arial" charset="0"/>
              </a:rPr>
              <a:t>each end</a:t>
            </a:r>
          </a:p>
          <a:p>
            <a:pPr marL="587375" indent="-587375" eaLnBrk="0">
              <a:spcBef>
                <a:spcPct val="20000"/>
              </a:spcBef>
              <a:buClrTx/>
              <a:buFontTx/>
              <a:buAutoNum type="arabicPeriod"/>
            </a:pPr>
            <a:r>
              <a:rPr lang="en-GB" sz="2800" dirty="0">
                <a:solidFill>
                  <a:schemeClr val="tx1"/>
                </a:solidFill>
                <a:latin typeface="+mn-lt"/>
                <a:cs typeface="Arial" charset="0"/>
              </a:rPr>
              <a:t>Reads aligned to generate </a:t>
            </a:r>
            <a:r>
              <a:rPr lang="en-GB" sz="2800" dirty="0" err="1">
                <a:solidFill>
                  <a:schemeClr val="tx1"/>
                </a:solidFill>
                <a:latin typeface="+mn-lt"/>
                <a:cs typeface="Arial" charset="0"/>
              </a:rPr>
              <a:t>contigs</a:t>
            </a:r>
            <a:endParaRPr lang="en-GB" sz="2800" dirty="0">
              <a:solidFill>
                <a:schemeClr val="tx1"/>
              </a:solidFill>
              <a:latin typeface="+mn-lt"/>
              <a:cs typeface="Arial" charset="0"/>
            </a:endParaRPr>
          </a:p>
          <a:p>
            <a:pPr marL="587375" indent="-587375" eaLnBrk="0">
              <a:spcBef>
                <a:spcPct val="20000"/>
              </a:spcBef>
              <a:buClrTx/>
              <a:buFontTx/>
              <a:buAutoNum type="arabicPeriod"/>
            </a:pPr>
            <a:r>
              <a:rPr lang="en-GB" sz="2800" dirty="0" err="1">
                <a:solidFill>
                  <a:schemeClr val="tx1"/>
                </a:solidFill>
                <a:latin typeface="+mn-lt"/>
                <a:cs typeface="Arial" charset="0"/>
              </a:rPr>
              <a:t>Supercontigs</a:t>
            </a:r>
            <a:r>
              <a:rPr lang="en-GB" sz="2800" dirty="0">
                <a:solidFill>
                  <a:schemeClr val="tx1"/>
                </a:solidFill>
                <a:latin typeface="+mn-lt"/>
                <a:cs typeface="Arial" charset="0"/>
              </a:rPr>
              <a:t> derived from paired reads on different </a:t>
            </a:r>
            <a:r>
              <a:rPr lang="en-GB" sz="2800" dirty="0" err="1">
                <a:solidFill>
                  <a:schemeClr val="tx1"/>
                </a:solidFill>
                <a:latin typeface="+mn-lt"/>
                <a:cs typeface="Arial" charset="0"/>
              </a:rPr>
              <a:t>contigs</a:t>
            </a:r>
            <a:endParaRPr lang="en-GB" sz="2800" dirty="0">
              <a:solidFill>
                <a:schemeClr val="tx1"/>
              </a:solidFill>
              <a:latin typeface="+mn-lt"/>
              <a:cs typeface="Arial" charset="0"/>
            </a:endParaRPr>
          </a:p>
          <a:p>
            <a:pPr marL="587375" indent="-587375" eaLnBrk="0">
              <a:spcBef>
                <a:spcPct val="20000"/>
              </a:spcBef>
              <a:buClr>
                <a:srgbClr val="9DADC6"/>
              </a:buClr>
              <a:buFontTx/>
              <a:buAutoNum type="arabicPeriod"/>
            </a:pPr>
            <a:endParaRPr lang="en-GB" sz="3100" dirty="0">
              <a:solidFill>
                <a:schemeClr val="tx1"/>
              </a:solidFill>
            </a:endParaRPr>
          </a:p>
          <a:p>
            <a:pPr marL="587375" indent="-587375" eaLnBrk="0">
              <a:spcBef>
                <a:spcPct val="20000"/>
              </a:spcBef>
              <a:buClr>
                <a:srgbClr val="9DADC6"/>
              </a:buClr>
              <a:buFontTx/>
              <a:buAutoNum type="arabicPeriod"/>
            </a:pPr>
            <a:endParaRPr lang="en-GB" sz="3100" dirty="0">
              <a:solidFill>
                <a:schemeClr val="tx1"/>
              </a:solidFill>
            </a:endParaRPr>
          </a:p>
          <a:p>
            <a:pPr marL="587375" indent="-587375" eaLnBrk="0">
              <a:spcBef>
                <a:spcPct val="20000"/>
              </a:spcBef>
              <a:buClr>
                <a:srgbClr val="9DADC6"/>
              </a:buClr>
              <a:buFontTx/>
              <a:buAutoNum type="arabicPeriod"/>
            </a:pPr>
            <a:endParaRPr lang="en-GB" sz="3100" dirty="0">
              <a:solidFill>
                <a:schemeClr val="tx1"/>
              </a:solidFill>
            </a:endParaRPr>
          </a:p>
          <a:p>
            <a:pPr marL="587375" indent="-587375" eaLnBrk="0">
              <a:spcBef>
                <a:spcPct val="20000"/>
              </a:spcBef>
              <a:buClr>
                <a:srgbClr val="9DADC6"/>
              </a:buClr>
            </a:pPr>
            <a:endParaRPr lang="en-GB" sz="3100" dirty="0">
              <a:solidFill>
                <a:schemeClr val="tx1"/>
              </a:solidFill>
            </a:endParaRPr>
          </a:p>
          <a:p>
            <a:pPr marL="587375" indent="-587375" algn="r" eaLnBrk="0">
              <a:spcBef>
                <a:spcPct val="20000"/>
              </a:spcBef>
              <a:buClr>
                <a:srgbClr val="9DADC6"/>
              </a:buClr>
            </a:pPr>
            <a:endParaRPr lang="en-GB" sz="3100" dirty="0">
              <a:solidFill>
                <a:schemeClr val="tx1"/>
              </a:solidFill>
            </a:endParaRPr>
          </a:p>
          <a:p>
            <a:pPr marL="587375" indent="-587375" algn="r" eaLnBrk="0">
              <a:spcBef>
                <a:spcPct val="20000"/>
              </a:spcBef>
              <a:buClr>
                <a:srgbClr val="9DADC6"/>
              </a:buClr>
            </a:pPr>
            <a:endParaRPr lang="en-GB" sz="3100" dirty="0">
              <a:solidFill>
                <a:schemeClr val="tx1"/>
              </a:solidFill>
            </a:endParaRPr>
          </a:p>
          <a:p>
            <a:pPr marL="587375" indent="-587375" algn="r" eaLnBrk="0">
              <a:spcBef>
                <a:spcPct val="20000"/>
              </a:spcBef>
              <a:buClr>
                <a:srgbClr val="9DADC6"/>
              </a:buClr>
            </a:pPr>
            <a:endParaRPr lang="en-GB" sz="3100" dirty="0">
              <a:solidFill>
                <a:schemeClr val="tx1"/>
              </a:solidFill>
            </a:endParaRPr>
          </a:p>
          <a:p>
            <a:pPr marL="587375" indent="-587375" algn="r" eaLnBrk="0">
              <a:spcBef>
                <a:spcPct val="20000"/>
              </a:spcBef>
              <a:buClr>
                <a:srgbClr val="9DADC6"/>
              </a:buClr>
              <a:buFontTx/>
              <a:buChar char="•"/>
            </a:pPr>
            <a:endParaRPr lang="en-GB" sz="1300" dirty="0">
              <a:solidFill>
                <a:schemeClr val="tx1"/>
              </a:solidFill>
            </a:endParaRPr>
          </a:p>
        </p:txBody>
      </p:sp>
      <p:sp>
        <p:nvSpPr>
          <p:cNvPr id="80900" name="Rectangle 5"/>
          <p:cNvSpPr>
            <a:spLocks noChangeAspect="1" noChangeArrowheads="1"/>
          </p:cNvSpPr>
          <p:nvPr/>
        </p:nvSpPr>
        <p:spPr bwMode="auto">
          <a:xfrm>
            <a:off x="3894138" y="4370388"/>
            <a:ext cx="3003550" cy="69850"/>
          </a:xfrm>
          <a:prstGeom prst="rect">
            <a:avLst/>
          </a:prstGeom>
          <a:solidFill>
            <a:srgbClr val="9DADC6"/>
          </a:solidFill>
          <a:ln w="9525">
            <a:solidFill>
              <a:schemeClr val="tx1"/>
            </a:solidFill>
            <a:miter lim="800000"/>
            <a:headEnd/>
            <a:tailEnd/>
          </a:ln>
        </p:spPr>
        <p:txBody>
          <a:bodyPr wrap="none" lIns="100794" tIns="50397" rIns="100794" bIns="50397" anchor="ctr"/>
          <a:lstStyle/>
          <a:p>
            <a:pPr algn="r" eaLnBrk="0"/>
            <a:endParaRPr lang="en-US"/>
          </a:p>
        </p:txBody>
      </p:sp>
      <p:sp>
        <p:nvSpPr>
          <p:cNvPr id="80902" name="Rectangle 6"/>
          <p:cNvSpPr>
            <a:spLocks noChangeArrowheads="1"/>
          </p:cNvSpPr>
          <p:nvPr/>
        </p:nvSpPr>
        <p:spPr bwMode="auto">
          <a:xfrm>
            <a:off x="2447925" y="4370388"/>
            <a:ext cx="1201738" cy="69850"/>
          </a:xfrm>
          <a:prstGeom prst="rect">
            <a:avLst/>
          </a:prstGeom>
          <a:solidFill>
            <a:srgbClr val="DBE3F0"/>
          </a:solidFill>
          <a:ln w="9525">
            <a:solidFill>
              <a:schemeClr val="tx1"/>
            </a:solidFill>
            <a:miter lim="800000"/>
            <a:headEnd/>
            <a:tailEnd/>
          </a:ln>
        </p:spPr>
        <p:txBody>
          <a:bodyPr wrap="none" lIns="100794" tIns="50397" rIns="100794" bIns="50397" anchor="ctr"/>
          <a:lstStyle/>
          <a:p>
            <a:pPr algn="r" eaLnBrk="0"/>
            <a:endParaRPr lang="en-US"/>
          </a:p>
        </p:txBody>
      </p:sp>
      <p:sp>
        <p:nvSpPr>
          <p:cNvPr id="80903" name="Rectangle 7"/>
          <p:cNvSpPr>
            <a:spLocks noChangeArrowheads="1"/>
          </p:cNvSpPr>
          <p:nvPr/>
        </p:nvSpPr>
        <p:spPr bwMode="auto">
          <a:xfrm>
            <a:off x="387350" y="4368800"/>
            <a:ext cx="1924050" cy="69850"/>
          </a:xfrm>
          <a:prstGeom prst="rect">
            <a:avLst/>
          </a:prstGeom>
          <a:solidFill>
            <a:srgbClr val="9DADC6"/>
          </a:solidFill>
          <a:ln w="9525">
            <a:solidFill>
              <a:schemeClr val="tx1"/>
            </a:solidFill>
            <a:miter lim="800000"/>
            <a:headEnd/>
            <a:tailEnd/>
          </a:ln>
        </p:spPr>
        <p:txBody>
          <a:bodyPr wrap="none" lIns="100794" tIns="50397" rIns="100794" bIns="50397" anchor="ctr"/>
          <a:lstStyle/>
          <a:p>
            <a:pPr algn="r" eaLnBrk="0"/>
            <a:endParaRPr lang="en-US"/>
          </a:p>
        </p:txBody>
      </p:sp>
      <p:sp>
        <p:nvSpPr>
          <p:cNvPr id="80905" name="Rectangle 9"/>
          <p:cNvSpPr>
            <a:spLocks noChangeArrowheads="1"/>
          </p:cNvSpPr>
          <p:nvPr/>
        </p:nvSpPr>
        <p:spPr bwMode="auto">
          <a:xfrm>
            <a:off x="7183438" y="4368800"/>
            <a:ext cx="1924050" cy="69850"/>
          </a:xfrm>
          <a:prstGeom prst="rect">
            <a:avLst/>
          </a:prstGeom>
          <a:solidFill>
            <a:srgbClr val="9DADC6"/>
          </a:solidFill>
          <a:ln w="9525">
            <a:solidFill>
              <a:schemeClr val="tx1"/>
            </a:solidFill>
            <a:miter lim="800000"/>
            <a:headEnd/>
            <a:tailEnd/>
          </a:ln>
        </p:spPr>
        <p:txBody>
          <a:bodyPr wrap="none" lIns="100794" tIns="50397" rIns="100794" bIns="50397" anchor="ctr"/>
          <a:lstStyle/>
          <a:p>
            <a:pPr algn="r" eaLnBrk="0"/>
            <a:endParaRPr lang="en-US"/>
          </a:p>
        </p:txBody>
      </p:sp>
      <p:grpSp>
        <p:nvGrpSpPr>
          <p:cNvPr id="2" name="Group 30"/>
          <p:cNvGrpSpPr>
            <a:grpSpLocks/>
          </p:cNvGrpSpPr>
          <p:nvPr/>
        </p:nvGrpSpPr>
        <p:grpSpPr bwMode="auto">
          <a:xfrm>
            <a:off x="4121150" y="4303713"/>
            <a:ext cx="2281238" cy="0"/>
            <a:chOff x="2332" y="2648"/>
            <a:chExt cx="1304" cy="0"/>
          </a:xfrm>
        </p:grpSpPr>
        <p:sp>
          <p:nvSpPr>
            <p:cNvPr id="80923" name="Line 10"/>
            <p:cNvSpPr>
              <a:spLocks noChangeShapeType="1"/>
            </p:cNvSpPr>
            <p:nvPr/>
          </p:nvSpPr>
          <p:spPr bwMode="auto">
            <a:xfrm flipH="1">
              <a:off x="2332" y="2648"/>
              <a:ext cx="112" cy="0"/>
            </a:xfrm>
            <a:prstGeom prst="line">
              <a:avLst/>
            </a:prstGeom>
            <a:noFill/>
            <a:ln w="9525">
              <a:solidFill>
                <a:schemeClr val="tx1"/>
              </a:solidFill>
              <a:round/>
              <a:headEnd/>
              <a:tailEnd type="triangle" w="med" len="med"/>
            </a:ln>
          </p:spPr>
          <p:txBody>
            <a:bodyPr/>
            <a:lstStyle/>
            <a:p>
              <a:endParaRPr lang="en-GB"/>
            </a:p>
          </p:txBody>
        </p:sp>
        <p:sp>
          <p:nvSpPr>
            <p:cNvPr id="80924" name="Line 11"/>
            <p:cNvSpPr>
              <a:spLocks noChangeShapeType="1"/>
            </p:cNvSpPr>
            <p:nvPr/>
          </p:nvSpPr>
          <p:spPr bwMode="auto">
            <a:xfrm flipH="1">
              <a:off x="2568" y="2648"/>
              <a:ext cx="112" cy="0"/>
            </a:xfrm>
            <a:prstGeom prst="line">
              <a:avLst/>
            </a:prstGeom>
            <a:noFill/>
            <a:ln w="9525">
              <a:solidFill>
                <a:schemeClr val="tx1"/>
              </a:solidFill>
              <a:round/>
              <a:headEnd/>
              <a:tailEnd type="triangle" w="med" len="med"/>
            </a:ln>
          </p:spPr>
          <p:txBody>
            <a:bodyPr/>
            <a:lstStyle/>
            <a:p>
              <a:endParaRPr lang="en-GB"/>
            </a:p>
          </p:txBody>
        </p:sp>
        <p:sp>
          <p:nvSpPr>
            <p:cNvPr id="80925" name="Line 12"/>
            <p:cNvSpPr>
              <a:spLocks noChangeShapeType="1"/>
            </p:cNvSpPr>
            <p:nvPr/>
          </p:nvSpPr>
          <p:spPr bwMode="auto">
            <a:xfrm flipH="1">
              <a:off x="3524" y="2648"/>
              <a:ext cx="112" cy="0"/>
            </a:xfrm>
            <a:prstGeom prst="line">
              <a:avLst/>
            </a:prstGeom>
            <a:noFill/>
            <a:ln w="9525">
              <a:solidFill>
                <a:schemeClr val="tx1"/>
              </a:solidFill>
              <a:round/>
              <a:headEnd type="triangle" w="med" len="med"/>
              <a:tailEnd/>
            </a:ln>
          </p:spPr>
          <p:txBody>
            <a:bodyPr/>
            <a:lstStyle/>
            <a:p>
              <a:endParaRPr lang="en-GB"/>
            </a:p>
          </p:txBody>
        </p:sp>
      </p:grpSp>
      <p:grpSp>
        <p:nvGrpSpPr>
          <p:cNvPr id="3" name="Group 33"/>
          <p:cNvGrpSpPr>
            <a:grpSpLocks/>
          </p:cNvGrpSpPr>
          <p:nvPr/>
        </p:nvGrpSpPr>
        <p:grpSpPr bwMode="auto">
          <a:xfrm>
            <a:off x="515938" y="3462338"/>
            <a:ext cx="7853362" cy="841375"/>
            <a:chOff x="272" y="2167"/>
            <a:chExt cx="4488" cy="481"/>
          </a:xfrm>
        </p:grpSpPr>
        <p:sp>
          <p:nvSpPr>
            <p:cNvPr id="80917" name="Line 13"/>
            <p:cNvSpPr>
              <a:spLocks noChangeShapeType="1"/>
            </p:cNvSpPr>
            <p:nvPr/>
          </p:nvSpPr>
          <p:spPr bwMode="auto">
            <a:xfrm flipH="1">
              <a:off x="4648" y="2648"/>
              <a:ext cx="112" cy="0"/>
            </a:xfrm>
            <a:prstGeom prst="line">
              <a:avLst/>
            </a:prstGeom>
            <a:noFill/>
            <a:ln w="9525">
              <a:solidFill>
                <a:schemeClr val="tx1"/>
              </a:solidFill>
              <a:round/>
              <a:headEnd/>
              <a:tailEnd type="triangle" w="med" len="med"/>
            </a:ln>
          </p:spPr>
          <p:txBody>
            <a:bodyPr/>
            <a:lstStyle/>
            <a:p>
              <a:endParaRPr lang="en-GB"/>
            </a:p>
          </p:txBody>
        </p:sp>
        <p:sp>
          <p:nvSpPr>
            <p:cNvPr id="80918" name="Line 14"/>
            <p:cNvSpPr>
              <a:spLocks noChangeShapeType="1"/>
            </p:cNvSpPr>
            <p:nvPr/>
          </p:nvSpPr>
          <p:spPr bwMode="auto">
            <a:xfrm flipH="1">
              <a:off x="586" y="2648"/>
              <a:ext cx="112" cy="0"/>
            </a:xfrm>
            <a:prstGeom prst="line">
              <a:avLst/>
            </a:prstGeom>
            <a:noFill/>
            <a:ln w="9525">
              <a:solidFill>
                <a:schemeClr val="tx1"/>
              </a:solidFill>
              <a:round/>
              <a:headEnd type="triangle" w="med" len="med"/>
              <a:tailEnd/>
            </a:ln>
          </p:spPr>
          <p:txBody>
            <a:bodyPr/>
            <a:lstStyle/>
            <a:p>
              <a:endParaRPr lang="en-GB"/>
            </a:p>
          </p:txBody>
        </p:sp>
        <p:sp>
          <p:nvSpPr>
            <p:cNvPr id="80919" name="Line 15"/>
            <p:cNvSpPr>
              <a:spLocks noChangeShapeType="1"/>
            </p:cNvSpPr>
            <p:nvPr/>
          </p:nvSpPr>
          <p:spPr bwMode="auto">
            <a:xfrm flipH="1">
              <a:off x="272" y="2648"/>
              <a:ext cx="112" cy="0"/>
            </a:xfrm>
            <a:prstGeom prst="line">
              <a:avLst/>
            </a:prstGeom>
            <a:noFill/>
            <a:ln w="9525">
              <a:solidFill>
                <a:schemeClr val="tx1"/>
              </a:solidFill>
              <a:round/>
              <a:headEnd type="triangle" w="med" len="med"/>
              <a:tailEnd/>
            </a:ln>
          </p:spPr>
          <p:txBody>
            <a:bodyPr/>
            <a:lstStyle/>
            <a:p>
              <a:endParaRPr lang="en-GB"/>
            </a:p>
          </p:txBody>
        </p:sp>
        <p:sp>
          <p:nvSpPr>
            <p:cNvPr id="80920" name="Freeform 18"/>
            <p:cNvSpPr>
              <a:spLocks/>
            </p:cNvSpPr>
            <p:nvPr/>
          </p:nvSpPr>
          <p:spPr bwMode="auto">
            <a:xfrm>
              <a:off x="604" y="2411"/>
              <a:ext cx="1788" cy="229"/>
            </a:xfrm>
            <a:custGeom>
              <a:avLst/>
              <a:gdLst>
                <a:gd name="T0" fmla="*/ 0 w 1584"/>
                <a:gd name="T1" fmla="*/ 229 h 229"/>
                <a:gd name="T2" fmla="*/ 3850 w 1584"/>
                <a:gd name="T3" fmla="*/ 1 h 229"/>
                <a:gd name="T4" fmla="*/ 7650 w 1584"/>
                <a:gd name="T5" fmla="*/ 221 h 229"/>
                <a:gd name="T6" fmla="*/ 0 60000 65536"/>
                <a:gd name="T7" fmla="*/ 0 60000 65536"/>
                <a:gd name="T8" fmla="*/ 0 60000 65536"/>
                <a:gd name="T9" fmla="*/ 0 w 1584"/>
                <a:gd name="T10" fmla="*/ 0 h 229"/>
                <a:gd name="T11" fmla="*/ 1584 w 1584"/>
                <a:gd name="T12" fmla="*/ 229 h 229"/>
              </a:gdLst>
              <a:ahLst/>
              <a:cxnLst>
                <a:cxn ang="T6">
                  <a:pos x="T0" y="T1"/>
                </a:cxn>
                <a:cxn ang="T7">
                  <a:pos x="T2" y="T3"/>
                </a:cxn>
                <a:cxn ang="T8">
                  <a:pos x="T4" y="T5"/>
                </a:cxn>
              </a:cxnLst>
              <a:rect l="T9" t="T10" r="T11" b="T12"/>
              <a:pathLst>
                <a:path w="1584" h="229">
                  <a:moveTo>
                    <a:pt x="0" y="229"/>
                  </a:moveTo>
                  <a:cubicBezTo>
                    <a:pt x="266" y="115"/>
                    <a:pt x="532" y="2"/>
                    <a:pt x="796" y="1"/>
                  </a:cubicBezTo>
                  <a:cubicBezTo>
                    <a:pt x="1060" y="0"/>
                    <a:pt x="1451" y="192"/>
                    <a:pt x="1584" y="221"/>
                  </a:cubicBezTo>
                </a:path>
              </a:pathLst>
            </a:custGeom>
            <a:noFill/>
            <a:ln w="9525">
              <a:solidFill>
                <a:srgbClr val="9DADC6"/>
              </a:solidFill>
              <a:prstDash val="sysDot"/>
              <a:round/>
              <a:headEnd/>
              <a:tailEnd/>
            </a:ln>
          </p:spPr>
          <p:txBody>
            <a:bodyPr/>
            <a:lstStyle/>
            <a:p>
              <a:endParaRPr lang="en-GB"/>
            </a:p>
          </p:txBody>
        </p:sp>
        <p:sp>
          <p:nvSpPr>
            <p:cNvPr id="80921" name="Freeform 20"/>
            <p:cNvSpPr>
              <a:spLocks/>
            </p:cNvSpPr>
            <p:nvPr/>
          </p:nvSpPr>
          <p:spPr bwMode="auto">
            <a:xfrm>
              <a:off x="308" y="2167"/>
              <a:ext cx="2312" cy="461"/>
            </a:xfrm>
            <a:custGeom>
              <a:avLst/>
              <a:gdLst>
                <a:gd name="T0" fmla="*/ 0 w 1584"/>
                <a:gd name="T1" fmla="*/ 2041566 h 229"/>
                <a:gd name="T2" fmla="*/ 108641 w 1584"/>
                <a:gd name="T3" fmla="*/ 8592 h 229"/>
                <a:gd name="T4" fmla="*/ 216181 w 1584"/>
                <a:gd name="T5" fmla="*/ 1972263 h 229"/>
                <a:gd name="T6" fmla="*/ 0 60000 65536"/>
                <a:gd name="T7" fmla="*/ 0 60000 65536"/>
                <a:gd name="T8" fmla="*/ 0 60000 65536"/>
                <a:gd name="T9" fmla="*/ 0 w 1584"/>
                <a:gd name="T10" fmla="*/ 0 h 229"/>
                <a:gd name="T11" fmla="*/ 1584 w 1584"/>
                <a:gd name="T12" fmla="*/ 229 h 229"/>
              </a:gdLst>
              <a:ahLst/>
              <a:cxnLst>
                <a:cxn ang="T6">
                  <a:pos x="T0" y="T1"/>
                </a:cxn>
                <a:cxn ang="T7">
                  <a:pos x="T2" y="T3"/>
                </a:cxn>
                <a:cxn ang="T8">
                  <a:pos x="T4" y="T5"/>
                </a:cxn>
              </a:cxnLst>
              <a:rect l="T9" t="T10" r="T11" b="T12"/>
              <a:pathLst>
                <a:path w="1584" h="229">
                  <a:moveTo>
                    <a:pt x="0" y="229"/>
                  </a:moveTo>
                  <a:cubicBezTo>
                    <a:pt x="266" y="115"/>
                    <a:pt x="532" y="2"/>
                    <a:pt x="796" y="1"/>
                  </a:cubicBezTo>
                  <a:cubicBezTo>
                    <a:pt x="1060" y="0"/>
                    <a:pt x="1451" y="192"/>
                    <a:pt x="1584" y="221"/>
                  </a:cubicBezTo>
                </a:path>
              </a:pathLst>
            </a:custGeom>
            <a:noFill/>
            <a:ln w="9525">
              <a:solidFill>
                <a:srgbClr val="9DADC6"/>
              </a:solidFill>
              <a:prstDash val="sysDot"/>
              <a:round/>
              <a:headEnd/>
              <a:tailEnd/>
            </a:ln>
          </p:spPr>
          <p:txBody>
            <a:bodyPr/>
            <a:lstStyle/>
            <a:p>
              <a:endParaRPr lang="en-GB"/>
            </a:p>
          </p:txBody>
        </p:sp>
        <p:sp>
          <p:nvSpPr>
            <p:cNvPr id="80922" name="Freeform 23"/>
            <p:cNvSpPr>
              <a:spLocks/>
            </p:cNvSpPr>
            <p:nvPr/>
          </p:nvSpPr>
          <p:spPr bwMode="auto">
            <a:xfrm>
              <a:off x="3560" y="2359"/>
              <a:ext cx="1120" cy="269"/>
            </a:xfrm>
            <a:custGeom>
              <a:avLst/>
              <a:gdLst>
                <a:gd name="T0" fmla="*/ 0 w 1120"/>
                <a:gd name="T1" fmla="*/ 269 h 269"/>
                <a:gd name="T2" fmla="*/ 552 w 1120"/>
                <a:gd name="T3" fmla="*/ 1 h 269"/>
                <a:gd name="T4" fmla="*/ 1120 w 1120"/>
                <a:gd name="T5" fmla="*/ 265 h 269"/>
                <a:gd name="T6" fmla="*/ 0 60000 65536"/>
                <a:gd name="T7" fmla="*/ 0 60000 65536"/>
                <a:gd name="T8" fmla="*/ 0 60000 65536"/>
                <a:gd name="T9" fmla="*/ 0 w 1120"/>
                <a:gd name="T10" fmla="*/ 0 h 269"/>
                <a:gd name="T11" fmla="*/ 1120 w 1120"/>
                <a:gd name="T12" fmla="*/ 269 h 269"/>
              </a:gdLst>
              <a:ahLst/>
              <a:cxnLst>
                <a:cxn ang="T6">
                  <a:pos x="T0" y="T1"/>
                </a:cxn>
                <a:cxn ang="T7">
                  <a:pos x="T2" y="T3"/>
                </a:cxn>
                <a:cxn ang="T8">
                  <a:pos x="T4" y="T5"/>
                </a:cxn>
              </a:cxnLst>
              <a:rect l="T9" t="T10" r="T11" b="T12"/>
              <a:pathLst>
                <a:path w="1120" h="269">
                  <a:moveTo>
                    <a:pt x="0" y="269"/>
                  </a:moveTo>
                  <a:cubicBezTo>
                    <a:pt x="182" y="135"/>
                    <a:pt x="365" y="2"/>
                    <a:pt x="552" y="1"/>
                  </a:cubicBezTo>
                  <a:cubicBezTo>
                    <a:pt x="739" y="0"/>
                    <a:pt x="1045" y="214"/>
                    <a:pt x="1120" y="265"/>
                  </a:cubicBezTo>
                </a:path>
              </a:pathLst>
            </a:custGeom>
            <a:noFill/>
            <a:ln w="9525">
              <a:solidFill>
                <a:srgbClr val="9DADC6"/>
              </a:solidFill>
              <a:prstDash val="sysDot"/>
              <a:round/>
              <a:headEnd/>
              <a:tailEnd/>
            </a:ln>
          </p:spPr>
          <p:txBody>
            <a:bodyPr/>
            <a:lstStyle/>
            <a:p>
              <a:endParaRPr lang="en-GB"/>
            </a:p>
          </p:txBody>
        </p:sp>
      </p:grpSp>
      <p:grpSp>
        <p:nvGrpSpPr>
          <p:cNvPr id="4" name="Group 44"/>
          <p:cNvGrpSpPr>
            <a:grpSpLocks/>
          </p:cNvGrpSpPr>
          <p:nvPr/>
        </p:nvGrpSpPr>
        <p:grpSpPr bwMode="auto">
          <a:xfrm>
            <a:off x="1273175" y="4246563"/>
            <a:ext cx="6891338" cy="104775"/>
            <a:chOff x="705" y="2615"/>
            <a:chExt cx="3938" cy="60"/>
          </a:xfrm>
        </p:grpSpPr>
        <p:grpSp>
          <p:nvGrpSpPr>
            <p:cNvPr id="80909" name="Group 28"/>
            <p:cNvGrpSpPr>
              <a:grpSpLocks/>
            </p:cNvGrpSpPr>
            <p:nvPr/>
          </p:nvGrpSpPr>
          <p:grpSpPr bwMode="auto">
            <a:xfrm>
              <a:off x="705" y="2615"/>
              <a:ext cx="1619" cy="58"/>
              <a:chOff x="705" y="2615"/>
              <a:chExt cx="1619" cy="58"/>
            </a:xfrm>
          </p:grpSpPr>
          <p:sp>
            <p:nvSpPr>
              <p:cNvPr id="80914" name="Line 25"/>
              <p:cNvSpPr>
                <a:spLocks noChangeShapeType="1"/>
              </p:cNvSpPr>
              <p:nvPr/>
            </p:nvSpPr>
            <p:spPr bwMode="auto">
              <a:xfrm>
                <a:off x="708" y="2644"/>
                <a:ext cx="1614" cy="0"/>
              </a:xfrm>
              <a:prstGeom prst="line">
                <a:avLst/>
              </a:prstGeom>
              <a:noFill/>
              <a:ln w="12700">
                <a:solidFill>
                  <a:srgbClr val="D22424"/>
                </a:solidFill>
                <a:round/>
                <a:headEnd type="triangle" w="med" len="med"/>
                <a:tailEnd type="triangle" w="med" len="med"/>
              </a:ln>
            </p:spPr>
            <p:txBody>
              <a:bodyPr/>
              <a:lstStyle/>
              <a:p>
                <a:endParaRPr lang="en-GB"/>
              </a:p>
            </p:txBody>
          </p:sp>
          <p:sp>
            <p:nvSpPr>
              <p:cNvPr id="80915" name="Line 26"/>
              <p:cNvSpPr>
                <a:spLocks noChangeShapeType="1"/>
              </p:cNvSpPr>
              <p:nvPr/>
            </p:nvSpPr>
            <p:spPr bwMode="auto">
              <a:xfrm>
                <a:off x="705" y="2615"/>
                <a:ext cx="0" cy="57"/>
              </a:xfrm>
              <a:prstGeom prst="line">
                <a:avLst/>
              </a:prstGeom>
              <a:noFill/>
              <a:ln w="12700">
                <a:solidFill>
                  <a:srgbClr val="D22424"/>
                </a:solidFill>
                <a:round/>
                <a:headEnd/>
                <a:tailEnd/>
              </a:ln>
            </p:spPr>
            <p:txBody>
              <a:bodyPr/>
              <a:lstStyle/>
              <a:p>
                <a:endParaRPr lang="en-GB"/>
              </a:p>
            </p:txBody>
          </p:sp>
          <p:sp>
            <p:nvSpPr>
              <p:cNvPr id="80916" name="Line 27"/>
              <p:cNvSpPr>
                <a:spLocks noChangeShapeType="1"/>
              </p:cNvSpPr>
              <p:nvPr/>
            </p:nvSpPr>
            <p:spPr bwMode="auto">
              <a:xfrm>
                <a:off x="2324" y="2616"/>
                <a:ext cx="0" cy="57"/>
              </a:xfrm>
              <a:prstGeom prst="line">
                <a:avLst/>
              </a:prstGeom>
              <a:noFill/>
              <a:ln w="12700">
                <a:solidFill>
                  <a:srgbClr val="D22424"/>
                </a:solidFill>
                <a:round/>
                <a:headEnd/>
                <a:tailEnd/>
              </a:ln>
            </p:spPr>
            <p:txBody>
              <a:bodyPr/>
              <a:lstStyle/>
              <a:p>
                <a:endParaRPr lang="en-GB"/>
              </a:p>
            </p:txBody>
          </p:sp>
        </p:grpSp>
        <p:grpSp>
          <p:nvGrpSpPr>
            <p:cNvPr id="80910" name="Group 43"/>
            <p:cNvGrpSpPr>
              <a:grpSpLocks/>
            </p:cNvGrpSpPr>
            <p:nvPr/>
          </p:nvGrpSpPr>
          <p:grpSpPr bwMode="auto">
            <a:xfrm>
              <a:off x="3644" y="2617"/>
              <a:ext cx="999" cy="58"/>
              <a:chOff x="3644" y="2617"/>
              <a:chExt cx="999" cy="58"/>
            </a:xfrm>
          </p:grpSpPr>
          <p:sp>
            <p:nvSpPr>
              <p:cNvPr id="80911" name="Line 40"/>
              <p:cNvSpPr>
                <a:spLocks noChangeShapeType="1"/>
              </p:cNvSpPr>
              <p:nvPr/>
            </p:nvSpPr>
            <p:spPr bwMode="auto">
              <a:xfrm>
                <a:off x="3646" y="2648"/>
                <a:ext cx="995" cy="0"/>
              </a:xfrm>
              <a:prstGeom prst="line">
                <a:avLst/>
              </a:prstGeom>
              <a:noFill/>
              <a:ln w="12700">
                <a:solidFill>
                  <a:srgbClr val="D22424"/>
                </a:solidFill>
                <a:round/>
                <a:headEnd type="triangle" w="med" len="med"/>
                <a:tailEnd type="triangle" w="med" len="med"/>
              </a:ln>
            </p:spPr>
            <p:txBody>
              <a:bodyPr/>
              <a:lstStyle/>
              <a:p>
                <a:endParaRPr lang="en-GB"/>
              </a:p>
            </p:txBody>
          </p:sp>
          <p:sp>
            <p:nvSpPr>
              <p:cNvPr id="80912" name="Line 41"/>
              <p:cNvSpPr>
                <a:spLocks noChangeShapeType="1"/>
              </p:cNvSpPr>
              <p:nvPr/>
            </p:nvSpPr>
            <p:spPr bwMode="auto">
              <a:xfrm>
                <a:off x="3644" y="2617"/>
                <a:ext cx="0" cy="57"/>
              </a:xfrm>
              <a:prstGeom prst="line">
                <a:avLst/>
              </a:prstGeom>
              <a:noFill/>
              <a:ln w="12700">
                <a:solidFill>
                  <a:srgbClr val="D22424"/>
                </a:solidFill>
                <a:round/>
                <a:headEnd/>
                <a:tailEnd/>
              </a:ln>
            </p:spPr>
            <p:txBody>
              <a:bodyPr/>
              <a:lstStyle/>
              <a:p>
                <a:endParaRPr lang="en-GB"/>
              </a:p>
            </p:txBody>
          </p:sp>
          <p:sp>
            <p:nvSpPr>
              <p:cNvPr id="80913" name="Line 42"/>
              <p:cNvSpPr>
                <a:spLocks noChangeShapeType="1"/>
              </p:cNvSpPr>
              <p:nvPr/>
            </p:nvSpPr>
            <p:spPr bwMode="auto">
              <a:xfrm>
                <a:off x="4643" y="2618"/>
                <a:ext cx="0" cy="57"/>
              </a:xfrm>
              <a:prstGeom prst="line">
                <a:avLst/>
              </a:prstGeom>
              <a:noFill/>
              <a:ln w="12700">
                <a:solidFill>
                  <a:srgbClr val="D22424"/>
                </a:solidFill>
                <a:round/>
                <a:headEnd/>
                <a:tailEnd/>
              </a:ln>
            </p:spPr>
            <p:txBody>
              <a:bodyPr/>
              <a:lstStyle/>
              <a:p>
                <a:endParaRPr lang="en-GB"/>
              </a:p>
            </p:txBody>
          </p:sp>
        </p:grpSp>
      </p:grpSp>
      <p:sp>
        <p:nvSpPr>
          <p:cNvPr id="12299" name="TextBox 27"/>
          <p:cNvSpPr txBox="1">
            <a:spLocks noChangeArrowheads="1"/>
          </p:cNvSpPr>
          <p:nvPr/>
        </p:nvSpPr>
        <p:spPr bwMode="auto">
          <a:xfrm>
            <a:off x="595313" y="4732338"/>
            <a:ext cx="9128125" cy="2285068"/>
          </a:xfrm>
          <a:prstGeom prst="rect">
            <a:avLst/>
          </a:prstGeom>
          <a:noFill/>
          <a:ln w="9525">
            <a:noFill/>
            <a:miter lim="800000"/>
            <a:headEnd/>
            <a:tailEnd/>
          </a:ln>
        </p:spPr>
        <p:txBody>
          <a:bodyPr lIns="100794" tIns="50397" rIns="100794" bIns="50397">
            <a:spAutoFit/>
          </a:bodyPr>
          <a:lstStyle/>
          <a:p>
            <a:pPr marL="503972" indent="-503972" eaLnBrk="0">
              <a:spcBef>
                <a:spcPts val="661"/>
              </a:spcBef>
              <a:buClrTx/>
              <a:buFont typeface="+mj-lt"/>
              <a:buAutoNum type="arabicPeriod" startAt="4"/>
              <a:defRPr/>
            </a:pPr>
            <a:r>
              <a:rPr lang="en-GB" sz="2800" dirty="0">
                <a:solidFill>
                  <a:schemeClr val="tx1"/>
                </a:solidFill>
                <a:latin typeface="+mn-lt"/>
                <a:cs typeface="Arial" pitchFamily="34" charset="0"/>
              </a:rPr>
              <a:t>Ordering of </a:t>
            </a:r>
            <a:r>
              <a:rPr lang="en-GB" sz="2800" dirty="0" err="1">
                <a:solidFill>
                  <a:schemeClr val="tx1"/>
                </a:solidFill>
                <a:latin typeface="+mn-lt"/>
                <a:cs typeface="Arial" pitchFamily="34" charset="0"/>
              </a:rPr>
              <a:t>contigs</a:t>
            </a:r>
            <a:r>
              <a:rPr lang="en-GB" sz="2800" dirty="0">
                <a:solidFill>
                  <a:schemeClr val="tx1"/>
                </a:solidFill>
                <a:latin typeface="+mn-lt"/>
                <a:cs typeface="Arial" pitchFamily="34" charset="0"/>
              </a:rPr>
              <a:t> is determined</a:t>
            </a:r>
          </a:p>
          <a:p>
            <a:pPr marL="503972" indent="-503972" eaLnBrk="0">
              <a:spcBef>
                <a:spcPts val="661"/>
              </a:spcBef>
              <a:buClrTx/>
              <a:buFont typeface="+mj-lt"/>
              <a:buAutoNum type="arabicPeriod" startAt="4"/>
              <a:defRPr/>
            </a:pPr>
            <a:r>
              <a:rPr lang="en-GB" sz="2800" dirty="0">
                <a:solidFill>
                  <a:schemeClr val="tx1"/>
                </a:solidFill>
                <a:latin typeface="+mn-lt"/>
                <a:cs typeface="Arial" pitchFamily="34" charset="0"/>
              </a:rPr>
              <a:t>Different insert lengths and read lengths can resolve </a:t>
            </a:r>
            <a:r>
              <a:rPr lang="en-GB" sz="2800" dirty="0" smtClean="0">
                <a:solidFill>
                  <a:schemeClr val="tx1"/>
                </a:solidFill>
                <a:latin typeface="+mn-lt"/>
                <a:cs typeface="Arial" pitchFamily="34" charset="0"/>
              </a:rPr>
              <a:t>ambiguities</a:t>
            </a:r>
          </a:p>
          <a:p>
            <a:pPr marL="503972" indent="-503972" eaLnBrk="0">
              <a:spcBef>
                <a:spcPts val="661"/>
              </a:spcBef>
              <a:buClrTx/>
              <a:buFont typeface="+mj-lt"/>
              <a:buAutoNum type="arabicPeriod" startAt="4"/>
              <a:defRPr/>
            </a:pPr>
            <a:r>
              <a:rPr lang="en-GB" sz="2800" dirty="0" smtClean="0">
                <a:solidFill>
                  <a:schemeClr val="tx1"/>
                </a:solidFill>
                <a:latin typeface="+mn-lt"/>
                <a:cs typeface="Arial" pitchFamily="34" charset="0"/>
              </a:rPr>
              <a:t>Insert size can be increased to 2-20kb by using mate-pair libraries (helps to span repetitive regions)</a:t>
            </a:r>
            <a:endParaRPr lang="en-GB" sz="2800" dirty="0">
              <a:solidFill>
                <a:schemeClr val="tx1"/>
              </a:solidFill>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903"/>
                                        </p:tgtEl>
                                        <p:attrNameLst>
                                          <p:attrName>style.visibility</p:attrName>
                                        </p:attrNameLst>
                                      </p:cBhvr>
                                      <p:to>
                                        <p:strVal val="visible"/>
                                      </p:to>
                                    </p:set>
                                    <p:animEffect transition="in" filter="fade">
                                      <p:cBhvr>
                                        <p:cTn id="22" dur="500"/>
                                        <p:tgtEl>
                                          <p:spTgt spid="8090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905"/>
                                        </p:tgtEl>
                                        <p:attrNameLst>
                                          <p:attrName>style.visibility</p:attrName>
                                        </p:attrNameLst>
                                      </p:cBhvr>
                                      <p:to>
                                        <p:strVal val="visible"/>
                                      </p:to>
                                    </p:set>
                                    <p:animEffect transition="in" filter="fade">
                                      <p:cBhvr>
                                        <p:cTn id="25" dur="500"/>
                                        <p:tgtEl>
                                          <p:spTgt spid="8090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29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0902"/>
                                        </p:tgtEl>
                                        <p:attrNameLst>
                                          <p:attrName>style.visibility</p:attrName>
                                        </p:attrNameLst>
                                      </p:cBhvr>
                                      <p:to>
                                        <p:strVal val="visible"/>
                                      </p:to>
                                    </p:set>
                                    <p:animEffect transition="in" filter="fade">
                                      <p:cBhvr>
                                        <p:cTn id="34"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nimBg="1"/>
      <p:bldP spid="80903" grpId="0" animBg="1"/>
      <p:bldP spid="80905" grpId="0" animBg="1"/>
      <p:bldP spid="1229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739775" y="4219"/>
            <a:ext cx="8604250" cy="1258887"/>
          </a:xfrm>
        </p:spPr>
        <p:txBody>
          <a:bodyPr/>
          <a:lstStyle/>
          <a:p>
            <a:r>
              <a:rPr lang="en-GB" sz="3200" dirty="0" smtClean="0">
                <a:latin typeface="+mn-lt"/>
              </a:rPr>
              <a:t>Mate-pair </a:t>
            </a:r>
            <a:r>
              <a:rPr lang="en-GB" sz="3200" dirty="0" err="1" smtClean="0">
                <a:latin typeface="+mn-lt"/>
              </a:rPr>
              <a:t>vs</a:t>
            </a:r>
            <a:r>
              <a:rPr lang="en-GB" sz="3200" dirty="0" smtClean="0">
                <a:latin typeface="+mn-lt"/>
              </a:rPr>
              <a:t> paired-end</a:t>
            </a:r>
          </a:p>
        </p:txBody>
      </p:sp>
      <p:sp>
        <p:nvSpPr>
          <p:cNvPr id="81923" name="Content Placeholder 2"/>
          <p:cNvSpPr>
            <a:spLocks noGrp="1"/>
          </p:cNvSpPr>
          <p:nvPr>
            <p:ph idx="1"/>
          </p:nvPr>
        </p:nvSpPr>
        <p:spPr/>
        <p:txBody>
          <a:bodyPr/>
          <a:lstStyle/>
          <a:p>
            <a:pPr>
              <a:buFont typeface="Arial" charset="0"/>
              <a:buChar char="•"/>
            </a:pPr>
            <a:r>
              <a:rPr lang="en-GB" sz="2800" dirty="0" smtClean="0"/>
              <a:t>Often causes confusion</a:t>
            </a:r>
          </a:p>
          <a:p>
            <a:pPr>
              <a:buFont typeface="Arial" charset="0"/>
              <a:buChar char="•"/>
            </a:pPr>
            <a:r>
              <a:rPr lang="en-GB" sz="2800" dirty="0" smtClean="0"/>
              <a:t>Paired-end usually refers to libraries prepared for the Illumina platform with insert sizes 50-500bp. </a:t>
            </a:r>
          </a:p>
          <a:p>
            <a:pPr>
              <a:buFont typeface="Arial" charset="0"/>
              <a:buChar char="•"/>
            </a:pPr>
            <a:r>
              <a:rPr lang="en-GB" sz="2800" dirty="0" smtClean="0"/>
              <a:t>Mate-pair is a different library preparation protocol and usually produces insert sizes 2kb-20kb.</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739775" y="4219"/>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Contents</a:t>
            </a:r>
          </a:p>
        </p:txBody>
      </p:sp>
      <p:sp>
        <p:nvSpPr>
          <p:cNvPr id="6147" name="Text Box 2"/>
          <p:cNvSpPr txBox="1">
            <a:spLocks noChangeArrowheads="1"/>
          </p:cNvSpPr>
          <p:nvPr/>
        </p:nvSpPr>
        <p:spPr bwMode="auto">
          <a:xfrm>
            <a:off x="739775" y="1489426"/>
            <a:ext cx="9340850" cy="4760912"/>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Alignment algorithms for short-reads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Background – Blast (why can’t we use it?)</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kern="0" dirty="0">
                <a:solidFill>
                  <a:srgbClr val="000000"/>
                </a:solidFill>
              </a:rPr>
              <a:t>Adapting hashed seed-extend </a:t>
            </a:r>
            <a:r>
              <a:rPr lang="en-GB" sz="2000" kern="0" dirty="0" smtClean="0">
                <a:solidFill>
                  <a:srgbClr val="000000"/>
                </a:solidFill>
              </a:rPr>
              <a:t>algorithms </a:t>
            </a:r>
            <a:r>
              <a:rPr lang="en-GB" sz="2000" kern="0" dirty="0">
                <a:solidFill>
                  <a:srgbClr val="000000"/>
                </a:solidFill>
              </a:rPr>
              <a:t>to work with shorter reads</a:t>
            </a:r>
            <a:endParaRPr lang="en-GB" sz="2100" kern="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Suffix/Prefix Tries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Other alignment considerations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alignment pipeline</a:t>
            </a:r>
          </a:p>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Assembly algorithms for short 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Effect of repeats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Overlap-Consensus </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de </a:t>
            </a:r>
            <a:r>
              <a:rPr lang="en-GB" sz="2000" dirty="0" err="1">
                <a:solidFill>
                  <a:srgbClr val="000000"/>
                </a:solidFill>
              </a:rPr>
              <a:t>Bruijn</a:t>
            </a:r>
            <a:r>
              <a:rPr lang="en-GB" sz="2000" dirty="0">
                <a:solidFill>
                  <a:srgbClr val="000000"/>
                </a:solidFill>
              </a:rPr>
              <a:t> graphs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Assembly evaluation metrics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assembly pipeline</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6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739775" y="4219"/>
            <a:ext cx="8604250" cy="1258887"/>
          </a:xfrm>
        </p:spPr>
        <p:txBody>
          <a:bodyPr/>
          <a:lstStyle/>
          <a:p>
            <a:r>
              <a:rPr lang="en-GB" sz="3200" dirty="0" smtClean="0"/>
              <a:t>Repetitive sequence</a:t>
            </a:r>
          </a:p>
        </p:txBody>
      </p:sp>
      <p:sp>
        <p:nvSpPr>
          <p:cNvPr id="83971" name="Content Placeholder 2"/>
          <p:cNvSpPr>
            <a:spLocks noGrp="1"/>
          </p:cNvSpPr>
          <p:nvPr>
            <p:ph idx="1"/>
          </p:nvPr>
        </p:nvSpPr>
        <p:spPr>
          <a:xfrm>
            <a:off x="739775" y="2101850"/>
            <a:ext cx="8604250" cy="2986985"/>
          </a:xfrm>
        </p:spPr>
        <p:txBody>
          <a:bodyPr/>
          <a:lstStyle/>
          <a:p>
            <a:pPr>
              <a:buFont typeface="Arial" charset="0"/>
              <a:buChar char="•"/>
            </a:pPr>
            <a:r>
              <a:rPr lang="en-GB" sz="2800" dirty="0" smtClean="0"/>
              <a:t>Main reason for fragmented genome assemblies</a:t>
            </a:r>
          </a:p>
          <a:p>
            <a:pPr>
              <a:buFont typeface="Arial" charset="0"/>
              <a:buChar char="•"/>
            </a:pPr>
            <a:r>
              <a:rPr lang="en-GB" sz="2800" dirty="0" smtClean="0"/>
              <a:t>Additional sequencing depth will not help overcome repeat limited assemblies</a:t>
            </a:r>
          </a:p>
          <a:p>
            <a:pPr>
              <a:buFont typeface="Arial" charset="0"/>
              <a:buChar char="•"/>
            </a:pPr>
            <a:endParaRPr lang="en-GB" dirty="0" smtClean="0"/>
          </a:p>
          <a:p>
            <a:pPr>
              <a:buFont typeface="Arial" charset="0"/>
              <a:buChar char="•"/>
            </a:pPr>
            <a:endParaRPr lang="en-GB" dirty="0" smtClean="0"/>
          </a:p>
          <a:p>
            <a:pPr lvl="1">
              <a:buFont typeface="Arial" charset="0"/>
              <a:buChar char="•"/>
            </a:pPr>
            <a:endParaRPr lang="en-GB" dirty="0" smtClean="0"/>
          </a:p>
        </p:txBody>
      </p:sp>
      <p:sp>
        <p:nvSpPr>
          <p:cNvPr id="83972" name="Rectangle 3"/>
          <p:cNvSpPr>
            <a:spLocks noChangeArrowheads="1"/>
          </p:cNvSpPr>
          <p:nvPr/>
        </p:nvSpPr>
        <p:spPr bwMode="auto">
          <a:xfrm>
            <a:off x="5121412" y="6730243"/>
            <a:ext cx="5038725" cy="696912"/>
          </a:xfrm>
          <a:prstGeom prst="rect">
            <a:avLst/>
          </a:prstGeom>
          <a:noFill/>
          <a:ln w="9525">
            <a:noFill/>
            <a:miter lim="800000"/>
            <a:headEnd/>
            <a:tailEnd/>
          </a:ln>
        </p:spPr>
        <p:txBody>
          <a:bodyPr>
            <a:spAutoFit/>
          </a:bodyPr>
          <a:lstStyle/>
          <a:p>
            <a:pPr fontAlgn="t"/>
            <a:r>
              <a:rPr lang="en-GB" sz="1400" dirty="0" err="1">
                <a:solidFill>
                  <a:schemeClr val="tx1"/>
                </a:solidFill>
              </a:rPr>
              <a:t>Whiteford</a:t>
            </a:r>
            <a:r>
              <a:rPr lang="en-GB" sz="1400" dirty="0">
                <a:solidFill>
                  <a:schemeClr val="tx1"/>
                </a:solidFill>
              </a:rPr>
              <a:t> N, </a:t>
            </a:r>
            <a:r>
              <a:rPr lang="en-GB" sz="1400" dirty="0" err="1">
                <a:solidFill>
                  <a:schemeClr val="tx1"/>
                </a:solidFill>
              </a:rPr>
              <a:t>Haslam</a:t>
            </a:r>
            <a:r>
              <a:rPr lang="en-GB" sz="1400" dirty="0">
                <a:solidFill>
                  <a:schemeClr val="tx1"/>
                </a:solidFill>
              </a:rPr>
              <a:t> N, Weber G, et al. An analysis of the feasibility of short read sequencing. Nucleic Acids Res 2005;33:e171</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10"/>
          <p:cNvSpPr>
            <a:spLocks noChangeShapeType="1"/>
          </p:cNvSpPr>
          <p:nvPr/>
        </p:nvSpPr>
        <p:spPr bwMode="auto">
          <a:xfrm>
            <a:off x="901700" y="4827588"/>
            <a:ext cx="8905875" cy="0"/>
          </a:xfrm>
          <a:prstGeom prst="line">
            <a:avLst/>
          </a:prstGeom>
          <a:noFill/>
          <a:ln w="38100">
            <a:solidFill>
              <a:schemeClr val="tx1"/>
            </a:solidFill>
            <a:round/>
            <a:headEnd/>
            <a:tailEnd/>
          </a:ln>
        </p:spPr>
        <p:txBody>
          <a:bodyPr lIns="100794" tIns="50397" rIns="100794" bIns="50397"/>
          <a:lstStyle/>
          <a:p>
            <a:endParaRPr lang="en-GB"/>
          </a:p>
        </p:txBody>
      </p:sp>
      <p:sp>
        <p:nvSpPr>
          <p:cNvPr id="84995" name="Rectangle 5"/>
          <p:cNvSpPr>
            <a:spLocks noChangeArrowheads="1"/>
          </p:cNvSpPr>
          <p:nvPr/>
        </p:nvSpPr>
        <p:spPr bwMode="auto">
          <a:xfrm>
            <a:off x="4514850" y="4702175"/>
            <a:ext cx="1343025" cy="252413"/>
          </a:xfrm>
          <a:prstGeom prst="rect">
            <a:avLst/>
          </a:prstGeom>
          <a:solidFill>
            <a:srgbClr val="FF0000"/>
          </a:solidFill>
          <a:ln w="9525">
            <a:solidFill>
              <a:schemeClr val="tx1"/>
            </a:solidFill>
            <a:miter lim="800000"/>
            <a:headEnd/>
            <a:tailEnd/>
          </a:ln>
        </p:spPr>
        <p:txBody>
          <a:bodyPr wrap="none" lIns="100794" tIns="50397" rIns="100794" bIns="50397" anchor="ctr"/>
          <a:lstStyle/>
          <a:p>
            <a:endParaRPr lang="en-US">
              <a:solidFill>
                <a:schemeClr val="tx1"/>
              </a:solidFill>
            </a:endParaRPr>
          </a:p>
        </p:txBody>
      </p:sp>
      <p:sp>
        <p:nvSpPr>
          <p:cNvPr id="84996" name="Rectangle 6"/>
          <p:cNvSpPr>
            <a:spLocks noChangeArrowheads="1"/>
          </p:cNvSpPr>
          <p:nvPr/>
        </p:nvSpPr>
        <p:spPr bwMode="auto">
          <a:xfrm>
            <a:off x="1322388" y="4702175"/>
            <a:ext cx="1344612" cy="252413"/>
          </a:xfrm>
          <a:prstGeom prst="rect">
            <a:avLst/>
          </a:prstGeom>
          <a:solidFill>
            <a:srgbClr val="FF0000"/>
          </a:solidFill>
          <a:ln w="9525">
            <a:solidFill>
              <a:schemeClr val="tx1"/>
            </a:solidFill>
            <a:miter lim="800000"/>
            <a:headEnd/>
            <a:tailEnd/>
          </a:ln>
        </p:spPr>
        <p:txBody>
          <a:bodyPr wrap="none" lIns="100794" tIns="50397" rIns="100794" bIns="50397" anchor="ctr"/>
          <a:lstStyle/>
          <a:p>
            <a:endParaRPr lang="en-US">
              <a:solidFill>
                <a:schemeClr val="tx1"/>
              </a:solidFill>
            </a:endParaRPr>
          </a:p>
        </p:txBody>
      </p:sp>
      <p:sp>
        <p:nvSpPr>
          <p:cNvPr id="84997" name="Rectangle 7"/>
          <p:cNvSpPr>
            <a:spLocks noChangeArrowheads="1"/>
          </p:cNvSpPr>
          <p:nvPr/>
        </p:nvSpPr>
        <p:spPr bwMode="auto">
          <a:xfrm>
            <a:off x="6950075" y="4702175"/>
            <a:ext cx="1344613" cy="252413"/>
          </a:xfrm>
          <a:prstGeom prst="rect">
            <a:avLst/>
          </a:prstGeom>
          <a:solidFill>
            <a:srgbClr val="FF0000"/>
          </a:solidFill>
          <a:ln w="9525">
            <a:solidFill>
              <a:schemeClr val="tx1"/>
            </a:solidFill>
            <a:miter lim="800000"/>
            <a:headEnd/>
            <a:tailEnd/>
          </a:ln>
        </p:spPr>
        <p:txBody>
          <a:bodyPr wrap="none" lIns="100794" tIns="50397" rIns="100794" bIns="50397" anchor="ctr"/>
          <a:lstStyle/>
          <a:p>
            <a:endParaRPr lang="en-US">
              <a:solidFill>
                <a:schemeClr val="tx1"/>
              </a:solidFill>
            </a:endParaRPr>
          </a:p>
        </p:txBody>
      </p:sp>
      <p:sp>
        <p:nvSpPr>
          <p:cNvPr id="44042" name="Line 11"/>
          <p:cNvSpPr>
            <a:spLocks noChangeShapeType="1"/>
          </p:cNvSpPr>
          <p:nvPr/>
        </p:nvSpPr>
        <p:spPr bwMode="auto">
          <a:xfrm>
            <a:off x="2330450" y="6003925"/>
            <a:ext cx="755650" cy="0"/>
          </a:xfrm>
          <a:prstGeom prst="line">
            <a:avLst/>
          </a:prstGeom>
          <a:noFill/>
          <a:ln w="44450">
            <a:solidFill>
              <a:srgbClr val="FF0000"/>
            </a:solidFill>
            <a:round/>
            <a:headEnd/>
            <a:tailEnd/>
          </a:ln>
        </p:spPr>
        <p:txBody>
          <a:bodyPr lIns="100794" tIns="50397" rIns="100794" bIns="50397"/>
          <a:lstStyle/>
          <a:p>
            <a:endParaRPr lang="en-GB"/>
          </a:p>
        </p:txBody>
      </p:sp>
      <p:sp>
        <p:nvSpPr>
          <p:cNvPr id="84999" name="Text Box 12"/>
          <p:cNvSpPr txBox="1">
            <a:spLocks noChangeArrowheads="1"/>
          </p:cNvSpPr>
          <p:nvPr/>
        </p:nvSpPr>
        <p:spPr bwMode="auto">
          <a:xfrm>
            <a:off x="947738" y="4110038"/>
            <a:ext cx="2209800" cy="446087"/>
          </a:xfrm>
          <a:prstGeom prst="rect">
            <a:avLst/>
          </a:prstGeom>
          <a:noFill/>
          <a:ln w="9525">
            <a:noFill/>
            <a:miter lim="800000"/>
            <a:headEnd/>
            <a:tailEnd/>
          </a:ln>
        </p:spPr>
        <p:txBody>
          <a:bodyPr wrap="none" lIns="100794" tIns="50397" rIns="100794" bIns="50397">
            <a:spAutoFit/>
          </a:bodyPr>
          <a:lstStyle/>
          <a:p>
            <a:r>
              <a:rPr lang="en-US">
                <a:solidFill>
                  <a:srgbClr val="FF0000"/>
                </a:solidFill>
              </a:rPr>
              <a:t>Repetitive DNA</a:t>
            </a:r>
          </a:p>
        </p:txBody>
      </p:sp>
      <p:sp>
        <p:nvSpPr>
          <p:cNvPr id="85000" name="Text Box 13"/>
          <p:cNvSpPr txBox="1">
            <a:spLocks noChangeArrowheads="1"/>
          </p:cNvSpPr>
          <p:nvPr/>
        </p:nvSpPr>
        <p:spPr bwMode="auto">
          <a:xfrm>
            <a:off x="2617788" y="4914900"/>
            <a:ext cx="1854200" cy="446088"/>
          </a:xfrm>
          <a:prstGeom prst="rect">
            <a:avLst/>
          </a:prstGeom>
          <a:noFill/>
          <a:ln w="9525">
            <a:noFill/>
            <a:miter lim="800000"/>
            <a:headEnd/>
            <a:tailEnd/>
          </a:ln>
        </p:spPr>
        <p:txBody>
          <a:bodyPr wrap="none" lIns="100794" tIns="50397" rIns="100794" bIns="50397">
            <a:spAutoFit/>
          </a:bodyPr>
          <a:lstStyle/>
          <a:p>
            <a:r>
              <a:rPr lang="en-US">
                <a:solidFill>
                  <a:schemeClr val="tx1"/>
                </a:solidFill>
              </a:rPr>
              <a:t>Unique DNA</a:t>
            </a:r>
          </a:p>
        </p:txBody>
      </p:sp>
      <p:sp>
        <p:nvSpPr>
          <p:cNvPr id="44045" name="Line 14"/>
          <p:cNvSpPr>
            <a:spLocks noChangeShapeType="1"/>
          </p:cNvSpPr>
          <p:nvPr/>
        </p:nvSpPr>
        <p:spPr bwMode="auto">
          <a:xfrm flipH="1" flipV="1">
            <a:off x="1993900" y="5080000"/>
            <a:ext cx="504825" cy="671513"/>
          </a:xfrm>
          <a:prstGeom prst="line">
            <a:avLst/>
          </a:prstGeom>
          <a:noFill/>
          <a:ln w="73025">
            <a:solidFill>
              <a:schemeClr val="tx1"/>
            </a:solidFill>
            <a:round/>
            <a:headEnd/>
            <a:tailEnd type="triangle" w="med" len="med"/>
          </a:ln>
        </p:spPr>
        <p:txBody>
          <a:bodyPr lIns="100794" tIns="50397" rIns="100794" bIns="50397"/>
          <a:lstStyle/>
          <a:p>
            <a:endParaRPr lang="en-GB"/>
          </a:p>
        </p:txBody>
      </p:sp>
      <p:sp>
        <p:nvSpPr>
          <p:cNvPr id="44046" name="Line 15"/>
          <p:cNvSpPr>
            <a:spLocks noChangeShapeType="1"/>
          </p:cNvSpPr>
          <p:nvPr/>
        </p:nvSpPr>
        <p:spPr bwMode="auto">
          <a:xfrm flipV="1">
            <a:off x="2917825" y="5080000"/>
            <a:ext cx="1931988" cy="587375"/>
          </a:xfrm>
          <a:prstGeom prst="line">
            <a:avLst/>
          </a:prstGeom>
          <a:noFill/>
          <a:ln w="73025">
            <a:solidFill>
              <a:schemeClr val="tx1"/>
            </a:solidFill>
            <a:round/>
            <a:headEnd/>
            <a:tailEnd type="triangle" w="med" len="med"/>
          </a:ln>
        </p:spPr>
        <p:txBody>
          <a:bodyPr lIns="100794" tIns="50397" rIns="100794" bIns="50397"/>
          <a:lstStyle/>
          <a:p>
            <a:endParaRPr lang="en-GB"/>
          </a:p>
        </p:txBody>
      </p:sp>
      <p:sp>
        <p:nvSpPr>
          <p:cNvPr id="44047" name="Line 16"/>
          <p:cNvSpPr>
            <a:spLocks noChangeShapeType="1"/>
          </p:cNvSpPr>
          <p:nvPr/>
        </p:nvSpPr>
        <p:spPr bwMode="auto">
          <a:xfrm flipV="1">
            <a:off x="3590925" y="5080000"/>
            <a:ext cx="3527425" cy="839788"/>
          </a:xfrm>
          <a:prstGeom prst="line">
            <a:avLst/>
          </a:prstGeom>
          <a:noFill/>
          <a:ln w="73025">
            <a:solidFill>
              <a:schemeClr val="tx1"/>
            </a:solidFill>
            <a:round/>
            <a:headEnd/>
            <a:tailEnd type="triangle" w="med" len="med"/>
          </a:ln>
        </p:spPr>
        <p:txBody>
          <a:bodyPr lIns="100794" tIns="50397" rIns="100794" bIns="50397"/>
          <a:lstStyle/>
          <a:p>
            <a:endParaRPr lang="en-GB"/>
          </a:p>
        </p:txBody>
      </p:sp>
      <p:sp>
        <p:nvSpPr>
          <p:cNvPr id="44048" name="Text Box 17"/>
          <p:cNvSpPr txBox="1">
            <a:spLocks noChangeArrowheads="1"/>
          </p:cNvSpPr>
          <p:nvPr/>
        </p:nvSpPr>
        <p:spPr bwMode="auto">
          <a:xfrm>
            <a:off x="1993900" y="6340475"/>
            <a:ext cx="2714625" cy="788988"/>
          </a:xfrm>
          <a:prstGeom prst="rect">
            <a:avLst/>
          </a:prstGeom>
          <a:noFill/>
          <a:ln w="9525">
            <a:noFill/>
            <a:miter lim="800000"/>
            <a:headEnd/>
            <a:tailEnd/>
          </a:ln>
        </p:spPr>
        <p:txBody>
          <a:bodyPr wrap="none" lIns="100794" tIns="50397" rIns="100794" bIns="50397">
            <a:spAutoFit/>
          </a:bodyPr>
          <a:lstStyle/>
          <a:p>
            <a:r>
              <a:rPr lang="en-US">
                <a:solidFill>
                  <a:schemeClr val="tx1"/>
                </a:solidFill>
              </a:rPr>
              <a:t>Single read maps to </a:t>
            </a:r>
          </a:p>
          <a:p>
            <a:r>
              <a:rPr lang="en-US">
                <a:solidFill>
                  <a:schemeClr val="tx1"/>
                </a:solidFill>
              </a:rPr>
              <a:t>multiple positions</a:t>
            </a:r>
          </a:p>
        </p:txBody>
      </p:sp>
      <p:sp>
        <p:nvSpPr>
          <p:cNvPr id="44049" name="Line 18"/>
          <p:cNvSpPr>
            <a:spLocks noChangeShapeType="1"/>
          </p:cNvSpPr>
          <p:nvPr/>
        </p:nvSpPr>
        <p:spPr bwMode="auto">
          <a:xfrm>
            <a:off x="6950075" y="4492625"/>
            <a:ext cx="757238" cy="0"/>
          </a:xfrm>
          <a:prstGeom prst="line">
            <a:avLst/>
          </a:prstGeom>
          <a:noFill/>
          <a:ln w="44450">
            <a:solidFill>
              <a:srgbClr val="FF0000"/>
            </a:solidFill>
            <a:round/>
            <a:headEnd/>
            <a:tailEnd/>
          </a:ln>
        </p:spPr>
        <p:txBody>
          <a:bodyPr lIns="100794" tIns="50397" rIns="100794" bIns="50397"/>
          <a:lstStyle/>
          <a:p>
            <a:endParaRPr lang="en-GB"/>
          </a:p>
        </p:txBody>
      </p:sp>
      <p:sp>
        <p:nvSpPr>
          <p:cNvPr id="44050" name="Line 19"/>
          <p:cNvSpPr>
            <a:spLocks noChangeShapeType="1"/>
          </p:cNvSpPr>
          <p:nvPr/>
        </p:nvSpPr>
        <p:spPr bwMode="auto">
          <a:xfrm>
            <a:off x="7791450" y="4492625"/>
            <a:ext cx="1090613" cy="0"/>
          </a:xfrm>
          <a:prstGeom prst="line">
            <a:avLst/>
          </a:prstGeom>
          <a:noFill/>
          <a:ln w="38100" cap="rnd">
            <a:solidFill>
              <a:schemeClr val="tx1"/>
            </a:solidFill>
            <a:prstDash val="sysDot"/>
            <a:round/>
            <a:headEnd/>
            <a:tailEnd/>
          </a:ln>
        </p:spPr>
        <p:txBody>
          <a:bodyPr lIns="100794" tIns="50397" rIns="100794" bIns="50397"/>
          <a:lstStyle/>
          <a:p>
            <a:endParaRPr lang="en-GB"/>
          </a:p>
        </p:txBody>
      </p:sp>
      <p:sp>
        <p:nvSpPr>
          <p:cNvPr id="44051" name="Line 20"/>
          <p:cNvSpPr>
            <a:spLocks noChangeShapeType="1"/>
          </p:cNvSpPr>
          <p:nvPr/>
        </p:nvSpPr>
        <p:spPr bwMode="auto">
          <a:xfrm>
            <a:off x="8882063" y="4492625"/>
            <a:ext cx="757237" cy="0"/>
          </a:xfrm>
          <a:prstGeom prst="line">
            <a:avLst/>
          </a:prstGeom>
          <a:noFill/>
          <a:ln w="44450">
            <a:solidFill>
              <a:schemeClr val="tx1"/>
            </a:solidFill>
            <a:round/>
            <a:headEnd/>
            <a:tailEnd/>
          </a:ln>
        </p:spPr>
        <p:txBody>
          <a:bodyPr lIns="100794" tIns="50397" rIns="100794" bIns="50397"/>
          <a:lstStyle/>
          <a:p>
            <a:endParaRPr lang="en-GB"/>
          </a:p>
        </p:txBody>
      </p:sp>
      <p:sp>
        <p:nvSpPr>
          <p:cNvPr id="44052" name="Text Box 21"/>
          <p:cNvSpPr txBox="1">
            <a:spLocks noChangeArrowheads="1"/>
          </p:cNvSpPr>
          <p:nvPr/>
        </p:nvSpPr>
        <p:spPr bwMode="auto">
          <a:xfrm>
            <a:off x="6607175" y="3987800"/>
            <a:ext cx="3473450" cy="446088"/>
          </a:xfrm>
          <a:prstGeom prst="rect">
            <a:avLst/>
          </a:prstGeom>
          <a:noFill/>
          <a:ln w="9525">
            <a:noFill/>
            <a:miter lim="800000"/>
            <a:headEnd/>
            <a:tailEnd/>
          </a:ln>
        </p:spPr>
        <p:txBody>
          <a:bodyPr wrap="none" lIns="100794" tIns="50397" rIns="100794" bIns="50397">
            <a:spAutoFit/>
          </a:bodyPr>
          <a:lstStyle/>
          <a:p>
            <a:r>
              <a:rPr lang="en-US">
                <a:solidFill>
                  <a:schemeClr val="tx1"/>
                </a:solidFill>
              </a:rPr>
              <a:t>Paired read maps uniquely</a:t>
            </a:r>
          </a:p>
        </p:txBody>
      </p:sp>
      <p:sp>
        <p:nvSpPr>
          <p:cNvPr id="85009" name="Line 30"/>
          <p:cNvSpPr>
            <a:spLocks noChangeShapeType="1"/>
          </p:cNvSpPr>
          <p:nvPr/>
        </p:nvSpPr>
        <p:spPr bwMode="auto">
          <a:xfrm>
            <a:off x="3673475" y="2803525"/>
            <a:ext cx="755650" cy="0"/>
          </a:xfrm>
          <a:prstGeom prst="line">
            <a:avLst/>
          </a:prstGeom>
          <a:noFill/>
          <a:ln w="44450">
            <a:solidFill>
              <a:schemeClr val="tx1"/>
            </a:solidFill>
            <a:round/>
            <a:headEnd/>
            <a:tailEnd/>
          </a:ln>
        </p:spPr>
        <p:txBody>
          <a:bodyPr lIns="100794" tIns="50397" rIns="100794" bIns="50397"/>
          <a:lstStyle/>
          <a:p>
            <a:endParaRPr lang="en-GB"/>
          </a:p>
        </p:txBody>
      </p:sp>
      <p:sp>
        <p:nvSpPr>
          <p:cNvPr id="85010" name="Line 31"/>
          <p:cNvSpPr>
            <a:spLocks noChangeShapeType="1"/>
          </p:cNvSpPr>
          <p:nvPr/>
        </p:nvSpPr>
        <p:spPr bwMode="auto">
          <a:xfrm>
            <a:off x="4513263" y="2803525"/>
            <a:ext cx="1092200" cy="0"/>
          </a:xfrm>
          <a:prstGeom prst="line">
            <a:avLst/>
          </a:prstGeom>
          <a:noFill/>
          <a:ln w="38100" cap="rnd">
            <a:solidFill>
              <a:schemeClr val="tx1"/>
            </a:solidFill>
            <a:prstDash val="sysDot"/>
            <a:round/>
            <a:headEnd/>
            <a:tailEnd/>
          </a:ln>
        </p:spPr>
        <p:txBody>
          <a:bodyPr lIns="100794" tIns="50397" rIns="100794" bIns="50397"/>
          <a:lstStyle/>
          <a:p>
            <a:endParaRPr lang="en-GB"/>
          </a:p>
        </p:txBody>
      </p:sp>
      <p:sp>
        <p:nvSpPr>
          <p:cNvPr id="85011" name="Line 32"/>
          <p:cNvSpPr>
            <a:spLocks noChangeShapeType="1"/>
          </p:cNvSpPr>
          <p:nvPr/>
        </p:nvSpPr>
        <p:spPr bwMode="auto">
          <a:xfrm>
            <a:off x="5605463" y="2803525"/>
            <a:ext cx="755650" cy="0"/>
          </a:xfrm>
          <a:prstGeom prst="line">
            <a:avLst/>
          </a:prstGeom>
          <a:noFill/>
          <a:ln w="44450">
            <a:solidFill>
              <a:schemeClr val="tx1"/>
            </a:solidFill>
            <a:round/>
            <a:headEnd/>
            <a:tailEnd/>
          </a:ln>
        </p:spPr>
        <p:txBody>
          <a:bodyPr lIns="100794" tIns="50397" rIns="100794" bIns="50397"/>
          <a:lstStyle/>
          <a:p>
            <a:endParaRPr lang="en-GB"/>
          </a:p>
        </p:txBody>
      </p:sp>
      <p:sp>
        <p:nvSpPr>
          <p:cNvPr id="85012" name="Text Box 33"/>
          <p:cNvSpPr txBox="1">
            <a:spLocks noChangeArrowheads="1"/>
          </p:cNvSpPr>
          <p:nvPr/>
        </p:nvSpPr>
        <p:spPr bwMode="auto">
          <a:xfrm>
            <a:off x="3319463" y="2927350"/>
            <a:ext cx="1066800" cy="446088"/>
          </a:xfrm>
          <a:prstGeom prst="rect">
            <a:avLst/>
          </a:prstGeom>
          <a:noFill/>
          <a:ln w="9525">
            <a:noFill/>
            <a:miter lim="800000"/>
            <a:headEnd/>
            <a:tailEnd/>
          </a:ln>
        </p:spPr>
        <p:txBody>
          <a:bodyPr wrap="none" lIns="100794" tIns="50397" rIns="100794" bIns="50397">
            <a:spAutoFit/>
          </a:bodyPr>
          <a:lstStyle/>
          <a:p>
            <a:r>
              <a:rPr lang="en-US">
                <a:solidFill>
                  <a:schemeClr val="tx1"/>
                </a:solidFill>
              </a:rPr>
              <a:t>Read 1</a:t>
            </a:r>
          </a:p>
        </p:txBody>
      </p:sp>
      <p:sp>
        <p:nvSpPr>
          <p:cNvPr id="85013" name="Text Box 34"/>
          <p:cNvSpPr txBox="1">
            <a:spLocks noChangeArrowheads="1"/>
          </p:cNvSpPr>
          <p:nvPr/>
        </p:nvSpPr>
        <p:spPr bwMode="auto">
          <a:xfrm>
            <a:off x="5599113" y="2927350"/>
            <a:ext cx="1065212" cy="446088"/>
          </a:xfrm>
          <a:prstGeom prst="rect">
            <a:avLst/>
          </a:prstGeom>
          <a:noFill/>
          <a:ln w="9525">
            <a:noFill/>
            <a:miter lim="800000"/>
            <a:headEnd/>
            <a:tailEnd/>
          </a:ln>
        </p:spPr>
        <p:txBody>
          <a:bodyPr wrap="none" lIns="100794" tIns="50397" rIns="100794" bIns="50397">
            <a:spAutoFit/>
          </a:bodyPr>
          <a:lstStyle/>
          <a:p>
            <a:r>
              <a:rPr lang="en-US">
                <a:solidFill>
                  <a:schemeClr val="tx1"/>
                </a:solidFill>
              </a:rPr>
              <a:t>Read 2</a:t>
            </a:r>
          </a:p>
        </p:txBody>
      </p:sp>
      <p:sp>
        <p:nvSpPr>
          <p:cNvPr id="85014" name="Text Box 35"/>
          <p:cNvSpPr txBox="1">
            <a:spLocks noChangeArrowheads="1"/>
          </p:cNvSpPr>
          <p:nvPr/>
        </p:nvSpPr>
        <p:spPr bwMode="auto">
          <a:xfrm>
            <a:off x="4010025" y="1963738"/>
            <a:ext cx="2263775" cy="444500"/>
          </a:xfrm>
          <a:prstGeom prst="rect">
            <a:avLst/>
          </a:prstGeom>
          <a:noFill/>
          <a:ln w="9525">
            <a:noFill/>
            <a:miter lim="800000"/>
            <a:headEnd/>
            <a:tailEnd/>
          </a:ln>
        </p:spPr>
        <p:txBody>
          <a:bodyPr wrap="none" lIns="100794" tIns="50397" rIns="100794" bIns="50397">
            <a:spAutoFit/>
          </a:bodyPr>
          <a:lstStyle/>
          <a:p>
            <a:r>
              <a:rPr lang="en-US">
                <a:solidFill>
                  <a:schemeClr val="tx1"/>
                </a:solidFill>
              </a:rPr>
              <a:t>Known Distance</a:t>
            </a:r>
          </a:p>
        </p:txBody>
      </p:sp>
      <p:sp>
        <p:nvSpPr>
          <p:cNvPr id="85015" name="Line 36"/>
          <p:cNvSpPr>
            <a:spLocks noChangeShapeType="1"/>
          </p:cNvSpPr>
          <p:nvPr/>
        </p:nvSpPr>
        <p:spPr bwMode="auto">
          <a:xfrm flipH="1">
            <a:off x="4429125" y="2384425"/>
            <a:ext cx="84138" cy="334963"/>
          </a:xfrm>
          <a:prstGeom prst="line">
            <a:avLst/>
          </a:prstGeom>
          <a:noFill/>
          <a:ln w="25400">
            <a:solidFill>
              <a:schemeClr val="tx1"/>
            </a:solidFill>
            <a:round/>
            <a:headEnd/>
            <a:tailEnd type="triangle" w="med" len="med"/>
          </a:ln>
        </p:spPr>
        <p:txBody>
          <a:bodyPr lIns="100794" tIns="50397" rIns="100794" bIns="50397"/>
          <a:lstStyle/>
          <a:p>
            <a:endParaRPr lang="en-GB"/>
          </a:p>
        </p:txBody>
      </p:sp>
      <p:sp>
        <p:nvSpPr>
          <p:cNvPr id="85016" name="Line 37"/>
          <p:cNvSpPr>
            <a:spLocks noChangeShapeType="1"/>
          </p:cNvSpPr>
          <p:nvPr/>
        </p:nvSpPr>
        <p:spPr bwMode="auto">
          <a:xfrm flipH="1">
            <a:off x="5605463" y="2384425"/>
            <a:ext cx="84137" cy="334963"/>
          </a:xfrm>
          <a:prstGeom prst="line">
            <a:avLst/>
          </a:prstGeom>
          <a:noFill/>
          <a:ln w="25400">
            <a:solidFill>
              <a:schemeClr val="tx1"/>
            </a:solidFill>
            <a:round/>
            <a:headEnd/>
            <a:tailEnd type="triangle" w="med" len="med"/>
          </a:ln>
        </p:spPr>
        <p:txBody>
          <a:bodyPr lIns="100794" tIns="50397" rIns="100794" bIns="50397"/>
          <a:lstStyle/>
          <a:p>
            <a:endParaRPr lang="en-GB"/>
          </a:p>
        </p:txBody>
      </p:sp>
      <p:sp>
        <p:nvSpPr>
          <p:cNvPr id="30" name="Rectangle 7"/>
          <p:cNvSpPr>
            <a:spLocks noChangeArrowheads="1"/>
          </p:cNvSpPr>
          <p:nvPr/>
        </p:nvSpPr>
        <p:spPr bwMode="auto">
          <a:xfrm>
            <a:off x="6919913" y="4691063"/>
            <a:ext cx="2754312" cy="282575"/>
          </a:xfrm>
          <a:prstGeom prst="rect">
            <a:avLst/>
          </a:prstGeom>
          <a:solidFill>
            <a:srgbClr val="FF0000"/>
          </a:solidFill>
          <a:ln w="9525">
            <a:solidFill>
              <a:schemeClr val="tx1"/>
            </a:solidFill>
            <a:miter lim="800000"/>
            <a:headEnd/>
            <a:tailEnd/>
          </a:ln>
        </p:spPr>
        <p:txBody>
          <a:bodyPr wrap="none" lIns="100794" tIns="50397" rIns="100794" bIns="50397" anchor="ctr"/>
          <a:lstStyle/>
          <a:p>
            <a:endParaRPr lang="en-US">
              <a:solidFill>
                <a:schemeClr val="tx1"/>
              </a:solidFill>
            </a:endParaRPr>
          </a:p>
        </p:txBody>
      </p:sp>
      <p:sp>
        <p:nvSpPr>
          <p:cNvPr id="31" name="Text Box 21"/>
          <p:cNvSpPr txBox="1">
            <a:spLocks noChangeArrowheads="1"/>
          </p:cNvSpPr>
          <p:nvPr/>
        </p:nvSpPr>
        <p:spPr bwMode="auto">
          <a:xfrm>
            <a:off x="6769100" y="4030663"/>
            <a:ext cx="3311525" cy="446087"/>
          </a:xfrm>
          <a:prstGeom prst="rect">
            <a:avLst/>
          </a:prstGeom>
          <a:noFill/>
          <a:ln w="9525">
            <a:noFill/>
            <a:miter lim="800000"/>
            <a:headEnd/>
            <a:tailEnd/>
          </a:ln>
        </p:spPr>
        <p:txBody>
          <a:bodyPr wrap="none" lIns="100794" tIns="50397" rIns="100794" bIns="50397">
            <a:spAutoFit/>
          </a:bodyPr>
          <a:lstStyle/>
          <a:p>
            <a:r>
              <a:rPr lang="en-US">
                <a:solidFill>
                  <a:schemeClr val="tx1"/>
                </a:solidFill>
              </a:rPr>
              <a:t>Paired read does not map</a:t>
            </a:r>
          </a:p>
        </p:txBody>
      </p:sp>
      <p:sp>
        <p:nvSpPr>
          <p:cNvPr id="32" name="Line 20"/>
          <p:cNvSpPr>
            <a:spLocks noChangeShapeType="1"/>
          </p:cNvSpPr>
          <p:nvPr/>
        </p:nvSpPr>
        <p:spPr bwMode="auto">
          <a:xfrm flipV="1">
            <a:off x="8832850" y="4498975"/>
            <a:ext cx="896938" cy="0"/>
          </a:xfrm>
          <a:prstGeom prst="line">
            <a:avLst/>
          </a:prstGeom>
          <a:noFill/>
          <a:ln w="44450">
            <a:solidFill>
              <a:srgbClr val="FF0000"/>
            </a:solidFill>
            <a:round/>
            <a:headEnd/>
            <a:tailEnd/>
          </a:ln>
        </p:spPr>
        <p:txBody>
          <a:bodyPr lIns="100794" tIns="50397" rIns="100794" bIns="50397"/>
          <a:lstStyle/>
          <a:p>
            <a:endParaRPr lang="en-GB"/>
          </a:p>
        </p:txBody>
      </p:sp>
      <p:sp>
        <p:nvSpPr>
          <p:cNvPr id="85020" name="Title 1"/>
          <p:cNvSpPr>
            <a:spLocks noGrp="1"/>
          </p:cNvSpPr>
          <p:nvPr>
            <p:ph type="title"/>
          </p:nvPr>
        </p:nvSpPr>
        <p:spPr>
          <a:xfrm>
            <a:off x="747229" y="6906"/>
            <a:ext cx="8604250" cy="1258888"/>
          </a:xfrm>
        </p:spPr>
        <p:txBody>
          <a:bodyPr/>
          <a:lstStyle/>
          <a:p>
            <a:r>
              <a:rPr lang="en-GB" sz="3200" dirty="0" smtClean="0">
                <a:latin typeface="+mn-lt"/>
              </a:rPr>
              <a:t>Repetitive sequence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0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4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animBg="1"/>
      <p:bldP spid="44045" grpId="0" animBg="1"/>
      <p:bldP spid="44046" grpId="0" animBg="1"/>
      <p:bldP spid="44047" grpId="0" animBg="1"/>
      <p:bldP spid="44048" grpId="0"/>
      <p:bldP spid="44049" grpId="0" animBg="1"/>
      <p:bldP spid="44050" grpId="0" animBg="1"/>
      <p:bldP spid="44051" grpId="0" animBg="1"/>
      <p:bldP spid="44052" grpId="0"/>
      <p:bldP spid="44052" grpId="1"/>
      <p:bldP spid="30" grpId="0" animBg="1"/>
      <p:bldP spid="31" grpId="0"/>
      <p:bldP spid="3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739775" y="4219"/>
            <a:ext cx="8604250" cy="1258887"/>
          </a:xfrm>
        </p:spPr>
        <p:txBody>
          <a:bodyPr/>
          <a:lstStyle/>
          <a:p>
            <a:r>
              <a:rPr lang="en-GB" sz="3200" dirty="0" smtClean="0"/>
              <a:t>Repetitive sequence</a:t>
            </a:r>
          </a:p>
        </p:txBody>
      </p:sp>
      <p:pic>
        <p:nvPicPr>
          <p:cNvPr id="86019" name="Picture 2" descr="repeats"/>
          <p:cNvPicPr>
            <a:picLocks noChangeAspect="1" noChangeArrowheads="1"/>
          </p:cNvPicPr>
          <p:nvPr/>
        </p:nvPicPr>
        <p:blipFill>
          <a:blip r:embed="rId3" cstate="print"/>
          <a:srcRect/>
          <a:stretch>
            <a:fillRect/>
          </a:stretch>
        </p:blipFill>
        <p:spPr bwMode="auto">
          <a:xfrm>
            <a:off x="1320800" y="2079625"/>
            <a:ext cx="7143750" cy="952500"/>
          </a:xfrm>
          <a:prstGeom prst="rect">
            <a:avLst/>
          </a:prstGeom>
          <a:noFill/>
          <a:ln w="9525">
            <a:noFill/>
            <a:miter lim="800000"/>
            <a:headEnd/>
            <a:tailEnd/>
          </a:ln>
        </p:spPr>
      </p:pic>
      <p:pic>
        <p:nvPicPr>
          <p:cNvPr id="195588" name="Picture 4" descr="collapsed repeat"/>
          <p:cNvPicPr>
            <a:picLocks noChangeAspect="1" noChangeArrowheads="1"/>
          </p:cNvPicPr>
          <p:nvPr/>
        </p:nvPicPr>
        <p:blipFill>
          <a:blip r:embed="rId4" cstate="print"/>
          <a:srcRect/>
          <a:stretch>
            <a:fillRect/>
          </a:stretch>
        </p:blipFill>
        <p:spPr bwMode="auto">
          <a:xfrm>
            <a:off x="1430338" y="4524375"/>
            <a:ext cx="7143750" cy="981075"/>
          </a:xfrm>
          <a:prstGeom prst="rect">
            <a:avLst/>
          </a:prstGeom>
          <a:noFill/>
          <a:ln w="9525">
            <a:noFill/>
            <a:miter lim="800000"/>
            <a:headEnd/>
            <a:tailEnd/>
          </a:ln>
        </p:spPr>
      </p:pic>
      <p:cxnSp>
        <p:nvCxnSpPr>
          <p:cNvPr id="8" name="Straight Arrow Connector 7"/>
          <p:cNvCxnSpPr>
            <a:cxnSpLocks noChangeShapeType="1"/>
          </p:cNvCxnSpPr>
          <p:nvPr/>
        </p:nvCxnSpPr>
        <p:spPr bwMode="auto">
          <a:xfrm rot="5400000">
            <a:off x="1865312" y="3548063"/>
            <a:ext cx="1279525" cy="438150"/>
          </a:xfrm>
          <a:prstGeom prst="straightConnector1">
            <a:avLst/>
          </a:prstGeom>
          <a:noFill/>
          <a:ln w="9525" algn="ctr">
            <a:solidFill>
              <a:schemeClr val="tx1"/>
            </a:solidFill>
            <a:round/>
            <a:headEnd/>
            <a:tailEnd type="arrow" w="med" len="med"/>
          </a:ln>
        </p:spPr>
      </p:cxnSp>
      <p:cxnSp>
        <p:nvCxnSpPr>
          <p:cNvPr id="10" name="Straight Arrow Connector 9"/>
          <p:cNvCxnSpPr>
            <a:cxnSpLocks noChangeShapeType="1"/>
          </p:cNvCxnSpPr>
          <p:nvPr/>
        </p:nvCxnSpPr>
        <p:spPr bwMode="auto">
          <a:xfrm rot="10800000" flipV="1">
            <a:off x="2341563" y="3144838"/>
            <a:ext cx="4625975" cy="1262062"/>
          </a:xfrm>
          <a:prstGeom prst="straightConnector1">
            <a:avLst/>
          </a:prstGeom>
          <a:noFill/>
          <a:ln w="9525" algn="ctr">
            <a:solidFill>
              <a:schemeClr val="tx1"/>
            </a:solidFill>
            <a:round/>
            <a:headEnd/>
            <a:tailEnd type="arrow" w="med" len="med"/>
          </a:ln>
        </p:spPr>
      </p:cxnSp>
      <p:sp>
        <p:nvSpPr>
          <p:cNvPr id="86023" name="TextBox 13"/>
          <p:cNvSpPr txBox="1">
            <a:spLocks noChangeArrowheads="1"/>
          </p:cNvSpPr>
          <p:nvPr/>
        </p:nvSpPr>
        <p:spPr bwMode="auto">
          <a:xfrm>
            <a:off x="4535488" y="6784975"/>
            <a:ext cx="5084762" cy="320675"/>
          </a:xfrm>
          <a:prstGeom prst="rect">
            <a:avLst/>
          </a:prstGeom>
          <a:noFill/>
          <a:ln w="9525">
            <a:noFill/>
            <a:miter lim="800000"/>
            <a:headEnd/>
            <a:tailEnd/>
          </a:ln>
        </p:spPr>
        <p:txBody>
          <a:bodyPr>
            <a:spAutoFit/>
          </a:bodyPr>
          <a:lstStyle/>
          <a:p>
            <a:r>
              <a:rPr lang="en-GB" sz="1600">
                <a:solidFill>
                  <a:schemeClr val="tx1"/>
                </a:solidFill>
              </a:rPr>
              <a:t>http://www.cbcb.umd.edu/research/assembly_primer.shtml</a:t>
            </a:r>
          </a:p>
        </p:txBody>
      </p:sp>
      <p:cxnSp>
        <p:nvCxnSpPr>
          <p:cNvPr id="16" name="Straight Arrow Connector 15"/>
          <p:cNvCxnSpPr>
            <a:cxnSpLocks noChangeShapeType="1"/>
          </p:cNvCxnSpPr>
          <p:nvPr/>
        </p:nvCxnSpPr>
        <p:spPr bwMode="auto">
          <a:xfrm rot="10800000">
            <a:off x="3200400" y="5194300"/>
            <a:ext cx="2047875" cy="895350"/>
          </a:xfrm>
          <a:prstGeom prst="straightConnector1">
            <a:avLst/>
          </a:prstGeom>
          <a:noFill/>
          <a:ln w="9525" algn="ctr">
            <a:solidFill>
              <a:schemeClr val="tx1"/>
            </a:solidFill>
            <a:round/>
            <a:headEnd/>
            <a:tailEnd type="arrow" w="med" len="med"/>
          </a:ln>
        </p:spPr>
      </p:cxnSp>
      <p:sp>
        <p:nvSpPr>
          <p:cNvPr id="18" name="TextBox 17"/>
          <p:cNvSpPr txBox="1">
            <a:spLocks noChangeArrowheads="1"/>
          </p:cNvSpPr>
          <p:nvPr/>
        </p:nvSpPr>
        <p:spPr bwMode="auto">
          <a:xfrm>
            <a:off x="5248275" y="5651500"/>
            <a:ext cx="4572000" cy="1122363"/>
          </a:xfrm>
          <a:prstGeom prst="rect">
            <a:avLst/>
          </a:prstGeom>
          <a:noFill/>
          <a:ln w="9525">
            <a:noFill/>
            <a:miter lim="800000"/>
            <a:headEnd/>
            <a:tailEnd/>
          </a:ln>
        </p:spPr>
        <p:txBody>
          <a:bodyPr>
            <a:spAutoFit/>
          </a:bodyPr>
          <a:lstStyle/>
          <a:p>
            <a:r>
              <a:rPr lang="en-GB">
                <a:solidFill>
                  <a:schemeClr val="tx1"/>
                </a:solidFill>
              </a:rPr>
              <a:t>Can try to identify collapsed repeats by increased  relative coverage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95588"/>
                                        </p:tgtEl>
                                        <p:attrNameLst>
                                          <p:attrName>style.visibility</p:attrName>
                                        </p:attrNameLst>
                                      </p:cBhvr>
                                      <p:to>
                                        <p:strVal val="visible"/>
                                      </p:to>
                                    </p:set>
                                    <p:animEffect transition="in" filter="fade">
                                      <p:cBhvr>
                                        <p:cTn id="13" dur="2000"/>
                                        <p:tgtEl>
                                          <p:spTgt spid="19558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739775" y="4219"/>
            <a:ext cx="8604250" cy="1258887"/>
          </a:xfrm>
        </p:spPr>
        <p:txBody>
          <a:bodyPr/>
          <a:lstStyle/>
          <a:p>
            <a:r>
              <a:rPr lang="en-GB" sz="3200" dirty="0" smtClean="0"/>
              <a:t>Repetitive sequence</a:t>
            </a:r>
          </a:p>
        </p:txBody>
      </p:sp>
      <p:sp>
        <p:nvSpPr>
          <p:cNvPr id="87043" name="Content Placeholder 2"/>
          <p:cNvSpPr>
            <a:spLocks noGrp="1"/>
          </p:cNvSpPr>
          <p:nvPr>
            <p:ph idx="1"/>
          </p:nvPr>
        </p:nvSpPr>
        <p:spPr>
          <a:xfrm>
            <a:off x="739775" y="1571770"/>
            <a:ext cx="8604250" cy="4759325"/>
          </a:xfrm>
        </p:spPr>
        <p:txBody>
          <a:bodyPr/>
          <a:lstStyle/>
          <a:p>
            <a:pPr>
              <a:buFont typeface="Arial" charset="0"/>
              <a:buChar char="•"/>
            </a:pPr>
            <a:r>
              <a:rPr lang="en-GB" sz="2400" dirty="0" smtClean="0"/>
              <a:t>Main reason for fragmented genome assemblies</a:t>
            </a:r>
          </a:p>
          <a:p>
            <a:pPr>
              <a:buFont typeface="Arial" charset="0"/>
              <a:buChar char="•"/>
            </a:pPr>
            <a:r>
              <a:rPr lang="en-GB" sz="2400" dirty="0" smtClean="0"/>
              <a:t>Additional sequencing depth will not help overcome repeat limited assemblies</a:t>
            </a:r>
          </a:p>
          <a:p>
            <a:pPr>
              <a:buFont typeface="Arial" charset="0"/>
              <a:buChar char="•"/>
            </a:pPr>
            <a:endParaRPr lang="en-GB" sz="2400" dirty="0" smtClean="0"/>
          </a:p>
          <a:p>
            <a:pPr>
              <a:buFont typeface="Arial" charset="0"/>
              <a:buChar char="•"/>
            </a:pPr>
            <a:r>
              <a:rPr lang="en-GB" sz="2400" dirty="0" smtClean="0"/>
              <a:t>Can estimate the number of repetitive regions, based on relative coverage</a:t>
            </a:r>
          </a:p>
          <a:p>
            <a:pPr>
              <a:buFont typeface="Arial" charset="0"/>
              <a:buChar char="•"/>
            </a:pPr>
            <a:r>
              <a:rPr lang="en-GB" sz="2400" dirty="0" smtClean="0"/>
              <a:t>Only longer reads or paired-end/mate-pair reads can overcome this</a:t>
            </a:r>
          </a:p>
          <a:p>
            <a:pPr>
              <a:buFont typeface="Arial" charset="0"/>
              <a:buChar char="•"/>
            </a:pPr>
            <a:r>
              <a:rPr lang="en-GB" sz="2400" dirty="0" err="1" smtClean="0"/>
              <a:t>PacBio</a:t>
            </a:r>
            <a:r>
              <a:rPr lang="en-GB" sz="2400" dirty="0" smtClean="0"/>
              <a:t> reads can extend up to 10-20kb but expensive and impractical for most labs</a:t>
            </a:r>
          </a:p>
          <a:p>
            <a:pPr>
              <a:buFont typeface="Arial" charset="0"/>
              <a:buChar char="•"/>
            </a:pPr>
            <a:r>
              <a:rPr lang="en-GB" sz="2400" dirty="0" smtClean="0"/>
              <a:t>Large mate pair insert sizes ~20kb are possible, but library preparation is inefficient (2-3 days of trial and error). Also a significant fraction will be error-prone and/or </a:t>
            </a:r>
            <a:r>
              <a:rPr lang="en-GB" sz="2400" dirty="0" err="1" smtClean="0"/>
              <a:t>chimeric</a:t>
            </a:r>
            <a:endParaRPr lang="en-GB" sz="2400" dirty="0" smtClean="0"/>
          </a:p>
          <a:p>
            <a:pPr>
              <a:buFont typeface="Arial" charset="0"/>
              <a:buChar char="•"/>
            </a:pPr>
            <a:endParaRPr lang="en-GB" dirty="0" smtClean="0"/>
          </a:p>
          <a:p>
            <a:pPr>
              <a:buFont typeface="Arial" charset="0"/>
              <a:buChar char="•"/>
            </a:pPr>
            <a:endParaRPr lang="en-GB" dirty="0" smtClean="0"/>
          </a:p>
          <a:p>
            <a:pPr lvl="1">
              <a:buFont typeface="Arial" charset="0"/>
              <a:buChar char="•"/>
            </a:pPr>
            <a:endParaRPr lang="en-GB" dirty="0" smtClean="0"/>
          </a:p>
        </p:txBody>
      </p:sp>
      <p:sp>
        <p:nvSpPr>
          <p:cNvPr id="87044" name="Rectangle 3"/>
          <p:cNvSpPr>
            <a:spLocks noChangeArrowheads="1"/>
          </p:cNvSpPr>
          <p:nvPr/>
        </p:nvSpPr>
        <p:spPr bwMode="auto">
          <a:xfrm>
            <a:off x="5134664" y="6730243"/>
            <a:ext cx="5038725" cy="696912"/>
          </a:xfrm>
          <a:prstGeom prst="rect">
            <a:avLst/>
          </a:prstGeom>
          <a:noFill/>
          <a:ln w="9525">
            <a:noFill/>
            <a:miter lim="800000"/>
            <a:headEnd/>
            <a:tailEnd/>
          </a:ln>
        </p:spPr>
        <p:txBody>
          <a:bodyPr>
            <a:spAutoFit/>
          </a:bodyPr>
          <a:lstStyle/>
          <a:p>
            <a:pPr fontAlgn="t"/>
            <a:r>
              <a:rPr lang="en-GB" sz="1400" dirty="0" err="1">
                <a:solidFill>
                  <a:schemeClr val="tx1"/>
                </a:solidFill>
              </a:rPr>
              <a:t>Whiteford</a:t>
            </a:r>
            <a:r>
              <a:rPr lang="en-GB" sz="1400" dirty="0">
                <a:solidFill>
                  <a:schemeClr val="tx1"/>
                </a:solidFill>
              </a:rPr>
              <a:t> N, </a:t>
            </a:r>
            <a:r>
              <a:rPr lang="en-GB" sz="1400" dirty="0" err="1">
                <a:solidFill>
                  <a:schemeClr val="tx1"/>
                </a:solidFill>
              </a:rPr>
              <a:t>Haslam</a:t>
            </a:r>
            <a:r>
              <a:rPr lang="en-GB" sz="1400" dirty="0">
                <a:solidFill>
                  <a:schemeClr val="tx1"/>
                </a:solidFill>
              </a:rPr>
              <a:t> N, Weber G, et al. An analysis of the feasibility of short read sequencing. Nucleic Acids Res 2005;33:e171</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739775" y="4219"/>
            <a:ext cx="8604250" cy="1258887"/>
          </a:xfrm>
        </p:spPr>
        <p:txBody>
          <a:bodyPr/>
          <a:lstStyle/>
          <a:p>
            <a:r>
              <a:rPr lang="en-GB" sz="3200" dirty="0" smtClean="0">
                <a:latin typeface="+mn-lt"/>
              </a:rPr>
              <a:t>Assumptions made by de-novo assemblers</a:t>
            </a:r>
          </a:p>
        </p:txBody>
      </p:sp>
      <p:sp>
        <p:nvSpPr>
          <p:cNvPr id="88067" name="Content Placeholder 2"/>
          <p:cNvSpPr>
            <a:spLocks noGrp="1"/>
          </p:cNvSpPr>
          <p:nvPr>
            <p:ph idx="1"/>
          </p:nvPr>
        </p:nvSpPr>
        <p:spPr/>
        <p:txBody>
          <a:bodyPr/>
          <a:lstStyle/>
          <a:p>
            <a:r>
              <a:rPr lang="en-GB" sz="2400" dirty="0" smtClean="0"/>
              <a:t>Based on Lander-Waterman model</a:t>
            </a:r>
          </a:p>
          <a:p>
            <a:r>
              <a:rPr lang="en-GB" sz="2400" dirty="0" smtClean="0"/>
              <a:t>	Number of times a base is sequenced follows a Poisson distribution</a:t>
            </a:r>
          </a:p>
          <a:p>
            <a:r>
              <a:rPr lang="en-GB" sz="2400" dirty="0" smtClean="0"/>
              <a:t>	Reads are randomly distributed throughout a genome</a:t>
            </a:r>
          </a:p>
          <a:p>
            <a:r>
              <a:rPr lang="en-GB" sz="2400" dirty="0" smtClean="0"/>
              <a:t>	The ability to detect an overlap between two reads is not dependent on the base-composition of the read</a:t>
            </a:r>
          </a:p>
          <a:p>
            <a:endParaRPr lang="en-GB" dirty="0" smtClean="0"/>
          </a:p>
          <a:p>
            <a:endParaRPr lang="en-GB" dirty="0" smtClean="0"/>
          </a:p>
        </p:txBody>
      </p:sp>
      <p:sp>
        <p:nvSpPr>
          <p:cNvPr id="88068" name="Rectangle 3"/>
          <p:cNvSpPr>
            <a:spLocks noChangeArrowheads="1"/>
          </p:cNvSpPr>
          <p:nvPr/>
        </p:nvSpPr>
        <p:spPr bwMode="auto">
          <a:xfrm>
            <a:off x="4678363" y="6477000"/>
            <a:ext cx="5038725" cy="779463"/>
          </a:xfrm>
          <a:prstGeom prst="rect">
            <a:avLst/>
          </a:prstGeom>
          <a:noFill/>
          <a:ln w="9525">
            <a:noFill/>
            <a:miter lim="800000"/>
            <a:headEnd/>
            <a:tailEnd/>
          </a:ln>
        </p:spPr>
        <p:txBody>
          <a:bodyPr>
            <a:spAutoFit/>
          </a:bodyPr>
          <a:lstStyle/>
          <a:p>
            <a:r>
              <a:rPr lang="en-GB" sz="1600">
                <a:solidFill>
                  <a:schemeClr val="tx1"/>
                </a:solidFill>
              </a:rPr>
              <a:t>Lander, E.S. and Waterman, M.S. (1988). "Genomic Mapping by Fingerprinting Random Clones: A Mathematical Analysis". </a:t>
            </a:r>
            <a:r>
              <a:rPr lang="en-GB" sz="1600" i="1">
                <a:solidFill>
                  <a:schemeClr val="tx1"/>
                </a:solidFill>
              </a:rPr>
              <a:t>Genomics</a:t>
            </a:r>
            <a:r>
              <a:rPr lang="en-GB" sz="1600">
                <a:solidFill>
                  <a:schemeClr val="tx1"/>
                </a:solidFill>
              </a:rPr>
              <a:t> </a:t>
            </a:r>
            <a:r>
              <a:rPr lang="en-GB" sz="1600" b="1">
                <a:solidFill>
                  <a:schemeClr val="tx1"/>
                </a:solidFill>
              </a:rPr>
              <a:t>2</a:t>
            </a:r>
            <a:r>
              <a:rPr lang="en-GB" sz="1600">
                <a:solidFill>
                  <a:schemeClr val="tx1"/>
                </a:solidFill>
              </a:rPr>
              <a:t> (3): 231–239</a:t>
            </a:r>
          </a:p>
        </p:txBody>
      </p:sp>
      <p:pic>
        <p:nvPicPr>
          <p:cNvPr id="88069" name="Picture 2" descr="P = 1 - \left[1 - \frac{L}{G}\right]^N."/>
          <p:cNvPicPr>
            <a:picLocks noChangeAspect="1" noChangeArrowheads="1"/>
          </p:cNvPicPr>
          <p:nvPr/>
        </p:nvPicPr>
        <p:blipFill>
          <a:blip r:embed="rId2" cstate="print"/>
          <a:srcRect/>
          <a:stretch>
            <a:fillRect/>
          </a:stretch>
        </p:blipFill>
        <p:spPr bwMode="auto">
          <a:xfrm>
            <a:off x="1484313" y="4737100"/>
            <a:ext cx="3614737" cy="1017588"/>
          </a:xfrm>
          <a:prstGeom prst="rect">
            <a:avLst/>
          </a:prstGeom>
          <a:noFill/>
          <a:ln w="9525">
            <a:noFill/>
            <a:miter lim="800000"/>
            <a:headEnd/>
            <a:tailEnd/>
          </a:ln>
        </p:spPr>
      </p:pic>
      <p:sp>
        <p:nvSpPr>
          <p:cNvPr id="88070" name="TextBox 5"/>
          <p:cNvSpPr txBox="1">
            <a:spLocks noChangeArrowheads="1"/>
          </p:cNvSpPr>
          <p:nvPr/>
        </p:nvSpPr>
        <p:spPr bwMode="auto">
          <a:xfrm>
            <a:off x="5851525" y="4718050"/>
            <a:ext cx="4719638" cy="1122363"/>
          </a:xfrm>
          <a:prstGeom prst="rect">
            <a:avLst/>
          </a:prstGeom>
          <a:noFill/>
          <a:ln w="9525">
            <a:noFill/>
            <a:miter lim="800000"/>
            <a:headEnd/>
            <a:tailEnd/>
          </a:ln>
        </p:spPr>
        <p:txBody>
          <a:bodyPr>
            <a:spAutoFit/>
          </a:bodyPr>
          <a:lstStyle/>
          <a:p>
            <a:r>
              <a:rPr lang="en-GB" sz="1800">
                <a:solidFill>
                  <a:schemeClr val="tx1"/>
                </a:solidFill>
              </a:rPr>
              <a:t>L = Read length</a:t>
            </a:r>
          </a:p>
          <a:p>
            <a:r>
              <a:rPr lang="en-GB" sz="1800">
                <a:solidFill>
                  <a:schemeClr val="tx1"/>
                </a:solidFill>
              </a:rPr>
              <a:t>N = Number of reads</a:t>
            </a:r>
          </a:p>
          <a:p>
            <a:r>
              <a:rPr lang="en-GB" sz="1800">
                <a:solidFill>
                  <a:schemeClr val="tx1"/>
                </a:solidFill>
              </a:rPr>
              <a:t>G = Genome size</a:t>
            </a:r>
          </a:p>
          <a:p>
            <a:r>
              <a:rPr lang="en-GB" sz="1800">
                <a:solidFill>
                  <a:schemeClr val="tx1"/>
                </a:solidFill>
              </a:rPr>
              <a:t>P = Probability base is sequenced</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358775" y="420688"/>
            <a:ext cx="9363075" cy="457200"/>
          </a:xfrm>
          <a:prstGeom prst="rect">
            <a:avLst/>
          </a:prstGeom>
          <a:noFill/>
          <a:ln w="9525">
            <a:noFill/>
            <a:round/>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b="1" dirty="0">
                <a:solidFill>
                  <a:schemeClr val="tx1"/>
                </a:solidFill>
              </a:rPr>
              <a:t>Assumptions are not true</a:t>
            </a:r>
            <a:endParaRPr lang="en-GB" sz="3200" b="1" dirty="0">
              <a:solidFill>
                <a:schemeClr val="tx1"/>
              </a:solidFill>
              <a:latin typeface="Arial" charset="0"/>
            </a:endParaRPr>
          </a:p>
        </p:txBody>
      </p:sp>
      <p:pic>
        <p:nvPicPr>
          <p:cNvPr id="89091" name="Picture 2"/>
          <p:cNvPicPr>
            <a:picLocks noChangeAspect="1" noChangeArrowheads="1"/>
          </p:cNvPicPr>
          <p:nvPr/>
        </p:nvPicPr>
        <p:blipFill>
          <a:blip r:embed="rId3" cstate="print"/>
          <a:srcRect/>
          <a:stretch>
            <a:fillRect/>
          </a:stretch>
        </p:blipFill>
        <p:spPr bwMode="auto">
          <a:xfrm>
            <a:off x="7196138" y="6926263"/>
            <a:ext cx="2794000" cy="557212"/>
          </a:xfrm>
          <a:prstGeom prst="rect">
            <a:avLst/>
          </a:prstGeom>
          <a:noFill/>
          <a:ln w="9525">
            <a:noFill/>
            <a:round/>
            <a:headEnd/>
            <a:tailEnd/>
          </a:ln>
        </p:spPr>
      </p:pic>
      <p:pic>
        <p:nvPicPr>
          <p:cNvPr id="89092" name="Picture 3"/>
          <p:cNvPicPr>
            <a:picLocks noChangeAspect="1" noChangeArrowheads="1"/>
          </p:cNvPicPr>
          <p:nvPr/>
        </p:nvPicPr>
        <p:blipFill>
          <a:blip r:embed="rId4" cstate="print"/>
          <a:srcRect/>
          <a:stretch>
            <a:fillRect/>
          </a:stretch>
        </p:blipFill>
        <p:spPr bwMode="auto">
          <a:xfrm>
            <a:off x="3194050" y="1079500"/>
            <a:ext cx="3698875" cy="5394325"/>
          </a:xfrm>
          <a:prstGeom prst="rect">
            <a:avLst/>
          </a:prstGeom>
          <a:noFill/>
          <a:ln w="9525">
            <a:noFill/>
            <a:round/>
            <a:headEnd/>
            <a:tailEnd/>
          </a:ln>
        </p:spPr>
      </p:pic>
      <p:sp>
        <p:nvSpPr>
          <p:cNvPr id="89093" name="Text Box 4"/>
          <p:cNvSpPr txBox="1">
            <a:spLocks noChangeArrowheads="1"/>
          </p:cNvSpPr>
          <p:nvPr/>
        </p:nvSpPr>
        <p:spPr bwMode="auto">
          <a:xfrm>
            <a:off x="3194050" y="6583363"/>
            <a:ext cx="4319588" cy="341312"/>
          </a:xfrm>
          <a:prstGeom prst="rect">
            <a:avLst/>
          </a:prstGeom>
          <a:noFill/>
          <a:ln w="9525">
            <a:noFill/>
            <a:round/>
            <a:headEnd/>
            <a:tailEnd/>
          </a:ln>
        </p:spPr>
        <p:txBody>
          <a:bodyPr lIns="0" tIns="0" rIns="0" bIns="0"/>
          <a:lstStyle/>
          <a:p>
            <a:pPr>
              <a:tabLst>
                <a:tab pos="723900" algn="l"/>
                <a:tab pos="1447800" algn="l"/>
                <a:tab pos="2171700" algn="l"/>
                <a:tab pos="2895600" algn="l"/>
                <a:tab pos="3619500" algn="l"/>
              </a:tabLst>
            </a:pPr>
            <a:r>
              <a:rPr lang="en-GB" sz="1200" b="1">
                <a:solidFill>
                  <a:srgbClr val="000000"/>
                </a:solidFill>
                <a:latin typeface="Arial" charset="0"/>
              </a:rPr>
              <a:t>Paszkiewicz K , Studholme D J Brief Bioinform 2010;11:457-472</a:t>
            </a:r>
          </a:p>
        </p:txBody>
      </p:sp>
      <p:sp>
        <p:nvSpPr>
          <p:cNvPr id="89094" name="Text Box 5"/>
          <p:cNvSpPr txBox="1">
            <a:spLocks noChangeArrowheads="1"/>
          </p:cNvSpPr>
          <p:nvPr/>
        </p:nvSpPr>
        <p:spPr bwMode="auto">
          <a:xfrm>
            <a:off x="107950" y="7110413"/>
            <a:ext cx="5435600" cy="3825875"/>
          </a:xfrm>
          <a:prstGeom prst="rect">
            <a:avLst/>
          </a:prstGeom>
          <a:noFill/>
          <a:ln w="9525">
            <a:noFill/>
            <a:round/>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1000">
                <a:solidFill>
                  <a:srgbClr val="000000"/>
                </a:solidFill>
                <a:latin typeface="Arial" charset="0"/>
              </a:rPr>
              <a:t>© The Author 2010. Published by Oxford University Press. For Permissions, please email: journals.permissions@oxfordjournals.org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smtClean="0">
                <a:solidFill>
                  <a:schemeClr val="tx1"/>
                </a:solidFill>
              </a:rPr>
              <a:t>Alignment cost</a:t>
            </a:r>
            <a:endParaRPr lang="en-US" dirty="0">
              <a:solidFill>
                <a:schemeClr val="tx1"/>
              </a:solidFill>
            </a:endParaRPr>
          </a:p>
        </p:txBody>
      </p:sp>
      <p:sp>
        <p:nvSpPr>
          <p:cNvPr id="5" name="Content Placeholder 4"/>
          <p:cNvSpPr>
            <a:spLocks noGrp="1"/>
          </p:cNvSpPr>
          <p:nvPr>
            <p:ph idx="1"/>
          </p:nvPr>
        </p:nvSpPr>
        <p:spPr/>
        <p:txBody>
          <a:bodyPr/>
          <a:lstStyle/>
          <a:p>
            <a:endParaRPr lang="en-GB" dirty="0" smtClean="0"/>
          </a:p>
          <a:p>
            <a:pPr marL="457200" indent="-457200"/>
            <a:endParaRPr lang="en-GB" dirty="0"/>
          </a:p>
        </p:txBody>
      </p:sp>
      <p:sp>
        <p:nvSpPr>
          <p:cNvPr id="6" name="TextBox 5"/>
          <p:cNvSpPr txBox="1"/>
          <p:nvPr/>
        </p:nvSpPr>
        <p:spPr>
          <a:xfrm>
            <a:off x="972457" y="2206171"/>
            <a:ext cx="7852229" cy="1809791"/>
          </a:xfrm>
          <a:prstGeom prst="rect">
            <a:avLst/>
          </a:prstGeom>
          <a:noFill/>
        </p:spPr>
        <p:txBody>
          <a:bodyPr wrap="square" rtlCol="0">
            <a:spAutoFit/>
          </a:bodyPr>
          <a:lstStyle/>
          <a:p>
            <a:r>
              <a:rPr lang="en-GB" dirty="0" smtClean="0">
                <a:solidFill>
                  <a:schemeClr val="tx1"/>
                </a:solidFill>
              </a:rPr>
              <a:t>Points for a matching letter:           1</a:t>
            </a:r>
          </a:p>
          <a:p>
            <a:endParaRPr lang="en-GB" dirty="0" smtClean="0">
              <a:solidFill>
                <a:schemeClr val="tx1"/>
              </a:solidFill>
            </a:endParaRPr>
          </a:p>
          <a:p>
            <a:r>
              <a:rPr lang="en-GB" dirty="0" smtClean="0">
                <a:solidFill>
                  <a:schemeClr val="tx1"/>
                </a:solidFill>
              </a:rPr>
              <a:t>Points for a non-matching letter:   -1</a:t>
            </a:r>
          </a:p>
          <a:p>
            <a:endParaRPr lang="en-GB" dirty="0" smtClean="0">
              <a:solidFill>
                <a:schemeClr val="tx1"/>
              </a:solidFill>
            </a:endParaRPr>
          </a:p>
          <a:p>
            <a:r>
              <a:rPr lang="en-GB" dirty="0" smtClean="0">
                <a:solidFill>
                  <a:schemeClr val="tx1"/>
                </a:solidFill>
              </a:rPr>
              <a:t>Points for inserting a gap:             -2</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739775" y="17471"/>
            <a:ext cx="8604250" cy="1258887"/>
          </a:xfrm>
        </p:spPr>
        <p:txBody>
          <a:bodyPr/>
          <a:lstStyle/>
          <a:p>
            <a:r>
              <a:rPr lang="en-GB" sz="3200" dirty="0" smtClean="0"/>
              <a:t>NGS de-novo assemblies are draft quality at best</a:t>
            </a:r>
          </a:p>
        </p:txBody>
      </p:sp>
      <p:sp>
        <p:nvSpPr>
          <p:cNvPr id="90115" name="Content Placeholder 2"/>
          <p:cNvSpPr>
            <a:spLocks noGrp="1"/>
          </p:cNvSpPr>
          <p:nvPr>
            <p:ph idx="1"/>
          </p:nvPr>
        </p:nvSpPr>
        <p:spPr>
          <a:xfrm>
            <a:off x="633758" y="1216922"/>
            <a:ext cx="8604250" cy="4759325"/>
          </a:xfrm>
        </p:spPr>
        <p:txBody>
          <a:bodyPr/>
          <a:lstStyle/>
          <a:p>
            <a:pPr>
              <a:buFont typeface="Arial" charset="0"/>
              <a:buChar char="•"/>
            </a:pPr>
            <a:r>
              <a:rPr lang="en-GB" sz="2400" dirty="0" smtClean="0"/>
              <a:t>500 </a:t>
            </a:r>
            <a:r>
              <a:rPr lang="en-GB" sz="2400" dirty="0" err="1" smtClean="0"/>
              <a:t>contigs</a:t>
            </a:r>
            <a:r>
              <a:rPr lang="en-GB" sz="2400" dirty="0" smtClean="0"/>
              <a:t> covering most of a bacterial genome can be obtained in 1 week from genomic DNA to </a:t>
            </a:r>
            <a:r>
              <a:rPr lang="en-GB" sz="2400" dirty="0" err="1" smtClean="0"/>
              <a:t>Genbank</a:t>
            </a:r>
            <a:r>
              <a:rPr lang="en-GB" sz="2400" dirty="0" smtClean="0"/>
              <a:t> submission</a:t>
            </a:r>
          </a:p>
          <a:p>
            <a:pPr>
              <a:buFont typeface="Arial" charset="0"/>
              <a:buChar char="•"/>
            </a:pPr>
            <a:r>
              <a:rPr lang="en-GB" sz="2400" dirty="0" smtClean="0"/>
              <a:t>To get 1 </a:t>
            </a:r>
            <a:r>
              <a:rPr lang="en-GB" sz="2400" dirty="0" err="1" smtClean="0"/>
              <a:t>contigs</a:t>
            </a:r>
            <a:r>
              <a:rPr lang="en-GB" sz="2400" dirty="0" smtClean="0"/>
              <a:t> covering </a:t>
            </a:r>
            <a:r>
              <a:rPr lang="en-GB" sz="2400" b="1" dirty="0" smtClean="0"/>
              <a:t>all</a:t>
            </a:r>
            <a:r>
              <a:rPr lang="en-GB" sz="2400" dirty="0" smtClean="0"/>
              <a:t> genomic sequence could take many months</a:t>
            </a:r>
          </a:p>
          <a:p>
            <a:pPr>
              <a:buFont typeface="Arial" charset="0"/>
              <a:buChar char="•"/>
            </a:pPr>
            <a:r>
              <a:rPr lang="en-GB" sz="2400" dirty="0" smtClean="0"/>
              <a:t>Is the extra effort worth it?</a:t>
            </a:r>
          </a:p>
          <a:p>
            <a:pPr>
              <a:buFont typeface="Arial" charset="0"/>
              <a:buChar char="•"/>
            </a:pPr>
            <a:r>
              <a:rPr lang="en-GB" sz="2400" dirty="0" smtClean="0"/>
              <a:t>Short answer: Usually not.</a:t>
            </a:r>
          </a:p>
        </p:txBody>
      </p:sp>
      <p:pic>
        <p:nvPicPr>
          <p:cNvPr id="90116" name="Picture 2" descr="http://www.biomedcentral.com/content/figures/1471-2105-11-21-4.jpg">
            <a:hlinkClick r:id="rId3"/>
          </p:cNvPr>
          <p:cNvPicPr>
            <a:picLocks noChangeAspect="1" noChangeArrowheads="1"/>
          </p:cNvPicPr>
          <p:nvPr/>
        </p:nvPicPr>
        <p:blipFill>
          <a:blip r:embed="rId4" cstate="print"/>
          <a:srcRect/>
          <a:stretch>
            <a:fillRect/>
          </a:stretch>
        </p:blipFill>
        <p:spPr bwMode="auto">
          <a:xfrm>
            <a:off x="2374900" y="3986213"/>
            <a:ext cx="4051300" cy="3573462"/>
          </a:xfrm>
          <a:prstGeom prst="rect">
            <a:avLst/>
          </a:prstGeom>
          <a:noFill/>
          <a:ln w="9525">
            <a:noFill/>
            <a:miter lim="800000"/>
            <a:headEnd/>
            <a:tailEnd/>
          </a:ln>
        </p:spPr>
      </p:pic>
      <p:sp>
        <p:nvSpPr>
          <p:cNvPr id="90117" name="TextBox 4"/>
          <p:cNvSpPr txBox="1">
            <a:spLocks noChangeArrowheads="1"/>
          </p:cNvSpPr>
          <p:nvPr/>
        </p:nvSpPr>
        <p:spPr bwMode="auto">
          <a:xfrm>
            <a:off x="7062856" y="5851525"/>
            <a:ext cx="2286000" cy="1466850"/>
          </a:xfrm>
          <a:prstGeom prst="rect">
            <a:avLst/>
          </a:prstGeom>
          <a:noFill/>
          <a:ln w="9525">
            <a:noFill/>
            <a:miter lim="800000"/>
            <a:headEnd/>
            <a:tailEnd/>
          </a:ln>
        </p:spPr>
        <p:txBody>
          <a:bodyPr>
            <a:spAutoFit/>
          </a:bodyPr>
          <a:lstStyle/>
          <a:p>
            <a:r>
              <a:rPr lang="en-GB" sz="1200" b="1" dirty="0">
                <a:solidFill>
                  <a:schemeClr val="tx1"/>
                </a:solidFill>
              </a:rPr>
              <a:t>Assembly complexity of prokaryotic genomes using short reads</a:t>
            </a:r>
          </a:p>
          <a:p>
            <a:r>
              <a:rPr lang="en-GB" sz="1200" b="1" dirty="0">
                <a:solidFill>
                  <a:schemeClr val="tx1"/>
                </a:solidFill>
              </a:rPr>
              <a:t>Carl Kingsford</a:t>
            </a:r>
            <a:r>
              <a:rPr lang="en-GB" sz="1200" dirty="0">
                <a:solidFill>
                  <a:schemeClr val="tx1"/>
                </a:solidFill>
              </a:rPr>
              <a:t> , </a:t>
            </a:r>
            <a:r>
              <a:rPr lang="en-GB" sz="1200" b="1" dirty="0">
                <a:solidFill>
                  <a:schemeClr val="tx1"/>
                </a:solidFill>
              </a:rPr>
              <a:t>Michael C Schatz</a:t>
            </a:r>
            <a:r>
              <a:rPr lang="en-GB" sz="1200" dirty="0">
                <a:solidFill>
                  <a:schemeClr val="tx1"/>
                </a:solidFill>
              </a:rPr>
              <a:t> and </a:t>
            </a:r>
            <a:r>
              <a:rPr lang="en-GB" sz="1200" b="1" dirty="0" err="1">
                <a:solidFill>
                  <a:schemeClr val="tx1"/>
                </a:solidFill>
              </a:rPr>
              <a:t>Mihai</a:t>
            </a:r>
            <a:r>
              <a:rPr lang="en-GB" sz="1200" b="1" dirty="0">
                <a:solidFill>
                  <a:schemeClr val="tx1"/>
                </a:solidFill>
              </a:rPr>
              <a:t> Pop</a:t>
            </a:r>
            <a:r>
              <a:rPr lang="en-GB" sz="1200" dirty="0">
                <a:solidFill>
                  <a:schemeClr val="tx1"/>
                </a:solidFill>
              </a:rPr>
              <a:t> </a:t>
            </a:r>
          </a:p>
          <a:p>
            <a:r>
              <a:rPr lang="en-GB" sz="1200" i="1" dirty="0">
                <a:solidFill>
                  <a:schemeClr val="tx1"/>
                </a:solidFill>
              </a:rPr>
              <a:t>BMC Bioinformatics</a:t>
            </a:r>
            <a:r>
              <a:rPr lang="en-GB" sz="1200" dirty="0">
                <a:solidFill>
                  <a:schemeClr val="tx1"/>
                </a:solidFill>
              </a:rPr>
              <a:t> 2010, </a:t>
            </a:r>
            <a:r>
              <a:rPr lang="en-GB" sz="1200" b="1" dirty="0">
                <a:solidFill>
                  <a:schemeClr val="tx1"/>
                </a:solidFill>
              </a:rPr>
              <a:t>11:</a:t>
            </a:r>
            <a:r>
              <a:rPr lang="en-GB" sz="1200" dirty="0">
                <a:solidFill>
                  <a:schemeClr val="tx1"/>
                </a:solidFill>
              </a:rPr>
              <a:t>21</a:t>
            </a:r>
          </a:p>
          <a:p>
            <a:endParaRPr lang="en-GB"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739775" y="4219"/>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Contents</a:t>
            </a:r>
          </a:p>
        </p:txBody>
      </p:sp>
      <p:sp>
        <p:nvSpPr>
          <p:cNvPr id="6147" name="Text Box 2"/>
          <p:cNvSpPr txBox="1">
            <a:spLocks noChangeArrowheads="1"/>
          </p:cNvSpPr>
          <p:nvPr/>
        </p:nvSpPr>
        <p:spPr bwMode="auto">
          <a:xfrm>
            <a:off x="739775" y="1502678"/>
            <a:ext cx="9340850" cy="4760912"/>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Alignment algorithms for short-reads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Background – Blast (why can’t we use it?)</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kern="0" dirty="0">
                <a:solidFill>
                  <a:srgbClr val="000000"/>
                </a:solidFill>
              </a:rPr>
              <a:t>Adapting hashed seed-extend </a:t>
            </a:r>
            <a:r>
              <a:rPr lang="en-GB" sz="2000" kern="0" dirty="0" smtClean="0">
                <a:solidFill>
                  <a:srgbClr val="000000"/>
                </a:solidFill>
              </a:rPr>
              <a:t>algorithms </a:t>
            </a:r>
            <a:r>
              <a:rPr lang="en-GB" sz="2000" kern="0" dirty="0">
                <a:solidFill>
                  <a:srgbClr val="000000"/>
                </a:solidFill>
              </a:rPr>
              <a:t>to work with shorter reads</a:t>
            </a:r>
            <a:endParaRPr lang="en-GB" sz="2100" kern="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Suffix/Prefix Tries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Other alignment considerations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alignment pipeline</a:t>
            </a:r>
          </a:p>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Assembly algorithms for short 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Effect of repeats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Overlap-Consensus </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de </a:t>
            </a:r>
            <a:r>
              <a:rPr lang="en-GB" sz="2000" b="1" dirty="0" err="1">
                <a:solidFill>
                  <a:srgbClr val="000000"/>
                </a:solidFill>
              </a:rPr>
              <a:t>Bruijn</a:t>
            </a:r>
            <a:r>
              <a:rPr lang="en-GB" sz="2000" b="1" dirty="0">
                <a:solidFill>
                  <a:srgbClr val="000000"/>
                </a:solidFill>
              </a:rPr>
              <a:t> graphs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Assembly evaluation metrics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assembly pipeline</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6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73515" y="4219"/>
            <a:ext cx="8604250" cy="1258887"/>
          </a:xfrm>
        </p:spPr>
        <p:txBody>
          <a:bodyPr/>
          <a:lstStyle/>
          <a:p>
            <a:r>
              <a:rPr lang="en-GB" sz="3200" dirty="0" smtClean="0"/>
              <a:t>Overlap consensus vs. de </a:t>
            </a:r>
            <a:r>
              <a:rPr lang="en-GB" sz="3200" dirty="0" err="1" smtClean="0"/>
              <a:t>Bruijn</a:t>
            </a:r>
            <a:endParaRPr lang="en-GB" sz="3200" dirty="0" smtClean="0"/>
          </a:p>
        </p:txBody>
      </p:sp>
      <p:sp>
        <p:nvSpPr>
          <p:cNvPr id="92163" name="Content Placeholder 2"/>
          <p:cNvSpPr>
            <a:spLocks noGrp="1"/>
          </p:cNvSpPr>
          <p:nvPr>
            <p:ph idx="1"/>
          </p:nvPr>
        </p:nvSpPr>
        <p:spPr>
          <a:xfrm>
            <a:off x="726523" y="1651276"/>
            <a:ext cx="8604250" cy="4759325"/>
          </a:xfrm>
        </p:spPr>
        <p:txBody>
          <a:bodyPr/>
          <a:lstStyle/>
          <a:p>
            <a:pPr>
              <a:buFont typeface="Arial" charset="0"/>
              <a:buChar char="•"/>
            </a:pPr>
            <a:r>
              <a:rPr lang="en-GB" sz="2400" b="1" dirty="0" smtClean="0"/>
              <a:t>2 main categories of assembly algorithms</a:t>
            </a:r>
          </a:p>
          <a:p>
            <a:pPr lvl="1">
              <a:buFont typeface="Times New Roman" pitchFamily="18" charset="0"/>
              <a:buChar char="−"/>
            </a:pPr>
            <a:r>
              <a:rPr lang="en-GB" sz="2400" dirty="0" smtClean="0"/>
              <a:t>Overlap Consensus (OLC) and de </a:t>
            </a:r>
            <a:r>
              <a:rPr lang="en-GB" sz="2400" dirty="0" err="1" smtClean="0"/>
              <a:t>Bruijn</a:t>
            </a:r>
            <a:r>
              <a:rPr lang="en-GB" sz="2400" dirty="0" smtClean="0"/>
              <a:t> graph assemblers</a:t>
            </a:r>
          </a:p>
          <a:p>
            <a:pPr>
              <a:buFont typeface="Arial" charset="0"/>
              <a:buChar char="•"/>
            </a:pPr>
            <a:endParaRPr lang="en-GB" sz="2400" dirty="0" smtClean="0"/>
          </a:p>
          <a:p>
            <a:pPr>
              <a:buFont typeface="Arial" charset="0"/>
              <a:buChar char="•"/>
            </a:pPr>
            <a:r>
              <a:rPr lang="en-GB" sz="2400" dirty="0" smtClean="0"/>
              <a:t>OLC</a:t>
            </a:r>
          </a:p>
          <a:p>
            <a:pPr lvl="1">
              <a:buFont typeface="Times New Roman" pitchFamily="18" charset="0"/>
              <a:buChar char="−"/>
            </a:pPr>
            <a:r>
              <a:rPr lang="en-GB" sz="2400" dirty="0" smtClean="0"/>
              <a:t>Primarily used for Sanger and hybrid assemblies</a:t>
            </a:r>
          </a:p>
          <a:p>
            <a:pPr lvl="1">
              <a:buFont typeface="Times New Roman" pitchFamily="18" charset="0"/>
              <a:buChar char="−"/>
            </a:pPr>
            <a:r>
              <a:rPr lang="en-GB" sz="2400" dirty="0" smtClean="0"/>
              <a:t>Memory constraints prevent its use beyond 1 million reads or so</a:t>
            </a:r>
          </a:p>
          <a:p>
            <a:pPr>
              <a:buFont typeface="Arial" charset="0"/>
              <a:buChar char="•"/>
            </a:pPr>
            <a:r>
              <a:rPr lang="en-GB" sz="2400" dirty="0" smtClean="0"/>
              <a:t>de </a:t>
            </a:r>
            <a:r>
              <a:rPr lang="en-GB" sz="2400" dirty="0" err="1" smtClean="0"/>
              <a:t>Bruijn</a:t>
            </a:r>
            <a:endParaRPr lang="en-GB" sz="2400" dirty="0" smtClean="0"/>
          </a:p>
          <a:p>
            <a:pPr lvl="1">
              <a:buFont typeface="Times New Roman" pitchFamily="18" charset="0"/>
              <a:buChar char="−"/>
            </a:pPr>
            <a:r>
              <a:rPr lang="en-GB" sz="2400" dirty="0" smtClean="0"/>
              <a:t>Primarily used for NGS assemblies</a:t>
            </a:r>
          </a:p>
          <a:p>
            <a:pPr lvl="1">
              <a:buFont typeface="Times New Roman" pitchFamily="18" charset="0"/>
              <a:buChar char="−"/>
            </a:pPr>
            <a:r>
              <a:rPr lang="en-GB" sz="2400" dirty="0" smtClean="0"/>
              <a:t>Still memory hungry but possible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Application of 'next-generation' sequencing technologies to microbial genetics"/>
          <p:cNvPicPr>
            <a:picLocks noChangeAspect="1" noChangeArrowheads="1"/>
          </p:cNvPicPr>
          <p:nvPr/>
        </p:nvPicPr>
        <p:blipFill>
          <a:blip r:embed="rId2" cstate="print"/>
          <a:srcRect/>
          <a:stretch>
            <a:fillRect/>
          </a:stretch>
        </p:blipFill>
        <p:spPr bwMode="auto">
          <a:xfrm>
            <a:off x="1998663" y="650875"/>
            <a:ext cx="6286500" cy="6577013"/>
          </a:xfrm>
          <a:prstGeom prst="rect">
            <a:avLst/>
          </a:prstGeom>
          <a:noFill/>
          <a:ln w="9525">
            <a:noFill/>
            <a:miter lim="800000"/>
            <a:headEnd/>
            <a:tailEnd/>
          </a:ln>
        </p:spPr>
      </p:pic>
      <p:sp>
        <p:nvSpPr>
          <p:cNvPr id="3" name="Rectangle 2"/>
          <p:cNvSpPr>
            <a:spLocks noChangeArrowheads="1"/>
          </p:cNvSpPr>
          <p:nvPr/>
        </p:nvSpPr>
        <p:spPr bwMode="auto">
          <a:xfrm>
            <a:off x="1206500" y="1189038"/>
            <a:ext cx="3822700" cy="5632450"/>
          </a:xfrm>
          <a:prstGeom prst="rect">
            <a:avLst/>
          </a:prstGeom>
          <a:solidFill>
            <a:schemeClr val="bg2">
              <a:alpha val="36862"/>
            </a:schemeClr>
          </a:solidFill>
          <a:ln w="9525" algn="ctr">
            <a:noFill/>
            <a:round/>
            <a:headEnd/>
            <a:tailEnd/>
          </a:ln>
        </p:spPr>
        <p:txBody>
          <a:bodyPr/>
          <a:lstStyle/>
          <a:p>
            <a:endParaRPr lang="en-US"/>
          </a:p>
        </p:txBody>
      </p:sp>
      <p:sp>
        <p:nvSpPr>
          <p:cNvPr id="4" name="Oval 3"/>
          <p:cNvSpPr>
            <a:spLocks noChangeArrowheads="1"/>
          </p:cNvSpPr>
          <p:nvPr/>
        </p:nvSpPr>
        <p:spPr bwMode="auto">
          <a:xfrm>
            <a:off x="4627563" y="1169988"/>
            <a:ext cx="3803650" cy="4041775"/>
          </a:xfrm>
          <a:prstGeom prst="ellipse">
            <a:avLst/>
          </a:prstGeom>
          <a:noFill/>
          <a:ln w="9525" algn="ctr">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0" y="2295525"/>
            <a:ext cx="10085388" cy="4543425"/>
          </a:xfrm>
          <a:prstGeom prst="rect">
            <a:avLst/>
          </a:prstGeom>
          <a:noFill/>
          <a:ln w="9525">
            <a:noFill/>
            <a:miter lim="800000"/>
            <a:headEnd/>
            <a:tailEnd/>
          </a:ln>
        </p:spPr>
      </p:pic>
      <p:sp>
        <p:nvSpPr>
          <p:cNvPr id="5" name="Title 1"/>
          <p:cNvSpPr txBox="1">
            <a:spLocks/>
          </p:cNvSpPr>
          <p:nvPr/>
        </p:nvSpPr>
        <p:spPr bwMode="auto">
          <a:xfrm>
            <a:off x="758825" y="4630"/>
            <a:ext cx="8604250" cy="1258887"/>
          </a:xfrm>
          <a:prstGeom prst="rect">
            <a:avLst/>
          </a:prstGeom>
          <a:noFill/>
          <a:ln w="9525">
            <a:noFill/>
            <a:round/>
            <a:headEnd/>
            <a:tailEnd/>
          </a:ln>
        </p:spPr>
        <p:txBody>
          <a:bodyPr lIns="0" tIns="0" rIns="0" bIns="0" anchor="ctr"/>
          <a:lstStyle/>
          <a:p>
            <a:pPr algn="ctr" eaLnBrk="0">
              <a:defRPr/>
            </a:pPr>
            <a:r>
              <a:rPr lang="en-GB" sz="3200" b="1" kern="0" dirty="0" smtClean="0">
                <a:solidFill>
                  <a:srgbClr val="000000"/>
                </a:solidFill>
                <a:latin typeface="+mj-lt"/>
                <a:ea typeface="+mj-ea"/>
                <a:cs typeface="+mj-cs"/>
              </a:rPr>
              <a:t>de </a:t>
            </a:r>
            <a:r>
              <a:rPr lang="en-GB" sz="3200" b="1" kern="0" dirty="0" err="1" smtClean="0">
                <a:solidFill>
                  <a:srgbClr val="000000"/>
                </a:solidFill>
                <a:latin typeface="+mj-lt"/>
                <a:ea typeface="+mj-ea"/>
                <a:cs typeface="+mj-cs"/>
              </a:rPr>
              <a:t>Bruijn</a:t>
            </a:r>
            <a:r>
              <a:rPr lang="en-GB" sz="3200" b="1" kern="0" dirty="0" smtClean="0">
                <a:solidFill>
                  <a:srgbClr val="000000"/>
                </a:solidFill>
                <a:latin typeface="+mj-lt"/>
                <a:ea typeface="+mj-ea"/>
                <a:cs typeface="+mj-cs"/>
              </a:rPr>
              <a:t> </a:t>
            </a:r>
            <a:r>
              <a:rPr lang="en-GB" sz="3200" b="1" kern="0" dirty="0">
                <a:solidFill>
                  <a:srgbClr val="000000"/>
                </a:solidFill>
                <a:latin typeface="+mj-lt"/>
                <a:ea typeface="+mj-ea"/>
                <a:cs typeface="+mj-cs"/>
              </a:rPr>
              <a:t>graph assembly</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58825" y="4630"/>
            <a:ext cx="8604250" cy="1258887"/>
          </a:xfrm>
          <a:prstGeom prst="rect">
            <a:avLst/>
          </a:prstGeom>
          <a:noFill/>
          <a:ln w="9525">
            <a:noFill/>
            <a:round/>
            <a:headEnd/>
            <a:tailEnd/>
          </a:ln>
        </p:spPr>
        <p:txBody>
          <a:bodyPr lIns="0" tIns="0" rIns="0" bIns="0" anchor="ctr"/>
          <a:lstStyle/>
          <a:p>
            <a:pPr algn="ctr" eaLnBrk="0">
              <a:defRPr/>
            </a:pPr>
            <a:r>
              <a:rPr lang="en-GB" sz="3200" b="1" kern="0" dirty="0" smtClean="0">
                <a:solidFill>
                  <a:srgbClr val="000000"/>
                </a:solidFill>
                <a:latin typeface="+mj-lt"/>
                <a:ea typeface="+mj-ea"/>
                <a:cs typeface="+mj-cs"/>
              </a:rPr>
              <a:t>de </a:t>
            </a:r>
            <a:r>
              <a:rPr lang="en-GB" sz="3200" b="1" kern="0" dirty="0" err="1" smtClean="0">
                <a:solidFill>
                  <a:srgbClr val="000000"/>
                </a:solidFill>
                <a:latin typeface="+mj-lt"/>
                <a:ea typeface="+mj-ea"/>
                <a:cs typeface="+mj-cs"/>
              </a:rPr>
              <a:t>Bruijn</a:t>
            </a:r>
            <a:r>
              <a:rPr lang="en-GB" sz="3200" b="1" kern="0" dirty="0" smtClean="0">
                <a:solidFill>
                  <a:srgbClr val="000000"/>
                </a:solidFill>
                <a:latin typeface="+mj-lt"/>
                <a:ea typeface="+mj-ea"/>
                <a:cs typeface="+mj-cs"/>
              </a:rPr>
              <a:t> </a:t>
            </a:r>
            <a:r>
              <a:rPr lang="en-GB" sz="3200" b="1" kern="0" dirty="0">
                <a:solidFill>
                  <a:srgbClr val="000000"/>
                </a:solidFill>
                <a:latin typeface="+mj-lt"/>
                <a:ea typeface="+mj-ea"/>
                <a:cs typeface="+mj-cs"/>
              </a:rPr>
              <a:t>graph assembly</a:t>
            </a:r>
          </a:p>
        </p:txBody>
      </p:sp>
      <p:pic>
        <p:nvPicPr>
          <p:cNvPr id="95235" name="Picture 2"/>
          <p:cNvPicPr>
            <a:picLocks noChangeAspect="1" noChangeArrowheads="1"/>
          </p:cNvPicPr>
          <p:nvPr/>
        </p:nvPicPr>
        <p:blipFill>
          <a:blip r:embed="rId2" cstate="print"/>
          <a:srcRect/>
          <a:stretch>
            <a:fillRect/>
          </a:stretch>
        </p:blipFill>
        <p:spPr bwMode="auto">
          <a:xfrm>
            <a:off x="0" y="2368550"/>
            <a:ext cx="10080625" cy="450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58825" y="4630"/>
            <a:ext cx="8604250" cy="1258887"/>
          </a:xfrm>
          <a:prstGeom prst="rect">
            <a:avLst/>
          </a:prstGeom>
          <a:noFill/>
          <a:ln w="9525">
            <a:noFill/>
            <a:round/>
            <a:headEnd/>
            <a:tailEnd/>
          </a:ln>
        </p:spPr>
        <p:txBody>
          <a:bodyPr lIns="0" tIns="0" rIns="0" bIns="0" anchor="ctr"/>
          <a:lstStyle/>
          <a:p>
            <a:pPr algn="ctr" eaLnBrk="0">
              <a:defRPr/>
            </a:pPr>
            <a:r>
              <a:rPr lang="en-GB" sz="3200" b="1" kern="0" dirty="0" smtClean="0">
                <a:solidFill>
                  <a:srgbClr val="000000"/>
                </a:solidFill>
                <a:latin typeface="+mj-lt"/>
                <a:ea typeface="+mj-ea"/>
                <a:cs typeface="+mj-cs"/>
              </a:rPr>
              <a:t>de </a:t>
            </a:r>
            <a:r>
              <a:rPr lang="en-GB" sz="3200" b="1" kern="0" dirty="0" err="1" smtClean="0">
                <a:solidFill>
                  <a:srgbClr val="000000"/>
                </a:solidFill>
                <a:latin typeface="+mj-lt"/>
                <a:ea typeface="+mj-ea"/>
                <a:cs typeface="+mj-cs"/>
              </a:rPr>
              <a:t>Bruijn</a:t>
            </a:r>
            <a:r>
              <a:rPr lang="en-GB" sz="3200" b="1" kern="0" dirty="0" smtClean="0">
                <a:solidFill>
                  <a:srgbClr val="000000"/>
                </a:solidFill>
                <a:latin typeface="+mj-lt"/>
                <a:ea typeface="+mj-ea"/>
                <a:cs typeface="+mj-cs"/>
              </a:rPr>
              <a:t> </a:t>
            </a:r>
            <a:r>
              <a:rPr lang="en-GB" sz="3200" b="1" kern="0" dirty="0">
                <a:solidFill>
                  <a:srgbClr val="000000"/>
                </a:solidFill>
                <a:latin typeface="+mj-lt"/>
                <a:ea typeface="+mj-ea"/>
                <a:cs typeface="+mj-cs"/>
              </a:rPr>
              <a:t>graph assembly</a:t>
            </a:r>
          </a:p>
        </p:txBody>
      </p:sp>
      <p:pic>
        <p:nvPicPr>
          <p:cNvPr id="96259" name="Picture 2"/>
          <p:cNvPicPr>
            <a:picLocks noChangeAspect="1" noChangeArrowheads="1"/>
          </p:cNvPicPr>
          <p:nvPr/>
        </p:nvPicPr>
        <p:blipFill>
          <a:blip r:embed="rId2" cstate="print"/>
          <a:srcRect/>
          <a:stretch>
            <a:fillRect/>
          </a:stretch>
        </p:blipFill>
        <p:spPr bwMode="auto">
          <a:xfrm>
            <a:off x="0" y="2519363"/>
            <a:ext cx="3402013"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58825" y="4630"/>
            <a:ext cx="8604250" cy="1258887"/>
          </a:xfrm>
          <a:prstGeom prst="rect">
            <a:avLst/>
          </a:prstGeom>
          <a:noFill/>
          <a:ln w="9525">
            <a:noFill/>
            <a:round/>
            <a:headEnd/>
            <a:tailEnd/>
          </a:ln>
        </p:spPr>
        <p:txBody>
          <a:bodyPr lIns="0" tIns="0" rIns="0" bIns="0" anchor="ctr"/>
          <a:lstStyle/>
          <a:p>
            <a:pPr algn="ctr" eaLnBrk="0">
              <a:defRPr/>
            </a:pPr>
            <a:r>
              <a:rPr lang="en-GB" sz="3200" b="1" kern="0" dirty="0" smtClean="0">
                <a:solidFill>
                  <a:srgbClr val="000000"/>
                </a:solidFill>
                <a:latin typeface="+mj-lt"/>
                <a:ea typeface="+mj-ea"/>
                <a:cs typeface="+mj-cs"/>
              </a:rPr>
              <a:t>de </a:t>
            </a:r>
            <a:r>
              <a:rPr lang="en-GB" sz="3200" b="1" kern="0" dirty="0" err="1" smtClean="0">
                <a:solidFill>
                  <a:srgbClr val="000000"/>
                </a:solidFill>
                <a:latin typeface="+mj-lt"/>
                <a:ea typeface="+mj-ea"/>
                <a:cs typeface="+mj-cs"/>
              </a:rPr>
              <a:t>Bruijn</a:t>
            </a:r>
            <a:r>
              <a:rPr lang="en-GB" sz="3200" b="1" kern="0" dirty="0" smtClean="0">
                <a:solidFill>
                  <a:srgbClr val="000000"/>
                </a:solidFill>
                <a:latin typeface="+mj-lt"/>
                <a:ea typeface="+mj-ea"/>
                <a:cs typeface="+mj-cs"/>
              </a:rPr>
              <a:t> </a:t>
            </a:r>
            <a:r>
              <a:rPr lang="en-GB" sz="3200" b="1" kern="0" dirty="0">
                <a:solidFill>
                  <a:srgbClr val="000000"/>
                </a:solidFill>
                <a:latin typeface="+mj-lt"/>
                <a:ea typeface="+mj-ea"/>
                <a:cs typeface="+mj-cs"/>
              </a:rPr>
              <a:t>graph assembly</a:t>
            </a:r>
          </a:p>
        </p:txBody>
      </p:sp>
      <p:pic>
        <p:nvPicPr>
          <p:cNvPr id="97283" name="Picture 2"/>
          <p:cNvPicPr>
            <a:picLocks noChangeAspect="1" noChangeArrowheads="1"/>
          </p:cNvPicPr>
          <p:nvPr/>
        </p:nvPicPr>
        <p:blipFill>
          <a:blip r:embed="rId3" cstate="print"/>
          <a:srcRect/>
          <a:stretch>
            <a:fillRect/>
          </a:stretch>
        </p:blipFill>
        <p:spPr bwMode="auto">
          <a:xfrm>
            <a:off x="-768350" y="2266950"/>
            <a:ext cx="11887200" cy="415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58825" y="4630"/>
            <a:ext cx="8604250" cy="1258887"/>
          </a:xfrm>
          <a:prstGeom prst="rect">
            <a:avLst/>
          </a:prstGeom>
          <a:noFill/>
          <a:ln w="9525">
            <a:noFill/>
            <a:round/>
            <a:headEnd/>
            <a:tailEnd/>
          </a:ln>
        </p:spPr>
        <p:txBody>
          <a:bodyPr lIns="0" tIns="0" rIns="0" bIns="0" anchor="ctr"/>
          <a:lstStyle/>
          <a:p>
            <a:pPr algn="ctr" eaLnBrk="0">
              <a:defRPr/>
            </a:pPr>
            <a:r>
              <a:rPr lang="en-GB" sz="3200" b="1" kern="0" dirty="0" smtClean="0">
                <a:solidFill>
                  <a:srgbClr val="000000"/>
                </a:solidFill>
                <a:latin typeface="+mj-lt"/>
                <a:ea typeface="+mj-ea"/>
                <a:cs typeface="+mj-cs"/>
              </a:rPr>
              <a:t>de </a:t>
            </a:r>
            <a:r>
              <a:rPr lang="en-GB" sz="3200" b="1" kern="0" dirty="0" err="1" smtClean="0">
                <a:solidFill>
                  <a:srgbClr val="000000"/>
                </a:solidFill>
                <a:latin typeface="+mj-lt"/>
                <a:ea typeface="+mj-ea"/>
                <a:cs typeface="+mj-cs"/>
              </a:rPr>
              <a:t>Bruijn</a:t>
            </a:r>
            <a:r>
              <a:rPr lang="en-GB" sz="3200" b="1" kern="0" dirty="0" smtClean="0">
                <a:solidFill>
                  <a:srgbClr val="000000"/>
                </a:solidFill>
                <a:latin typeface="+mj-lt"/>
                <a:ea typeface="+mj-ea"/>
                <a:cs typeface="+mj-cs"/>
              </a:rPr>
              <a:t> </a:t>
            </a:r>
            <a:r>
              <a:rPr lang="en-GB" sz="3200" b="1" kern="0" dirty="0">
                <a:solidFill>
                  <a:srgbClr val="000000"/>
                </a:solidFill>
                <a:latin typeface="+mj-lt"/>
                <a:ea typeface="+mj-ea"/>
                <a:cs typeface="+mj-cs"/>
              </a:rPr>
              <a:t>graph assembly</a:t>
            </a:r>
          </a:p>
        </p:txBody>
      </p:sp>
      <p:pic>
        <p:nvPicPr>
          <p:cNvPr id="98307" name="Picture 2"/>
          <p:cNvPicPr>
            <a:picLocks noChangeAspect="1" noChangeArrowheads="1"/>
          </p:cNvPicPr>
          <p:nvPr/>
        </p:nvPicPr>
        <p:blipFill>
          <a:blip r:embed="rId3" cstate="print"/>
          <a:srcRect/>
          <a:stretch>
            <a:fillRect/>
          </a:stretch>
        </p:blipFill>
        <p:spPr bwMode="auto">
          <a:xfrm>
            <a:off x="0" y="2301875"/>
            <a:ext cx="9799638" cy="378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58825" y="4630"/>
            <a:ext cx="8604250" cy="1258887"/>
          </a:xfrm>
          <a:prstGeom prst="rect">
            <a:avLst/>
          </a:prstGeom>
          <a:noFill/>
          <a:ln w="9525">
            <a:noFill/>
            <a:round/>
            <a:headEnd/>
            <a:tailEnd/>
          </a:ln>
        </p:spPr>
        <p:txBody>
          <a:bodyPr lIns="0" tIns="0" rIns="0" bIns="0" anchor="ctr"/>
          <a:lstStyle/>
          <a:p>
            <a:pPr algn="ctr" eaLnBrk="0">
              <a:defRPr/>
            </a:pPr>
            <a:r>
              <a:rPr lang="en-GB" sz="3200" b="1" kern="0" dirty="0" smtClean="0">
                <a:solidFill>
                  <a:srgbClr val="000000"/>
                </a:solidFill>
                <a:latin typeface="+mj-lt"/>
                <a:ea typeface="+mj-ea"/>
                <a:cs typeface="+mj-cs"/>
              </a:rPr>
              <a:t>de </a:t>
            </a:r>
            <a:r>
              <a:rPr lang="en-GB" sz="3200" b="1" kern="0" dirty="0" err="1" smtClean="0">
                <a:solidFill>
                  <a:srgbClr val="000000"/>
                </a:solidFill>
                <a:latin typeface="+mj-lt"/>
                <a:ea typeface="+mj-ea"/>
                <a:cs typeface="+mj-cs"/>
              </a:rPr>
              <a:t>Bruijn</a:t>
            </a:r>
            <a:r>
              <a:rPr lang="en-GB" sz="3200" b="1" kern="0" dirty="0" smtClean="0">
                <a:solidFill>
                  <a:srgbClr val="000000"/>
                </a:solidFill>
                <a:latin typeface="+mj-lt"/>
                <a:ea typeface="+mj-ea"/>
                <a:cs typeface="+mj-cs"/>
              </a:rPr>
              <a:t> </a:t>
            </a:r>
            <a:r>
              <a:rPr lang="en-GB" sz="3200" b="1" kern="0" dirty="0">
                <a:solidFill>
                  <a:srgbClr val="000000"/>
                </a:solidFill>
                <a:latin typeface="+mj-lt"/>
                <a:ea typeface="+mj-ea"/>
                <a:cs typeface="+mj-cs"/>
              </a:rPr>
              <a:t>graph assembly</a:t>
            </a:r>
          </a:p>
        </p:txBody>
      </p:sp>
      <p:pic>
        <p:nvPicPr>
          <p:cNvPr id="99331" name="Picture 2"/>
          <p:cNvPicPr>
            <a:picLocks noChangeAspect="1" noChangeArrowheads="1"/>
          </p:cNvPicPr>
          <p:nvPr/>
        </p:nvPicPr>
        <p:blipFill>
          <a:blip r:embed="rId3" cstate="print"/>
          <a:srcRect/>
          <a:stretch>
            <a:fillRect/>
          </a:stretch>
        </p:blipFill>
        <p:spPr bwMode="auto">
          <a:xfrm>
            <a:off x="0" y="2230438"/>
            <a:ext cx="10333038" cy="36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solidFill>
                  <a:schemeClr val="tx1"/>
                </a:solidFill>
              </a:rPr>
              <a:t>Global </a:t>
            </a:r>
            <a:r>
              <a:rPr lang="en-US" dirty="0" smtClean="0">
                <a:solidFill>
                  <a:schemeClr val="tx1"/>
                </a:solidFill>
              </a:rPr>
              <a:t>Pair-wise </a:t>
            </a:r>
            <a:r>
              <a:rPr lang="en-US" dirty="0">
                <a:solidFill>
                  <a:schemeClr val="tx1"/>
                </a:solidFill>
              </a:rPr>
              <a:t>Alignment</a:t>
            </a:r>
          </a:p>
        </p:txBody>
      </p:sp>
      <p:sp>
        <p:nvSpPr>
          <p:cNvPr id="37891" name="Rectangle 3"/>
          <p:cNvSpPr>
            <a:spLocks noGrp="1" noChangeArrowheads="1"/>
          </p:cNvSpPr>
          <p:nvPr>
            <p:ph idx="1"/>
          </p:nvPr>
        </p:nvSpPr>
        <p:spPr>
          <a:xfrm>
            <a:off x="2856177" y="3863834"/>
            <a:ext cx="4956307" cy="1763924"/>
          </a:xfrm>
        </p:spPr>
        <p:txBody>
          <a:bodyPr/>
          <a:lstStyle/>
          <a:p>
            <a:pPr algn="ctr">
              <a:buFont typeface="Wingdings" pitchFamily="2" charset="2"/>
              <a:buNone/>
            </a:pPr>
            <a:r>
              <a:rPr lang="en-US" sz="4900" dirty="0">
                <a:solidFill>
                  <a:schemeClr val="tx1"/>
                </a:solidFill>
                <a:latin typeface="Courier New" pitchFamily="49" charset="0"/>
              </a:rPr>
              <a:t>ATCGAT-ACG</a:t>
            </a:r>
          </a:p>
          <a:p>
            <a:pPr algn="ctr">
              <a:buFont typeface="Wingdings" pitchFamily="2" charset="2"/>
              <a:buNone/>
            </a:pPr>
            <a:r>
              <a:rPr lang="en-US" sz="4900" dirty="0">
                <a:solidFill>
                  <a:schemeClr val="tx1"/>
                </a:solidFill>
                <a:latin typeface="Courier New" pitchFamily="49" charset="0"/>
              </a:rPr>
              <a:t>ATGGATTACG</a:t>
            </a:r>
            <a:endParaRPr lang="en-US" sz="4900" dirty="0">
              <a:solidFill>
                <a:schemeClr val="tx1"/>
              </a:solidFill>
            </a:endParaRPr>
          </a:p>
        </p:txBody>
      </p:sp>
      <p:sp>
        <p:nvSpPr>
          <p:cNvPr id="37892" name="Rectangle 4"/>
          <p:cNvSpPr>
            <a:spLocks noChangeArrowheads="1"/>
          </p:cNvSpPr>
          <p:nvPr/>
        </p:nvSpPr>
        <p:spPr bwMode="auto">
          <a:xfrm>
            <a:off x="1428089" y="2603888"/>
            <a:ext cx="7644474" cy="755968"/>
          </a:xfrm>
          <a:prstGeom prst="rect">
            <a:avLst/>
          </a:prstGeom>
          <a:noFill/>
          <a:ln w="9525">
            <a:noFill/>
            <a:miter lim="800000"/>
            <a:headEnd/>
            <a:tailEnd/>
          </a:ln>
          <a:effectLst/>
        </p:spPr>
        <p:txBody>
          <a:bodyPr lIns="101494" tIns="50748" rIns="101494" bIns="50748"/>
          <a:lstStyle/>
          <a:p>
            <a:pPr marL="377979" indent="-377979" algn="ctr">
              <a:spcBef>
                <a:spcPct val="20000"/>
              </a:spcBef>
              <a:buClr>
                <a:schemeClr val="accent2"/>
              </a:buClr>
              <a:buSzPct val="80000"/>
            </a:pPr>
            <a:r>
              <a:rPr lang="en-US" sz="4400" b="1" dirty="0">
                <a:solidFill>
                  <a:schemeClr val="tx1"/>
                </a:solidFill>
                <a:latin typeface="Courier New" pitchFamily="49" charset="0"/>
              </a:rPr>
              <a:t>ATCGATACG, ATGGATTACG</a:t>
            </a:r>
            <a:endParaRPr lang="en-US" sz="4400" b="1" dirty="0">
              <a:solidFill>
                <a:schemeClr val="tx1"/>
              </a:solidFill>
              <a:latin typeface="Arial" pitchFamily="34" charset="0"/>
            </a:endParaRPr>
          </a:p>
        </p:txBody>
      </p:sp>
      <p:grpSp>
        <p:nvGrpSpPr>
          <p:cNvPr id="2" name="Group 5"/>
          <p:cNvGrpSpPr>
            <a:grpSpLocks/>
          </p:cNvGrpSpPr>
          <p:nvPr/>
        </p:nvGrpSpPr>
        <p:grpSpPr bwMode="auto">
          <a:xfrm>
            <a:off x="1596099" y="4283816"/>
            <a:ext cx="6468401" cy="2330900"/>
            <a:chOff x="912" y="2496"/>
            <a:chExt cx="3696" cy="1332"/>
          </a:xfrm>
        </p:grpSpPr>
        <p:sp>
          <p:nvSpPr>
            <p:cNvPr id="37894" name="Text Box 6"/>
            <p:cNvSpPr txBox="1">
              <a:spLocks noChangeArrowheads="1"/>
            </p:cNvSpPr>
            <p:nvPr/>
          </p:nvSpPr>
          <p:spPr bwMode="auto">
            <a:xfrm>
              <a:off x="1872" y="2496"/>
              <a:ext cx="2352" cy="461"/>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4900" dirty="0">
                  <a:solidFill>
                    <a:schemeClr val="tx1"/>
                  </a:solidFill>
                  <a:latin typeface="Courier New" pitchFamily="49" charset="0"/>
                </a:rPr>
                <a:t>|| ||| |||</a:t>
              </a:r>
            </a:p>
          </p:txBody>
        </p:sp>
        <p:grpSp>
          <p:nvGrpSpPr>
            <p:cNvPr id="3" name="Group 7"/>
            <p:cNvGrpSpPr>
              <a:grpSpLocks/>
            </p:cNvGrpSpPr>
            <p:nvPr/>
          </p:nvGrpSpPr>
          <p:grpSpPr bwMode="auto">
            <a:xfrm>
              <a:off x="1248" y="3168"/>
              <a:ext cx="3360" cy="175"/>
              <a:chOff x="1440" y="3168"/>
              <a:chExt cx="3360" cy="175"/>
            </a:xfrm>
          </p:grpSpPr>
          <p:sp>
            <p:nvSpPr>
              <p:cNvPr id="37896" name="Text Box 8"/>
              <p:cNvSpPr txBox="1">
                <a:spLocks noChangeArrowheads="1"/>
              </p:cNvSpPr>
              <p:nvPr/>
            </p:nvSpPr>
            <p:spPr bwMode="auto">
              <a:xfrm>
                <a:off x="2160" y="3168"/>
                <a:ext cx="240"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+1</a:t>
                </a:r>
              </a:p>
            </p:txBody>
          </p:sp>
          <p:sp>
            <p:nvSpPr>
              <p:cNvPr id="37897" name="Text Box 9"/>
              <p:cNvSpPr txBox="1">
                <a:spLocks noChangeArrowheads="1"/>
              </p:cNvSpPr>
              <p:nvPr/>
            </p:nvSpPr>
            <p:spPr bwMode="auto">
              <a:xfrm>
                <a:off x="2400" y="3168"/>
                <a:ext cx="240"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+1</a:t>
                </a:r>
              </a:p>
            </p:txBody>
          </p:sp>
          <p:sp>
            <p:nvSpPr>
              <p:cNvPr id="37898" name="Text Box 10"/>
              <p:cNvSpPr txBox="1">
                <a:spLocks noChangeArrowheads="1"/>
              </p:cNvSpPr>
              <p:nvPr/>
            </p:nvSpPr>
            <p:spPr bwMode="auto">
              <a:xfrm>
                <a:off x="3648" y="3168"/>
                <a:ext cx="240"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+1</a:t>
                </a:r>
              </a:p>
            </p:txBody>
          </p:sp>
          <p:sp>
            <p:nvSpPr>
              <p:cNvPr id="37899" name="Text Box 11"/>
              <p:cNvSpPr txBox="1">
                <a:spLocks noChangeArrowheads="1"/>
              </p:cNvSpPr>
              <p:nvPr/>
            </p:nvSpPr>
            <p:spPr bwMode="auto">
              <a:xfrm>
                <a:off x="2832" y="3168"/>
                <a:ext cx="240"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+1</a:t>
                </a:r>
              </a:p>
            </p:txBody>
          </p:sp>
          <p:sp>
            <p:nvSpPr>
              <p:cNvPr id="37900" name="Text Box 12"/>
              <p:cNvSpPr txBox="1">
                <a:spLocks noChangeArrowheads="1"/>
              </p:cNvSpPr>
              <p:nvPr/>
            </p:nvSpPr>
            <p:spPr bwMode="auto">
              <a:xfrm>
                <a:off x="3024" y="3168"/>
                <a:ext cx="240"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+1</a:t>
                </a:r>
              </a:p>
            </p:txBody>
          </p:sp>
          <p:sp>
            <p:nvSpPr>
              <p:cNvPr id="37901" name="Text Box 13"/>
              <p:cNvSpPr txBox="1">
                <a:spLocks noChangeArrowheads="1"/>
              </p:cNvSpPr>
              <p:nvPr/>
            </p:nvSpPr>
            <p:spPr bwMode="auto">
              <a:xfrm>
                <a:off x="3216" y="3168"/>
                <a:ext cx="240"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+1</a:t>
                </a:r>
              </a:p>
            </p:txBody>
          </p:sp>
          <p:sp>
            <p:nvSpPr>
              <p:cNvPr id="37902" name="Text Box 14"/>
              <p:cNvSpPr txBox="1">
                <a:spLocks noChangeArrowheads="1"/>
              </p:cNvSpPr>
              <p:nvPr/>
            </p:nvSpPr>
            <p:spPr bwMode="auto">
              <a:xfrm>
                <a:off x="3888" y="3168"/>
                <a:ext cx="240"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+1</a:t>
                </a:r>
              </a:p>
            </p:txBody>
          </p:sp>
          <p:sp>
            <p:nvSpPr>
              <p:cNvPr id="37903" name="Text Box 15"/>
              <p:cNvSpPr txBox="1">
                <a:spLocks noChangeArrowheads="1"/>
              </p:cNvSpPr>
              <p:nvPr/>
            </p:nvSpPr>
            <p:spPr bwMode="auto">
              <a:xfrm>
                <a:off x="4080" y="3168"/>
                <a:ext cx="240"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+1</a:t>
                </a:r>
              </a:p>
            </p:txBody>
          </p:sp>
          <p:sp>
            <p:nvSpPr>
              <p:cNvPr id="37904" name="Text Box 16"/>
              <p:cNvSpPr txBox="1">
                <a:spLocks noChangeArrowheads="1"/>
              </p:cNvSpPr>
              <p:nvPr/>
            </p:nvSpPr>
            <p:spPr bwMode="auto">
              <a:xfrm>
                <a:off x="1440" y="3168"/>
                <a:ext cx="576" cy="175"/>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1500" dirty="0">
                    <a:solidFill>
                      <a:schemeClr val="tx1"/>
                    </a:solidFill>
                  </a:rPr>
                  <a:t>Matches:</a:t>
                </a:r>
              </a:p>
            </p:txBody>
          </p:sp>
          <p:sp>
            <p:nvSpPr>
              <p:cNvPr id="37905" name="Text Box 17"/>
              <p:cNvSpPr txBox="1">
                <a:spLocks noChangeArrowheads="1"/>
              </p:cNvSpPr>
              <p:nvPr/>
            </p:nvSpPr>
            <p:spPr bwMode="auto">
              <a:xfrm>
                <a:off x="4416" y="3168"/>
                <a:ext cx="384"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 +8</a:t>
                </a:r>
              </a:p>
            </p:txBody>
          </p:sp>
        </p:grpSp>
        <p:grpSp>
          <p:nvGrpSpPr>
            <p:cNvPr id="4" name="Group 18"/>
            <p:cNvGrpSpPr>
              <a:grpSpLocks/>
            </p:cNvGrpSpPr>
            <p:nvPr/>
          </p:nvGrpSpPr>
          <p:grpSpPr bwMode="auto">
            <a:xfrm>
              <a:off x="912" y="3312"/>
              <a:ext cx="3696" cy="175"/>
              <a:chOff x="1104" y="3312"/>
              <a:chExt cx="3696" cy="175"/>
            </a:xfrm>
          </p:grpSpPr>
          <p:sp>
            <p:nvSpPr>
              <p:cNvPr id="37907" name="Text Box 19"/>
              <p:cNvSpPr txBox="1">
                <a:spLocks noChangeArrowheads="1"/>
              </p:cNvSpPr>
              <p:nvPr/>
            </p:nvSpPr>
            <p:spPr bwMode="auto">
              <a:xfrm>
                <a:off x="2640" y="3312"/>
                <a:ext cx="240"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-1</a:t>
                </a:r>
              </a:p>
            </p:txBody>
          </p:sp>
          <p:sp>
            <p:nvSpPr>
              <p:cNvPr id="37908" name="Text Box 20"/>
              <p:cNvSpPr txBox="1">
                <a:spLocks noChangeArrowheads="1"/>
              </p:cNvSpPr>
              <p:nvPr/>
            </p:nvSpPr>
            <p:spPr bwMode="auto">
              <a:xfrm>
                <a:off x="1104" y="3312"/>
                <a:ext cx="912" cy="175"/>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1500" dirty="0">
                    <a:solidFill>
                      <a:schemeClr val="tx1"/>
                    </a:solidFill>
                  </a:rPr>
                  <a:t>Mismatches:</a:t>
                </a:r>
              </a:p>
            </p:txBody>
          </p:sp>
          <p:sp>
            <p:nvSpPr>
              <p:cNvPr id="37909" name="Text Box 21"/>
              <p:cNvSpPr txBox="1">
                <a:spLocks noChangeArrowheads="1"/>
              </p:cNvSpPr>
              <p:nvPr/>
            </p:nvSpPr>
            <p:spPr bwMode="auto">
              <a:xfrm>
                <a:off x="4416" y="3312"/>
                <a:ext cx="384"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 -1</a:t>
                </a:r>
              </a:p>
            </p:txBody>
          </p:sp>
        </p:grpSp>
        <p:grpSp>
          <p:nvGrpSpPr>
            <p:cNvPr id="5" name="Group 22"/>
            <p:cNvGrpSpPr>
              <a:grpSpLocks/>
            </p:cNvGrpSpPr>
            <p:nvPr/>
          </p:nvGrpSpPr>
          <p:grpSpPr bwMode="auto">
            <a:xfrm>
              <a:off x="1056" y="3456"/>
              <a:ext cx="3552" cy="175"/>
              <a:chOff x="1248" y="3456"/>
              <a:chExt cx="3552" cy="175"/>
            </a:xfrm>
          </p:grpSpPr>
          <p:sp>
            <p:nvSpPr>
              <p:cNvPr id="37911" name="Text Box 23"/>
              <p:cNvSpPr txBox="1">
                <a:spLocks noChangeArrowheads="1"/>
              </p:cNvSpPr>
              <p:nvPr/>
            </p:nvSpPr>
            <p:spPr bwMode="auto">
              <a:xfrm>
                <a:off x="3456" y="3456"/>
                <a:ext cx="240"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-2</a:t>
                </a:r>
              </a:p>
            </p:txBody>
          </p:sp>
          <p:sp>
            <p:nvSpPr>
              <p:cNvPr id="37912" name="Text Box 24"/>
              <p:cNvSpPr txBox="1">
                <a:spLocks noChangeArrowheads="1"/>
              </p:cNvSpPr>
              <p:nvPr/>
            </p:nvSpPr>
            <p:spPr bwMode="auto">
              <a:xfrm>
                <a:off x="1248" y="3456"/>
                <a:ext cx="768" cy="175"/>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1500" dirty="0">
                    <a:solidFill>
                      <a:schemeClr val="tx1"/>
                    </a:solidFill>
                  </a:rPr>
                  <a:t>Gaps:</a:t>
                </a:r>
              </a:p>
            </p:txBody>
          </p:sp>
          <p:sp>
            <p:nvSpPr>
              <p:cNvPr id="37913" name="Text Box 25"/>
              <p:cNvSpPr txBox="1">
                <a:spLocks noChangeArrowheads="1"/>
              </p:cNvSpPr>
              <p:nvPr/>
            </p:nvSpPr>
            <p:spPr bwMode="auto">
              <a:xfrm>
                <a:off x="4416" y="3456"/>
                <a:ext cx="384"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dirty="0">
                    <a:solidFill>
                      <a:schemeClr val="tx1"/>
                    </a:solidFill>
                  </a:rPr>
                  <a:t>= -2</a:t>
                </a:r>
              </a:p>
            </p:txBody>
          </p:sp>
        </p:grpSp>
        <p:grpSp>
          <p:nvGrpSpPr>
            <p:cNvPr id="6" name="Group 26"/>
            <p:cNvGrpSpPr>
              <a:grpSpLocks/>
            </p:cNvGrpSpPr>
            <p:nvPr/>
          </p:nvGrpSpPr>
          <p:grpSpPr bwMode="auto">
            <a:xfrm>
              <a:off x="3552" y="3628"/>
              <a:ext cx="1008" cy="200"/>
              <a:chOff x="3744" y="3628"/>
              <a:chExt cx="1008" cy="200"/>
            </a:xfrm>
          </p:grpSpPr>
          <p:sp>
            <p:nvSpPr>
              <p:cNvPr id="37915" name="Text Box 27"/>
              <p:cNvSpPr txBox="1">
                <a:spLocks noChangeArrowheads="1"/>
              </p:cNvSpPr>
              <p:nvPr/>
            </p:nvSpPr>
            <p:spPr bwMode="auto">
              <a:xfrm>
                <a:off x="3744" y="3628"/>
                <a:ext cx="1008" cy="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800" b="1" dirty="0">
                    <a:solidFill>
                      <a:schemeClr val="tx1"/>
                    </a:solidFill>
                  </a:rPr>
                  <a:t>Total score = +5</a:t>
                </a:r>
              </a:p>
            </p:txBody>
          </p:sp>
          <p:sp>
            <p:nvSpPr>
              <p:cNvPr id="37916" name="Line 28"/>
              <p:cNvSpPr>
                <a:spLocks noChangeShapeType="1"/>
              </p:cNvSpPr>
              <p:nvPr/>
            </p:nvSpPr>
            <p:spPr bwMode="auto">
              <a:xfrm>
                <a:off x="3792" y="3648"/>
                <a:ext cx="960" cy="0"/>
              </a:xfrm>
              <a:prstGeom prst="line">
                <a:avLst/>
              </a:prstGeom>
              <a:noFill/>
              <a:ln w="12700" cap="sq">
                <a:solidFill>
                  <a:schemeClr val="tx1"/>
                </a:solidFill>
                <a:round/>
                <a:headEnd type="none" w="sm" len="sm"/>
                <a:tailEnd type="none" w="sm" len="sm"/>
              </a:ln>
              <a:effectLst/>
            </p:spPr>
            <p:txBody>
              <a:bodyPr/>
              <a:lstStyle/>
              <a:p>
                <a:endParaRPr lang="en-GB">
                  <a:solidFill>
                    <a:schemeClr val="tx1"/>
                  </a:solidFill>
                </a:endParaRPr>
              </a:p>
            </p:txBody>
          </p:sp>
        </p:gr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58825" y="4630"/>
            <a:ext cx="8604250" cy="1258887"/>
          </a:xfrm>
          <a:prstGeom prst="rect">
            <a:avLst/>
          </a:prstGeom>
          <a:noFill/>
          <a:ln w="9525">
            <a:noFill/>
            <a:round/>
            <a:headEnd/>
            <a:tailEnd/>
          </a:ln>
        </p:spPr>
        <p:txBody>
          <a:bodyPr lIns="0" tIns="0" rIns="0" bIns="0" anchor="ctr"/>
          <a:lstStyle/>
          <a:p>
            <a:pPr algn="ctr" eaLnBrk="0">
              <a:defRPr/>
            </a:pPr>
            <a:r>
              <a:rPr lang="en-GB" sz="3200" b="1" kern="0" dirty="0" smtClean="0">
                <a:solidFill>
                  <a:srgbClr val="000000"/>
                </a:solidFill>
                <a:latin typeface="+mj-lt"/>
                <a:ea typeface="+mj-ea"/>
                <a:cs typeface="+mj-cs"/>
              </a:rPr>
              <a:t>de </a:t>
            </a:r>
            <a:r>
              <a:rPr lang="en-GB" sz="3200" b="1" kern="0" dirty="0" err="1" smtClean="0">
                <a:solidFill>
                  <a:srgbClr val="000000"/>
                </a:solidFill>
                <a:latin typeface="+mj-lt"/>
                <a:ea typeface="+mj-ea"/>
                <a:cs typeface="+mj-cs"/>
              </a:rPr>
              <a:t>Bruijn</a:t>
            </a:r>
            <a:r>
              <a:rPr lang="en-GB" sz="3200" b="1" kern="0" dirty="0" smtClean="0">
                <a:solidFill>
                  <a:srgbClr val="000000"/>
                </a:solidFill>
                <a:latin typeface="+mj-lt"/>
                <a:ea typeface="+mj-ea"/>
                <a:cs typeface="+mj-cs"/>
              </a:rPr>
              <a:t> </a:t>
            </a:r>
            <a:r>
              <a:rPr lang="en-GB" sz="3200" b="1" kern="0" dirty="0">
                <a:solidFill>
                  <a:srgbClr val="000000"/>
                </a:solidFill>
                <a:latin typeface="+mj-lt"/>
                <a:ea typeface="+mj-ea"/>
                <a:cs typeface="+mj-cs"/>
              </a:rPr>
              <a:t>graph assembly</a:t>
            </a:r>
          </a:p>
        </p:txBody>
      </p:sp>
      <p:pic>
        <p:nvPicPr>
          <p:cNvPr id="100355" name="Picture 2"/>
          <p:cNvPicPr>
            <a:picLocks noChangeAspect="1" noChangeArrowheads="1"/>
          </p:cNvPicPr>
          <p:nvPr/>
        </p:nvPicPr>
        <p:blipFill>
          <a:blip r:embed="rId3" cstate="print"/>
          <a:srcRect/>
          <a:stretch>
            <a:fillRect/>
          </a:stretch>
        </p:blipFill>
        <p:spPr bwMode="auto">
          <a:xfrm>
            <a:off x="0" y="1222375"/>
            <a:ext cx="9971088"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58825" y="4630"/>
            <a:ext cx="8604250" cy="1258887"/>
          </a:xfrm>
          <a:prstGeom prst="rect">
            <a:avLst/>
          </a:prstGeom>
          <a:noFill/>
          <a:ln w="9525">
            <a:noFill/>
            <a:round/>
            <a:headEnd/>
            <a:tailEnd/>
          </a:ln>
        </p:spPr>
        <p:txBody>
          <a:bodyPr lIns="0" tIns="0" rIns="0" bIns="0" anchor="ctr"/>
          <a:lstStyle/>
          <a:p>
            <a:pPr algn="ctr" eaLnBrk="0">
              <a:defRPr/>
            </a:pPr>
            <a:r>
              <a:rPr lang="en-GB" sz="3200" b="1" kern="0" dirty="0" smtClean="0">
                <a:solidFill>
                  <a:srgbClr val="000000"/>
                </a:solidFill>
                <a:latin typeface="+mj-lt"/>
                <a:ea typeface="+mj-ea"/>
                <a:cs typeface="+mj-cs"/>
              </a:rPr>
              <a:t>de </a:t>
            </a:r>
            <a:r>
              <a:rPr lang="en-GB" sz="3200" b="1" kern="0" dirty="0" err="1" smtClean="0">
                <a:solidFill>
                  <a:srgbClr val="000000"/>
                </a:solidFill>
                <a:latin typeface="+mj-lt"/>
                <a:ea typeface="+mj-ea"/>
                <a:cs typeface="+mj-cs"/>
              </a:rPr>
              <a:t>Bruijn</a:t>
            </a:r>
            <a:r>
              <a:rPr lang="en-GB" sz="3200" b="1" kern="0" dirty="0" smtClean="0">
                <a:solidFill>
                  <a:srgbClr val="000000"/>
                </a:solidFill>
                <a:latin typeface="+mj-lt"/>
                <a:ea typeface="+mj-ea"/>
                <a:cs typeface="+mj-cs"/>
              </a:rPr>
              <a:t> </a:t>
            </a:r>
            <a:r>
              <a:rPr lang="en-GB" sz="3200" b="1" kern="0" dirty="0">
                <a:solidFill>
                  <a:srgbClr val="000000"/>
                </a:solidFill>
                <a:latin typeface="+mj-lt"/>
                <a:ea typeface="+mj-ea"/>
                <a:cs typeface="+mj-cs"/>
              </a:rPr>
              <a:t>graph assembly</a:t>
            </a:r>
          </a:p>
        </p:txBody>
      </p:sp>
      <p:pic>
        <p:nvPicPr>
          <p:cNvPr id="101379" name="Picture 2"/>
          <p:cNvPicPr>
            <a:picLocks noChangeAspect="1" noChangeArrowheads="1"/>
          </p:cNvPicPr>
          <p:nvPr/>
        </p:nvPicPr>
        <p:blipFill>
          <a:blip r:embed="rId3" cstate="print"/>
          <a:srcRect/>
          <a:stretch>
            <a:fillRect/>
          </a:stretch>
        </p:blipFill>
        <p:spPr bwMode="auto">
          <a:xfrm>
            <a:off x="0" y="1222375"/>
            <a:ext cx="9971088" cy="4171950"/>
          </a:xfrm>
          <a:prstGeom prst="rect">
            <a:avLst/>
          </a:prstGeom>
          <a:noFill/>
          <a:ln w="9525">
            <a:noFill/>
            <a:miter lim="800000"/>
            <a:headEnd/>
            <a:tailEnd/>
          </a:ln>
        </p:spPr>
      </p:pic>
      <p:pic>
        <p:nvPicPr>
          <p:cNvPr id="101380" name="Picture 2"/>
          <p:cNvPicPr>
            <a:picLocks noChangeAspect="1" noChangeArrowheads="1"/>
          </p:cNvPicPr>
          <p:nvPr/>
        </p:nvPicPr>
        <p:blipFill>
          <a:blip r:embed="rId4" cstate="print"/>
          <a:srcRect/>
          <a:stretch>
            <a:fillRect/>
          </a:stretch>
        </p:blipFill>
        <p:spPr bwMode="auto">
          <a:xfrm>
            <a:off x="1092200" y="5189538"/>
            <a:ext cx="7419975" cy="1752600"/>
          </a:xfrm>
          <a:prstGeom prst="rect">
            <a:avLst/>
          </a:prstGeom>
          <a:noFill/>
          <a:ln w="9525">
            <a:noFill/>
            <a:miter lim="800000"/>
            <a:headEnd/>
            <a:tailEnd/>
          </a:ln>
        </p:spPr>
      </p:pic>
      <p:sp>
        <p:nvSpPr>
          <p:cNvPr id="101381" name="TextBox 5"/>
          <p:cNvSpPr txBox="1">
            <a:spLocks noChangeArrowheads="1"/>
          </p:cNvSpPr>
          <p:nvPr/>
        </p:nvSpPr>
        <p:spPr bwMode="auto">
          <a:xfrm>
            <a:off x="5778500" y="6780213"/>
            <a:ext cx="4060825" cy="320675"/>
          </a:xfrm>
          <a:prstGeom prst="rect">
            <a:avLst/>
          </a:prstGeom>
          <a:noFill/>
          <a:ln w="9525">
            <a:noFill/>
            <a:miter lim="800000"/>
            <a:headEnd/>
            <a:tailEnd/>
          </a:ln>
        </p:spPr>
        <p:txBody>
          <a:bodyPr>
            <a:spAutoFit/>
          </a:bodyPr>
          <a:lstStyle/>
          <a:p>
            <a:r>
              <a:rPr lang="en-GB" sz="1600" i="1">
                <a:solidFill>
                  <a:schemeClr val="tx1"/>
                </a:solidFill>
              </a:rPr>
              <a:t>Diagrams courtesy M. Caccamo, TGAC</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Grp="1" noChangeAspect="1" noChangeArrowheads="1"/>
          </p:cNvPicPr>
          <p:nvPr>
            <p:ph idx="1"/>
          </p:nvPr>
        </p:nvPicPr>
        <p:blipFill>
          <a:blip r:embed="rId2" cstate="print"/>
          <a:srcRect/>
          <a:stretch>
            <a:fillRect/>
          </a:stretch>
        </p:blipFill>
        <p:spPr>
          <a:xfrm>
            <a:off x="366713" y="1773238"/>
            <a:ext cx="9110662" cy="5119687"/>
          </a:xfrm>
          <a:noFill/>
        </p:spPr>
      </p:pic>
      <p:sp>
        <p:nvSpPr>
          <p:cNvPr id="102403" name="Title 1"/>
          <p:cNvSpPr>
            <a:spLocks noGrp="1"/>
          </p:cNvSpPr>
          <p:nvPr>
            <p:ph type="title"/>
          </p:nvPr>
        </p:nvSpPr>
        <p:spPr>
          <a:xfrm>
            <a:off x="758825" y="11117"/>
            <a:ext cx="8604250" cy="1258887"/>
          </a:xfrm>
        </p:spPr>
        <p:txBody>
          <a:bodyPr/>
          <a:lstStyle/>
          <a:p>
            <a:r>
              <a:rPr lang="en-GB" sz="3200" dirty="0" smtClean="0"/>
              <a:t>Dealing with errors</a:t>
            </a:r>
          </a:p>
        </p:txBody>
      </p:sp>
      <p:sp>
        <p:nvSpPr>
          <p:cNvPr id="102404" name="TextBox 4"/>
          <p:cNvSpPr txBox="1">
            <a:spLocks noChangeArrowheads="1"/>
          </p:cNvSpPr>
          <p:nvPr/>
        </p:nvSpPr>
        <p:spPr bwMode="auto">
          <a:xfrm>
            <a:off x="4078288" y="6913563"/>
            <a:ext cx="5761037" cy="349250"/>
          </a:xfrm>
          <a:prstGeom prst="rect">
            <a:avLst/>
          </a:prstGeom>
          <a:noFill/>
          <a:ln w="9525">
            <a:noFill/>
            <a:miter lim="800000"/>
            <a:headEnd/>
            <a:tailEnd/>
          </a:ln>
        </p:spPr>
        <p:txBody>
          <a:bodyPr>
            <a:spAutoFit/>
          </a:bodyPr>
          <a:lstStyle/>
          <a:p>
            <a:r>
              <a:rPr lang="en-GB" sz="1800" i="1">
                <a:solidFill>
                  <a:schemeClr val="tx1"/>
                </a:solidFill>
              </a:rPr>
              <a:t>Thomas Keane and Jan Aerts, Wellcome Trust Sanger</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58825" y="4630"/>
            <a:ext cx="8604250" cy="1258887"/>
          </a:xfrm>
          <a:prstGeom prst="rect">
            <a:avLst/>
          </a:prstGeom>
          <a:noFill/>
          <a:ln w="9525">
            <a:noFill/>
            <a:round/>
            <a:headEnd/>
            <a:tailEnd/>
          </a:ln>
        </p:spPr>
        <p:txBody>
          <a:bodyPr lIns="0" tIns="0" rIns="0" bIns="0" anchor="ctr"/>
          <a:lstStyle/>
          <a:p>
            <a:pPr algn="ctr" eaLnBrk="0">
              <a:defRPr/>
            </a:pPr>
            <a:r>
              <a:rPr lang="en-GB" sz="3200" b="1" kern="0" dirty="0" smtClean="0">
                <a:solidFill>
                  <a:srgbClr val="000000"/>
                </a:solidFill>
                <a:latin typeface="+mj-lt"/>
                <a:ea typeface="+mj-ea"/>
                <a:cs typeface="+mj-cs"/>
              </a:rPr>
              <a:t>de </a:t>
            </a:r>
            <a:r>
              <a:rPr lang="en-GB" sz="3200" b="1" kern="0" dirty="0" err="1" smtClean="0">
                <a:solidFill>
                  <a:srgbClr val="000000"/>
                </a:solidFill>
                <a:latin typeface="+mj-lt"/>
                <a:ea typeface="+mj-ea"/>
                <a:cs typeface="+mj-cs"/>
              </a:rPr>
              <a:t>Bruijn</a:t>
            </a:r>
            <a:r>
              <a:rPr lang="en-GB" sz="3200" b="1" kern="0" dirty="0" smtClean="0">
                <a:solidFill>
                  <a:srgbClr val="000000"/>
                </a:solidFill>
                <a:latin typeface="+mj-lt"/>
                <a:ea typeface="+mj-ea"/>
                <a:cs typeface="+mj-cs"/>
              </a:rPr>
              <a:t> </a:t>
            </a:r>
            <a:r>
              <a:rPr lang="en-GB" sz="3200" b="1" kern="0" dirty="0">
                <a:solidFill>
                  <a:srgbClr val="000000"/>
                </a:solidFill>
                <a:latin typeface="+mj-lt"/>
                <a:ea typeface="+mj-ea"/>
                <a:cs typeface="+mj-cs"/>
              </a:rPr>
              <a:t>graph assembly error correction</a:t>
            </a:r>
          </a:p>
        </p:txBody>
      </p:sp>
      <p:pic>
        <p:nvPicPr>
          <p:cNvPr id="103427" name="Picture 2"/>
          <p:cNvPicPr>
            <a:picLocks noChangeAspect="1" noChangeArrowheads="1"/>
          </p:cNvPicPr>
          <p:nvPr/>
        </p:nvPicPr>
        <p:blipFill>
          <a:blip r:embed="rId3" cstate="print"/>
          <a:srcRect/>
          <a:stretch>
            <a:fillRect/>
          </a:stretch>
        </p:blipFill>
        <p:spPr bwMode="auto">
          <a:xfrm>
            <a:off x="0" y="1222375"/>
            <a:ext cx="9971088" cy="4171950"/>
          </a:xfrm>
          <a:prstGeom prst="rect">
            <a:avLst/>
          </a:prstGeom>
          <a:noFill/>
          <a:ln w="9525">
            <a:noFill/>
            <a:miter lim="800000"/>
            <a:headEnd/>
            <a:tailEnd/>
          </a:ln>
        </p:spPr>
      </p:pic>
      <p:pic>
        <p:nvPicPr>
          <p:cNvPr id="103428" name="Picture 2"/>
          <p:cNvPicPr>
            <a:picLocks noChangeAspect="1" noChangeArrowheads="1"/>
          </p:cNvPicPr>
          <p:nvPr/>
        </p:nvPicPr>
        <p:blipFill>
          <a:blip r:embed="rId4" cstate="print"/>
          <a:srcRect/>
          <a:stretch>
            <a:fillRect/>
          </a:stretch>
        </p:blipFill>
        <p:spPr bwMode="auto">
          <a:xfrm>
            <a:off x="1092200" y="5189538"/>
            <a:ext cx="7419975" cy="1752600"/>
          </a:xfrm>
          <a:prstGeom prst="rect">
            <a:avLst/>
          </a:prstGeom>
          <a:noFill/>
          <a:ln w="9525">
            <a:noFill/>
            <a:miter lim="800000"/>
            <a:headEnd/>
            <a:tailEnd/>
          </a:ln>
        </p:spPr>
      </p:pic>
      <p:sp>
        <p:nvSpPr>
          <p:cNvPr id="103429" name="TextBox 5"/>
          <p:cNvSpPr txBox="1">
            <a:spLocks noChangeArrowheads="1"/>
          </p:cNvSpPr>
          <p:nvPr/>
        </p:nvSpPr>
        <p:spPr bwMode="auto">
          <a:xfrm>
            <a:off x="5778500" y="6780213"/>
            <a:ext cx="4060825" cy="320675"/>
          </a:xfrm>
          <a:prstGeom prst="rect">
            <a:avLst/>
          </a:prstGeom>
          <a:noFill/>
          <a:ln w="9525">
            <a:noFill/>
            <a:miter lim="800000"/>
            <a:headEnd/>
            <a:tailEnd/>
          </a:ln>
        </p:spPr>
        <p:txBody>
          <a:bodyPr>
            <a:spAutoFit/>
          </a:bodyPr>
          <a:lstStyle/>
          <a:p>
            <a:r>
              <a:rPr lang="en-GB" sz="1600" i="1">
                <a:solidFill>
                  <a:schemeClr val="tx1"/>
                </a:solidFill>
              </a:rPr>
              <a:t>Diagrams courtesy M. Caccamo, TGAC</a:t>
            </a:r>
          </a:p>
        </p:txBody>
      </p:sp>
      <p:cxnSp>
        <p:nvCxnSpPr>
          <p:cNvPr id="103430" name="Straight Connector 7"/>
          <p:cNvCxnSpPr>
            <a:cxnSpLocks noChangeShapeType="1"/>
          </p:cNvCxnSpPr>
          <p:nvPr/>
        </p:nvCxnSpPr>
        <p:spPr bwMode="auto">
          <a:xfrm>
            <a:off x="7259638" y="1390650"/>
            <a:ext cx="2506662" cy="1992313"/>
          </a:xfrm>
          <a:prstGeom prst="line">
            <a:avLst/>
          </a:prstGeom>
          <a:noFill/>
          <a:ln w="66675" algn="ctr">
            <a:solidFill>
              <a:srgbClr val="FF0000"/>
            </a:solidFill>
            <a:round/>
            <a:headEnd/>
            <a:tailEnd/>
          </a:ln>
        </p:spPr>
      </p:cxnSp>
      <p:cxnSp>
        <p:nvCxnSpPr>
          <p:cNvPr id="103431" name="Straight Connector 9"/>
          <p:cNvCxnSpPr>
            <a:cxnSpLocks noChangeShapeType="1"/>
          </p:cNvCxnSpPr>
          <p:nvPr/>
        </p:nvCxnSpPr>
        <p:spPr bwMode="auto">
          <a:xfrm flipV="1">
            <a:off x="6510338" y="1536700"/>
            <a:ext cx="3219450" cy="1279525"/>
          </a:xfrm>
          <a:prstGeom prst="line">
            <a:avLst/>
          </a:prstGeom>
          <a:noFill/>
          <a:ln w="66675" algn="ctr">
            <a:solidFill>
              <a:srgbClr val="FF0000"/>
            </a:solidFill>
            <a:round/>
            <a:headEnd/>
            <a:tailEnd/>
          </a:ln>
        </p:spPr>
      </p:cxn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9775" y="4219"/>
            <a:ext cx="8604250" cy="1258887"/>
          </a:xfrm>
        </p:spPr>
        <p:txBody>
          <a:bodyPr/>
          <a:lstStyle/>
          <a:p>
            <a:r>
              <a:rPr lang="en-GB" sz="3200" dirty="0" smtClean="0"/>
              <a:t>Errors or rare sequence?</a:t>
            </a:r>
          </a:p>
        </p:txBody>
      </p:sp>
      <p:sp>
        <p:nvSpPr>
          <p:cNvPr id="104451" name="Content Placeholder 2"/>
          <p:cNvSpPr>
            <a:spLocks noGrp="1"/>
          </p:cNvSpPr>
          <p:nvPr>
            <p:ph idx="1"/>
          </p:nvPr>
        </p:nvSpPr>
        <p:spPr>
          <a:xfrm>
            <a:off x="739775" y="1730794"/>
            <a:ext cx="8604250" cy="4759325"/>
          </a:xfrm>
        </p:spPr>
        <p:txBody>
          <a:bodyPr/>
          <a:lstStyle/>
          <a:p>
            <a:pPr>
              <a:buFont typeface="Arial" charset="0"/>
              <a:buChar char="•"/>
            </a:pPr>
            <a:r>
              <a:rPr lang="en-GB" sz="2800" dirty="0" smtClean="0">
                <a:solidFill>
                  <a:schemeClr val="tx1"/>
                </a:solidFill>
              </a:rPr>
              <a:t>Depends on the type of data:</a:t>
            </a:r>
          </a:p>
          <a:p>
            <a:pPr lvl="1">
              <a:buFont typeface="Times New Roman" pitchFamily="18" charset="0"/>
              <a:buChar char="−"/>
            </a:pPr>
            <a:r>
              <a:rPr lang="en-GB" dirty="0" smtClean="0">
                <a:solidFill>
                  <a:schemeClr val="tx1"/>
                </a:solidFill>
              </a:rPr>
              <a:t>Assumptions are probably true for single haploid genome data</a:t>
            </a:r>
          </a:p>
          <a:p>
            <a:pPr lvl="1">
              <a:buFont typeface="Times New Roman" pitchFamily="18" charset="0"/>
              <a:buChar char="−"/>
            </a:pPr>
            <a:r>
              <a:rPr lang="en-GB" dirty="0" smtClean="0">
                <a:solidFill>
                  <a:schemeClr val="tx1"/>
                </a:solidFill>
              </a:rPr>
              <a:t>Diploid and </a:t>
            </a:r>
            <a:r>
              <a:rPr lang="en-GB" dirty="0" err="1" smtClean="0">
                <a:solidFill>
                  <a:schemeClr val="tx1"/>
                </a:solidFill>
              </a:rPr>
              <a:t>polyploid</a:t>
            </a:r>
            <a:r>
              <a:rPr lang="en-GB" dirty="0" smtClean="0">
                <a:solidFill>
                  <a:schemeClr val="tx1"/>
                </a:solidFill>
              </a:rPr>
              <a:t> expect any branches to have equal coverage</a:t>
            </a:r>
          </a:p>
          <a:p>
            <a:pPr lvl="1">
              <a:buFont typeface="Times New Roman" pitchFamily="18" charset="0"/>
              <a:buChar char="−"/>
            </a:pPr>
            <a:r>
              <a:rPr lang="en-GB" dirty="0" smtClean="0">
                <a:solidFill>
                  <a:schemeClr val="tx1"/>
                </a:solidFill>
              </a:rPr>
              <a:t>Less clear for RNA-</a:t>
            </a:r>
            <a:r>
              <a:rPr lang="en-GB" dirty="0" err="1" smtClean="0">
                <a:solidFill>
                  <a:schemeClr val="tx1"/>
                </a:solidFill>
              </a:rPr>
              <a:t>seq</a:t>
            </a:r>
            <a:r>
              <a:rPr lang="en-GB" dirty="0" smtClean="0">
                <a:solidFill>
                  <a:schemeClr val="tx1"/>
                </a:solidFill>
              </a:rPr>
              <a:t> due to splicing</a:t>
            </a:r>
          </a:p>
          <a:p>
            <a:pPr lvl="1">
              <a:buFont typeface="Times New Roman" pitchFamily="18" charset="0"/>
              <a:buChar char="−"/>
            </a:pPr>
            <a:r>
              <a:rPr lang="en-GB" dirty="0" smtClean="0">
                <a:solidFill>
                  <a:schemeClr val="tx1"/>
                </a:solidFill>
              </a:rPr>
              <a:t>Completely false assumption for </a:t>
            </a:r>
            <a:r>
              <a:rPr lang="en-GB" dirty="0" err="1" smtClean="0">
                <a:solidFill>
                  <a:schemeClr val="tx1"/>
                </a:solidFill>
              </a:rPr>
              <a:t>metagenomic</a:t>
            </a:r>
            <a:r>
              <a:rPr lang="en-GB" dirty="0" smtClean="0">
                <a:solidFill>
                  <a:schemeClr val="tx1"/>
                </a:solidFill>
              </a:rPr>
              <a:t> and </a:t>
            </a:r>
            <a:r>
              <a:rPr lang="en-GB" dirty="0" err="1" smtClean="0">
                <a:solidFill>
                  <a:schemeClr val="tx1"/>
                </a:solidFill>
              </a:rPr>
              <a:t>metatranscriptomic</a:t>
            </a:r>
            <a:r>
              <a:rPr lang="en-GB" dirty="0" smtClean="0">
                <a:solidFill>
                  <a:schemeClr val="tx1"/>
                </a:solidFill>
              </a:rPr>
              <a:t> data!</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58825" y="11117"/>
            <a:ext cx="8604250" cy="1258887"/>
          </a:xfrm>
        </p:spPr>
        <p:txBody>
          <a:bodyPr/>
          <a:lstStyle/>
          <a:p>
            <a:r>
              <a:rPr lang="en-GB" sz="3200" dirty="0" smtClean="0"/>
              <a:t>Short read assemblers</a:t>
            </a:r>
          </a:p>
        </p:txBody>
      </p:sp>
      <p:sp>
        <p:nvSpPr>
          <p:cNvPr id="105475" name="TextBox 3"/>
          <p:cNvSpPr txBox="1">
            <a:spLocks noChangeArrowheads="1"/>
          </p:cNvSpPr>
          <p:nvPr/>
        </p:nvSpPr>
        <p:spPr bwMode="auto">
          <a:xfrm>
            <a:off x="530225" y="941004"/>
            <a:ext cx="9034463" cy="6103274"/>
          </a:xfrm>
          <a:prstGeom prst="rect">
            <a:avLst/>
          </a:prstGeom>
          <a:noFill/>
          <a:ln w="9525">
            <a:noFill/>
            <a:miter lim="800000"/>
            <a:headEnd/>
            <a:tailEnd/>
          </a:ln>
        </p:spPr>
        <p:txBody>
          <a:bodyPr wrap="square">
            <a:spAutoFit/>
          </a:bodyPr>
          <a:lstStyle/>
          <a:p>
            <a:pPr>
              <a:buFont typeface="Arial" charset="0"/>
              <a:buChar char="•"/>
            </a:pPr>
            <a:r>
              <a:rPr lang="en-GB" dirty="0"/>
              <a:t> </a:t>
            </a:r>
            <a:r>
              <a:rPr lang="en-GB" sz="2000" dirty="0">
                <a:solidFill>
                  <a:schemeClr val="tx1"/>
                </a:solidFill>
              </a:rPr>
              <a:t>First de </a:t>
            </a:r>
            <a:r>
              <a:rPr lang="en-GB" sz="2000" dirty="0" err="1">
                <a:solidFill>
                  <a:schemeClr val="tx1"/>
                </a:solidFill>
              </a:rPr>
              <a:t>Bruijn</a:t>
            </a:r>
            <a:r>
              <a:rPr lang="en-GB" sz="2000" dirty="0">
                <a:solidFill>
                  <a:schemeClr val="tx1"/>
                </a:solidFill>
              </a:rPr>
              <a:t> based assembler was </a:t>
            </a:r>
            <a:r>
              <a:rPr lang="en-GB" sz="2000" dirty="0" err="1">
                <a:solidFill>
                  <a:schemeClr val="tx1"/>
                </a:solidFill>
              </a:rPr>
              <a:t>Newbler</a:t>
            </a:r>
            <a:endParaRPr lang="en-GB" sz="2000" dirty="0">
              <a:solidFill>
                <a:schemeClr val="tx1"/>
              </a:solidFill>
            </a:endParaRPr>
          </a:p>
          <a:p>
            <a:pPr lvl="1">
              <a:buFont typeface="Times New Roman" pitchFamily="18" charset="0"/>
              <a:buChar char="−"/>
            </a:pPr>
            <a:r>
              <a:rPr lang="en-GB" sz="2000" dirty="0">
                <a:solidFill>
                  <a:schemeClr val="tx1"/>
                </a:solidFill>
              </a:rPr>
              <a:t>Adapted to handle main 454 error – </a:t>
            </a:r>
            <a:r>
              <a:rPr lang="en-GB" sz="2000" dirty="0" err="1">
                <a:solidFill>
                  <a:schemeClr val="tx1"/>
                </a:solidFill>
              </a:rPr>
              <a:t>indels</a:t>
            </a:r>
            <a:r>
              <a:rPr lang="en-GB" sz="2000" dirty="0">
                <a:solidFill>
                  <a:schemeClr val="tx1"/>
                </a:solidFill>
              </a:rPr>
              <a:t> in </a:t>
            </a:r>
            <a:r>
              <a:rPr lang="en-GB" sz="2000" dirty="0" err="1">
                <a:solidFill>
                  <a:schemeClr val="tx1"/>
                </a:solidFill>
              </a:rPr>
              <a:t>homopolymers</a:t>
            </a:r>
            <a:endParaRPr lang="en-GB" sz="2000" dirty="0">
              <a:solidFill>
                <a:schemeClr val="tx1"/>
              </a:solidFill>
            </a:endParaRPr>
          </a:p>
          <a:p>
            <a:pPr>
              <a:buFont typeface="Arial" charset="0"/>
              <a:buChar char="•"/>
            </a:pPr>
            <a:endParaRPr lang="en-GB" sz="2000" dirty="0">
              <a:solidFill>
                <a:schemeClr val="tx1"/>
              </a:solidFill>
            </a:endParaRPr>
          </a:p>
          <a:p>
            <a:pPr>
              <a:buFont typeface="Arial" charset="0"/>
              <a:buChar char="•"/>
            </a:pPr>
            <a:r>
              <a:rPr lang="en-GB" sz="2000" dirty="0">
                <a:solidFill>
                  <a:schemeClr val="tx1"/>
                </a:solidFill>
              </a:rPr>
              <a:t> Several other de </a:t>
            </a:r>
            <a:r>
              <a:rPr lang="en-GB" sz="2000" dirty="0" err="1">
                <a:solidFill>
                  <a:schemeClr val="tx1"/>
                </a:solidFill>
              </a:rPr>
              <a:t>Bruijn</a:t>
            </a:r>
            <a:r>
              <a:rPr lang="en-GB" sz="2000" dirty="0">
                <a:solidFill>
                  <a:schemeClr val="tx1"/>
                </a:solidFill>
              </a:rPr>
              <a:t> assemblers developed subsequently</a:t>
            </a:r>
          </a:p>
          <a:p>
            <a:pPr lvl="1">
              <a:buFont typeface="Times New Roman" pitchFamily="18" charset="0"/>
              <a:buChar char="−"/>
            </a:pPr>
            <a:r>
              <a:rPr lang="en-GB" sz="2000" dirty="0">
                <a:solidFill>
                  <a:schemeClr val="tx1"/>
                </a:solidFill>
              </a:rPr>
              <a:t>Velvet, Euler-SR, ABySS, ALLPATHS2</a:t>
            </a:r>
          </a:p>
          <a:p>
            <a:pPr lvl="1">
              <a:buFont typeface="Times New Roman" pitchFamily="18" charset="0"/>
              <a:buChar char="−"/>
            </a:pPr>
            <a:r>
              <a:rPr lang="en-GB" sz="2000" dirty="0">
                <a:solidFill>
                  <a:schemeClr val="tx1"/>
                </a:solidFill>
              </a:rPr>
              <a:t>Most can use paired-end and mate-pair information</a:t>
            </a:r>
          </a:p>
          <a:p>
            <a:endParaRPr lang="en-GB" sz="2000" dirty="0"/>
          </a:p>
          <a:p>
            <a:pPr>
              <a:buFont typeface="Arial" charset="0"/>
              <a:buChar char="•"/>
            </a:pPr>
            <a:r>
              <a:rPr lang="en-GB" sz="2000" dirty="0">
                <a:solidFill>
                  <a:schemeClr val="tx1"/>
                </a:solidFill>
              </a:rPr>
              <a:t>Most cannot deal with mammalian sized genomes</a:t>
            </a:r>
            <a:endParaRPr lang="en-GB" sz="2000" dirty="0"/>
          </a:p>
          <a:p>
            <a:pPr lvl="1">
              <a:buFont typeface="Times New Roman" pitchFamily="18" charset="0"/>
              <a:buChar char="−"/>
            </a:pPr>
            <a:r>
              <a:rPr lang="en-GB" sz="2000" dirty="0">
                <a:solidFill>
                  <a:schemeClr val="tx1"/>
                </a:solidFill>
              </a:rPr>
              <a:t>ABySS – distributed genome assembly via MPI</a:t>
            </a:r>
          </a:p>
          <a:p>
            <a:pPr lvl="1">
              <a:buFont typeface="Times New Roman" pitchFamily="18" charset="0"/>
              <a:buChar char="−"/>
            </a:pPr>
            <a:r>
              <a:rPr lang="en-GB" sz="2000" dirty="0" err="1">
                <a:solidFill>
                  <a:schemeClr val="tx1"/>
                </a:solidFill>
              </a:rPr>
              <a:t>SOAPde</a:t>
            </a:r>
            <a:r>
              <a:rPr lang="en-GB" sz="2000" dirty="0">
                <a:solidFill>
                  <a:schemeClr val="tx1"/>
                </a:solidFill>
              </a:rPr>
              <a:t>-novo (BGI) Cortex (TGAC)</a:t>
            </a:r>
          </a:p>
          <a:p>
            <a:pPr lvl="2">
              <a:buFont typeface="Times New Roman" pitchFamily="18" charset="0"/>
              <a:buChar char="−"/>
            </a:pPr>
            <a:r>
              <a:rPr lang="en-GB" sz="2000" dirty="0">
                <a:solidFill>
                  <a:schemeClr val="tx1"/>
                </a:solidFill>
              </a:rPr>
              <a:t>Early removal of spurious errors</a:t>
            </a:r>
          </a:p>
          <a:p>
            <a:pPr lvl="2">
              <a:buFont typeface="Arial" charset="0"/>
              <a:buChar char="•"/>
            </a:pPr>
            <a:endParaRPr lang="en-GB" sz="2000" dirty="0">
              <a:solidFill>
                <a:schemeClr val="tx1"/>
              </a:solidFill>
            </a:endParaRPr>
          </a:p>
          <a:p>
            <a:pPr>
              <a:buFont typeface="Arial" charset="0"/>
              <a:buChar char="•"/>
            </a:pPr>
            <a:r>
              <a:rPr lang="en-GB" sz="2000" dirty="0">
                <a:solidFill>
                  <a:schemeClr val="tx1"/>
                </a:solidFill>
              </a:rPr>
              <a:t> Hybrid assemblers</a:t>
            </a:r>
          </a:p>
          <a:p>
            <a:pPr lvl="1">
              <a:buFont typeface="Times New Roman" pitchFamily="18" charset="0"/>
              <a:buChar char="−"/>
            </a:pPr>
            <a:r>
              <a:rPr lang="en-GB" sz="2000" dirty="0">
                <a:solidFill>
                  <a:schemeClr val="tx1"/>
                </a:solidFill>
              </a:rPr>
              <a:t>MIRA – capable of assembling 454, Sanger and short reads </a:t>
            </a:r>
          </a:p>
          <a:p>
            <a:pPr lvl="1">
              <a:buFont typeface="Times New Roman" pitchFamily="18" charset="0"/>
              <a:buChar char="−"/>
            </a:pPr>
            <a:r>
              <a:rPr lang="en-GB" sz="2000" dirty="0">
                <a:solidFill>
                  <a:schemeClr val="tx1"/>
                </a:solidFill>
              </a:rPr>
              <a:t>Memory hungry </a:t>
            </a:r>
          </a:p>
          <a:p>
            <a:pPr lvl="1"/>
            <a:endParaRPr lang="en-GB" sz="2000" dirty="0">
              <a:solidFill>
                <a:schemeClr val="tx1"/>
              </a:solidFill>
            </a:endParaRPr>
          </a:p>
          <a:p>
            <a:pPr>
              <a:buFont typeface="Arial" charset="0"/>
              <a:buChar char="•"/>
            </a:pPr>
            <a:r>
              <a:rPr lang="en-GB" sz="2000" dirty="0">
                <a:solidFill>
                  <a:schemeClr val="tx1"/>
                </a:solidFill>
              </a:rPr>
              <a:t>Other approaches</a:t>
            </a:r>
          </a:p>
          <a:p>
            <a:pPr lvl="1">
              <a:buFont typeface="Times New Roman" pitchFamily="18" charset="0"/>
              <a:buChar char="−"/>
            </a:pPr>
            <a:r>
              <a:rPr lang="en-GB" sz="2000" dirty="0">
                <a:solidFill>
                  <a:schemeClr val="tx1"/>
                </a:solidFill>
              </a:rPr>
              <a:t>String graph </a:t>
            </a:r>
            <a:r>
              <a:rPr lang="en-GB" sz="2000" dirty="0" smtClean="0">
                <a:solidFill>
                  <a:schemeClr val="tx1"/>
                </a:solidFill>
              </a:rPr>
              <a:t>assemblers</a:t>
            </a:r>
          </a:p>
          <a:p>
            <a:pPr lvl="1">
              <a:buFont typeface="Times New Roman" pitchFamily="18" charset="0"/>
              <a:buChar char="−"/>
            </a:pPr>
            <a:r>
              <a:rPr lang="en-GB" sz="2000" dirty="0" smtClean="0">
                <a:solidFill>
                  <a:schemeClr val="tx1"/>
                </a:solidFill>
              </a:rPr>
              <a:t>Fermi, SGA </a:t>
            </a:r>
          </a:p>
          <a:p>
            <a:pPr lvl="1">
              <a:buFont typeface="Times New Roman" pitchFamily="18" charset="0"/>
              <a:buChar char="−"/>
            </a:pPr>
            <a:r>
              <a:rPr lang="en-GB" sz="2000" dirty="0" smtClean="0">
                <a:solidFill>
                  <a:schemeClr val="tx1"/>
                </a:solidFill>
              </a:rPr>
              <a:t>Correcting </a:t>
            </a:r>
            <a:r>
              <a:rPr lang="en-GB" sz="2000" dirty="0" err="1" smtClean="0">
                <a:solidFill>
                  <a:schemeClr val="tx1"/>
                </a:solidFill>
              </a:rPr>
              <a:t>PacBio</a:t>
            </a:r>
            <a:r>
              <a:rPr lang="en-GB" sz="2000" dirty="0" smtClean="0">
                <a:solidFill>
                  <a:schemeClr val="tx1"/>
                </a:solidFill>
              </a:rPr>
              <a:t> reads with Illumina </a:t>
            </a: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739775" y="4219"/>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Contents</a:t>
            </a:r>
          </a:p>
        </p:txBody>
      </p:sp>
      <p:sp>
        <p:nvSpPr>
          <p:cNvPr id="6147" name="Text Box 2"/>
          <p:cNvSpPr txBox="1">
            <a:spLocks noChangeArrowheads="1"/>
          </p:cNvSpPr>
          <p:nvPr/>
        </p:nvSpPr>
        <p:spPr bwMode="auto">
          <a:xfrm>
            <a:off x="739775" y="1489426"/>
            <a:ext cx="9340850" cy="4760912"/>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Alignment algorithms for short-reads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Background – Blast (why can’t we use it?)</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kern="0" dirty="0">
                <a:solidFill>
                  <a:srgbClr val="000000"/>
                </a:solidFill>
              </a:rPr>
              <a:t>Adapting hashed seed-extend </a:t>
            </a:r>
            <a:r>
              <a:rPr lang="en-GB" sz="2000" kern="0" dirty="0" smtClean="0">
                <a:solidFill>
                  <a:srgbClr val="000000"/>
                </a:solidFill>
              </a:rPr>
              <a:t>algorithms </a:t>
            </a:r>
            <a:r>
              <a:rPr lang="en-GB" sz="2000" kern="0" dirty="0">
                <a:solidFill>
                  <a:srgbClr val="000000"/>
                </a:solidFill>
              </a:rPr>
              <a:t>to work with shorter reads</a:t>
            </a:r>
            <a:endParaRPr lang="en-GB" sz="2100" kern="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Suffix/Prefix Tries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Other alignment considerations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alignment pipeline</a:t>
            </a:r>
          </a:p>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Assembly algorithms for short 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Effect of repeats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Overlap-Consensus </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de </a:t>
            </a:r>
            <a:r>
              <a:rPr lang="en-GB" sz="2000" dirty="0" err="1">
                <a:solidFill>
                  <a:srgbClr val="000000"/>
                </a:solidFill>
              </a:rPr>
              <a:t>Bruijn</a:t>
            </a:r>
            <a:r>
              <a:rPr lang="en-GB" sz="2000" dirty="0">
                <a:solidFill>
                  <a:srgbClr val="000000"/>
                </a:solidFill>
              </a:rPr>
              <a:t> graphs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Assembly evaluation metrics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assembly pipeline</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6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t="16531"/>
          <a:stretch>
            <a:fillRect/>
          </a:stretch>
        </p:blipFill>
        <p:spPr bwMode="auto">
          <a:xfrm>
            <a:off x="254000" y="1747039"/>
            <a:ext cx="9826625" cy="4941099"/>
          </a:xfrm>
          <a:prstGeom prst="rect">
            <a:avLst/>
          </a:prstGeom>
          <a:noFill/>
          <a:ln w="9525">
            <a:noFill/>
            <a:miter lim="800000"/>
            <a:headEnd/>
            <a:tailEnd/>
          </a:ln>
        </p:spPr>
      </p:pic>
      <p:sp>
        <p:nvSpPr>
          <p:cNvPr id="107523" name="TextBox 4"/>
          <p:cNvSpPr txBox="1">
            <a:spLocks noChangeArrowheads="1"/>
          </p:cNvSpPr>
          <p:nvPr/>
        </p:nvSpPr>
        <p:spPr bwMode="auto">
          <a:xfrm>
            <a:off x="4078288" y="6913563"/>
            <a:ext cx="5761037" cy="349250"/>
          </a:xfrm>
          <a:prstGeom prst="rect">
            <a:avLst/>
          </a:prstGeom>
          <a:noFill/>
          <a:ln w="9525">
            <a:noFill/>
            <a:miter lim="800000"/>
            <a:headEnd/>
            <a:tailEnd/>
          </a:ln>
        </p:spPr>
        <p:txBody>
          <a:bodyPr>
            <a:spAutoFit/>
          </a:bodyPr>
          <a:lstStyle/>
          <a:p>
            <a:r>
              <a:rPr lang="en-GB" sz="1800" i="1">
                <a:solidFill>
                  <a:schemeClr val="tx1"/>
                </a:solidFill>
              </a:rPr>
              <a:t>Thomas Keane and Jan Aerts, Wellcome Trust Sanger</a:t>
            </a:r>
          </a:p>
        </p:txBody>
      </p:sp>
      <p:sp>
        <p:nvSpPr>
          <p:cNvPr id="4" name="TextBox 3"/>
          <p:cNvSpPr txBox="1"/>
          <p:nvPr/>
        </p:nvSpPr>
        <p:spPr>
          <a:xfrm>
            <a:off x="1669763" y="384310"/>
            <a:ext cx="6281531" cy="550279"/>
          </a:xfrm>
          <a:prstGeom prst="rect">
            <a:avLst/>
          </a:prstGeom>
          <a:noFill/>
        </p:spPr>
        <p:txBody>
          <a:bodyPr wrap="square" rtlCol="0">
            <a:spAutoFit/>
          </a:bodyPr>
          <a:lstStyle/>
          <a:p>
            <a:pPr algn="ctr"/>
            <a:r>
              <a:rPr lang="en-GB" sz="3200" b="1" dirty="0" smtClean="0">
                <a:solidFill>
                  <a:schemeClr val="tx1"/>
                </a:solidFill>
              </a:rPr>
              <a:t>Assembly evaluation – N50</a:t>
            </a:r>
            <a:endParaRPr lang="en-GB" sz="3200" b="1" dirty="0">
              <a:solidFill>
                <a:schemeClr val="tx1"/>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srcRect t="15182" r="3747"/>
          <a:stretch>
            <a:fillRect/>
          </a:stretch>
        </p:blipFill>
        <p:spPr bwMode="auto">
          <a:xfrm>
            <a:off x="298450" y="1804336"/>
            <a:ext cx="9666126" cy="5193364"/>
          </a:xfrm>
          <a:prstGeom prst="rect">
            <a:avLst/>
          </a:prstGeom>
          <a:noFill/>
          <a:ln w="9525">
            <a:noFill/>
            <a:miter lim="800000"/>
            <a:headEnd/>
            <a:tailEnd/>
          </a:ln>
        </p:spPr>
      </p:pic>
      <p:sp>
        <p:nvSpPr>
          <p:cNvPr id="108547" name="TextBox 4"/>
          <p:cNvSpPr txBox="1">
            <a:spLocks noChangeArrowheads="1"/>
          </p:cNvSpPr>
          <p:nvPr/>
        </p:nvSpPr>
        <p:spPr bwMode="auto">
          <a:xfrm>
            <a:off x="4078288" y="6913563"/>
            <a:ext cx="5761037" cy="349250"/>
          </a:xfrm>
          <a:prstGeom prst="rect">
            <a:avLst/>
          </a:prstGeom>
          <a:noFill/>
          <a:ln w="9525">
            <a:noFill/>
            <a:miter lim="800000"/>
            <a:headEnd/>
            <a:tailEnd/>
          </a:ln>
        </p:spPr>
        <p:txBody>
          <a:bodyPr>
            <a:spAutoFit/>
          </a:bodyPr>
          <a:lstStyle/>
          <a:p>
            <a:r>
              <a:rPr lang="en-GB" sz="1800" i="1">
                <a:solidFill>
                  <a:schemeClr val="tx1"/>
                </a:solidFill>
              </a:rPr>
              <a:t>Thomas Keane and Jan Aerts, Wellcome Trust Sanger</a:t>
            </a:r>
          </a:p>
        </p:txBody>
      </p:sp>
      <p:sp>
        <p:nvSpPr>
          <p:cNvPr id="4" name="Text Box 1"/>
          <p:cNvSpPr txBox="1">
            <a:spLocks noChangeArrowheads="1"/>
          </p:cNvSpPr>
          <p:nvPr/>
        </p:nvSpPr>
        <p:spPr bwMode="auto">
          <a:xfrm>
            <a:off x="739775" y="4219"/>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smtClean="0">
                <a:solidFill>
                  <a:srgbClr val="000000"/>
                </a:solidFill>
              </a:rPr>
              <a:t>Assembly length vs. N50</a:t>
            </a:r>
            <a:endParaRPr lang="en-GB" sz="3200" b="1" dirty="0">
              <a:solidFill>
                <a:srgbClr val="0000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Grp="1" noChangeAspect="1" noChangeArrowheads="1"/>
          </p:cNvPicPr>
          <p:nvPr>
            <p:ph idx="1"/>
          </p:nvPr>
        </p:nvPicPr>
        <p:blipFill>
          <a:blip r:embed="rId2" cstate="print"/>
          <a:srcRect t="15778"/>
          <a:stretch>
            <a:fillRect/>
          </a:stretch>
        </p:blipFill>
        <p:spPr>
          <a:xfrm>
            <a:off x="120650" y="1352539"/>
            <a:ext cx="9959975" cy="5270511"/>
          </a:xfrm>
          <a:noFill/>
        </p:spPr>
      </p:pic>
      <p:sp>
        <p:nvSpPr>
          <p:cNvPr id="109571" name="TextBox 3"/>
          <p:cNvSpPr txBox="1">
            <a:spLocks noChangeArrowheads="1"/>
          </p:cNvSpPr>
          <p:nvPr/>
        </p:nvSpPr>
        <p:spPr bwMode="auto">
          <a:xfrm>
            <a:off x="4078288" y="6913563"/>
            <a:ext cx="5761037" cy="349250"/>
          </a:xfrm>
          <a:prstGeom prst="rect">
            <a:avLst/>
          </a:prstGeom>
          <a:noFill/>
          <a:ln w="9525">
            <a:noFill/>
            <a:miter lim="800000"/>
            <a:headEnd/>
            <a:tailEnd/>
          </a:ln>
        </p:spPr>
        <p:txBody>
          <a:bodyPr>
            <a:spAutoFit/>
          </a:bodyPr>
          <a:lstStyle/>
          <a:p>
            <a:r>
              <a:rPr lang="en-GB" sz="1800" i="1">
                <a:solidFill>
                  <a:schemeClr val="tx1"/>
                </a:solidFill>
              </a:rPr>
              <a:t>Thomas Keane and Jan Aerts, Wellcome Trust Sanger</a:t>
            </a:r>
          </a:p>
        </p:txBody>
      </p:sp>
      <p:sp>
        <p:nvSpPr>
          <p:cNvPr id="4" name="Text Box 1"/>
          <p:cNvSpPr txBox="1">
            <a:spLocks noChangeArrowheads="1"/>
          </p:cNvSpPr>
          <p:nvPr/>
        </p:nvSpPr>
        <p:spPr bwMode="auto">
          <a:xfrm>
            <a:off x="739775" y="4219"/>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smtClean="0">
                <a:solidFill>
                  <a:srgbClr val="000000"/>
                </a:solidFill>
              </a:rPr>
              <a:t>Assembly evaluation </a:t>
            </a:r>
            <a:r>
              <a:rPr lang="en-GB" sz="3200" b="1" dirty="0">
                <a:solidFill>
                  <a:srgbClr val="000000"/>
                </a:solidFill>
              </a:rPr>
              <a:t>m</a:t>
            </a:r>
            <a:r>
              <a:rPr lang="en-GB" sz="3200" b="1" dirty="0" smtClean="0">
                <a:solidFill>
                  <a:srgbClr val="000000"/>
                </a:solidFill>
              </a:rPr>
              <a:t>etrics</a:t>
            </a:r>
            <a:endParaRPr lang="en-GB" sz="3200" b="1"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p:txBody>
          <a:bodyPr/>
          <a:lstStyle/>
          <a:p>
            <a:r>
              <a:rPr lang="en-US">
                <a:solidFill>
                  <a:schemeClr val="tx1"/>
                </a:solidFill>
              </a:rPr>
              <a:t>Dynamic Programming </a:t>
            </a:r>
          </a:p>
        </p:txBody>
      </p:sp>
      <p:sp>
        <p:nvSpPr>
          <p:cNvPr id="9223" name="Rectangle 7"/>
          <p:cNvSpPr>
            <a:spLocks noGrp="1" noChangeArrowheads="1"/>
          </p:cNvSpPr>
          <p:nvPr>
            <p:ph idx="1"/>
          </p:nvPr>
        </p:nvSpPr>
        <p:spPr>
          <a:xfrm>
            <a:off x="756047" y="5795751"/>
            <a:ext cx="8568531" cy="1175949"/>
          </a:xfrm>
        </p:spPr>
        <p:txBody>
          <a:bodyPr/>
          <a:lstStyle/>
          <a:p>
            <a:pPr>
              <a:buFont typeface="Wingdings" pitchFamily="2" charset="2"/>
              <a:buNone/>
            </a:pPr>
            <a:r>
              <a:rPr lang="en-US">
                <a:solidFill>
                  <a:schemeClr val="tx1"/>
                </a:solidFill>
              </a:rPr>
              <a:t> </a:t>
            </a:r>
          </a:p>
        </p:txBody>
      </p:sp>
      <p:graphicFrame>
        <p:nvGraphicFramePr>
          <p:cNvPr id="9231" name="Object 15"/>
          <p:cNvGraphicFramePr>
            <a:graphicFrameLocks noChangeAspect="1"/>
          </p:cNvGraphicFramePr>
          <p:nvPr/>
        </p:nvGraphicFramePr>
        <p:xfrm>
          <a:off x="1428089" y="3121866"/>
          <a:ext cx="7728479" cy="2757881"/>
        </p:xfrm>
        <a:graphic>
          <a:graphicData uri="http://schemas.openxmlformats.org/presentationml/2006/ole">
            <mc:AlternateContent xmlns:mc="http://schemas.openxmlformats.org/markup-compatibility/2006">
              <mc:Choice xmlns:v="urn:schemas-microsoft-com:vml" Requires="v">
                <p:oleObj spid="_x0000_s8228" name="Worksheet" r:id="rId3" imgW="2642400" imgH="943200" progId="Excel.Sheet.8">
                  <p:embed/>
                </p:oleObj>
              </mc:Choice>
              <mc:Fallback>
                <p:oleObj name="Worksheet" r:id="rId3" imgW="2642400" imgH="9432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089" y="3121866"/>
                        <a:ext cx="7728479" cy="275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2" name="Text Box 16"/>
          <p:cNvSpPr txBox="1">
            <a:spLocks noChangeArrowheads="1"/>
          </p:cNvSpPr>
          <p:nvPr/>
        </p:nvSpPr>
        <p:spPr bwMode="auto">
          <a:xfrm>
            <a:off x="1260078" y="2099910"/>
            <a:ext cx="7224448" cy="973427"/>
          </a:xfrm>
          <a:prstGeom prst="rect">
            <a:avLst/>
          </a:prstGeom>
          <a:noFill/>
          <a:ln w="12700" cap="sq">
            <a:noFill/>
            <a:miter lim="800000"/>
            <a:headEnd type="none" w="sm" len="sm"/>
            <a:tailEnd type="none" w="sm" len="sm"/>
          </a:ln>
          <a:effectLst/>
        </p:spPr>
        <p:txBody>
          <a:bodyPr lIns="100794" tIns="50397" rIns="100794" bIns="50397">
            <a:spAutoFit/>
          </a:bodyPr>
          <a:lstStyle/>
          <a:p>
            <a:pPr>
              <a:spcBef>
                <a:spcPct val="50000"/>
              </a:spcBef>
            </a:pPr>
            <a:r>
              <a:rPr lang="en-US" dirty="0" smtClean="0">
                <a:solidFill>
                  <a:schemeClr val="tx1"/>
                </a:solidFill>
              </a:rPr>
              <a:t>Global </a:t>
            </a:r>
            <a:r>
              <a:rPr lang="en-US" dirty="0">
                <a:solidFill>
                  <a:schemeClr val="tx1"/>
                </a:solidFill>
              </a:rPr>
              <a:t>alignment (Needleman-</a:t>
            </a:r>
            <a:r>
              <a:rPr lang="en-US" dirty="0" err="1">
                <a:solidFill>
                  <a:schemeClr val="tx1"/>
                </a:solidFill>
              </a:rPr>
              <a:t>Wunsch</a:t>
            </a:r>
            <a:r>
              <a:rPr lang="en-US" dirty="0">
                <a:solidFill>
                  <a:schemeClr val="tx1"/>
                </a:solidFill>
              </a:rPr>
              <a:t>) </a:t>
            </a:r>
            <a:r>
              <a:rPr lang="en-US" dirty="0" smtClean="0">
                <a:solidFill>
                  <a:schemeClr val="tx1"/>
                </a:solidFill>
              </a:rPr>
              <a:t>algorithm</a:t>
            </a:r>
          </a:p>
          <a:p>
            <a:pPr>
              <a:spcBef>
                <a:spcPct val="50000"/>
              </a:spcBef>
            </a:pPr>
            <a:r>
              <a:rPr lang="en-US" dirty="0" smtClean="0">
                <a:solidFill>
                  <a:schemeClr val="tx1"/>
                </a:solidFill>
              </a:rPr>
              <a:t>Example – align GATC to GAC</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Grp="1" noChangeAspect="1" noChangeArrowheads="1"/>
          </p:cNvPicPr>
          <p:nvPr>
            <p:ph idx="1"/>
          </p:nvPr>
        </p:nvPicPr>
        <p:blipFill>
          <a:blip r:embed="rId3" cstate="print"/>
          <a:srcRect t="19772" r="2793"/>
          <a:stretch>
            <a:fillRect/>
          </a:stretch>
        </p:blipFill>
        <p:spPr>
          <a:xfrm>
            <a:off x="0" y="1486696"/>
            <a:ext cx="9976362" cy="5039589"/>
          </a:xfrm>
          <a:noFill/>
        </p:spPr>
      </p:pic>
      <p:sp>
        <p:nvSpPr>
          <p:cNvPr id="110595" name="TextBox 3"/>
          <p:cNvSpPr txBox="1">
            <a:spLocks noChangeArrowheads="1"/>
          </p:cNvSpPr>
          <p:nvPr/>
        </p:nvSpPr>
        <p:spPr bwMode="auto">
          <a:xfrm>
            <a:off x="4078288" y="6913563"/>
            <a:ext cx="5761037" cy="349250"/>
          </a:xfrm>
          <a:prstGeom prst="rect">
            <a:avLst/>
          </a:prstGeom>
          <a:noFill/>
          <a:ln w="9525">
            <a:noFill/>
            <a:miter lim="800000"/>
            <a:headEnd/>
            <a:tailEnd/>
          </a:ln>
        </p:spPr>
        <p:txBody>
          <a:bodyPr>
            <a:spAutoFit/>
          </a:bodyPr>
          <a:lstStyle/>
          <a:p>
            <a:r>
              <a:rPr lang="en-GB" sz="1800" i="1">
                <a:solidFill>
                  <a:schemeClr val="tx1"/>
                </a:solidFill>
              </a:rPr>
              <a:t>Thomas Keane and Jan Aerts, Wellcome Trust Sanger</a:t>
            </a:r>
          </a:p>
        </p:txBody>
      </p:sp>
      <p:sp>
        <p:nvSpPr>
          <p:cNvPr id="4" name="Text Box 1"/>
          <p:cNvSpPr txBox="1">
            <a:spLocks noChangeArrowheads="1"/>
          </p:cNvSpPr>
          <p:nvPr/>
        </p:nvSpPr>
        <p:spPr bwMode="auto">
          <a:xfrm>
            <a:off x="739775" y="4219"/>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smtClean="0">
                <a:solidFill>
                  <a:srgbClr val="000000"/>
                </a:solidFill>
              </a:rPr>
              <a:t>Which human assembly is better? Why?</a:t>
            </a:r>
            <a:endParaRPr lang="en-GB" sz="3200" b="1" dirty="0">
              <a:solidFill>
                <a:srgbClr val="000000"/>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Assembly benchmarking software</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sz="1800" dirty="0" smtClean="0"/>
          </a:p>
          <a:p>
            <a:r>
              <a:rPr lang="en-GB" sz="1800" dirty="0" smtClean="0"/>
              <a:t>Darling et al Mauve Assembly Metrics </a:t>
            </a:r>
            <a:r>
              <a:rPr lang="en-GB" sz="1800" i="1" dirty="0" smtClean="0"/>
              <a:t>Bioinformatics (2011) btr451 first published online August 2, 2011</a:t>
            </a:r>
            <a:endParaRPr lang="en-GB" i="1" dirty="0" smtClean="0"/>
          </a:p>
          <a:p>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1723799" y="1771196"/>
            <a:ext cx="6534829" cy="200129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284060" y="3901172"/>
            <a:ext cx="2446111" cy="2139719"/>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645706" y="4107542"/>
            <a:ext cx="3261759" cy="1685699"/>
          </a:xfrm>
          <a:prstGeom prst="rect">
            <a:avLst/>
          </a:prstGeom>
          <a:noFill/>
          <a:ln w="9525">
            <a:noFill/>
            <a:miter lim="800000"/>
            <a:headEnd/>
            <a:tailEnd/>
          </a:ln>
        </p:spPr>
      </p:pic>
      <p:sp>
        <p:nvSpPr>
          <p:cNvPr id="9" name="Rectangle 8"/>
          <p:cNvSpPr/>
          <p:nvPr/>
        </p:nvSpPr>
        <p:spPr>
          <a:xfrm>
            <a:off x="930844" y="6958269"/>
            <a:ext cx="2210862" cy="378565"/>
          </a:xfrm>
          <a:prstGeom prst="rect">
            <a:avLst/>
          </a:prstGeom>
        </p:spPr>
        <p:txBody>
          <a:bodyPr wrap="none">
            <a:spAutoFit/>
          </a:bodyPr>
          <a:lstStyle/>
          <a:p>
            <a:r>
              <a:rPr lang="en-GB" sz="2000" dirty="0" smtClean="0">
                <a:solidFill>
                  <a:schemeClr val="tx1"/>
                </a:solidFill>
              </a:rPr>
              <a:t>http://t.co/BbpbTPz</a:t>
            </a: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739775" y="269259"/>
            <a:ext cx="8604250" cy="1258887"/>
          </a:xfrm>
        </p:spPr>
        <p:txBody>
          <a:bodyPr lIns="100794" tIns="50397" rIns="100794" bIns="50397" anchor="t"/>
          <a:lstStyle/>
          <a:p>
            <a:r>
              <a:rPr lang="en-GB" sz="3200" dirty="0" smtClean="0">
                <a:solidFill>
                  <a:schemeClr val="tx1"/>
                </a:solidFill>
                <a:latin typeface="+mn-lt"/>
                <a:cs typeface="Arial" charset="0"/>
              </a:rPr>
              <a:t>Types of assemblers</a:t>
            </a:r>
          </a:p>
        </p:txBody>
      </p:sp>
      <p:sp>
        <p:nvSpPr>
          <p:cNvPr id="111619" name="Content Placeholder 2"/>
          <p:cNvSpPr>
            <a:spLocks noGrp="1"/>
          </p:cNvSpPr>
          <p:nvPr>
            <p:ph idx="1"/>
          </p:nvPr>
        </p:nvSpPr>
        <p:spPr>
          <a:xfrm>
            <a:off x="277813" y="1239838"/>
            <a:ext cx="9604375" cy="2143125"/>
          </a:xfrm>
        </p:spPr>
        <p:txBody>
          <a:bodyPr lIns="100794" tIns="50397" rIns="100794" bIns="50397"/>
          <a:lstStyle/>
          <a:p>
            <a:r>
              <a:rPr lang="en-GB" sz="2400" dirty="0" smtClean="0">
                <a:solidFill>
                  <a:schemeClr val="tx1"/>
                </a:solidFill>
                <a:cs typeface="Arial" charset="0"/>
              </a:rPr>
              <a:t>2 main categories, many variations</a:t>
            </a:r>
          </a:p>
          <a:p>
            <a:r>
              <a:rPr lang="en-GB" sz="2400" dirty="0" smtClean="0">
                <a:solidFill>
                  <a:schemeClr val="tx1"/>
                </a:solidFill>
                <a:cs typeface="Arial" charset="0"/>
              </a:rPr>
              <a:t>Each tends to have its own niche</a:t>
            </a:r>
          </a:p>
          <a:p>
            <a:r>
              <a:rPr lang="en-GB" sz="2400" dirty="0" smtClean="0">
                <a:solidFill>
                  <a:schemeClr val="tx1"/>
                </a:solidFill>
                <a:cs typeface="Arial" charset="0"/>
              </a:rPr>
              <a:t>Memory and hardware requirements can differ substantially</a:t>
            </a:r>
          </a:p>
          <a:p>
            <a:r>
              <a:rPr lang="en-GB" sz="2400" b="1" dirty="0" smtClean="0">
                <a:solidFill>
                  <a:schemeClr val="tx1"/>
                </a:solidFill>
                <a:cs typeface="Arial" charset="0"/>
              </a:rPr>
              <a:t>Typically a parameter scan is need to get the ‘best’ assembly</a:t>
            </a:r>
          </a:p>
          <a:p>
            <a:r>
              <a:rPr lang="en-GB" sz="2400" b="1" dirty="0" smtClean="0">
                <a:solidFill>
                  <a:schemeClr val="tx1"/>
                </a:solidFill>
                <a:cs typeface="Arial" charset="0"/>
              </a:rPr>
              <a:t>This means many assemblies need to be generated</a:t>
            </a:r>
          </a:p>
        </p:txBody>
      </p:sp>
      <p:pic>
        <p:nvPicPr>
          <p:cNvPr id="111620" name="Picture 2" descr="http://www.plosone.org/article/fetchObject.action?uri=info%3Adoi%2F10.1371%2Fjournal.pone.0019175.t001&amp;representation=PNG_M"/>
          <p:cNvPicPr>
            <a:picLocks noChangeAspect="1" noChangeArrowheads="1"/>
          </p:cNvPicPr>
          <p:nvPr/>
        </p:nvPicPr>
        <p:blipFill>
          <a:blip r:embed="rId2" cstate="print"/>
          <a:srcRect/>
          <a:stretch>
            <a:fillRect/>
          </a:stretch>
        </p:blipFill>
        <p:spPr bwMode="auto">
          <a:xfrm>
            <a:off x="673100" y="3700463"/>
            <a:ext cx="3970338" cy="2997200"/>
          </a:xfrm>
          <a:prstGeom prst="rect">
            <a:avLst/>
          </a:prstGeom>
          <a:noFill/>
          <a:ln w="9525">
            <a:noFill/>
            <a:miter lim="800000"/>
            <a:headEnd/>
            <a:tailEnd/>
          </a:ln>
        </p:spPr>
      </p:pic>
      <p:sp>
        <p:nvSpPr>
          <p:cNvPr id="111621" name="Rectangle 5"/>
          <p:cNvSpPr>
            <a:spLocks noChangeArrowheads="1"/>
          </p:cNvSpPr>
          <p:nvPr/>
        </p:nvSpPr>
        <p:spPr bwMode="auto">
          <a:xfrm>
            <a:off x="4881563" y="4337050"/>
            <a:ext cx="5040312" cy="444500"/>
          </a:xfrm>
          <a:prstGeom prst="rect">
            <a:avLst/>
          </a:prstGeom>
          <a:noFill/>
          <a:ln w="9525">
            <a:noFill/>
            <a:miter lim="800000"/>
            <a:headEnd/>
            <a:tailEnd/>
          </a:ln>
        </p:spPr>
        <p:txBody>
          <a:bodyPr lIns="100794" tIns="50397" rIns="100794" bIns="50397">
            <a:spAutoFit/>
          </a:bodyPr>
          <a:lstStyle/>
          <a:p>
            <a:pPr algn="r" eaLnBrk="0"/>
            <a:r>
              <a:rPr lang="en-GB" sz="1200">
                <a:solidFill>
                  <a:schemeClr val="tx1"/>
                </a:solidFill>
              </a:rPr>
              <a:t>Narzisi G, Mishra B, Comparing De Novo Genome Assembly: </a:t>
            </a:r>
          </a:p>
          <a:p>
            <a:pPr algn="r" eaLnBrk="0"/>
            <a:r>
              <a:rPr lang="en-GB" sz="1200">
                <a:solidFill>
                  <a:schemeClr val="tx1"/>
                </a:solidFill>
              </a:rPr>
              <a:t>The Long and Short of It. 2011  PLoS ONE 6(4): </a:t>
            </a:r>
          </a:p>
        </p:txBody>
      </p:sp>
      <p:sp>
        <p:nvSpPr>
          <p:cNvPr id="111622" name="TextBox 7"/>
          <p:cNvSpPr txBox="1">
            <a:spLocks noChangeArrowheads="1"/>
          </p:cNvSpPr>
          <p:nvPr/>
        </p:nvSpPr>
        <p:spPr bwMode="auto">
          <a:xfrm>
            <a:off x="6072188" y="5367338"/>
            <a:ext cx="3810000" cy="788987"/>
          </a:xfrm>
          <a:prstGeom prst="rect">
            <a:avLst/>
          </a:prstGeom>
          <a:noFill/>
          <a:ln w="9525">
            <a:noFill/>
            <a:miter lim="800000"/>
            <a:headEnd/>
            <a:tailEnd/>
          </a:ln>
        </p:spPr>
        <p:txBody>
          <a:bodyPr lIns="100794" tIns="50397" rIns="100794" bIns="50397">
            <a:spAutoFit/>
          </a:bodyPr>
          <a:lstStyle/>
          <a:p>
            <a:pPr algn="r" eaLnBrk="0"/>
            <a:r>
              <a:rPr lang="en-US" sz="1200">
                <a:solidFill>
                  <a:schemeClr val="tx1"/>
                </a:solidFill>
              </a:rPr>
              <a:t>De novo assembly of short sequence reads </a:t>
            </a:r>
          </a:p>
          <a:p>
            <a:pPr algn="r" eaLnBrk="0"/>
            <a:r>
              <a:rPr lang="en-US" sz="1200">
                <a:solidFill>
                  <a:schemeClr val="tx1"/>
                </a:solidFill>
              </a:rPr>
              <a:t>Paszkiewicz, K. Studholme, D. </a:t>
            </a:r>
          </a:p>
          <a:p>
            <a:pPr algn="r" eaLnBrk="0"/>
            <a:r>
              <a:rPr lang="en-US" sz="1200">
                <a:solidFill>
                  <a:schemeClr val="tx1"/>
                </a:solidFill>
              </a:rPr>
              <a:t>Briefings in Bioinformatics</a:t>
            </a:r>
          </a:p>
          <a:p>
            <a:pPr algn="r" eaLnBrk="0"/>
            <a:r>
              <a:rPr lang="en-US" sz="1200">
                <a:solidFill>
                  <a:schemeClr val="tx1"/>
                </a:solidFill>
              </a:rPr>
              <a:t>August 2010 11(5): 457-472</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739775" y="4219"/>
            <a:ext cx="8604250" cy="1258887"/>
          </a:xfrm>
        </p:spPr>
        <p:txBody>
          <a:bodyPr/>
          <a:lstStyle/>
          <a:p>
            <a:r>
              <a:rPr lang="en-GB" sz="3200" dirty="0" smtClean="0"/>
              <a:t>Which assembler is best?</a:t>
            </a:r>
          </a:p>
        </p:txBody>
      </p:sp>
      <p:sp>
        <p:nvSpPr>
          <p:cNvPr id="112643" name="Content Placeholder 2"/>
          <p:cNvSpPr>
            <a:spLocks noGrp="1"/>
          </p:cNvSpPr>
          <p:nvPr>
            <p:ph idx="1"/>
          </p:nvPr>
        </p:nvSpPr>
        <p:spPr>
          <a:xfrm>
            <a:off x="739775" y="1558518"/>
            <a:ext cx="8604250" cy="4759325"/>
          </a:xfrm>
        </p:spPr>
        <p:txBody>
          <a:bodyPr/>
          <a:lstStyle/>
          <a:p>
            <a:pPr>
              <a:buFont typeface="Arial" charset="0"/>
              <a:buChar char="•"/>
            </a:pPr>
            <a:r>
              <a:rPr lang="en-GB" sz="2800" dirty="0" smtClean="0"/>
              <a:t>Depends on:</a:t>
            </a:r>
          </a:p>
          <a:p>
            <a:pPr lvl="1">
              <a:buFont typeface="Times New Roman" pitchFamily="18" charset="0"/>
              <a:buChar char="−"/>
            </a:pPr>
            <a:r>
              <a:rPr lang="en-GB" dirty="0" smtClean="0"/>
              <a:t>Type of reads (Illumina, </a:t>
            </a:r>
            <a:r>
              <a:rPr lang="en-GB" dirty="0" err="1" smtClean="0"/>
              <a:t>SoLID</a:t>
            </a:r>
            <a:r>
              <a:rPr lang="en-GB" dirty="0" smtClean="0"/>
              <a:t>, 454, Ion Torrent, </a:t>
            </a:r>
            <a:r>
              <a:rPr lang="en-GB" dirty="0" err="1" smtClean="0"/>
              <a:t>PacBio</a:t>
            </a:r>
            <a:r>
              <a:rPr lang="en-GB" dirty="0" smtClean="0"/>
              <a:t>, Sanger etc)</a:t>
            </a:r>
          </a:p>
          <a:p>
            <a:pPr lvl="1">
              <a:buFont typeface="Times New Roman" pitchFamily="18" charset="0"/>
              <a:buChar char="−"/>
            </a:pPr>
            <a:r>
              <a:rPr lang="en-GB" dirty="0" smtClean="0"/>
              <a:t>Paired/mate-pair data?</a:t>
            </a:r>
          </a:p>
          <a:p>
            <a:pPr lvl="1">
              <a:buFont typeface="Times New Roman" pitchFamily="18" charset="0"/>
              <a:buChar char="−"/>
            </a:pPr>
            <a:r>
              <a:rPr lang="en-GB" dirty="0" smtClean="0"/>
              <a:t>Genome </a:t>
            </a:r>
          </a:p>
          <a:p>
            <a:pPr lvl="1">
              <a:buFont typeface="Times New Roman" pitchFamily="18" charset="0"/>
              <a:buChar char="−"/>
            </a:pPr>
            <a:r>
              <a:rPr lang="en-GB" dirty="0" smtClean="0"/>
              <a:t>Repeat content</a:t>
            </a:r>
          </a:p>
          <a:p>
            <a:pPr lvl="1">
              <a:buFont typeface="Times New Roman" pitchFamily="18" charset="0"/>
              <a:buChar char="−"/>
            </a:pPr>
            <a:r>
              <a:rPr lang="en-GB" dirty="0" smtClean="0"/>
              <a:t>Available hardware</a:t>
            </a:r>
          </a:p>
          <a:p>
            <a:pPr>
              <a:buFont typeface="Arial" charset="0"/>
              <a:buChar char="•"/>
            </a:pPr>
            <a:endParaRPr lang="en-GB" sz="2400" dirty="0" smtClean="0"/>
          </a:p>
          <a:p>
            <a:pPr>
              <a:buFont typeface="Arial" charset="0"/>
              <a:buChar char="•"/>
            </a:pPr>
            <a:r>
              <a:rPr lang="en-GB" sz="2400" dirty="0" smtClean="0"/>
              <a:t>Prokaryote genomes – Velvet </a:t>
            </a:r>
          </a:p>
          <a:p>
            <a:pPr>
              <a:buFont typeface="Arial" charset="0"/>
              <a:buChar char="•"/>
            </a:pPr>
            <a:r>
              <a:rPr lang="en-GB" sz="2400" dirty="0" smtClean="0"/>
              <a:t>Larger genomes ABySS or </a:t>
            </a:r>
            <a:r>
              <a:rPr lang="en-GB" sz="2400" dirty="0" err="1" smtClean="0"/>
              <a:t>Soapdenovo</a:t>
            </a:r>
            <a:endParaRPr lang="en-GB" sz="2400" dirty="0" smtClean="0"/>
          </a:p>
        </p:txBody>
      </p:sp>
      <p:sp>
        <p:nvSpPr>
          <p:cNvPr id="112644" name="Rectangle 5"/>
          <p:cNvSpPr>
            <a:spLocks noChangeArrowheads="1"/>
          </p:cNvSpPr>
          <p:nvPr/>
        </p:nvSpPr>
        <p:spPr bwMode="auto">
          <a:xfrm>
            <a:off x="4789488" y="6751638"/>
            <a:ext cx="5040312" cy="444500"/>
          </a:xfrm>
          <a:prstGeom prst="rect">
            <a:avLst/>
          </a:prstGeom>
          <a:noFill/>
          <a:ln w="9525">
            <a:noFill/>
            <a:miter lim="800000"/>
            <a:headEnd/>
            <a:tailEnd/>
          </a:ln>
        </p:spPr>
        <p:txBody>
          <a:bodyPr lIns="100794" tIns="50397" rIns="100794" bIns="50397">
            <a:spAutoFit/>
          </a:bodyPr>
          <a:lstStyle/>
          <a:p>
            <a:pPr algn="r" eaLnBrk="0"/>
            <a:r>
              <a:rPr lang="en-GB" sz="1200">
                <a:solidFill>
                  <a:schemeClr val="tx1"/>
                </a:solidFill>
              </a:rPr>
              <a:t>Narzisi G, Mishra B, Comparing De Novo Genome Assembly: </a:t>
            </a:r>
          </a:p>
          <a:p>
            <a:pPr algn="r" eaLnBrk="0"/>
            <a:r>
              <a:rPr lang="en-GB" sz="1200">
                <a:solidFill>
                  <a:schemeClr val="tx1"/>
                </a:solidFill>
              </a:rPr>
              <a:t>The Long and Short of It. 2011  PLoS ONE 6(4):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739775" y="4219"/>
            <a:ext cx="8604250" cy="1258887"/>
          </a:xfrm>
        </p:spPr>
        <p:txBody>
          <a:bodyPr/>
          <a:lstStyle/>
          <a:p>
            <a:r>
              <a:rPr lang="en-GB" sz="3200" dirty="0" smtClean="0"/>
              <a:t>Merging assemblies</a:t>
            </a:r>
          </a:p>
        </p:txBody>
      </p:sp>
      <p:sp>
        <p:nvSpPr>
          <p:cNvPr id="79875" name="Content Placeholder 2"/>
          <p:cNvSpPr>
            <a:spLocks noGrp="1"/>
          </p:cNvSpPr>
          <p:nvPr>
            <p:ph idx="1"/>
          </p:nvPr>
        </p:nvSpPr>
        <p:spPr>
          <a:xfrm>
            <a:off x="739775" y="1823558"/>
            <a:ext cx="8604250" cy="4759325"/>
          </a:xfrm>
        </p:spPr>
        <p:txBody>
          <a:bodyPr/>
          <a:lstStyle/>
          <a:p>
            <a:pPr>
              <a:buFont typeface="Arial" charset="0"/>
              <a:buChar char="•"/>
              <a:defRPr/>
            </a:pPr>
            <a:r>
              <a:rPr lang="en-GB" sz="2800" dirty="0" smtClean="0"/>
              <a:t>Often assemblies are produced from 454 or Sanger data and need to be merged with Illumina data</a:t>
            </a:r>
          </a:p>
          <a:p>
            <a:pPr>
              <a:buFont typeface="Arial" charset="0"/>
              <a:buChar char="•"/>
              <a:defRPr/>
            </a:pPr>
            <a:r>
              <a:rPr lang="en-GB" sz="2800" dirty="0" smtClean="0"/>
              <a:t>In order of preference:</a:t>
            </a:r>
          </a:p>
          <a:p>
            <a:pPr marL="1200150" lvl="1" indent="-742950">
              <a:buFont typeface="Times New Roman" pitchFamily="18" charset="0"/>
              <a:buAutoNum type="arabicPeriod"/>
              <a:defRPr/>
            </a:pPr>
            <a:r>
              <a:rPr lang="en-GB" sz="2800" dirty="0" smtClean="0"/>
              <a:t>Attempt to assemble 454/Sanger reads with Illumina reads using MIRA</a:t>
            </a:r>
          </a:p>
          <a:p>
            <a:pPr marL="1200150" lvl="1" indent="-742950">
              <a:defRPr/>
            </a:pPr>
            <a:r>
              <a:rPr lang="en-GB" sz="2800" dirty="0" smtClean="0"/>
              <a:t>2.	Merge assemblies separately using minimus2 or SSPACE</a:t>
            </a:r>
          </a:p>
          <a:p>
            <a:pPr lvl="1">
              <a:defRPr/>
            </a:pPr>
            <a:r>
              <a:rPr lang="en-GB" sz="2800" dirty="0" smtClean="0"/>
              <a:t>3. 	    Input 454/Sanger </a:t>
            </a:r>
            <a:r>
              <a:rPr lang="en-GB" sz="2800" dirty="0" err="1" smtClean="0"/>
              <a:t>contigs</a:t>
            </a:r>
            <a:r>
              <a:rPr lang="en-GB" sz="2800" dirty="0" smtClean="0"/>
              <a:t> as part of a reference        	    guided assembly (e.g. Velvet/Columbus)</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39775" y="4219"/>
            <a:ext cx="8604250" cy="1258887"/>
          </a:xfrm>
        </p:spPr>
        <p:txBody>
          <a:bodyPr/>
          <a:lstStyle/>
          <a:p>
            <a:r>
              <a:rPr lang="en-GB" sz="3200" dirty="0" err="1" smtClean="0"/>
              <a:t>Transcriptome</a:t>
            </a:r>
            <a:r>
              <a:rPr lang="en-GB" sz="3200" dirty="0" smtClean="0"/>
              <a:t> assembly</a:t>
            </a:r>
          </a:p>
        </p:txBody>
      </p:sp>
      <p:sp>
        <p:nvSpPr>
          <p:cNvPr id="114691" name="Content Placeholder 2"/>
          <p:cNvSpPr>
            <a:spLocks noGrp="1"/>
          </p:cNvSpPr>
          <p:nvPr>
            <p:ph idx="1"/>
          </p:nvPr>
        </p:nvSpPr>
        <p:spPr>
          <a:xfrm>
            <a:off x="739775" y="1280226"/>
            <a:ext cx="8604250" cy="5836191"/>
          </a:xfrm>
        </p:spPr>
        <p:txBody>
          <a:bodyPr/>
          <a:lstStyle/>
          <a:p>
            <a:pPr>
              <a:buFont typeface="Arial" charset="0"/>
              <a:buChar char="•"/>
            </a:pPr>
            <a:r>
              <a:rPr lang="en-GB" sz="2400" dirty="0" smtClean="0"/>
              <a:t>de-novo </a:t>
            </a:r>
            <a:r>
              <a:rPr lang="en-GB" sz="2400" dirty="0" err="1" smtClean="0"/>
              <a:t>transcriptome</a:t>
            </a:r>
            <a:r>
              <a:rPr lang="en-GB" sz="2400" dirty="0" smtClean="0"/>
              <a:t> assembly is also possible</a:t>
            </a:r>
          </a:p>
          <a:p>
            <a:pPr>
              <a:buFont typeface="Arial" charset="0"/>
              <a:buChar char="•"/>
            </a:pPr>
            <a:r>
              <a:rPr lang="en-GB" sz="2400" dirty="0" smtClean="0"/>
              <a:t>RNA-</a:t>
            </a:r>
            <a:r>
              <a:rPr lang="en-GB" sz="2400" dirty="0" err="1" smtClean="0"/>
              <a:t>seq</a:t>
            </a:r>
            <a:r>
              <a:rPr lang="en-GB" sz="2400" dirty="0" smtClean="0"/>
              <a:t> reads can be assembled and </a:t>
            </a:r>
            <a:r>
              <a:rPr lang="en-GB" sz="2400" dirty="0" err="1" smtClean="0"/>
              <a:t>isoform</a:t>
            </a:r>
            <a:r>
              <a:rPr lang="en-GB" sz="2400" dirty="0" smtClean="0"/>
              <a:t> abundance estimated</a:t>
            </a:r>
          </a:p>
          <a:p>
            <a:pPr>
              <a:buFont typeface="Arial" charset="0"/>
              <a:buChar char="•"/>
            </a:pPr>
            <a:r>
              <a:rPr lang="en-GB" sz="2400" dirty="0" smtClean="0"/>
              <a:t>Much harder as Lander-Waterman assumptions of randomly distributed reads are not true</a:t>
            </a:r>
          </a:p>
          <a:p>
            <a:pPr>
              <a:buFont typeface="Arial" charset="0"/>
              <a:buChar char="•"/>
            </a:pPr>
            <a:r>
              <a:rPr lang="en-GB" sz="2400" dirty="0" smtClean="0"/>
              <a:t>Also complicated by splice-variants and the need to statistically model </a:t>
            </a:r>
            <a:r>
              <a:rPr lang="en-GB" sz="2400" dirty="0" err="1" smtClean="0"/>
              <a:t>isoform</a:t>
            </a:r>
            <a:r>
              <a:rPr lang="en-GB" sz="2400" dirty="0" smtClean="0"/>
              <a:t> abundance based on read distributions</a:t>
            </a:r>
          </a:p>
          <a:p>
            <a:pPr>
              <a:buFont typeface="Arial" charset="0"/>
              <a:buChar char="•"/>
            </a:pPr>
            <a:endParaRPr lang="en-GB" sz="2400" dirty="0" smtClean="0"/>
          </a:p>
          <a:p>
            <a:pPr>
              <a:buFont typeface="Arial" charset="0"/>
              <a:buChar char="•"/>
            </a:pPr>
            <a:r>
              <a:rPr lang="en-GB" sz="2400" dirty="0" smtClean="0"/>
              <a:t>Oases/Velvet</a:t>
            </a:r>
          </a:p>
          <a:p>
            <a:pPr>
              <a:buFont typeface="Arial" charset="0"/>
              <a:buChar char="•"/>
            </a:pPr>
            <a:r>
              <a:rPr lang="en-GB" sz="2400" dirty="0" smtClean="0"/>
              <a:t>Trans-ABySS</a:t>
            </a:r>
          </a:p>
          <a:p>
            <a:pPr>
              <a:buFont typeface="Arial" charset="0"/>
              <a:buChar char="•"/>
            </a:pPr>
            <a:r>
              <a:rPr lang="en-GB" sz="2400" dirty="0" err="1" smtClean="0"/>
              <a:t>SOAPde</a:t>
            </a:r>
            <a:r>
              <a:rPr lang="en-GB" sz="2400" dirty="0" smtClean="0"/>
              <a:t>-novo </a:t>
            </a:r>
          </a:p>
          <a:p>
            <a:pPr>
              <a:buFont typeface="Arial" charset="0"/>
              <a:buChar char="•"/>
            </a:pPr>
            <a:r>
              <a:rPr lang="en-GB" sz="2400" dirty="0" smtClean="0"/>
              <a:t>Trinity</a:t>
            </a:r>
          </a:p>
          <a:p>
            <a:pPr>
              <a:buFont typeface="Arial" charset="0"/>
              <a:buChar char="•"/>
            </a:pPr>
            <a:endParaRPr lang="en-GB" dirty="0" smtClean="0"/>
          </a:p>
          <a:p>
            <a:r>
              <a:rPr lang="en-GB" dirty="0" smtClean="0"/>
              <a:t>	</a:t>
            </a:r>
            <a:r>
              <a:rPr lang="en-GB" sz="2400" dirty="0" smtClean="0"/>
              <a:t>Good experimental option for vertebrates and other non-model organisms where a reference genome is not available</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ChangeArrowheads="1"/>
          </p:cNvSpPr>
          <p:nvPr/>
        </p:nvSpPr>
        <p:spPr bwMode="auto">
          <a:xfrm>
            <a:off x="858838" y="361056"/>
            <a:ext cx="8175625" cy="550279"/>
          </a:xfrm>
          <a:prstGeom prst="rect">
            <a:avLst/>
          </a:prstGeom>
          <a:noFill/>
          <a:ln w="9525">
            <a:noFill/>
            <a:miter lim="800000"/>
            <a:headEnd/>
            <a:tailEnd/>
          </a:ln>
        </p:spPr>
        <p:txBody>
          <a:bodyPr>
            <a:spAutoFit/>
          </a:bodyPr>
          <a:lstStyle/>
          <a:p>
            <a:pPr algn="ctr"/>
            <a:r>
              <a:rPr lang="en-GB" sz="3200" b="1" dirty="0">
                <a:solidFill>
                  <a:schemeClr val="tx1"/>
                </a:solidFill>
              </a:rPr>
              <a:t>Typical assembly pipeline</a:t>
            </a:r>
            <a:endParaRPr lang="en-GB" sz="3200" b="1" dirty="0"/>
          </a:p>
        </p:txBody>
      </p:sp>
      <p:graphicFrame>
        <p:nvGraphicFramePr>
          <p:cNvPr id="3" name="Diagram 2"/>
          <p:cNvGraphicFramePr/>
          <p:nvPr/>
        </p:nvGraphicFramePr>
        <p:xfrm>
          <a:off x="768096" y="1115568"/>
          <a:ext cx="8839433" cy="5782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ChangeArrowheads="1"/>
          </p:cNvSpPr>
          <p:nvPr/>
        </p:nvSpPr>
        <p:spPr bwMode="auto">
          <a:xfrm>
            <a:off x="858838" y="374308"/>
            <a:ext cx="8175625" cy="1008225"/>
          </a:xfrm>
          <a:prstGeom prst="rect">
            <a:avLst/>
          </a:prstGeom>
          <a:noFill/>
          <a:ln w="9525">
            <a:noFill/>
            <a:miter lim="800000"/>
            <a:headEnd/>
            <a:tailEnd/>
          </a:ln>
        </p:spPr>
        <p:txBody>
          <a:bodyPr>
            <a:spAutoFit/>
          </a:bodyPr>
          <a:lstStyle/>
          <a:p>
            <a:pPr algn="ctr"/>
            <a:r>
              <a:rPr lang="en-GB" sz="3200" b="1" dirty="0">
                <a:solidFill>
                  <a:schemeClr val="tx1"/>
                </a:solidFill>
              </a:rPr>
              <a:t>Optimal de-novo sequencing strategy and review papers</a:t>
            </a:r>
            <a:endParaRPr lang="en-GB" sz="3200" b="1" dirty="0"/>
          </a:p>
        </p:txBody>
      </p:sp>
      <p:sp>
        <p:nvSpPr>
          <p:cNvPr id="116739" name="TextBox 6"/>
          <p:cNvSpPr txBox="1">
            <a:spLocks noChangeArrowheads="1"/>
          </p:cNvSpPr>
          <p:nvPr/>
        </p:nvSpPr>
        <p:spPr bwMode="auto">
          <a:xfrm>
            <a:off x="2769713" y="1700213"/>
            <a:ext cx="6568799" cy="1581150"/>
          </a:xfrm>
          <a:prstGeom prst="rect">
            <a:avLst/>
          </a:prstGeom>
          <a:noFill/>
          <a:ln w="9525">
            <a:noFill/>
            <a:miter lim="800000"/>
            <a:headEnd/>
            <a:tailEnd/>
          </a:ln>
        </p:spPr>
        <p:txBody>
          <a:bodyPr wrap="square">
            <a:spAutoFit/>
          </a:bodyPr>
          <a:lstStyle/>
          <a:p>
            <a:pPr algn="r"/>
            <a:r>
              <a:rPr lang="en-GB" sz="2000" b="1" dirty="0">
                <a:solidFill>
                  <a:schemeClr val="tx1"/>
                </a:solidFill>
              </a:rPr>
              <a:t>Assessing the benefits of using mate-pairs to resolve repeats in de </a:t>
            </a:r>
            <a:r>
              <a:rPr lang="en-GB" sz="2000" b="1" dirty="0" smtClean="0">
                <a:solidFill>
                  <a:schemeClr val="tx1"/>
                </a:solidFill>
              </a:rPr>
              <a:t>novo short-read </a:t>
            </a:r>
            <a:r>
              <a:rPr lang="en-GB" sz="2000" b="1" dirty="0">
                <a:solidFill>
                  <a:schemeClr val="tx1"/>
                </a:solidFill>
              </a:rPr>
              <a:t>prokaryotic assemblies</a:t>
            </a:r>
          </a:p>
          <a:p>
            <a:pPr algn="r"/>
            <a:r>
              <a:rPr lang="en-GB" sz="2000" dirty="0">
                <a:solidFill>
                  <a:schemeClr val="tx1"/>
                </a:solidFill>
              </a:rPr>
              <a:t>Joshua Wetzel , Carl Kingsford and </a:t>
            </a:r>
            <a:r>
              <a:rPr lang="en-GB" sz="2000" dirty="0" err="1">
                <a:solidFill>
                  <a:schemeClr val="tx1"/>
                </a:solidFill>
              </a:rPr>
              <a:t>Mihai</a:t>
            </a:r>
            <a:r>
              <a:rPr lang="en-GB" sz="2000" dirty="0">
                <a:solidFill>
                  <a:schemeClr val="tx1"/>
                </a:solidFill>
              </a:rPr>
              <a:t> Pop </a:t>
            </a:r>
          </a:p>
          <a:p>
            <a:pPr algn="r"/>
            <a:r>
              <a:rPr lang="en-GB" sz="2000" i="1" dirty="0">
                <a:solidFill>
                  <a:schemeClr val="tx1"/>
                </a:solidFill>
              </a:rPr>
              <a:t>BMC Bioinformatics</a:t>
            </a:r>
            <a:r>
              <a:rPr lang="en-GB" sz="2000" dirty="0">
                <a:solidFill>
                  <a:schemeClr val="tx1"/>
                </a:solidFill>
              </a:rPr>
              <a:t> 2011, </a:t>
            </a:r>
            <a:r>
              <a:rPr lang="en-GB" sz="2000" b="1" dirty="0">
                <a:solidFill>
                  <a:schemeClr val="tx1"/>
                </a:solidFill>
              </a:rPr>
              <a:t>12:</a:t>
            </a:r>
            <a:r>
              <a:rPr lang="en-GB" sz="2000" dirty="0">
                <a:solidFill>
                  <a:schemeClr val="tx1"/>
                </a:solidFill>
              </a:rPr>
              <a:t>95</a:t>
            </a:r>
          </a:p>
          <a:p>
            <a:endParaRPr lang="en-GB" dirty="0">
              <a:solidFill>
                <a:schemeClr val="tx1"/>
              </a:solidFill>
            </a:endParaRPr>
          </a:p>
        </p:txBody>
      </p:sp>
      <p:sp>
        <p:nvSpPr>
          <p:cNvPr id="116740" name="Rectangle 5"/>
          <p:cNvSpPr>
            <a:spLocks noChangeArrowheads="1"/>
          </p:cNvSpPr>
          <p:nvPr/>
        </p:nvSpPr>
        <p:spPr bwMode="auto">
          <a:xfrm>
            <a:off x="620302" y="3148013"/>
            <a:ext cx="6969125" cy="1246707"/>
          </a:xfrm>
          <a:prstGeom prst="rect">
            <a:avLst/>
          </a:prstGeom>
          <a:noFill/>
          <a:ln w="9525">
            <a:noFill/>
            <a:miter lim="800000"/>
            <a:headEnd/>
            <a:tailEnd/>
          </a:ln>
        </p:spPr>
        <p:txBody>
          <a:bodyPr lIns="100794" tIns="50397" rIns="100794" bIns="50397">
            <a:spAutoFit/>
          </a:bodyPr>
          <a:lstStyle/>
          <a:p>
            <a:pPr eaLnBrk="0"/>
            <a:r>
              <a:rPr lang="en-GB" sz="2000" b="1" dirty="0" smtClean="0">
                <a:solidFill>
                  <a:schemeClr val="tx1"/>
                </a:solidFill>
              </a:rPr>
              <a:t>Comparing De Novo Genome Assembly: </a:t>
            </a:r>
          </a:p>
          <a:p>
            <a:pPr eaLnBrk="0"/>
            <a:r>
              <a:rPr lang="en-GB" sz="2000" b="1" dirty="0" smtClean="0">
                <a:solidFill>
                  <a:schemeClr val="tx1"/>
                </a:solidFill>
              </a:rPr>
              <a:t>The Long and Short of It.</a:t>
            </a:r>
          </a:p>
          <a:p>
            <a:pPr eaLnBrk="0"/>
            <a:r>
              <a:rPr lang="en-GB" sz="2000" dirty="0" err="1" smtClean="0">
                <a:solidFill>
                  <a:schemeClr val="tx1"/>
                </a:solidFill>
              </a:rPr>
              <a:t>Narzisi</a:t>
            </a:r>
            <a:r>
              <a:rPr lang="en-GB" sz="2000" dirty="0" smtClean="0">
                <a:solidFill>
                  <a:schemeClr val="tx1"/>
                </a:solidFill>
              </a:rPr>
              <a:t>, G. </a:t>
            </a:r>
            <a:r>
              <a:rPr lang="en-GB" sz="2000" dirty="0" err="1">
                <a:solidFill>
                  <a:schemeClr val="tx1"/>
                </a:solidFill>
              </a:rPr>
              <a:t>Mishra</a:t>
            </a:r>
            <a:r>
              <a:rPr lang="en-GB" sz="2000" dirty="0">
                <a:solidFill>
                  <a:schemeClr val="tx1"/>
                </a:solidFill>
              </a:rPr>
              <a:t> </a:t>
            </a:r>
            <a:r>
              <a:rPr lang="en-GB" sz="2000" dirty="0" smtClean="0">
                <a:solidFill>
                  <a:schemeClr val="tx1"/>
                </a:solidFill>
              </a:rPr>
              <a:t>B.</a:t>
            </a:r>
            <a:r>
              <a:rPr lang="en-GB" sz="2000" b="1" dirty="0" smtClean="0">
                <a:solidFill>
                  <a:schemeClr val="tx1"/>
                </a:solidFill>
              </a:rPr>
              <a:t> </a:t>
            </a:r>
            <a:endParaRPr lang="en-GB" sz="2000" b="1" dirty="0">
              <a:solidFill>
                <a:schemeClr val="tx1"/>
              </a:solidFill>
            </a:endParaRPr>
          </a:p>
          <a:p>
            <a:pPr eaLnBrk="0"/>
            <a:r>
              <a:rPr lang="en-GB" sz="2000" dirty="0" smtClean="0">
                <a:solidFill>
                  <a:schemeClr val="tx1"/>
                </a:solidFill>
              </a:rPr>
              <a:t>2011  </a:t>
            </a:r>
            <a:r>
              <a:rPr lang="en-GB" sz="2000" dirty="0" err="1">
                <a:solidFill>
                  <a:schemeClr val="tx1"/>
                </a:solidFill>
              </a:rPr>
              <a:t>PLoS</a:t>
            </a:r>
            <a:r>
              <a:rPr lang="en-GB" sz="2000" dirty="0">
                <a:solidFill>
                  <a:schemeClr val="tx1"/>
                </a:solidFill>
              </a:rPr>
              <a:t> ONE 6(4</a:t>
            </a:r>
            <a:r>
              <a:rPr lang="en-GB" sz="2000" dirty="0" smtClean="0">
                <a:solidFill>
                  <a:schemeClr val="tx1"/>
                </a:solidFill>
              </a:rPr>
              <a:t>) </a:t>
            </a:r>
            <a:endParaRPr lang="en-GB" sz="2000" dirty="0">
              <a:solidFill>
                <a:schemeClr val="tx1"/>
              </a:solidFill>
            </a:endParaRPr>
          </a:p>
        </p:txBody>
      </p:sp>
      <p:sp>
        <p:nvSpPr>
          <p:cNvPr id="116741" name="TextBox 7"/>
          <p:cNvSpPr txBox="1">
            <a:spLocks noChangeArrowheads="1"/>
          </p:cNvSpPr>
          <p:nvPr/>
        </p:nvSpPr>
        <p:spPr bwMode="auto">
          <a:xfrm>
            <a:off x="3048274" y="4360863"/>
            <a:ext cx="6308725" cy="1247775"/>
          </a:xfrm>
          <a:prstGeom prst="rect">
            <a:avLst/>
          </a:prstGeom>
          <a:noFill/>
          <a:ln w="9525">
            <a:noFill/>
            <a:miter lim="800000"/>
            <a:headEnd/>
            <a:tailEnd/>
          </a:ln>
        </p:spPr>
        <p:txBody>
          <a:bodyPr lIns="100794" tIns="50397" rIns="100794" bIns="50397">
            <a:spAutoFit/>
          </a:bodyPr>
          <a:lstStyle/>
          <a:p>
            <a:pPr algn="r" eaLnBrk="0"/>
            <a:r>
              <a:rPr lang="en-US" sz="2000" b="1" dirty="0">
                <a:solidFill>
                  <a:schemeClr val="tx1"/>
                </a:solidFill>
              </a:rPr>
              <a:t>De novo assembly of short sequence reads </a:t>
            </a:r>
          </a:p>
          <a:p>
            <a:pPr algn="r" eaLnBrk="0"/>
            <a:r>
              <a:rPr lang="en-US" sz="2000" dirty="0">
                <a:solidFill>
                  <a:schemeClr val="tx1"/>
                </a:solidFill>
              </a:rPr>
              <a:t>Paszkiewicz, K. </a:t>
            </a:r>
            <a:r>
              <a:rPr lang="en-US" sz="2000" dirty="0" err="1">
                <a:solidFill>
                  <a:schemeClr val="tx1"/>
                </a:solidFill>
              </a:rPr>
              <a:t>Studholme</a:t>
            </a:r>
            <a:r>
              <a:rPr lang="en-US" sz="2000" dirty="0">
                <a:solidFill>
                  <a:schemeClr val="tx1"/>
                </a:solidFill>
              </a:rPr>
              <a:t>, D. </a:t>
            </a:r>
          </a:p>
          <a:p>
            <a:pPr algn="r" eaLnBrk="0"/>
            <a:r>
              <a:rPr lang="en-US" sz="2000" dirty="0">
                <a:solidFill>
                  <a:schemeClr val="tx1"/>
                </a:solidFill>
              </a:rPr>
              <a:t>Briefings in Bioinformatics</a:t>
            </a:r>
          </a:p>
          <a:p>
            <a:pPr algn="r" eaLnBrk="0"/>
            <a:r>
              <a:rPr lang="en-US" sz="2000" dirty="0">
                <a:solidFill>
                  <a:schemeClr val="tx1"/>
                </a:solidFill>
              </a:rPr>
              <a:t>August 2010 11(5): 457-472</a:t>
            </a:r>
          </a:p>
        </p:txBody>
      </p:sp>
      <p:sp>
        <p:nvSpPr>
          <p:cNvPr id="116742" name="Rectangle 9"/>
          <p:cNvSpPr>
            <a:spLocks noChangeArrowheads="1"/>
          </p:cNvSpPr>
          <p:nvPr/>
        </p:nvSpPr>
        <p:spPr bwMode="auto">
          <a:xfrm>
            <a:off x="650533" y="5511800"/>
            <a:ext cx="5038725" cy="1523494"/>
          </a:xfrm>
          <a:prstGeom prst="rect">
            <a:avLst/>
          </a:prstGeom>
          <a:noFill/>
          <a:ln w="9525">
            <a:noFill/>
            <a:miter lim="800000"/>
            <a:headEnd/>
            <a:tailEnd/>
          </a:ln>
        </p:spPr>
        <p:txBody>
          <a:bodyPr>
            <a:spAutoFit/>
          </a:bodyPr>
          <a:lstStyle/>
          <a:p>
            <a:pPr fontAlgn="t"/>
            <a:r>
              <a:rPr lang="en-GB" sz="2000" b="1" dirty="0" smtClean="0">
                <a:solidFill>
                  <a:schemeClr val="tx1"/>
                </a:solidFill>
              </a:rPr>
              <a:t>A new strategy for genome assembly using short sequence reads and reduced representation libraries</a:t>
            </a:r>
            <a:endParaRPr lang="en-GB" sz="2000" dirty="0" smtClean="0">
              <a:solidFill>
                <a:schemeClr val="tx1"/>
              </a:solidFill>
            </a:endParaRPr>
          </a:p>
          <a:p>
            <a:pPr fontAlgn="t"/>
            <a:r>
              <a:rPr lang="en-GB" sz="2000" dirty="0" smtClean="0">
                <a:solidFill>
                  <a:schemeClr val="tx1"/>
                </a:solidFill>
              </a:rPr>
              <a:t>Young A.L., </a:t>
            </a:r>
            <a:r>
              <a:rPr lang="en-GB" sz="2000" dirty="0" err="1">
                <a:solidFill>
                  <a:schemeClr val="tx1"/>
                </a:solidFill>
              </a:rPr>
              <a:t>Abaan</a:t>
            </a:r>
            <a:r>
              <a:rPr lang="en-GB" sz="2000" dirty="0">
                <a:solidFill>
                  <a:schemeClr val="tx1"/>
                </a:solidFill>
              </a:rPr>
              <a:t> </a:t>
            </a:r>
            <a:r>
              <a:rPr lang="en-GB" sz="2000" dirty="0" smtClean="0">
                <a:solidFill>
                  <a:schemeClr val="tx1"/>
                </a:solidFill>
              </a:rPr>
              <a:t>H.O., </a:t>
            </a:r>
            <a:r>
              <a:rPr lang="en-GB" sz="2000" dirty="0" err="1">
                <a:solidFill>
                  <a:schemeClr val="tx1"/>
                </a:solidFill>
              </a:rPr>
              <a:t>Zerbino</a:t>
            </a:r>
            <a:r>
              <a:rPr lang="en-GB" sz="2000" dirty="0">
                <a:solidFill>
                  <a:schemeClr val="tx1"/>
                </a:solidFill>
              </a:rPr>
              <a:t> D, et al. </a:t>
            </a:r>
            <a:r>
              <a:rPr lang="en-GB" sz="2000" dirty="0" smtClean="0">
                <a:solidFill>
                  <a:schemeClr val="tx1"/>
                </a:solidFill>
              </a:rPr>
              <a:t>Genome </a:t>
            </a:r>
            <a:r>
              <a:rPr lang="en-GB" sz="2000" dirty="0">
                <a:solidFill>
                  <a:schemeClr val="tx1"/>
                </a:solidFill>
              </a:rPr>
              <a:t>Research 2010;20:249–56.</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422173"/>
            <a:ext cx="6962775" cy="3467100"/>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smtClean="0"/>
              <a:t>Variant calling with de-novo assembly</a:t>
            </a:r>
            <a:endParaRPr lang="en-GB" dirty="0"/>
          </a:p>
        </p:txBody>
      </p:sp>
      <p:pic>
        <p:nvPicPr>
          <p:cNvPr id="1027" name="Picture 3"/>
          <p:cNvPicPr>
            <a:picLocks noChangeAspect="1" noChangeArrowheads="1"/>
          </p:cNvPicPr>
          <p:nvPr/>
        </p:nvPicPr>
        <p:blipFill>
          <a:blip r:embed="rId3" cstate="print"/>
          <a:srcRect/>
          <a:stretch>
            <a:fillRect/>
          </a:stretch>
        </p:blipFill>
        <p:spPr bwMode="auto">
          <a:xfrm>
            <a:off x="2070100" y="2729593"/>
            <a:ext cx="8010525"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Application of 'next-generation' sequencing technologies to microbial genetics"/>
          <p:cNvPicPr>
            <a:picLocks noChangeAspect="1" noChangeArrowheads="1"/>
          </p:cNvPicPr>
          <p:nvPr/>
        </p:nvPicPr>
        <p:blipFill>
          <a:blip r:embed="rId3" cstate="print"/>
          <a:srcRect/>
          <a:stretch>
            <a:fillRect/>
          </a:stretch>
        </p:blipFill>
        <p:spPr bwMode="auto">
          <a:xfrm>
            <a:off x="846138" y="350838"/>
            <a:ext cx="8005762" cy="676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solidFill>
                  <a:schemeClr val="tx1"/>
                </a:solidFill>
              </a:rPr>
              <a:t>Dynamic Programming </a:t>
            </a:r>
          </a:p>
        </p:txBody>
      </p:sp>
      <p:sp>
        <p:nvSpPr>
          <p:cNvPr id="24579" name="Rectangle 3"/>
          <p:cNvSpPr>
            <a:spLocks noGrp="1" noChangeArrowheads="1"/>
          </p:cNvSpPr>
          <p:nvPr>
            <p:ph idx="1"/>
          </p:nvPr>
        </p:nvSpPr>
        <p:spPr>
          <a:xfrm>
            <a:off x="756047" y="5795751"/>
            <a:ext cx="8568531" cy="1175949"/>
          </a:xfrm>
        </p:spPr>
        <p:txBody>
          <a:bodyPr/>
          <a:lstStyle/>
          <a:p>
            <a:pPr>
              <a:buFont typeface="Wingdings" pitchFamily="2" charset="2"/>
              <a:buNone/>
            </a:pPr>
            <a:r>
              <a:rPr lang="en-US" dirty="0">
                <a:solidFill>
                  <a:schemeClr val="tx1"/>
                </a:solidFill>
              </a:rPr>
              <a:t> </a:t>
            </a:r>
          </a:p>
        </p:txBody>
      </p:sp>
      <p:grpSp>
        <p:nvGrpSpPr>
          <p:cNvPr id="2" name="Group 12"/>
          <p:cNvGrpSpPr>
            <a:grpSpLocks/>
          </p:cNvGrpSpPr>
          <p:nvPr/>
        </p:nvGrpSpPr>
        <p:grpSpPr bwMode="auto">
          <a:xfrm>
            <a:off x="1428089" y="3123616"/>
            <a:ext cx="7698728" cy="2749131"/>
            <a:chOff x="816" y="1785"/>
            <a:chExt cx="4399" cy="1571"/>
          </a:xfrm>
        </p:grpSpPr>
        <p:graphicFrame>
          <p:nvGraphicFramePr>
            <p:cNvPr id="24581" name="Object 5"/>
            <p:cNvGraphicFramePr>
              <a:graphicFrameLocks noChangeAspect="1"/>
            </p:cNvGraphicFramePr>
            <p:nvPr/>
          </p:nvGraphicFramePr>
          <p:xfrm>
            <a:off x="816" y="1785"/>
            <a:ext cx="4399" cy="1571"/>
          </p:xfrm>
          <a:graphic>
            <a:graphicData uri="http://schemas.openxmlformats.org/presentationml/2006/ole">
              <mc:AlternateContent xmlns:mc="http://schemas.openxmlformats.org/markup-compatibility/2006">
                <mc:Choice xmlns:v="urn:schemas-microsoft-com:vml" Requires="v">
                  <p:oleObj spid="_x0000_s9252" name="Worksheet" r:id="rId3" imgW="2642400" imgH="943200" progId="Excel.Sheet.8">
                    <p:embed/>
                  </p:oleObj>
                </mc:Choice>
                <mc:Fallback>
                  <p:oleObj name="Worksheet" r:id="rId3" imgW="2642400" imgH="9432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1785"/>
                          <a:ext cx="4399" cy="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Line 6"/>
            <p:cNvSpPr>
              <a:spLocks noChangeShapeType="1"/>
            </p:cNvSpPr>
            <p:nvPr/>
          </p:nvSpPr>
          <p:spPr bwMode="auto">
            <a:xfrm>
              <a:off x="2064" y="2304"/>
              <a:ext cx="336"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4583" name="Line 7"/>
            <p:cNvSpPr>
              <a:spLocks noChangeShapeType="1"/>
            </p:cNvSpPr>
            <p:nvPr/>
          </p:nvSpPr>
          <p:spPr bwMode="auto">
            <a:xfrm>
              <a:off x="2832" y="2304"/>
              <a:ext cx="336"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4584" name="Line 8"/>
            <p:cNvSpPr>
              <a:spLocks noChangeShapeType="1"/>
            </p:cNvSpPr>
            <p:nvPr/>
          </p:nvSpPr>
          <p:spPr bwMode="auto">
            <a:xfrm>
              <a:off x="3600" y="2304"/>
              <a:ext cx="336"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4585" name="Line 9"/>
            <p:cNvSpPr>
              <a:spLocks noChangeShapeType="1"/>
            </p:cNvSpPr>
            <p:nvPr/>
          </p:nvSpPr>
          <p:spPr bwMode="auto">
            <a:xfrm>
              <a:off x="4320" y="2304"/>
              <a:ext cx="336"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4587" name="Rectangle 11"/>
            <p:cNvSpPr>
              <a:spLocks noChangeArrowheads="1"/>
            </p:cNvSpPr>
            <p:nvPr/>
          </p:nvSpPr>
          <p:spPr bwMode="auto">
            <a:xfrm>
              <a:off x="1104" y="1872"/>
              <a:ext cx="240" cy="192"/>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GB">
                <a:solidFill>
                  <a:schemeClr val="tx1"/>
                </a:solidFill>
              </a:endParaRPr>
            </a:p>
          </p:txBody>
        </p:sp>
      </p:grpSp>
      <p:sp>
        <p:nvSpPr>
          <p:cNvPr id="24590" name="Text Box 14"/>
          <p:cNvSpPr txBox="1">
            <a:spLocks noChangeArrowheads="1"/>
          </p:cNvSpPr>
          <p:nvPr/>
        </p:nvSpPr>
        <p:spPr bwMode="auto">
          <a:xfrm>
            <a:off x="1260078" y="2099910"/>
            <a:ext cx="7224448" cy="445270"/>
          </a:xfrm>
          <a:prstGeom prst="rect">
            <a:avLst/>
          </a:prstGeom>
          <a:noFill/>
          <a:ln w="12700" cap="sq">
            <a:noFill/>
            <a:miter lim="800000"/>
            <a:headEnd type="none" w="sm" len="sm"/>
            <a:tailEnd type="none" w="sm" len="sm"/>
          </a:ln>
          <a:effectLst/>
        </p:spPr>
        <p:txBody>
          <a:bodyPr lIns="100794" tIns="50397" rIns="100794" bIns="50397">
            <a:spAutoFit/>
          </a:bodyPr>
          <a:lstStyle/>
          <a:p>
            <a:pPr>
              <a:spcBef>
                <a:spcPct val="50000"/>
              </a:spcBef>
            </a:pPr>
            <a:r>
              <a:rPr lang="en-US">
                <a:solidFill>
                  <a:schemeClr val="tx1"/>
                </a:solidFill>
              </a:rPr>
              <a:t>Global alignment (Needleman-Wunsch) algorithm</a:t>
            </a:r>
          </a:p>
        </p:txBody>
      </p:sp>
      <p:sp>
        <p:nvSpPr>
          <p:cNvPr id="12" name="TextBox 11"/>
          <p:cNvSpPr txBox="1"/>
          <p:nvPr/>
        </p:nvSpPr>
        <p:spPr>
          <a:xfrm>
            <a:off x="6482443" y="6270171"/>
            <a:ext cx="3282043" cy="865237"/>
          </a:xfrm>
          <a:prstGeom prst="rect">
            <a:avLst/>
          </a:prstGeom>
          <a:noFill/>
        </p:spPr>
        <p:txBody>
          <a:bodyPr wrap="square" rtlCol="0">
            <a:spAutoFit/>
          </a:bodyPr>
          <a:lstStyle/>
          <a:p>
            <a:r>
              <a:rPr lang="en-GB" sz="1800" dirty="0" smtClean="0">
                <a:solidFill>
                  <a:schemeClr val="tx1"/>
                </a:solidFill>
              </a:rPr>
              <a:t>Points for match              = +1</a:t>
            </a:r>
          </a:p>
          <a:p>
            <a:r>
              <a:rPr lang="en-GB" sz="1800" dirty="0" smtClean="0">
                <a:solidFill>
                  <a:schemeClr val="tx1"/>
                </a:solidFill>
              </a:rPr>
              <a:t>Points for mismatch         = -1</a:t>
            </a:r>
          </a:p>
          <a:p>
            <a:r>
              <a:rPr lang="en-GB" sz="1800" dirty="0" smtClean="0">
                <a:solidFill>
                  <a:schemeClr val="tx1"/>
                </a:solidFill>
              </a:rPr>
              <a:t>Points for a gap insertion = -2</a:t>
            </a:r>
            <a:endParaRPr lang="en-GB" sz="1800" dirty="0">
              <a:solidFill>
                <a:schemeClr val="tx1"/>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GB" sz="3200" dirty="0" smtClean="0"/>
              <a:t>Questions!</a:t>
            </a:r>
          </a:p>
        </p:txBody>
      </p:sp>
      <p:sp>
        <p:nvSpPr>
          <p:cNvPr id="118787" name="Rectangle 3"/>
          <p:cNvSpPr>
            <a:spLocks noChangeArrowheads="1"/>
          </p:cNvSpPr>
          <p:nvPr/>
        </p:nvSpPr>
        <p:spPr bwMode="auto">
          <a:xfrm>
            <a:off x="1042988" y="3463925"/>
            <a:ext cx="8613775" cy="434975"/>
          </a:xfrm>
          <a:prstGeom prst="rect">
            <a:avLst/>
          </a:prstGeom>
          <a:noFill/>
          <a:ln w="9525">
            <a:noFill/>
            <a:miter lim="800000"/>
            <a:headEnd/>
            <a:tailEnd/>
          </a:ln>
        </p:spPr>
        <p:txBody>
          <a:bodyPr>
            <a:spAutoFit/>
          </a:bodyPr>
          <a:lstStyle/>
          <a:p>
            <a:r>
              <a:rPr lang="en-GB">
                <a:solidFill>
                  <a:schemeClr val="tx1"/>
                </a:solidFill>
              </a:rPr>
              <a:t>biosciences.exeter.ac.uk/facilities/sequencing/usefulresources/</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758825" y="4630"/>
            <a:ext cx="8604250" cy="1258887"/>
          </a:xfrm>
        </p:spPr>
        <p:txBody>
          <a:bodyPr/>
          <a:lstStyle/>
          <a:p>
            <a:r>
              <a:rPr lang="en-GB" sz="3200" dirty="0" smtClean="0"/>
              <a:t>de-</a:t>
            </a:r>
            <a:r>
              <a:rPr lang="en-GB" sz="3200" dirty="0" err="1" smtClean="0"/>
              <a:t>Bruijn</a:t>
            </a:r>
            <a:r>
              <a:rPr lang="en-GB" sz="3200" dirty="0" smtClean="0"/>
              <a:t> graph assembly 1</a:t>
            </a:r>
          </a:p>
        </p:txBody>
      </p:sp>
      <p:pic>
        <p:nvPicPr>
          <p:cNvPr id="119811" name="Picture 2"/>
          <p:cNvPicPr>
            <a:picLocks noChangeAspect="1" noChangeArrowheads="1"/>
          </p:cNvPicPr>
          <p:nvPr/>
        </p:nvPicPr>
        <p:blipFill>
          <a:blip r:embed="rId2" cstate="print"/>
          <a:srcRect/>
          <a:stretch>
            <a:fillRect/>
          </a:stretch>
        </p:blipFill>
        <p:spPr bwMode="auto">
          <a:xfrm>
            <a:off x="349250" y="1616075"/>
            <a:ext cx="9731375" cy="540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776288" y="11117"/>
            <a:ext cx="8604250" cy="1258887"/>
          </a:xfrm>
        </p:spPr>
        <p:txBody>
          <a:bodyPr/>
          <a:lstStyle/>
          <a:p>
            <a:r>
              <a:rPr lang="en-GB" sz="3200" dirty="0" smtClean="0"/>
              <a:t>de-</a:t>
            </a:r>
            <a:r>
              <a:rPr lang="en-GB" sz="3200" dirty="0" err="1" smtClean="0"/>
              <a:t>Bruijn</a:t>
            </a:r>
            <a:r>
              <a:rPr lang="en-GB" sz="3200" dirty="0" smtClean="0"/>
              <a:t> graph assembly 2</a:t>
            </a:r>
          </a:p>
        </p:txBody>
      </p:sp>
      <p:pic>
        <p:nvPicPr>
          <p:cNvPr id="120835" name="Picture 2"/>
          <p:cNvPicPr>
            <a:picLocks noChangeAspect="1" noChangeArrowheads="1"/>
          </p:cNvPicPr>
          <p:nvPr/>
        </p:nvPicPr>
        <p:blipFill>
          <a:blip r:embed="rId3" cstate="print"/>
          <a:srcRect/>
          <a:stretch>
            <a:fillRect/>
          </a:stretch>
        </p:blipFill>
        <p:spPr bwMode="auto">
          <a:xfrm>
            <a:off x="0" y="1689100"/>
            <a:ext cx="10534650" cy="521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812800" y="11117"/>
            <a:ext cx="8604250" cy="1258887"/>
          </a:xfrm>
        </p:spPr>
        <p:txBody>
          <a:bodyPr/>
          <a:lstStyle/>
          <a:p>
            <a:r>
              <a:rPr lang="en-GB" sz="3200" dirty="0" smtClean="0"/>
              <a:t>de-</a:t>
            </a:r>
            <a:r>
              <a:rPr lang="en-GB" sz="3200" dirty="0" err="1" smtClean="0"/>
              <a:t>Bruijn</a:t>
            </a:r>
            <a:r>
              <a:rPr lang="en-GB" sz="3200" dirty="0" smtClean="0"/>
              <a:t> graph assembly 3</a:t>
            </a:r>
          </a:p>
        </p:txBody>
      </p:sp>
      <p:pic>
        <p:nvPicPr>
          <p:cNvPr id="121859" name="Picture 2"/>
          <p:cNvPicPr>
            <a:picLocks noChangeAspect="1" noChangeArrowheads="1"/>
          </p:cNvPicPr>
          <p:nvPr/>
        </p:nvPicPr>
        <p:blipFill>
          <a:blip r:embed="rId2" cstate="print"/>
          <a:srcRect/>
          <a:stretch>
            <a:fillRect/>
          </a:stretch>
        </p:blipFill>
        <p:spPr bwMode="auto">
          <a:xfrm>
            <a:off x="219075" y="1666875"/>
            <a:ext cx="9615488" cy="561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solidFill>
                  <a:schemeClr val="tx1"/>
                </a:solidFill>
              </a:rPr>
              <a:t>Dynamic Programming </a:t>
            </a:r>
          </a:p>
        </p:txBody>
      </p:sp>
      <p:sp>
        <p:nvSpPr>
          <p:cNvPr id="25603" name="Rectangle 3"/>
          <p:cNvSpPr>
            <a:spLocks noGrp="1" noChangeArrowheads="1"/>
          </p:cNvSpPr>
          <p:nvPr>
            <p:ph idx="1"/>
          </p:nvPr>
        </p:nvSpPr>
        <p:spPr>
          <a:xfrm>
            <a:off x="756047" y="5795751"/>
            <a:ext cx="8568531" cy="1175949"/>
          </a:xfrm>
        </p:spPr>
        <p:txBody>
          <a:bodyPr/>
          <a:lstStyle/>
          <a:p>
            <a:pPr>
              <a:buFont typeface="Wingdings" pitchFamily="2" charset="2"/>
              <a:buNone/>
            </a:pPr>
            <a:r>
              <a:rPr lang="en-US">
                <a:solidFill>
                  <a:schemeClr val="tx1"/>
                </a:solidFill>
              </a:rPr>
              <a:t> </a:t>
            </a:r>
          </a:p>
        </p:txBody>
      </p:sp>
      <p:grpSp>
        <p:nvGrpSpPr>
          <p:cNvPr id="2" name="Group 15"/>
          <p:cNvGrpSpPr>
            <a:grpSpLocks/>
          </p:cNvGrpSpPr>
          <p:nvPr/>
        </p:nvGrpSpPr>
        <p:grpSpPr bwMode="auto">
          <a:xfrm>
            <a:off x="1429839" y="3123617"/>
            <a:ext cx="7698727" cy="2747382"/>
            <a:chOff x="817" y="1785"/>
            <a:chExt cx="4399" cy="1570"/>
          </a:xfrm>
        </p:grpSpPr>
        <p:graphicFrame>
          <p:nvGraphicFramePr>
            <p:cNvPr id="54272" name="Object 0"/>
            <p:cNvGraphicFramePr>
              <a:graphicFrameLocks noChangeAspect="1"/>
            </p:cNvGraphicFramePr>
            <p:nvPr/>
          </p:nvGraphicFramePr>
          <p:xfrm>
            <a:off x="817" y="1785"/>
            <a:ext cx="4399" cy="1570"/>
          </p:xfrm>
          <a:graphic>
            <a:graphicData uri="http://schemas.openxmlformats.org/presentationml/2006/ole">
              <mc:AlternateContent xmlns:mc="http://schemas.openxmlformats.org/markup-compatibility/2006">
                <mc:Choice xmlns:v="urn:schemas-microsoft-com:vml" Requires="v">
                  <p:oleObj spid="_x0000_s10276" name="Worksheet" r:id="rId3" imgW="2642400" imgH="943200" progId="Excel.Sheet.8">
                    <p:embed/>
                  </p:oleObj>
                </mc:Choice>
                <mc:Fallback>
                  <p:oleObj name="Worksheet" r:id="rId3" imgW="2642400" imgH="9432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 y="1785"/>
                          <a:ext cx="4399" cy="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6" name="Line 6"/>
            <p:cNvSpPr>
              <a:spLocks noChangeShapeType="1"/>
            </p:cNvSpPr>
            <p:nvPr/>
          </p:nvSpPr>
          <p:spPr bwMode="auto">
            <a:xfrm>
              <a:off x="2064" y="2304"/>
              <a:ext cx="336"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5607" name="Line 7"/>
            <p:cNvSpPr>
              <a:spLocks noChangeShapeType="1"/>
            </p:cNvSpPr>
            <p:nvPr/>
          </p:nvSpPr>
          <p:spPr bwMode="auto">
            <a:xfrm>
              <a:off x="2832" y="2304"/>
              <a:ext cx="336"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5608" name="Line 8"/>
            <p:cNvSpPr>
              <a:spLocks noChangeShapeType="1"/>
            </p:cNvSpPr>
            <p:nvPr/>
          </p:nvSpPr>
          <p:spPr bwMode="auto">
            <a:xfrm>
              <a:off x="3600" y="2304"/>
              <a:ext cx="336"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5609" name="Line 9"/>
            <p:cNvSpPr>
              <a:spLocks noChangeShapeType="1"/>
            </p:cNvSpPr>
            <p:nvPr/>
          </p:nvSpPr>
          <p:spPr bwMode="auto">
            <a:xfrm>
              <a:off x="4320" y="2304"/>
              <a:ext cx="336"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5610" name="Line 10"/>
            <p:cNvSpPr>
              <a:spLocks noChangeShapeType="1"/>
            </p:cNvSpPr>
            <p:nvPr/>
          </p:nvSpPr>
          <p:spPr bwMode="auto">
            <a:xfrm>
              <a:off x="1920" y="2400"/>
              <a:ext cx="0" cy="96"/>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5611" name="Line 11"/>
            <p:cNvSpPr>
              <a:spLocks noChangeShapeType="1"/>
            </p:cNvSpPr>
            <p:nvPr/>
          </p:nvSpPr>
          <p:spPr bwMode="auto">
            <a:xfrm>
              <a:off x="1920" y="2688"/>
              <a:ext cx="0" cy="96"/>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5612" name="Line 12"/>
            <p:cNvSpPr>
              <a:spLocks noChangeShapeType="1"/>
            </p:cNvSpPr>
            <p:nvPr/>
          </p:nvSpPr>
          <p:spPr bwMode="auto">
            <a:xfrm>
              <a:off x="1920" y="3024"/>
              <a:ext cx="0" cy="96"/>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5614" name="Rectangle 14"/>
            <p:cNvSpPr>
              <a:spLocks noChangeArrowheads="1"/>
            </p:cNvSpPr>
            <p:nvPr/>
          </p:nvSpPr>
          <p:spPr bwMode="auto">
            <a:xfrm>
              <a:off x="1104" y="1872"/>
              <a:ext cx="240" cy="192"/>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GB">
                <a:solidFill>
                  <a:schemeClr val="tx1"/>
                </a:solidFill>
              </a:endParaRPr>
            </a:p>
          </p:txBody>
        </p:sp>
      </p:grpSp>
      <p:sp>
        <p:nvSpPr>
          <p:cNvPr id="25617" name="Text Box 17"/>
          <p:cNvSpPr txBox="1">
            <a:spLocks noChangeArrowheads="1"/>
          </p:cNvSpPr>
          <p:nvPr/>
        </p:nvSpPr>
        <p:spPr bwMode="auto">
          <a:xfrm>
            <a:off x="1260078" y="2099910"/>
            <a:ext cx="7224448" cy="445270"/>
          </a:xfrm>
          <a:prstGeom prst="rect">
            <a:avLst/>
          </a:prstGeom>
          <a:noFill/>
          <a:ln w="12700" cap="sq">
            <a:noFill/>
            <a:miter lim="800000"/>
            <a:headEnd type="none" w="sm" len="sm"/>
            <a:tailEnd type="none" w="sm" len="sm"/>
          </a:ln>
          <a:effectLst/>
        </p:spPr>
        <p:txBody>
          <a:bodyPr lIns="100794" tIns="50397" rIns="100794" bIns="50397">
            <a:spAutoFit/>
          </a:bodyPr>
          <a:lstStyle/>
          <a:p>
            <a:pPr>
              <a:spcBef>
                <a:spcPct val="50000"/>
              </a:spcBef>
            </a:pPr>
            <a:r>
              <a:rPr lang="en-US">
                <a:solidFill>
                  <a:schemeClr val="tx1"/>
                </a:solidFill>
              </a:rPr>
              <a:t>Global alignment (Needleman-Wunsch) algorithm</a:t>
            </a:r>
          </a:p>
        </p:txBody>
      </p:sp>
      <p:sp>
        <p:nvSpPr>
          <p:cNvPr id="15" name="TextBox 14"/>
          <p:cNvSpPr txBox="1"/>
          <p:nvPr/>
        </p:nvSpPr>
        <p:spPr>
          <a:xfrm>
            <a:off x="6384472" y="6335486"/>
            <a:ext cx="3282043" cy="865237"/>
          </a:xfrm>
          <a:prstGeom prst="rect">
            <a:avLst/>
          </a:prstGeom>
          <a:noFill/>
        </p:spPr>
        <p:txBody>
          <a:bodyPr wrap="square" rtlCol="0">
            <a:spAutoFit/>
          </a:bodyPr>
          <a:lstStyle/>
          <a:p>
            <a:r>
              <a:rPr lang="en-GB" sz="1800" dirty="0" smtClean="0">
                <a:solidFill>
                  <a:schemeClr val="tx1"/>
                </a:solidFill>
              </a:rPr>
              <a:t>Points for match              = +1</a:t>
            </a:r>
          </a:p>
          <a:p>
            <a:r>
              <a:rPr lang="en-GB" sz="1800" dirty="0" smtClean="0">
                <a:solidFill>
                  <a:schemeClr val="tx1"/>
                </a:solidFill>
              </a:rPr>
              <a:t>Points for mismatch         = -1</a:t>
            </a:r>
          </a:p>
          <a:p>
            <a:r>
              <a:rPr lang="en-GB" sz="1800" dirty="0" smtClean="0">
                <a:solidFill>
                  <a:schemeClr val="tx1"/>
                </a:solidFill>
              </a:rPr>
              <a:t>Points for a gap insertion = -2</a:t>
            </a:r>
            <a:endParaRPr lang="en-GB" sz="18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solidFill>
                  <a:schemeClr val="tx1"/>
                </a:solidFill>
              </a:rPr>
              <a:t>Dynamic Programming </a:t>
            </a:r>
          </a:p>
        </p:txBody>
      </p:sp>
      <p:sp>
        <p:nvSpPr>
          <p:cNvPr id="26627" name="Rectangle 3"/>
          <p:cNvSpPr>
            <a:spLocks noGrp="1" noChangeArrowheads="1"/>
          </p:cNvSpPr>
          <p:nvPr>
            <p:ph idx="1"/>
          </p:nvPr>
        </p:nvSpPr>
        <p:spPr>
          <a:xfrm>
            <a:off x="756047" y="5795751"/>
            <a:ext cx="8568531" cy="1175949"/>
          </a:xfrm>
        </p:spPr>
        <p:txBody>
          <a:bodyPr/>
          <a:lstStyle/>
          <a:p>
            <a:pPr>
              <a:buFont typeface="Wingdings" pitchFamily="2" charset="2"/>
              <a:buNone/>
            </a:pPr>
            <a:r>
              <a:rPr lang="en-US">
                <a:solidFill>
                  <a:schemeClr val="tx1"/>
                </a:solidFill>
              </a:rPr>
              <a:t> </a:t>
            </a:r>
          </a:p>
        </p:txBody>
      </p:sp>
      <p:grpSp>
        <p:nvGrpSpPr>
          <p:cNvPr id="2" name="Group 22"/>
          <p:cNvGrpSpPr>
            <a:grpSpLocks/>
          </p:cNvGrpSpPr>
          <p:nvPr/>
        </p:nvGrpSpPr>
        <p:grpSpPr bwMode="auto">
          <a:xfrm>
            <a:off x="2940183" y="5963744"/>
            <a:ext cx="2215637" cy="955459"/>
            <a:chOff x="1680" y="3408"/>
            <a:chExt cx="1266" cy="546"/>
          </a:xfrm>
        </p:grpSpPr>
        <p:graphicFrame>
          <p:nvGraphicFramePr>
            <p:cNvPr id="26630" name="Object 6"/>
            <p:cNvGraphicFramePr>
              <a:graphicFrameLocks noChangeAspect="1"/>
            </p:cNvGraphicFramePr>
            <p:nvPr/>
          </p:nvGraphicFramePr>
          <p:xfrm>
            <a:off x="1680" y="3408"/>
            <a:ext cx="1266" cy="546"/>
          </p:xfrm>
          <a:graphic>
            <a:graphicData uri="http://schemas.openxmlformats.org/presentationml/2006/ole">
              <mc:AlternateContent xmlns:mc="http://schemas.openxmlformats.org/markup-compatibility/2006">
                <mc:Choice xmlns:v="urn:schemas-microsoft-com:vml" Requires="v">
                  <p:oleObj spid="_x0000_s11334" name="Worksheet" r:id="rId3" imgW="885600" imgH="381600" progId="Excel.Sheet.8">
                    <p:embed/>
                  </p:oleObj>
                </mc:Choice>
                <mc:Fallback>
                  <p:oleObj name="Worksheet" r:id="rId3" imgW="885600" imgH="381600" progId="Excel.Shee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3408"/>
                          <a:ext cx="1266"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Line 7"/>
            <p:cNvSpPr>
              <a:spLocks noChangeShapeType="1"/>
            </p:cNvSpPr>
            <p:nvPr/>
          </p:nvSpPr>
          <p:spPr bwMode="auto">
            <a:xfrm>
              <a:off x="2256" y="3840"/>
              <a:ext cx="144"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6632" name="Line 8"/>
            <p:cNvSpPr>
              <a:spLocks noChangeShapeType="1"/>
            </p:cNvSpPr>
            <p:nvPr/>
          </p:nvSpPr>
          <p:spPr bwMode="auto">
            <a:xfrm>
              <a:off x="2640" y="3648"/>
              <a:ext cx="0" cy="96"/>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6633" name="Line 9"/>
            <p:cNvSpPr>
              <a:spLocks noChangeShapeType="1"/>
            </p:cNvSpPr>
            <p:nvPr/>
          </p:nvSpPr>
          <p:spPr bwMode="auto">
            <a:xfrm>
              <a:off x="2256" y="3648"/>
              <a:ext cx="192" cy="96"/>
            </a:xfrm>
            <a:prstGeom prst="line">
              <a:avLst/>
            </a:prstGeom>
            <a:noFill/>
            <a:ln w="25400" cap="sq">
              <a:solidFill>
                <a:srgbClr val="008000"/>
              </a:solidFill>
              <a:round/>
              <a:headEnd type="none" w="sm" len="sm"/>
              <a:tailEnd type="triangle" w="sm" len="sm"/>
            </a:ln>
            <a:effectLst/>
          </p:spPr>
          <p:txBody>
            <a:bodyPr/>
            <a:lstStyle/>
            <a:p>
              <a:endParaRPr lang="en-GB">
                <a:solidFill>
                  <a:schemeClr val="tx1"/>
                </a:solidFill>
              </a:endParaRPr>
            </a:p>
          </p:txBody>
        </p:sp>
      </p:grpSp>
      <p:grpSp>
        <p:nvGrpSpPr>
          <p:cNvPr id="3" name="Group 19"/>
          <p:cNvGrpSpPr>
            <a:grpSpLocks/>
          </p:cNvGrpSpPr>
          <p:nvPr/>
        </p:nvGrpSpPr>
        <p:grpSpPr bwMode="auto">
          <a:xfrm>
            <a:off x="1428089" y="3107867"/>
            <a:ext cx="7698728" cy="2747382"/>
            <a:chOff x="816" y="1776"/>
            <a:chExt cx="4399" cy="1570"/>
          </a:xfrm>
        </p:grpSpPr>
        <p:graphicFrame>
          <p:nvGraphicFramePr>
            <p:cNvPr id="26635" name="Object 11"/>
            <p:cNvGraphicFramePr>
              <a:graphicFrameLocks noChangeAspect="1"/>
            </p:cNvGraphicFramePr>
            <p:nvPr/>
          </p:nvGraphicFramePr>
          <p:xfrm>
            <a:off x="816" y="1776"/>
            <a:ext cx="4399" cy="1570"/>
          </p:xfrm>
          <a:graphic>
            <a:graphicData uri="http://schemas.openxmlformats.org/presentationml/2006/ole">
              <mc:AlternateContent xmlns:mc="http://schemas.openxmlformats.org/markup-compatibility/2006">
                <mc:Choice xmlns:v="urn:schemas-microsoft-com:vml" Requires="v">
                  <p:oleObj spid="_x0000_s11335" name="Worksheet" r:id="rId5" imgW="2642400" imgH="943200" progId="Excel.Sheet.8">
                    <p:embed/>
                  </p:oleObj>
                </mc:Choice>
                <mc:Fallback>
                  <p:oleObj name="Worksheet" r:id="rId5" imgW="2642400" imgH="94320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1776"/>
                          <a:ext cx="4399" cy="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6" name="Line 12"/>
            <p:cNvSpPr>
              <a:spLocks noChangeShapeType="1"/>
            </p:cNvSpPr>
            <p:nvPr/>
          </p:nvSpPr>
          <p:spPr bwMode="auto">
            <a:xfrm>
              <a:off x="2160" y="2640"/>
              <a:ext cx="192"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6637" name="Line 13"/>
            <p:cNvSpPr>
              <a:spLocks noChangeShapeType="1"/>
            </p:cNvSpPr>
            <p:nvPr/>
          </p:nvSpPr>
          <p:spPr bwMode="auto">
            <a:xfrm>
              <a:off x="2784" y="2352"/>
              <a:ext cx="0" cy="144"/>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6638" name="Line 14"/>
            <p:cNvSpPr>
              <a:spLocks noChangeShapeType="1"/>
            </p:cNvSpPr>
            <p:nvPr/>
          </p:nvSpPr>
          <p:spPr bwMode="auto">
            <a:xfrm>
              <a:off x="2112" y="2352"/>
              <a:ext cx="288" cy="144"/>
            </a:xfrm>
            <a:prstGeom prst="line">
              <a:avLst/>
            </a:prstGeom>
            <a:noFill/>
            <a:ln w="25400" cap="sq">
              <a:solidFill>
                <a:srgbClr val="008000"/>
              </a:solidFill>
              <a:round/>
              <a:headEnd type="none" w="sm" len="sm"/>
              <a:tailEnd type="triangle" w="sm" len="sm"/>
            </a:ln>
            <a:effectLst/>
          </p:spPr>
          <p:txBody>
            <a:bodyPr/>
            <a:lstStyle/>
            <a:p>
              <a:endParaRPr lang="en-GB">
                <a:solidFill>
                  <a:schemeClr val="tx1"/>
                </a:solidFill>
              </a:endParaRPr>
            </a:p>
          </p:txBody>
        </p:sp>
        <p:sp>
          <p:nvSpPr>
            <p:cNvPr id="26639" name="Text Box 15"/>
            <p:cNvSpPr txBox="1">
              <a:spLocks noChangeArrowheads="1"/>
            </p:cNvSpPr>
            <p:nvPr/>
          </p:nvSpPr>
          <p:spPr bwMode="auto">
            <a:xfrm>
              <a:off x="2016" y="2160"/>
              <a:ext cx="384"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dirty="0">
                  <a:solidFill>
                    <a:schemeClr val="tx1"/>
                  </a:solidFill>
                </a:rPr>
                <a:t>+1</a:t>
              </a:r>
            </a:p>
          </p:txBody>
        </p:sp>
        <p:sp>
          <p:nvSpPr>
            <p:cNvPr id="26640" name="Text Box 16"/>
            <p:cNvSpPr txBox="1">
              <a:spLocks noChangeArrowheads="1"/>
            </p:cNvSpPr>
            <p:nvPr/>
          </p:nvSpPr>
          <p:spPr bwMode="auto">
            <a:xfrm>
              <a:off x="2448" y="2496"/>
              <a:ext cx="576"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dirty="0">
                  <a:solidFill>
                    <a:schemeClr val="tx1"/>
                  </a:solidFill>
                </a:rPr>
                <a:t>Max= 1</a:t>
              </a:r>
            </a:p>
          </p:txBody>
        </p:sp>
        <p:sp>
          <p:nvSpPr>
            <p:cNvPr id="26642" name="Rectangle 18"/>
            <p:cNvSpPr>
              <a:spLocks noChangeArrowheads="1"/>
            </p:cNvSpPr>
            <p:nvPr/>
          </p:nvSpPr>
          <p:spPr bwMode="auto">
            <a:xfrm>
              <a:off x="1104" y="1872"/>
              <a:ext cx="240" cy="192"/>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GB">
                <a:solidFill>
                  <a:schemeClr val="tx1"/>
                </a:solidFill>
              </a:endParaRPr>
            </a:p>
          </p:txBody>
        </p:sp>
      </p:grpSp>
      <p:sp>
        <p:nvSpPr>
          <p:cNvPr id="26645" name="Text Box 21"/>
          <p:cNvSpPr txBox="1">
            <a:spLocks noChangeArrowheads="1"/>
          </p:cNvSpPr>
          <p:nvPr/>
        </p:nvSpPr>
        <p:spPr bwMode="auto">
          <a:xfrm>
            <a:off x="1260078" y="2099910"/>
            <a:ext cx="7224448" cy="445270"/>
          </a:xfrm>
          <a:prstGeom prst="rect">
            <a:avLst/>
          </a:prstGeom>
          <a:noFill/>
          <a:ln w="12700" cap="sq">
            <a:noFill/>
            <a:miter lim="800000"/>
            <a:headEnd type="none" w="sm" len="sm"/>
            <a:tailEnd type="none" w="sm" len="sm"/>
          </a:ln>
          <a:effectLst/>
        </p:spPr>
        <p:txBody>
          <a:bodyPr lIns="100794" tIns="50397" rIns="100794" bIns="50397">
            <a:spAutoFit/>
          </a:bodyPr>
          <a:lstStyle/>
          <a:p>
            <a:pPr>
              <a:spcBef>
                <a:spcPct val="50000"/>
              </a:spcBef>
            </a:pPr>
            <a:r>
              <a:rPr lang="en-US">
                <a:solidFill>
                  <a:schemeClr val="tx1"/>
                </a:solidFill>
              </a:rPr>
              <a:t>Global alignment (Needleman-Wunsch) algorithm</a:t>
            </a:r>
          </a:p>
        </p:txBody>
      </p:sp>
      <p:sp>
        <p:nvSpPr>
          <p:cNvPr id="18" name="TextBox 17"/>
          <p:cNvSpPr txBox="1"/>
          <p:nvPr/>
        </p:nvSpPr>
        <p:spPr>
          <a:xfrm>
            <a:off x="6384471" y="6270171"/>
            <a:ext cx="3282043" cy="865237"/>
          </a:xfrm>
          <a:prstGeom prst="rect">
            <a:avLst/>
          </a:prstGeom>
          <a:noFill/>
        </p:spPr>
        <p:txBody>
          <a:bodyPr wrap="square" rtlCol="0">
            <a:spAutoFit/>
          </a:bodyPr>
          <a:lstStyle/>
          <a:p>
            <a:r>
              <a:rPr lang="en-GB" sz="1800" dirty="0" smtClean="0">
                <a:solidFill>
                  <a:schemeClr val="tx1"/>
                </a:solidFill>
              </a:rPr>
              <a:t>Points for match              = +1</a:t>
            </a:r>
          </a:p>
          <a:p>
            <a:r>
              <a:rPr lang="en-GB" sz="1800" dirty="0" smtClean="0">
                <a:solidFill>
                  <a:schemeClr val="tx1"/>
                </a:solidFill>
              </a:rPr>
              <a:t>Points for mismatch         = -1</a:t>
            </a:r>
          </a:p>
          <a:p>
            <a:r>
              <a:rPr lang="en-GB" sz="1800" dirty="0" smtClean="0">
                <a:solidFill>
                  <a:schemeClr val="tx1"/>
                </a:solidFill>
              </a:rPr>
              <a:t>Points for a gap insertion = -2</a:t>
            </a:r>
            <a:endParaRPr lang="en-GB" sz="18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solidFill>
                  <a:schemeClr val="tx1"/>
                </a:solidFill>
              </a:rPr>
              <a:t>Dynamic Programming </a:t>
            </a:r>
          </a:p>
        </p:txBody>
      </p:sp>
      <p:sp>
        <p:nvSpPr>
          <p:cNvPr id="26627" name="Rectangle 3"/>
          <p:cNvSpPr>
            <a:spLocks noGrp="1" noChangeArrowheads="1"/>
          </p:cNvSpPr>
          <p:nvPr>
            <p:ph idx="1"/>
          </p:nvPr>
        </p:nvSpPr>
        <p:spPr>
          <a:xfrm>
            <a:off x="756047" y="5795751"/>
            <a:ext cx="8568531" cy="1175949"/>
          </a:xfrm>
        </p:spPr>
        <p:txBody>
          <a:bodyPr/>
          <a:lstStyle/>
          <a:p>
            <a:pPr>
              <a:buFont typeface="Wingdings" pitchFamily="2" charset="2"/>
              <a:buNone/>
            </a:pPr>
            <a:r>
              <a:rPr lang="en-US" dirty="0">
                <a:solidFill>
                  <a:schemeClr val="tx1"/>
                </a:solidFill>
              </a:rPr>
              <a:t> </a:t>
            </a:r>
          </a:p>
        </p:txBody>
      </p:sp>
      <p:grpSp>
        <p:nvGrpSpPr>
          <p:cNvPr id="3" name="Group 19"/>
          <p:cNvGrpSpPr>
            <a:grpSpLocks/>
          </p:cNvGrpSpPr>
          <p:nvPr/>
        </p:nvGrpSpPr>
        <p:grpSpPr bwMode="auto">
          <a:xfrm>
            <a:off x="1428089" y="3107867"/>
            <a:ext cx="7698728" cy="2747382"/>
            <a:chOff x="816" y="1776"/>
            <a:chExt cx="4399" cy="1570"/>
          </a:xfrm>
        </p:grpSpPr>
        <p:graphicFrame>
          <p:nvGraphicFramePr>
            <p:cNvPr id="26635" name="Object 11"/>
            <p:cNvGraphicFramePr>
              <a:graphicFrameLocks noChangeAspect="1"/>
            </p:cNvGraphicFramePr>
            <p:nvPr>
              <p:extLst>
                <p:ext uri="{D42A27DB-BD31-4B8C-83A1-F6EECF244321}">
                  <p14:modId xmlns:p14="http://schemas.microsoft.com/office/powerpoint/2010/main" val="1521396508"/>
                </p:ext>
              </p:extLst>
            </p:nvPr>
          </p:nvGraphicFramePr>
          <p:xfrm>
            <a:off x="816" y="1776"/>
            <a:ext cx="4399" cy="1570"/>
          </p:xfrm>
          <a:graphic>
            <a:graphicData uri="http://schemas.openxmlformats.org/presentationml/2006/ole">
              <mc:AlternateContent xmlns:mc="http://schemas.openxmlformats.org/markup-compatibility/2006">
                <mc:Choice xmlns:v="urn:schemas-microsoft-com:vml" Requires="v">
                  <p:oleObj spid="_x0000_s14343" name="Worksheet" r:id="rId3" imgW="2642400" imgH="943200" progId="Excel.Sheet.8">
                    <p:embed/>
                  </p:oleObj>
                </mc:Choice>
                <mc:Fallback>
                  <p:oleObj name="Worksheet" r:id="rId3" imgW="2642400" imgH="9432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1776"/>
                          <a:ext cx="4399" cy="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6" name="Line 12"/>
            <p:cNvSpPr>
              <a:spLocks noChangeShapeType="1"/>
            </p:cNvSpPr>
            <p:nvPr/>
          </p:nvSpPr>
          <p:spPr bwMode="auto">
            <a:xfrm>
              <a:off x="2160" y="2909"/>
              <a:ext cx="192" cy="0"/>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6637" name="Line 13"/>
            <p:cNvSpPr>
              <a:spLocks noChangeShapeType="1"/>
            </p:cNvSpPr>
            <p:nvPr/>
          </p:nvSpPr>
          <p:spPr bwMode="auto">
            <a:xfrm>
              <a:off x="2640" y="2663"/>
              <a:ext cx="0" cy="144"/>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6638" name="Line 14"/>
            <p:cNvSpPr>
              <a:spLocks noChangeShapeType="1"/>
            </p:cNvSpPr>
            <p:nvPr/>
          </p:nvSpPr>
          <p:spPr bwMode="auto">
            <a:xfrm>
              <a:off x="2160" y="2352"/>
              <a:ext cx="288" cy="144"/>
            </a:xfrm>
            <a:prstGeom prst="line">
              <a:avLst/>
            </a:prstGeom>
            <a:noFill/>
            <a:ln w="25400" cap="sq">
              <a:solidFill>
                <a:srgbClr val="008000"/>
              </a:solidFill>
              <a:round/>
              <a:headEnd type="none" w="sm" len="sm"/>
              <a:tailEnd type="triangle" w="sm" len="sm"/>
            </a:ln>
            <a:effectLst/>
          </p:spPr>
          <p:txBody>
            <a:bodyPr/>
            <a:lstStyle/>
            <a:p>
              <a:endParaRPr lang="en-GB">
                <a:solidFill>
                  <a:schemeClr val="tx1"/>
                </a:solidFill>
              </a:endParaRPr>
            </a:p>
          </p:txBody>
        </p:sp>
        <p:sp>
          <p:nvSpPr>
            <p:cNvPr id="26640" name="Text Box 16"/>
            <p:cNvSpPr txBox="1">
              <a:spLocks noChangeArrowheads="1"/>
            </p:cNvSpPr>
            <p:nvPr/>
          </p:nvSpPr>
          <p:spPr bwMode="auto">
            <a:xfrm>
              <a:off x="2448" y="2496"/>
              <a:ext cx="576" cy="1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dirty="0" smtClean="0">
                  <a:solidFill>
                    <a:schemeClr val="tx1"/>
                  </a:solidFill>
                </a:rPr>
                <a:t>     1</a:t>
              </a:r>
              <a:endParaRPr lang="en-US" sz="1500" b="1" dirty="0">
                <a:solidFill>
                  <a:schemeClr val="tx1"/>
                </a:solidFill>
              </a:endParaRPr>
            </a:p>
          </p:txBody>
        </p:sp>
        <p:sp>
          <p:nvSpPr>
            <p:cNvPr id="26642" name="Rectangle 18"/>
            <p:cNvSpPr>
              <a:spLocks noChangeArrowheads="1"/>
            </p:cNvSpPr>
            <p:nvPr/>
          </p:nvSpPr>
          <p:spPr bwMode="auto">
            <a:xfrm>
              <a:off x="1104" y="1872"/>
              <a:ext cx="240" cy="192"/>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GB">
                <a:solidFill>
                  <a:schemeClr val="tx1"/>
                </a:solidFill>
              </a:endParaRPr>
            </a:p>
          </p:txBody>
        </p:sp>
      </p:grpSp>
      <p:sp>
        <p:nvSpPr>
          <p:cNvPr id="26645" name="Text Box 21"/>
          <p:cNvSpPr txBox="1">
            <a:spLocks noChangeArrowheads="1"/>
          </p:cNvSpPr>
          <p:nvPr/>
        </p:nvSpPr>
        <p:spPr bwMode="auto">
          <a:xfrm>
            <a:off x="1260078" y="2099910"/>
            <a:ext cx="7224448" cy="445270"/>
          </a:xfrm>
          <a:prstGeom prst="rect">
            <a:avLst/>
          </a:prstGeom>
          <a:noFill/>
          <a:ln w="12700" cap="sq">
            <a:noFill/>
            <a:miter lim="800000"/>
            <a:headEnd type="none" w="sm" len="sm"/>
            <a:tailEnd type="none" w="sm" len="sm"/>
          </a:ln>
          <a:effectLst/>
        </p:spPr>
        <p:txBody>
          <a:bodyPr lIns="100794" tIns="50397" rIns="100794" bIns="50397">
            <a:spAutoFit/>
          </a:bodyPr>
          <a:lstStyle/>
          <a:p>
            <a:pPr>
              <a:spcBef>
                <a:spcPct val="50000"/>
              </a:spcBef>
            </a:pPr>
            <a:r>
              <a:rPr lang="en-US">
                <a:solidFill>
                  <a:schemeClr val="tx1"/>
                </a:solidFill>
              </a:rPr>
              <a:t>Global alignment (Needleman-Wunsch) algorithm</a:t>
            </a:r>
          </a:p>
        </p:txBody>
      </p:sp>
      <p:sp>
        <p:nvSpPr>
          <p:cNvPr id="18" name="TextBox 17"/>
          <p:cNvSpPr txBox="1"/>
          <p:nvPr/>
        </p:nvSpPr>
        <p:spPr>
          <a:xfrm>
            <a:off x="6384471" y="6270171"/>
            <a:ext cx="3282043" cy="865237"/>
          </a:xfrm>
          <a:prstGeom prst="rect">
            <a:avLst/>
          </a:prstGeom>
          <a:noFill/>
        </p:spPr>
        <p:txBody>
          <a:bodyPr wrap="square" rtlCol="0">
            <a:spAutoFit/>
          </a:bodyPr>
          <a:lstStyle/>
          <a:p>
            <a:r>
              <a:rPr lang="en-GB" sz="1800" dirty="0" smtClean="0">
                <a:solidFill>
                  <a:schemeClr val="tx1"/>
                </a:solidFill>
              </a:rPr>
              <a:t>Points for match              = +1</a:t>
            </a:r>
          </a:p>
          <a:p>
            <a:r>
              <a:rPr lang="en-GB" sz="1800" dirty="0" smtClean="0">
                <a:solidFill>
                  <a:schemeClr val="tx1"/>
                </a:solidFill>
              </a:rPr>
              <a:t>Points for mismatch         = -1</a:t>
            </a:r>
          </a:p>
          <a:p>
            <a:r>
              <a:rPr lang="en-GB" sz="1800" dirty="0" smtClean="0">
                <a:solidFill>
                  <a:schemeClr val="tx1"/>
                </a:solidFill>
              </a:rPr>
              <a:t>Points for a gap insertion = -2</a:t>
            </a:r>
            <a:endParaRPr lang="en-GB" sz="1800" dirty="0">
              <a:solidFill>
                <a:schemeClr val="tx1"/>
              </a:solidFill>
            </a:endParaRPr>
          </a:p>
        </p:txBody>
      </p:sp>
      <p:sp>
        <p:nvSpPr>
          <p:cNvPr id="19" name="Text Box 16"/>
          <p:cNvSpPr txBox="1">
            <a:spLocks noChangeArrowheads="1"/>
          </p:cNvSpPr>
          <p:nvPr/>
        </p:nvSpPr>
        <p:spPr bwMode="auto">
          <a:xfrm>
            <a:off x="4200261" y="4912039"/>
            <a:ext cx="1008063" cy="3062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dirty="0" smtClean="0">
                <a:solidFill>
                  <a:schemeClr val="tx1"/>
                </a:solidFill>
              </a:rPr>
              <a:t>     </a:t>
            </a:r>
            <a:endParaRPr lang="en-US" sz="1500" b="1" dirty="0">
              <a:solidFill>
                <a:schemeClr val="tx1"/>
              </a:solidFill>
            </a:endParaRPr>
          </a:p>
        </p:txBody>
      </p:sp>
      <p:sp>
        <p:nvSpPr>
          <p:cNvPr id="20" name="Line 12"/>
          <p:cNvSpPr>
            <a:spLocks noChangeShapeType="1"/>
          </p:cNvSpPr>
          <p:nvPr/>
        </p:nvSpPr>
        <p:spPr bwMode="auto">
          <a:xfrm>
            <a:off x="3780235" y="4660050"/>
            <a:ext cx="420026" cy="240273"/>
          </a:xfrm>
          <a:prstGeom prst="line">
            <a:avLst/>
          </a:prstGeom>
          <a:noFill/>
          <a:ln w="25400" cap="sq">
            <a:solidFill>
              <a:srgbClr val="FF0000"/>
            </a:solidFill>
            <a:round/>
            <a:headEnd type="none" w="sm" len="sm"/>
            <a:tailEnd type="triangle" w="sm" len="sm"/>
          </a:ln>
          <a:effectLst/>
        </p:spPr>
        <p:txBody>
          <a:bodyPr/>
          <a:lstStyle/>
          <a:p>
            <a:endParaRPr lang="en-GB">
              <a:solidFill>
                <a:schemeClr val="tx1"/>
              </a:solidFill>
            </a:endParaRPr>
          </a:p>
        </p:txBody>
      </p:sp>
      <p:sp>
        <p:nvSpPr>
          <p:cNvPr id="21" name="Text Box 16"/>
          <p:cNvSpPr txBox="1">
            <a:spLocks noChangeArrowheads="1"/>
          </p:cNvSpPr>
          <p:nvPr/>
        </p:nvSpPr>
        <p:spPr bwMode="auto">
          <a:xfrm>
            <a:off x="4200260" y="4900323"/>
            <a:ext cx="1008063" cy="3062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dirty="0" smtClean="0">
                <a:solidFill>
                  <a:schemeClr val="tx1"/>
                </a:solidFill>
              </a:rPr>
              <a:t>     -1</a:t>
            </a:r>
            <a:endParaRPr lang="en-US" sz="1500" b="1" dirty="0">
              <a:solidFill>
                <a:schemeClr val="tx1"/>
              </a:solidFill>
            </a:endParaRPr>
          </a:p>
        </p:txBody>
      </p:sp>
    </p:spTree>
    <p:extLst>
      <p:ext uri="{BB962C8B-B14F-4D97-AF65-F5344CB8AC3E}">
        <p14:creationId xmlns:p14="http://schemas.microsoft.com/office/powerpoint/2010/main" val="1675883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p:txBody>
          <a:bodyPr/>
          <a:lstStyle/>
          <a:p>
            <a:r>
              <a:rPr lang="en-US">
                <a:solidFill>
                  <a:schemeClr val="tx1"/>
                </a:solidFill>
              </a:rPr>
              <a:t>Dynamic Programming </a:t>
            </a:r>
          </a:p>
        </p:txBody>
      </p:sp>
      <p:sp>
        <p:nvSpPr>
          <p:cNvPr id="28675" name="Rectangle 2051"/>
          <p:cNvSpPr>
            <a:spLocks noGrp="1" noChangeArrowheads="1"/>
          </p:cNvSpPr>
          <p:nvPr>
            <p:ph idx="1"/>
          </p:nvPr>
        </p:nvSpPr>
        <p:spPr>
          <a:xfrm>
            <a:off x="756047" y="5795751"/>
            <a:ext cx="8568531" cy="1175949"/>
          </a:xfrm>
        </p:spPr>
        <p:txBody>
          <a:bodyPr/>
          <a:lstStyle/>
          <a:p>
            <a:pPr>
              <a:buFont typeface="Wingdings" pitchFamily="2" charset="2"/>
              <a:buNone/>
            </a:pPr>
            <a:r>
              <a:rPr lang="en-US">
                <a:solidFill>
                  <a:schemeClr val="tx1"/>
                </a:solidFill>
              </a:rPr>
              <a:t> </a:t>
            </a:r>
          </a:p>
        </p:txBody>
      </p:sp>
      <p:grpSp>
        <p:nvGrpSpPr>
          <p:cNvPr id="2" name="Group 2071"/>
          <p:cNvGrpSpPr>
            <a:grpSpLocks/>
          </p:cNvGrpSpPr>
          <p:nvPr/>
        </p:nvGrpSpPr>
        <p:grpSpPr bwMode="auto">
          <a:xfrm>
            <a:off x="1429839" y="3123617"/>
            <a:ext cx="7698727" cy="2747382"/>
            <a:chOff x="817" y="1785"/>
            <a:chExt cx="4399" cy="1570"/>
          </a:xfrm>
        </p:grpSpPr>
        <p:graphicFrame>
          <p:nvGraphicFramePr>
            <p:cNvPr id="55296" name="Object 2048"/>
            <p:cNvGraphicFramePr>
              <a:graphicFrameLocks noChangeAspect="1"/>
            </p:cNvGraphicFramePr>
            <p:nvPr/>
          </p:nvGraphicFramePr>
          <p:xfrm>
            <a:off x="817" y="1785"/>
            <a:ext cx="4399" cy="1570"/>
          </p:xfrm>
          <a:graphic>
            <a:graphicData uri="http://schemas.openxmlformats.org/presentationml/2006/ole">
              <mc:AlternateContent xmlns:mc="http://schemas.openxmlformats.org/markup-compatibility/2006">
                <mc:Choice xmlns:v="urn:schemas-microsoft-com:vml" Requires="v">
                  <p:oleObj spid="_x0000_s12324" name="Worksheet" r:id="rId3" imgW="2642400" imgH="943200" progId="Excel.Sheet.8">
                    <p:embed/>
                  </p:oleObj>
                </mc:Choice>
                <mc:Fallback>
                  <p:oleObj name="Worksheet" r:id="rId3" imgW="2642400" imgH="9432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 y="1785"/>
                          <a:ext cx="4399" cy="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Line 2053"/>
            <p:cNvSpPr>
              <a:spLocks noChangeShapeType="1"/>
            </p:cNvSpPr>
            <p:nvPr/>
          </p:nvSpPr>
          <p:spPr bwMode="auto">
            <a:xfrm>
              <a:off x="2112" y="2352"/>
              <a:ext cx="288" cy="144"/>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78" name="Line 2054"/>
            <p:cNvSpPr>
              <a:spLocks noChangeShapeType="1"/>
            </p:cNvSpPr>
            <p:nvPr/>
          </p:nvSpPr>
          <p:spPr bwMode="auto">
            <a:xfrm>
              <a:off x="2928" y="2640"/>
              <a:ext cx="192" cy="0"/>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79" name="Line 2055"/>
            <p:cNvSpPr>
              <a:spLocks noChangeShapeType="1"/>
            </p:cNvSpPr>
            <p:nvPr/>
          </p:nvSpPr>
          <p:spPr bwMode="auto">
            <a:xfrm>
              <a:off x="2640" y="2688"/>
              <a:ext cx="0" cy="144"/>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83" name="Line 2059"/>
            <p:cNvSpPr>
              <a:spLocks noChangeShapeType="1"/>
            </p:cNvSpPr>
            <p:nvPr/>
          </p:nvSpPr>
          <p:spPr bwMode="auto">
            <a:xfrm>
              <a:off x="4416" y="2928"/>
              <a:ext cx="192" cy="0"/>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85" name="Line 2061"/>
            <p:cNvSpPr>
              <a:spLocks noChangeShapeType="1"/>
            </p:cNvSpPr>
            <p:nvPr/>
          </p:nvSpPr>
          <p:spPr bwMode="auto">
            <a:xfrm>
              <a:off x="3600" y="2971"/>
              <a:ext cx="288" cy="144"/>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86" name="Line 2062"/>
            <p:cNvSpPr>
              <a:spLocks noChangeShapeType="1"/>
            </p:cNvSpPr>
            <p:nvPr/>
          </p:nvSpPr>
          <p:spPr bwMode="auto">
            <a:xfrm>
              <a:off x="4368" y="2640"/>
              <a:ext cx="192" cy="0"/>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87" name="Line 2063"/>
            <p:cNvSpPr>
              <a:spLocks noChangeShapeType="1"/>
            </p:cNvSpPr>
            <p:nvPr/>
          </p:nvSpPr>
          <p:spPr bwMode="auto">
            <a:xfrm>
              <a:off x="3360" y="2999"/>
              <a:ext cx="0" cy="144"/>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88" name="Line 2064"/>
            <p:cNvSpPr>
              <a:spLocks noChangeShapeType="1"/>
            </p:cNvSpPr>
            <p:nvPr/>
          </p:nvSpPr>
          <p:spPr bwMode="auto">
            <a:xfrm>
              <a:off x="2880" y="2655"/>
              <a:ext cx="288" cy="144"/>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89" name="Line 2065"/>
            <p:cNvSpPr>
              <a:spLocks noChangeShapeType="1"/>
            </p:cNvSpPr>
            <p:nvPr/>
          </p:nvSpPr>
          <p:spPr bwMode="auto">
            <a:xfrm>
              <a:off x="3648" y="2640"/>
              <a:ext cx="192" cy="0"/>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90" name="Line 2066"/>
            <p:cNvSpPr>
              <a:spLocks noChangeShapeType="1"/>
            </p:cNvSpPr>
            <p:nvPr/>
          </p:nvSpPr>
          <p:spPr bwMode="auto">
            <a:xfrm>
              <a:off x="2640" y="3004"/>
              <a:ext cx="0" cy="144"/>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91" name="Line 2067"/>
            <p:cNvSpPr>
              <a:spLocks noChangeShapeType="1"/>
            </p:cNvSpPr>
            <p:nvPr/>
          </p:nvSpPr>
          <p:spPr bwMode="auto">
            <a:xfrm>
              <a:off x="4368" y="2976"/>
              <a:ext cx="288" cy="144"/>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92" name="Line 2068"/>
            <p:cNvSpPr>
              <a:spLocks noChangeShapeType="1"/>
            </p:cNvSpPr>
            <p:nvPr/>
          </p:nvSpPr>
          <p:spPr bwMode="auto">
            <a:xfrm>
              <a:off x="3648" y="2928"/>
              <a:ext cx="192" cy="0"/>
            </a:xfrm>
            <a:prstGeom prst="line">
              <a:avLst/>
            </a:prstGeom>
            <a:noFill/>
            <a:ln w="25400" cap="sq">
              <a:solidFill>
                <a:schemeClr val="bg2"/>
              </a:solidFill>
              <a:round/>
              <a:headEnd type="none" w="sm" len="sm"/>
              <a:tailEnd type="triangle" w="sm" len="sm"/>
            </a:ln>
            <a:effectLst/>
          </p:spPr>
          <p:txBody>
            <a:bodyPr/>
            <a:lstStyle/>
            <a:p>
              <a:endParaRPr lang="en-GB">
                <a:solidFill>
                  <a:schemeClr val="tx1"/>
                </a:solidFill>
              </a:endParaRPr>
            </a:p>
          </p:txBody>
        </p:sp>
        <p:sp>
          <p:nvSpPr>
            <p:cNvPr id="28694" name="Rectangle 2070"/>
            <p:cNvSpPr>
              <a:spLocks noChangeArrowheads="1"/>
            </p:cNvSpPr>
            <p:nvPr/>
          </p:nvSpPr>
          <p:spPr bwMode="auto">
            <a:xfrm>
              <a:off x="1104" y="1872"/>
              <a:ext cx="240" cy="192"/>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GB">
                <a:solidFill>
                  <a:schemeClr val="tx1"/>
                </a:solidFill>
              </a:endParaRPr>
            </a:p>
          </p:txBody>
        </p:sp>
      </p:grpSp>
      <p:sp>
        <p:nvSpPr>
          <p:cNvPr id="28697" name="Text Box 2073"/>
          <p:cNvSpPr txBox="1">
            <a:spLocks noChangeArrowheads="1"/>
          </p:cNvSpPr>
          <p:nvPr/>
        </p:nvSpPr>
        <p:spPr bwMode="auto">
          <a:xfrm>
            <a:off x="1260078" y="2099910"/>
            <a:ext cx="7224448" cy="445270"/>
          </a:xfrm>
          <a:prstGeom prst="rect">
            <a:avLst/>
          </a:prstGeom>
          <a:noFill/>
          <a:ln w="12700" cap="sq">
            <a:noFill/>
            <a:miter lim="800000"/>
            <a:headEnd type="none" w="sm" len="sm"/>
            <a:tailEnd type="none" w="sm" len="sm"/>
          </a:ln>
          <a:effectLst/>
        </p:spPr>
        <p:txBody>
          <a:bodyPr lIns="100794" tIns="50397" rIns="100794" bIns="50397">
            <a:spAutoFit/>
          </a:bodyPr>
          <a:lstStyle/>
          <a:p>
            <a:pPr>
              <a:spcBef>
                <a:spcPct val="50000"/>
              </a:spcBef>
            </a:pPr>
            <a:r>
              <a:rPr lang="en-US">
                <a:solidFill>
                  <a:schemeClr val="tx1"/>
                </a:solidFill>
              </a:rPr>
              <a:t>Global alignment (Needleman-Wunsch) algorithm</a:t>
            </a:r>
          </a:p>
        </p:txBody>
      </p:sp>
      <p:sp>
        <p:nvSpPr>
          <p:cNvPr id="20" name="TextBox 19"/>
          <p:cNvSpPr txBox="1"/>
          <p:nvPr/>
        </p:nvSpPr>
        <p:spPr>
          <a:xfrm>
            <a:off x="6008914" y="6319157"/>
            <a:ext cx="3282043" cy="865237"/>
          </a:xfrm>
          <a:prstGeom prst="rect">
            <a:avLst/>
          </a:prstGeom>
          <a:noFill/>
        </p:spPr>
        <p:txBody>
          <a:bodyPr wrap="square" rtlCol="0">
            <a:spAutoFit/>
          </a:bodyPr>
          <a:lstStyle/>
          <a:p>
            <a:r>
              <a:rPr lang="en-GB" sz="1800" dirty="0" smtClean="0">
                <a:solidFill>
                  <a:schemeClr val="tx1"/>
                </a:solidFill>
              </a:rPr>
              <a:t>Points for match              = +1</a:t>
            </a:r>
          </a:p>
          <a:p>
            <a:r>
              <a:rPr lang="en-GB" sz="1800" dirty="0" smtClean="0">
                <a:solidFill>
                  <a:schemeClr val="tx1"/>
                </a:solidFill>
              </a:rPr>
              <a:t>Points for mismatch         = -1</a:t>
            </a:r>
          </a:p>
          <a:p>
            <a:r>
              <a:rPr lang="en-GB" sz="1800" dirty="0" smtClean="0">
                <a:solidFill>
                  <a:schemeClr val="tx1"/>
                </a:solidFill>
              </a:rPr>
              <a:t>Points for a gap insertion = -2</a:t>
            </a:r>
            <a:endParaRPr lang="en-GB" sz="18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4294967295"/>
          </p:nvPr>
        </p:nvSpPr>
        <p:spPr>
          <a:xfrm>
            <a:off x="7224448" y="6803708"/>
            <a:ext cx="2100130" cy="503978"/>
          </a:xfrm>
          <a:prstGeom prst="rect">
            <a:avLst/>
          </a:prstGeom>
        </p:spPr>
        <p:txBody>
          <a:bodyPr lIns="100794" tIns="50397" rIns="100794" bIns="50397"/>
          <a:lstStyle/>
          <a:p>
            <a:fld id="{E554508D-0608-4BAB-975D-914D9A89AEB9}" type="slidenum">
              <a:rPr lang="en-US"/>
              <a:pPr/>
              <a:t>19</a:t>
            </a:fld>
            <a:endParaRPr lang="en-US"/>
          </a:p>
        </p:txBody>
      </p:sp>
      <p:sp>
        <p:nvSpPr>
          <p:cNvPr id="29698" name="Rectangle 2"/>
          <p:cNvSpPr>
            <a:spLocks noGrp="1" noChangeArrowheads="1"/>
          </p:cNvSpPr>
          <p:nvPr>
            <p:ph type="title"/>
          </p:nvPr>
        </p:nvSpPr>
        <p:spPr/>
        <p:txBody>
          <a:bodyPr/>
          <a:lstStyle/>
          <a:p>
            <a:r>
              <a:rPr lang="en-US" dirty="0" smtClean="0"/>
              <a:t>Backtracking and final alignment</a:t>
            </a:r>
            <a:endParaRPr lang="en-US" dirty="0"/>
          </a:p>
        </p:txBody>
      </p:sp>
      <p:sp>
        <p:nvSpPr>
          <p:cNvPr id="29699" name="Rectangle 3"/>
          <p:cNvSpPr>
            <a:spLocks noGrp="1" noChangeArrowheads="1"/>
          </p:cNvSpPr>
          <p:nvPr>
            <p:ph type="body" idx="1"/>
          </p:nvPr>
        </p:nvSpPr>
        <p:spPr>
          <a:xfrm>
            <a:off x="756047" y="5795751"/>
            <a:ext cx="8568531" cy="1175949"/>
          </a:xfrm>
        </p:spPr>
        <p:txBody>
          <a:bodyPr/>
          <a:lstStyle/>
          <a:p>
            <a:pPr>
              <a:buFont typeface="Wingdings" pitchFamily="2" charset="2"/>
              <a:buNone/>
            </a:pPr>
            <a:r>
              <a:rPr lang="en-US"/>
              <a:t> </a:t>
            </a:r>
          </a:p>
        </p:txBody>
      </p:sp>
      <p:grpSp>
        <p:nvGrpSpPr>
          <p:cNvPr id="2" name="Group 22"/>
          <p:cNvGrpSpPr>
            <a:grpSpLocks/>
          </p:cNvGrpSpPr>
          <p:nvPr/>
        </p:nvGrpSpPr>
        <p:grpSpPr bwMode="auto">
          <a:xfrm>
            <a:off x="1429839" y="2603889"/>
            <a:ext cx="7698727" cy="2747382"/>
            <a:chOff x="817" y="1488"/>
            <a:chExt cx="4399" cy="1570"/>
          </a:xfrm>
        </p:grpSpPr>
        <p:graphicFrame>
          <p:nvGraphicFramePr>
            <p:cNvPr id="29713" name="Object 17"/>
            <p:cNvGraphicFramePr>
              <a:graphicFrameLocks noChangeAspect="1"/>
            </p:cNvGraphicFramePr>
            <p:nvPr/>
          </p:nvGraphicFramePr>
          <p:xfrm>
            <a:off x="817" y="1488"/>
            <a:ext cx="4399" cy="1570"/>
          </p:xfrm>
          <a:graphic>
            <a:graphicData uri="http://schemas.openxmlformats.org/presentationml/2006/ole">
              <mc:AlternateContent xmlns:mc="http://schemas.openxmlformats.org/markup-compatibility/2006">
                <mc:Choice xmlns:v="urn:schemas-microsoft-com:vml" Requires="v">
                  <p:oleObj spid="_x0000_s13348" name="Worksheet" r:id="rId3" imgW="2642400" imgH="943200" progId="Excel.Sheet.8">
                    <p:embed/>
                  </p:oleObj>
                </mc:Choice>
                <mc:Fallback>
                  <p:oleObj name="Worksheet" r:id="rId3" imgW="2642400" imgH="9432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 y="1488"/>
                          <a:ext cx="4399" cy="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1" name="Line 5"/>
            <p:cNvSpPr>
              <a:spLocks noChangeShapeType="1"/>
            </p:cNvSpPr>
            <p:nvPr/>
          </p:nvSpPr>
          <p:spPr bwMode="auto">
            <a:xfrm>
              <a:off x="2112" y="2055"/>
              <a:ext cx="288" cy="144"/>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02" name="Line 6"/>
            <p:cNvSpPr>
              <a:spLocks noChangeShapeType="1"/>
            </p:cNvSpPr>
            <p:nvPr/>
          </p:nvSpPr>
          <p:spPr bwMode="auto">
            <a:xfrm>
              <a:off x="2928" y="2343"/>
              <a:ext cx="192" cy="0"/>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03" name="Line 7"/>
            <p:cNvSpPr>
              <a:spLocks noChangeShapeType="1"/>
            </p:cNvSpPr>
            <p:nvPr/>
          </p:nvSpPr>
          <p:spPr bwMode="auto">
            <a:xfrm>
              <a:off x="2640" y="2391"/>
              <a:ext cx="0" cy="144"/>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04" name="Line 8"/>
            <p:cNvSpPr>
              <a:spLocks noChangeShapeType="1"/>
            </p:cNvSpPr>
            <p:nvPr/>
          </p:nvSpPr>
          <p:spPr bwMode="auto">
            <a:xfrm>
              <a:off x="4416" y="2631"/>
              <a:ext cx="192" cy="0"/>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05" name="Line 9"/>
            <p:cNvSpPr>
              <a:spLocks noChangeShapeType="1"/>
            </p:cNvSpPr>
            <p:nvPr/>
          </p:nvSpPr>
          <p:spPr bwMode="auto">
            <a:xfrm>
              <a:off x="3600" y="2674"/>
              <a:ext cx="288" cy="144"/>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06" name="Line 10"/>
            <p:cNvSpPr>
              <a:spLocks noChangeShapeType="1"/>
            </p:cNvSpPr>
            <p:nvPr/>
          </p:nvSpPr>
          <p:spPr bwMode="auto">
            <a:xfrm>
              <a:off x="4368" y="2343"/>
              <a:ext cx="192" cy="0"/>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07" name="Line 11"/>
            <p:cNvSpPr>
              <a:spLocks noChangeShapeType="1"/>
            </p:cNvSpPr>
            <p:nvPr/>
          </p:nvSpPr>
          <p:spPr bwMode="auto">
            <a:xfrm>
              <a:off x="3360" y="2702"/>
              <a:ext cx="0" cy="144"/>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08" name="Line 12"/>
            <p:cNvSpPr>
              <a:spLocks noChangeShapeType="1"/>
            </p:cNvSpPr>
            <p:nvPr/>
          </p:nvSpPr>
          <p:spPr bwMode="auto">
            <a:xfrm>
              <a:off x="2880" y="2358"/>
              <a:ext cx="288" cy="144"/>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09" name="Line 13"/>
            <p:cNvSpPr>
              <a:spLocks noChangeShapeType="1"/>
            </p:cNvSpPr>
            <p:nvPr/>
          </p:nvSpPr>
          <p:spPr bwMode="auto">
            <a:xfrm>
              <a:off x="3648" y="2343"/>
              <a:ext cx="192" cy="0"/>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10" name="Line 14"/>
            <p:cNvSpPr>
              <a:spLocks noChangeShapeType="1"/>
            </p:cNvSpPr>
            <p:nvPr/>
          </p:nvSpPr>
          <p:spPr bwMode="auto">
            <a:xfrm>
              <a:off x="2640" y="2707"/>
              <a:ext cx="0" cy="144"/>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11" name="Line 15"/>
            <p:cNvSpPr>
              <a:spLocks noChangeShapeType="1"/>
            </p:cNvSpPr>
            <p:nvPr/>
          </p:nvSpPr>
          <p:spPr bwMode="auto">
            <a:xfrm>
              <a:off x="4368" y="2679"/>
              <a:ext cx="288" cy="144"/>
            </a:xfrm>
            <a:prstGeom prst="line">
              <a:avLst/>
            </a:prstGeom>
            <a:noFill/>
            <a:ln w="25400" cap="sq">
              <a:solidFill>
                <a:schemeClr val="bg2"/>
              </a:solidFill>
              <a:round/>
              <a:headEnd type="none" w="sm" len="sm"/>
              <a:tailEnd type="triangle" w="sm" len="sm"/>
            </a:ln>
            <a:effectLst/>
          </p:spPr>
          <p:txBody>
            <a:bodyPr/>
            <a:lstStyle/>
            <a:p>
              <a:endParaRPr lang="en-GB"/>
            </a:p>
          </p:txBody>
        </p:sp>
        <p:sp>
          <p:nvSpPr>
            <p:cNvPr id="29712" name="Line 16"/>
            <p:cNvSpPr>
              <a:spLocks noChangeShapeType="1"/>
            </p:cNvSpPr>
            <p:nvPr/>
          </p:nvSpPr>
          <p:spPr bwMode="auto">
            <a:xfrm>
              <a:off x="3648" y="2631"/>
              <a:ext cx="192" cy="0"/>
            </a:xfrm>
            <a:prstGeom prst="line">
              <a:avLst/>
            </a:prstGeom>
            <a:noFill/>
            <a:ln w="25400" cap="sq">
              <a:solidFill>
                <a:schemeClr val="bg2"/>
              </a:solidFill>
              <a:round/>
              <a:headEnd type="none" w="sm" len="sm"/>
              <a:tailEnd type="triangle" w="sm" len="sm"/>
            </a:ln>
            <a:effectLst/>
          </p:spPr>
          <p:txBody>
            <a:bodyPr/>
            <a:lstStyle/>
            <a:p>
              <a:endParaRPr lang="en-GB"/>
            </a:p>
          </p:txBody>
        </p:sp>
      </p:grpSp>
      <p:sp>
        <p:nvSpPr>
          <p:cNvPr id="29714" name="Rectangle 18"/>
          <p:cNvSpPr>
            <a:spLocks noChangeArrowheads="1"/>
          </p:cNvSpPr>
          <p:nvPr/>
        </p:nvSpPr>
        <p:spPr bwMode="auto">
          <a:xfrm>
            <a:off x="2856177" y="5459765"/>
            <a:ext cx="4956307" cy="1763924"/>
          </a:xfrm>
          <a:prstGeom prst="rect">
            <a:avLst/>
          </a:prstGeom>
          <a:noFill/>
          <a:ln w="9525">
            <a:noFill/>
            <a:miter lim="800000"/>
            <a:headEnd/>
            <a:tailEnd/>
          </a:ln>
          <a:effectLst/>
        </p:spPr>
        <p:txBody>
          <a:bodyPr lIns="101494" tIns="50748" rIns="101494" bIns="50748"/>
          <a:lstStyle/>
          <a:p>
            <a:pPr marL="377979" indent="-377979" algn="ctr">
              <a:spcBef>
                <a:spcPct val="20000"/>
              </a:spcBef>
              <a:buClr>
                <a:schemeClr val="accent2"/>
              </a:buClr>
              <a:buSzPct val="80000"/>
            </a:pPr>
            <a:r>
              <a:rPr lang="en-US" sz="4900" b="1" dirty="0">
                <a:solidFill>
                  <a:schemeClr val="tx1"/>
                </a:solidFill>
                <a:latin typeface="Courier New" pitchFamily="49" charset="0"/>
              </a:rPr>
              <a:t>GATC</a:t>
            </a:r>
          </a:p>
          <a:p>
            <a:pPr marL="377979" indent="-377979" algn="ctr">
              <a:spcBef>
                <a:spcPct val="20000"/>
              </a:spcBef>
              <a:buClr>
                <a:schemeClr val="accent2"/>
              </a:buClr>
              <a:buSzPct val="80000"/>
            </a:pPr>
            <a:r>
              <a:rPr lang="en-US" sz="4900" b="1" dirty="0">
                <a:solidFill>
                  <a:schemeClr val="tx1"/>
                </a:solidFill>
                <a:latin typeface="Courier New" pitchFamily="49" charset="0"/>
              </a:rPr>
              <a:t>GA-C</a:t>
            </a:r>
          </a:p>
        </p:txBody>
      </p:sp>
      <p:sp>
        <p:nvSpPr>
          <p:cNvPr id="29719" name="Rectangle 23"/>
          <p:cNvSpPr>
            <a:spLocks noChangeArrowheads="1"/>
          </p:cNvSpPr>
          <p:nvPr/>
        </p:nvSpPr>
        <p:spPr bwMode="auto">
          <a:xfrm>
            <a:off x="4350770" y="5879747"/>
            <a:ext cx="2016125" cy="839964"/>
          </a:xfrm>
          <a:prstGeom prst="rect">
            <a:avLst/>
          </a:prstGeom>
          <a:noFill/>
          <a:ln w="9525">
            <a:noFill/>
            <a:miter lim="800000"/>
            <a:headEnd/>
            <a:tailEnd/>
          </a:ln>
          <a:effectLst/>
        </p:spPr>
        <p:txBody>
          <a:bodyPr lIns="101494" tIns="50748" rIns="101494" bIns="50748"/>
          <a:lstStyle/>
          <a:p>
            <a:pPr marL="377979" indent="-377979" algn="ctr">
              <a:spcBef>
                <a:spcPct val="20000"/>
              </a:spcBef>
              <a:buClr>
                <a:schemeClr val="accent2"/>
              </a:buClr>
              <a:buSzPct val="80000"/>
            </a:pPr>
            <a:r>
              <a:rPr lang="en-US" sz="4900" b="1" dirty="0">
                <a:solidFill>
                  <a:schemeClr val="tx1"/>
                </a:solidFill>
                <a:latin typeface="Courier New" pitchFamily="49"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0"/>
                                  </p:stCondLst>
                                  <p:childTnLst>
                                    <p:set>
                                      <p:cBhvr>
                                        <p:cTn id="6" dur="1" fill="hold">
                                          <p:stCondLst>
                                            <p:cond delay="0"/>
                                          </p:stCondLst>
                                        </p:cTn>
                                        <p:tgtEl>
                                          <p:spTgt spid="29714">
                                            <p:txEl>
                                              <p:pRg st="0" end="0"/>
                                            </p:txEl>
                                          </p:spTgt>
                                        </p:tgtEl>
                                        <p:attrNameLst>
                                          <p:attrName>style.visibility</p:attrName>
                                        </p:attrNameLst>
                                      </p:cBhvr>
                                      <p:to>
                                        <p:strVal val="visible"/>
                                      </p:to>
                                    </p:set>
                                    <p:anim calcmode="lin" valueType="num">
                                      <p:cBhvr>
                                        <p:cTn id="7" dur="500" fill="hold"/>
                                        <p:tgtEl>
                                          <p:spTgt spid="2971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9714">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9714">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9714">
                                            <p:txEl>
                                              <p:pRg st="0" end="0"/>
                                            </p:txEl>
                                          </p:spTgt>
                                        </p:tgtEl>
                                        <p:attrNameLst>
                                          <p:attrName>ppt_h</p:attrName>
                                        </p:attrNameLst>
                                      </p:cBhvr>
                                      <p:tavLst>
                                        <p:tav tm="0">
                                          <p:val>
                                            <p:fltVal val="0"/>
                                          </p:val>
                                        </p:tav>
                                        <p:tav tm="100000">
                                          <p:val>
                                            <p:strVal val="#ppt_h"/>
                                          </p:val>
                                        </p:tav>
                                      </p:tavLst>
                                    </p:anim>
                                  </p:childTnLst>
                                </p:cTn>
                              </p:par>
                            </p:childTnLst>
                          </p:cTn>
                        </p:par>
                        <p:par>
                          <p:cTn id="11" fill="hold">
                            <p:stCondLst>
                              <p:cond delay="10500"/>
                            </p:stCondLst>
                            <p:childTnLst>
                              <p:par>
                                <p:cTn id="12" presetID="17" presetClass="entr" presetSubtype="1" fill="hold" grpId="0" nodeType="afterEffect">
                                  <p:stCondLst>
                                    <p:cond delay="10000"/>
                                  </p:stCondLst>
                                  <p:childTnLst>
                                    <p:set>
                                      <p:cBhvr>
                                        <p:cTn id="13" dur="1" fill="hold">
                                          <p:stCondLst>
                                            <p:cond delay="0"/>
                                          </p:stCondLst>
                                        </p:cTn>
                                        <p:tgtEl>
                                          <p:spTgt spid="29714">
                                            <p:txEl>
                                              <p:pRg st="1" end="1"/>
                                            </p:txEl>
                                          </p:spTgt>
                                        </p:tgtEl>
                                        <p:attrNameLst>
                                          <p:attrName>style.visibility</p:attrName>
                                        </p:attrNameLst>
                                      </p:cBhvr>
                                      <p:to>
                                        <p:strVal val="visible"/>
                                      </p:to>
                                    </p:set>
                                    <p:anim calcmode="lin" valueType="num">
                                      <p:cBhvr>
                                        <p:cTn id="14" dur="500" fill="hold"/>
                                        <p:tgtEl>
                                          <p:spTgt spid="2971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29714">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29714">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29714">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21000"/>
                            </p:stCondLst>
                            <p:childTnLst>
                              <p:par>
                                <p:cTn id="19" presetID="17" presetClass="entr" presetSubtype="1" fill="hold" grpId="0" nodeType="afterEffect">
                                  <p:stCondLst>
                                    <p:cond delay="10000"/>
                                  </p:stCondLst>
                                  <p:childTnLst>
                                    <p:set>
                                      <p:cBhvr>
                                        <p:cTn id="20" dur="1" fill="hold">
                                          <p:stCondLst>
                                            <p:cond delay="0"/>
                                          </p:stCondLst>
                                        </p:cTn>
                                        <p:tgtEl>
                                          <p:spTgt spid="29719">
                                            <p:txEl>
                                              <p:pRg st="0" end="0"/>
                                            </p:txEl>
                                          </p:spTgt>
                                        </p:tgtEl>
                                        <p:attrNameLst>
                                          <p:attrName>style.visibility</p:attrName>
                                        </p:attrNameLst>
                                      </p:cBhvr>
                                      <p:to>
                                        <p:strVal val="visible"/>
                                      </p:to>
                                    </p:set>
                                    <p:anim calcmode="lin" valueType="num">
                                      <p:cBhvr>
                                        <p:cTn id="21" dur="500" fill="hold"/>
                                        <p:tgtEl>
                                          <p:spTgt spid="29719">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9719">
                                            <p:txEl>
                                              <p:pRg st="0" end="0"/>
                                            </p:txEl>
                                          </p:spTgt>
                                        </p:tgtEl>
                                        <p:attrNameLst>
                                          <p:attrName>ppt_y</p:attrName>
                                        </p:attrNameLst>
                                      </p:cBhvr>
                                      <p:tavLst>
                                        <p:tav tm="0">
                                          <p:val>
                                            <p:strVal val="#ppt_y-#ppt_h/2"/>
                                          </p:val>
                                        </p:tav>
                                        <p:tav tm="100000">
                                          <p:val>
                                            <p:strVal val="#ppt_y"/>
                                          </p:val>
                                        </p:tav>
                                      </p:tavLst>
                                    </p:anim>
                                    <p:anim calcmode="lin" valueType="num">
                                      <p:cBhvr>
                                        <p:cTn id="23" dur="500" fill="hold"/>
                                        <p:tgtEl>
                                          <p:spTgt spid="29719">
                                            <p:txEl>
                                              <p:pRg st="0" end="0"/>
                                            </p:txEl>
                                          </p:spTgt>
                                        </p:tgtEl>
                                        <p:attrNameLst>
                                          <p:attrName>ppt_w</p:attrName>
                                        </p:attrNameLst>
                                      </p:cBhvr>
                                      <p:tavLst>
                                        <p:tav tm="0">
                                          <p:val>
                                            <p:strVal val="#ppt_w"/>
                                          </p:val>
                                        </p:tav>
                                        <p:tav tm="100000">
                                          <p:val>
                                            <p:strVal val="#ppt_w"/>
                                          </p:val>
                                        </p:tav>
                                      </p:tavLst>
                                    </p:anim>
                                    <p:anim calcmode="lin" valueType="num">
                                      <p:cBhvr>
                                        <p:cTn id="24" dur="500" fill="hold"/>
                                        <p:tgtEl>
                                          <p:spTgt spid="297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4" grpId="0" build="p" autoUpdateAnimBg="0" advAuto="10000"/>
      <p:bldP spid="29719" grpId="0" build="p" autoUpdateAnimBg="0" advAuto="10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27200"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Contents</a:t>
            </a:r>
          </a:p>
        </p:txBody>
      </p:sp>
      <p:sp>
        <p:nvSpPr>
          <p:cNvPr id="6147" name="Text Box 2"/>
          <p:cNvSpPr txBox="1">
            <a:spLocks noChangeArrowheads="1"/>
          </p:cNvSpPr>
          <p:nvPr/>
        </p:nvSpPr>
        <p:spPr bwMode="auto">
          <a:xfrm>
            <a:off x="726523" y="1396656"/>
            <a:ext cx="8605838" cy="5560736"/>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1" dirty="0">
                <a:solidFill>
                  <a:srgbClr val="000000"/>
                </a:solidFill>
              </a:rPr>
              <a:t>Alignment algorithms for short-reads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solidFill>
                  <a:srgbClr val="000000"/>
                </a:solidFill>
              </a:rPr>
              <a:t>Background – Blast (why can’t we use it?)</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kern="0" dirty="0">
                <a:solidFill>
                  <a:srgbClr val="000000"/>
                </a:solidFill>
              </a:rPr>
              <a:t>Adapting hashed seed-extend </a:t>
            </a:r>
            <a:r>
              <a:rPr lang="en-GB" sz="2800" kern="0" dirty="0" smtClean="0">
                <a:solidFill>
                  <a:srgbClr val="000000"/>
                </a:solidFill>
              </a:rPr>
              <a:t>algorithms </a:t>
            </a:r>
            <a:r>
              <a:rPr lang="en-GB" sz="2800" kern="0" dirty="0">
                <a:solidFill>
                  <a:srgbClr val="000000"/>
                </a:solidFill>
              </a:rPr>
              <a:t>to work with shorter 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solidFill>
                  <a:srgbClr val="000000"/>
                </a:solidFill>
              </a:rPr>
              <a:t>Suffix/Prefix Tries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err="1" smtClean="0">
                <a:solidFill>
                  <a:srgbClr val="000000"/>
                </a:solidFill>
              </a:rPr>
              <a:t>Indels</a:t>
            </a:r>
            <a:endParaRPr lang="en-GB" sz="280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solidFill>
                  <a:srgbClr val="000000"/>
                </a:solidFill>
              </a:rPr>
              <a:t>Other alignment considerations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solidFill>
                  <a:srgbClr val="000000"/>
                </a:solidFill>
              </a:rPr>
              <a:t>Typical alignment </a:t>
            </a:r>
            <a:r>
              <a:rPr lang="en-GB" sz="2800" dirty="0" smtClean="0">
                <a:solidFill>
                  <a:srgbClr val="000000"/>
                </a:solidFill>
              </a:rPr>
              <a:t>pipeline</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solidFill>
                  <a:srgbClr val="000000"/>
                </a:solidFill>
              </a:rPr>
              <a:t>New methods of SNP calling</a:t>
            </a:r>
            <a:endParaRPr lang="en-GB" sz="320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8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programming</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sz="3200" dirty="0" smtClean="0"/>
              <a:t>Guaranteed to give you the best possible alignment</a:t>
            </a:r>
          </a:p>
          <a:p>
            <a:pPr>
              <a:buFont typeface="Arial" pitchFamily="34" charset="0"/>
              <a:buChar char="•"/>
            </a:pPr>
            <a:endParaRPr lang="en-GB" sz="3200" dirty="0" smtClean="0"/>
          </a:p>
          <a:p>
            <a:pPr>
              <a:buFont typeface="Arial" pitchFamily="34" charset="0"/>
              <a:buChar char="•"/>
            </a:pPr>
            <a:r>
              <a:rPr lang="en-GB" sz="3200" dirty="0" smtClean="0"/>
              <a:t>In biology, this algorithm is very inefficient because most sequences will not align to each other</a:t>
            </a:r>
          </a:p>
          <a:p>
            <a:pPr>
              <a:buFont typeface="Arial" pitchFamily="34" charset="0"/>
              <a:buChar char="•"/>
            </a:pPr>
            <a:endParaRPr lang="en-GB" sz="3200" dirty="0" smtClean="0"/>
          </a:p>
          <a:p>
            <a:pPr>
              <a:buFont typeface="Arial" pitchFamily="34" charset="0"/>
              <a:buChar char="•"/>
            </a:pPr>
            <a:r>
              <a:rPr lang="en-GB" sz="3200" dirty="0" smtClean="0"/>
              <a:t>Takes a long time to run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14489" y="3357014"/>
            <a:ext cx="9446868" cy="1258887"/>
          </a:xfrm>
        </p:spPr>
        <p:txBody>
          <a:bodyPr/>
          <a:lstStyle/>
          <a:p>
            <a:pPr algn="l"/>
            <a:r>
              <a:rPr lang="en-GB" sz="4800" dirty="0" smtClean="0"/>
              <a:t>BLAST – </a:t>
            </a:r>
            <a:br>
              <a:rPr lang="en-GB" sz="4800" dirty="0" smtClean="0"/>
            </a:br>
            <a:r>
              <a:rPr lang="en-GB" sz="4800" dirty="0" smtClean="0"/>
              <a:t>Basic Local Alignment Search Tool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739775"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Background – BLAST</a:t>
            </a:r>
          </a:p>
        </p:txBody>
      </p:sp>
      <p:sp>
        <p:nvSpPr>
          <p:cNvPr id="11267" name="Text Box 2"/>
          <p:cNvSpPr txBox="1">
            <a:spLocks noChangeArrowheads="1"/>
          </p:cNvSpPr>
          <p:nvPr/>
        </p:nvSpPr>
        <p:spPr bwMode="auto">
          <a:xfrm>
            <a:off x="705886" y="1349031"/>
            <a:ext cx="8605837" cy="4760912"/>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Primarily designed to identify homologous sequences </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Blast is a hashed seed-extend algorithm</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Functional conservation</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Only some parts of a sequence are </a:t>
            </a:r>
            <a:r>
              <a:rPr lang="en-GB" smtClean="0">
                <a:solidFill>
                  <a:srgbClr val="000000"/>
                </a:solidFill>
              </a:rPr>
              <a:t>usually constrained</a:t>
            </a:r>
            <a:endParaRPr lang="en-GB" dirty="0">
              <a:solidFill>
                <a:srgbClr val="000000"/>
              </a:solidFill>
            </a:endParaRPr>
          </a:p>
          <a:p>
            <a:pPr marL="576263" lvl="1" indent="0">
              <a:spcAft>
                <a:spcPts val="1138"/>
              </a:spcAft>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solidFill>
                <a:srgbClr val="000000"/>
              </a:solidFill>
            </a:endParaRPr>
          </a:p>
          <a:p>
            <a:pPr marL="862013" lvl="1">
              <a:spcAft>
                <a:spcPts val="1138"/>
              </a:spcAft>
              <a:buSzPct val="75000"/>
              <a:buFont typeface="Symbol" pitchFamily="18"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600" dirty="0">
              <a:solidFill>
                <a:srgbClr val="000000"/>
              </a:solidFill>
            </a:endParaRPr>
          </a:p>
          <a:p>
            <a:pPr marL="430213" indent="-323850">
              <a:spcAft>
                <a:spcPts val="888"/>
              </a:spcAft>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a:solidFill>
                <a:srgbClr val="000000"/>
              </a:solidFill>
            </a:endParaRPr>
          </a:p>
        </p:txBody>
      </p:sp>
      <p:pic>
        <p:nvPicPr>
          <p:cNvPr id="11268" name="Picture 3"/>
          <p:cNvPicPr>
            <a:picLocks noChangeAspect="1" noChangeArrowheads="1"/>
          </p:cNvPicPr>
          <p:nvPr/>
        </p:nvPicPr>
        <p:blipFill>
          <a:blip r:embed="rId3" cstate="print"/>
          <a:srcRect/>
          <a:stretch>
            <a:fillRect/>
          </a:stretch>
        </p:blipFill>
        <p:spPr bwMode="auto">
          <a:xfrm>
            <a:off x="2605110" y="3560548"/>
            <a:ext cx="4348163" cy="291623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526294" y="119268"/>
            <a:ext cx="8591550" cy="1060174"/>
          </a:xfrm>
          <a:prstGeom prst="rect">
            <a:avLst/>
          </a:prstGeom>
          <a:noFill/>
          <a:ln w="9525">
            <a:noFill/>
            <a:round/>
            <a:headEnd/>
            <a:tailEnd/>
          </a:ln>
        </p:spPr>
        <p:txBody>
          <a:bodyPr lIns="0" tIns="0" rIns="0" bIns="0" anchor="ctr"/>
          <a:lstStyle/>
          <a:p>
            <a:pPr algn="ctr" hangingPunct="1">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rPr>
              <a:t>BLAST </a:t>
            </a:r>
            <a:r>
              <a:rPr lang="en-US" sz="3200" b="1" dirty="0" smtClean="0">
                <a:solidFill>
                  <a:srgbClr val="000000"/>
                </a:solidFill>
                <a:latin typeface="+mn-lt"/>
              </a:rPr>
              <a:t>-</a:t>
            </a:r>
            <a:r>
              <a:rPr lang="en-US" sz="3200" b="1" dirty="0" smtClean="0">
                <a:solidFill>
                  <a:srgbClr val="000000"/>
                </a:solidFill>
              </a:rPr>
              <a:t> </a:t>
            </a:r>
            <a:r>
              <a:rPr lang="en-US" sz="3200" b="1" dirty="0">
                <a:solidFill>
                  <a:srgbClr val="000000"/>
                </a:solidFill>
              </a:rPr>
              <a:t>Original </a:t>
            </a:r>
            <a:r>
              <a:rPr lang="en-US" sz="3200" b="1" dirty="0" smtClean="0">
                <a:solidFill>
                  <a:srgbClr val="000000"/>
                </a:solidFill>
              </a:rPr>
              <a:t>version</a:t>
            </a:r>
            <a:endParaRPr lang="en-US" sz="3200" b="1" dirty="0">
              <a:solidFill>
                <a:srgbClr val="000000"/>
              </a:solidFill>
            </a:endParaRPr>
          </a:p>
        </p:txBody>
      </p:sp>
      <p:graphicFrame>
        <p:nvGraphicFramePr>
          <p:cNvPr id="5" name="Group 2"/>
          <p:cNvGraphicFramePr>
            <a:graphicFrameLocks noGrp="1"/>
          </p:cNvGraphicFramePr>
          <p:nvPr/>
        </p:nvGraphicFramePr>
        <p:xfrm>
          <a:off x="4359275" y="1795463"/>
          <a:ext cx="5607050" cy="5181600"/>
        </p:xfrm>
        <a:graphic>
          <a:graphicData uri="http://schemas.openxmlformats.org/drawingml/2006/table">
            <a:tbl>
              <a:tblPr/>
              <a:tblGrid>
                <a:gridCol w="327025"/>
                <a:gridCol w="334963"/>
                <a:gridCol w="327025"/>
                <a:gridCol w="330200"/>
                <a:gridCol w="331787"/>
                <a:gridCol w="327025"/>
                <a:gridCol w="330200"/>
                <a:gridCol w="327025"/>
                <a:gridCol w="336550"/>
                <a:gridCol w="327025"/>
                <a:gridCol w="327025"/>
                <a:gridCol w="334963"/>
                <a:gridCol w="327025"/>
                <a:gridCol w="330200"/>
                <a:gridCol w="331787"/>
                <a:gridCol w="327025"/>
                <a:gridCol w="330200"/>
              </a:tblGrid>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dirty="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dirty="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8000"/>
                        </a:lnSpc>
                        <a:spcBef>
                          <a:spcPts val="500"/>
                        </a:spcBef>
                        <a:spcAft>
                          <a:spcPct val="0"/>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ca-ES" sz="2000" b="0" i="0" u="none" strike="noStrike" cap="none" normalizeH="0" baseline="0" dirty="0" smtClean="0">
                        <a:ln>
                          <a:noFill/>
                        </a:ln>
                        <a:solidFill>
                          <a:srgbClr val="000000"/>
                        </a:solidFill>
                        <a:effectLst/>
                        <a:latin typeface="Tahoma" pitchFamily="32" charset="0"/>
                        <a:ea typeface="MS PGothic" pitchFamily="32" charset="-128"/>
                      </a:endParaRPr>
                    </a:p>
                  </a:txBody>
                  <a:tcPr marL="0" marR="0" marT="5040" marB="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617" name="Text Box 904"/>
          <p:cNvSpPr txBox="1">
            <a:spLocks noChangeArrowheads="1"/>
          </p:cNvSpPr>
          <p:nvPr/>
        </p:nvSpPr>
        <p:spPr bwMode="auto">
          <a:xfrm>
            <a:off x="4241800" y="1398588"/>
            <a:ext cx="5803900" cy="355600"/>
          </a:xfrm>
          <a:prstGeom prst="rect">
            <a:avLst/>
          </a:prstGeom>
          <a:noFill/>
          <a:ln w="9525">
            <a:noFill/>
            <a:round/>
            <a:headEnd/>
            <a:tailEnd/>
          </a:ln>
        </p:spPr>
        <p:txBody>
          <a:bodyPr wrap="none" lIns="100800" tIns="50400" rIns="100800" bIns="504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3333CC"/>
                </a:solidFill>
                <a:latin typeface="Arial" charset="0"/>
                <a:ea typeface="MS PGothic" pitchFamily="34" charset="-128"/>
              </a:rPr>
              <a:t>A   C   G   A   A   G   T  A   A   G   G  T   C   C  A   G   T</a:t>
            </a:r>
          </a:p>
        </p:txBody>
      </p:sp>
      <p:sp>
        <p:nvSpPr>
          <p:cNvPr id="12618" name="Text Box 905"/>
          <p:cNvSpPr txBox="1">
            <a:spLocks noChangeArrowheads="1"/>
          </p:cNvSpPr>
          <p:nvPr/>
        </p:nvSpPr>
        <p:spPr bwMode="auto">
          <a:xfrm rot="-5400000">
            <a:off x="1308893" y="4504532"/>
            <a:ext cx="5726113" cy="355600"/>
          </a:xfrm>
          <a:prstGeom prst="rect">
            <a:avLst/>
          </a:prstGeom>
          <a:noFill/>
          <a:ln w="9525">
            <a:noFill/>
            <a:round/>
            <a:headEnd/>
            <a:tailEnd/>
          </a:ln>
        </p:spPr>
        <p:txBody>
          <a:bodyPr wrap="none" lIns="100800" tIns="50400" rIns="100800" bIns="504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3333CC"/>
                </a:solidFill>
                <a:latin typeface="Arial" charset="0"/>
                <a:ea typeface="MS PGothic" pitchFamily="34" charset="-128"/>
              </a:rPr>
              <a:t>C   </a:t>
            </a:r>
            <a:r>
              <a:rPr lang="en-US" sz="1800" dirty="0" err="1">
                <a:solidFill>
                  <a:srgbClr val="3333CC"/>
                </a:solidFill>
                <a:latin typeface="Arial" charset="0"/>
                <a:ea typeface="MS PGothic" pitchFamily="34" charset="-128"/>
              </a:rPr>
              <a:t>C</a:t>
            </a:r>
            <a:r>
              <a:rPr lang="en-US" sz="1800" dirty="0">
                <a:solidFill>
                  <a:srgbClr val="3333CC"/>
                </a:solidFill>
                <a:latin typeface="Arial" charset="0"/>
                <a:ea typeface="MS PGothic" pitchFamily="34" charset="-128"/>
              </a:rPr>
              <a:t>   </a:t>
            </a:r>
            <a:r>
              <a:rPr lang="en-US" sz="1800" dirty="0" err="1">
                <a:solidFill>
                  <a:srgbClr val="3333CC"/>
                </a:solidFill>
                <a:latin typeface="Arial" charset="0"/>
                <a:ea typeface="MS PGothic" pitchFamily="34" charset="-128"/>
              </a:rPr>
              <a:t>C</a:t>
            </a:r>
            <a:r>
              <a:rPr lang="en-US" sz="1800" dirty="0">
                <a:solidFill>
                  <a:srgbClr val="3333CC"/>
                </a:solidFill>
                <a:latin typeface="Arial" charset="0"/>
                <a:ea typeface="MS PGothic" pitchFamily="34" charset="-128"/>
              </a:rPr>
              <a:t>   T   </a:t>
            </a:r>
            <a:r>
              <a:rPr lang="en-US" sz="1800" dirty="0" err="1">
                <a:solidFill>
                  <a:srgbClr val="3333CC"/>
                </a:solidFill>
                <a:latin typeface="Arial" charset="0"/>
                <a:ea typeface="MS PGothic" pitchFamily="34" charset="-128"/>
              </a:rPr>
              <a:t>T</a:t>
            </a:r>
            <a:r>
              <a:rPr lang="en-US" sz="1800" dirty="0">
                <a:solidFill>
                  <a:srgbClr val="3333CC"/>
                </a:solidFill>
                <a:latin typeface="Arial" charset="0"/>
                <a:ea typeface="MS PGothic" pitchFamily="34" charset="-128"/>
              </a:rPr>
              <a:t>   C  </a:t>
            </a:r>
            <a:r>
              <a:rPr lang="en-US" sz="1800" dirty="0" err="1">
                <a:solidFill>
                  <a:srgbClr val="3333CC"/>
                </a:solidFill>
                <a:latin typeface="Arial" charset="0"/>
                <a:ea typeface="MS PGothic" pitchFamily="34" charset="-128"/>
              </a:rPr>
              <a:t>C</a:t>
            </a:r>
            <a:r>
              <a:rPr lang="en-US" sz="1800" dirty="0">
                <a:solidFill>
                  <a:srgbClr val="3333CC"/>
                </a:solidFill>
                <a:latin typeface="Arial" charset="0"/>
                <a:ea typeface="MS PGothic" pitchFamily="34" charset="-128"/>
              </a:rPr>
              <a:t>  T   G   </a:t>
            </a:r>
            <a:r>
              <a:rPr lang="en-US" sz="1800" dirty="0" err="1">
                <a:solidFill>
                  <a:srgbClr val="3333CC"/>
                </a:solidFill>
                <a:latin typeface="Arial" charset="0"/>
                <a:ea typeface="MS PGothic" pitchFamily="34" charset="-128"/>
              </a:rPr>
              <a:t>G</a:t>
            </a:r>
            <a:r>
              <a:rPr lang="en-US" sz="1800" dirty="0">
                <a:solidFill>
                  <a:srgbClr val="3333CC"/>
                </a:solidFill>
                <a:latin typeface="Arial" charset="0"/>
                <a:ea typeface="MS PGothic" pitchFamily="34" charset="-128"/>
              </a:rPr>
              <a:t>   A  T   </a:t>
            </a:r>
            <a:r>
              <a:rPr lang="en-US" sz="1800" dirty="0" err="1">
                <a:solidFill>
                  <a:srgbClr val="3333CC"/>
                </a:solidFill>
                <a:latin typeface="Arial" charset="0"/>
                <a:ea typeface="MS PGothic" pitchFamily="34" charset="-128"/>
              </a:rPr>
              <a:t>T</a:t>
            </a:r>
            <a:r>
              <a:rPr lang="en-US" sz="1800" dirty="0">
                <a:solidFill>
                  <a:srgbClr val="3333CC"/>
                </a:solidFill>
                <a:latin typeface="Arial" charset="0"/>
                <a:ea typeface="MS PGothic" pitchFamily="34" charset="-128"/>
              </a:rPr>
              <a:t>   G  C  </a:t>
            </a:r>
            <a:r>
              <a:rPr lang="en-US" sz="1800" dirty="0" smtClean="0">
                <a:solidFill>
                  <a:srgbClr val="3333CC"/>
                </a:solidFill>
                <a:latin typeface="Arial" charset="0"/>
                <a:ea typeface="MS PGothic" pitchFamily="34" charset="-128"/>
              </a:rPr>
              <a:t> </a:t>
            </a:r>
            <a:r>
              <a:rPr lang="en-US" sz="1800" dirty="0">
                <a:solidFill>
                  <a:srgbClr val="3333CC"/>
                </a:solidFill>
                <a:latin typeface="Arial" charset="0"/>
                <a:ea typeface="MS PGothic" pitchFamily="34" charset="-128"/>
              </a:rPr>
              <a:t>G  </a:t>
            </a:r>
            <a:r>
              <a:rPr lang="en-US" sz="1800" dirty="0" smtClean="0">
                <a:solidFill>
                  <a:srgbClr val="3333CC"/>
                </a:solidFill>
                <a:latin typeface="Arial" charset="0"/>
                <a:ea typeface="MS PGothic" pitchFamily="34" charset="-128"/>
              </a:rPr>
              <a:t> </a:t>
            </a:r>
            <a:r>
              <a:rPr lang="en-US" sz="1800" dirty="0">
                <a:solidFill>
                  <a:srgbClr val="3333CC"/>
                </a:solidFill>
                <a:latin typeface="Arial" charset="0"/>
                <a:ea typeface="MS PGothic" pitchFamily="34" charset="-128"/>
              </a:rPr>
              <a:t>A</a:t>
            </a:r>
          </a:p>
        </p:txBody>
      </p:sp>
      <p:grpSp>
        <p:nvGrpSpPr>
          <p:cNvPr id="2" name="Group 906"/>
          <p:cNvGrpSpPr>
            <a:grpSpLocks/>
          </p:cNvGrpSpPr>
          <p:nvPr/>
        </p:nvGrpSpPr>
        <p:grpSpPr bwMode="auto">
          <a:xfrm>
            <a:off x="7329488" y="4146550"/>
            <a:ext cx="1314450" cy="1343025"/>
            <a:chOff x="4617" y="2612"/>
            <a:chExt cx="828" cy="846"/>
          </a:xfrm>
        </p:grpSpPr>
        <p:sp>
          <p:nvSpPr>
            <p:cNvPr id="12638" name="Rectangle 907"/>
            <p:cNvSpPr>
              <a:spLocks noChangeArrowheads="1"/>
            </p:cNvSpPr>
            <p:nvPr/>
          </p:nvSpPr>
          <p:spPr bwMode="auto">
            <a:xfrm>
              <a:off x="4617" y="2612"/>
              <a:ext cx="205" cy="211"/>
            </a:xfrm>
            <a:prstGeom prst="rect">
              <a:avLst/>
            </a:prstGeom>
            <a:solidFill>
              <a:srgbClr val="3366FF"/>
            </a:solidFill>
            <a:ln w="6480">
              <a:solidFill>
                <a:srgbClr val="0000FF"/>
              </a:solidFill>
              <a:miter lim="800000"/>
              <a:headEnd/>
              <a:tailEnd/>
            </a:ln>
          </p:spPr>
          <p:txBody>
            <a:bodyPr wrap="none" anchor="ctr"/>
            <a:lstStyle/>
            <a:p>
              <a:endParaRPr lang="en-US"/>
            </a:p>
          </p:txBody>
        </p:sp>
        <p:sp>
          <p:nvSpPr>
            <p:cNvPr id="12639" name="Rectangle 908"/>
            <p:cNvSpPr>
              <a:spLocks noChangeArrowheads="1"/>
            </p:cNvSpPr>
            <p:nvPr/>
          </p:nvSpPr>
          <p:spPr bwMode="auto">
            <a:xfrm>
              <a:off x="4825" y="2824"/>
              <a:ext cx="205" cy="210"/>
            </a:xfrm>
            <a:prstGeom prst="rect">
              <a:avLst/>
            </a:prstGeom>
            <a:solidFill>
              <a:srgbClr val="3366FF"/>
            </a:solidFill>
            <a:ln w="6480">
              <a:solidFill>
                <a:srgbClr val="0000FF"/>
              </a:solidFill>
              <a:miter lim="800000"/>
              <a:headEnd/>
              <a:tailEnd/>
            </a:ln>
          </p:spPr>
          <p:txBody>
            <a:bodyPr wrap="none" anchor="ctr"/>
            <a:lstStyle/>
            <a:p>
              <a:endParaRPr lang="en-US"/>
            </a:p>
          </p:txBody>
        </p:sp>
        <p:sp>
          <p:nvSpPr>
            <p:cNvPr id="12640" name="Rectangle 909"/>
            <p:cNvSpPr>
              <a:spLocks noChangeArrowheads="1"/>
            </p:cNvSpPr>
            <p:nvPr/>
          </p:nvSpPr>
          <p:spPr bwMode="auto">
            <a:xfrm>
              <a:off x="5029" y="3035"/>
              <a:ext cx="209" cy="211"/>
            </a:xfrm>
            <a:prstGeom prst="rect">
              <a:avLst/>
            </a:prstGeom>
            <a:solidFill>
              <a:srgbClr val="3366FF"/>
            </a:solidFill>
            <a:ln w="6480">
              <a:solidFill>
                <a:srgbClr val="0000FF"/>
              </a:solidFill>
              <a:miter lim="800000"/>
              <a:headEnd/>
              <a:tailEnd/>
            </a:ln>
          </p:spPr>
          <p:txBody>
            <a:bodyPr wrap="none" anchor="ctr"/>
            <a:lstStyle/>
            <a:p>
              <a:endParaRPr lang="en-US"/>
            </a:p>
          </p:txBody>
        </p:sp>
        <p:sp>
          <p:nvSpPr>
            <p:cNvPr id="12641" name="Rectangle 910"/>
            <p:cNvSpPr>
              <a:spLocks noChangeArrowheads="1"/>
            </p:cNvSpPr>
            <p:nvPr/>
          </p:nvSpPr>
          <p:spPr bwMode="auto">
            <a:xfrm>
              <a:off x="5240" y="3247"/>
              <a:ext cx="205" cy="211"/>
            </a:xfrm>
            <a:prstGeom prst="rect">
              <a:avLst/>
            </a:prstGeom>
            <a:solidFill>
              <a:srgbClr val="3366FF"/>
            </a:solidFill>
            <a:ln w="6480">
              <a:solidFill>
                <a:srgbClr val="0000FF"/>
              </a:solidFill>
              <a:miter lim="800000"/>
              <a:headEnd/>
              <a:tailEnd/>
            </a:ln>
          </p:spPr>
          <p:txBody>
            <a:bodyPr wrap="none" anchor="ctr"/>
            <a:lstStyle/>
            <a:p>
              <a:endParaRPr lang="en-US"/>
            </a:p>
          </p:txBody>
        </p:sp>
      </p:grpSp>
      <p:grpSp>
        <p:nvGrpSpPr>
          <p:cNvPr id="3" name="Group 911"/>
          <p:cNvGrpSpPr>
            <a:grpSpLocks/>
          </p:cNvGrpSpPr>
          <p:nvPr/>
        </p:nvGrpSpPr>
        <p:grpSpPr bwMode="auto">
          <a:xfrm>
            <a:off x="8645525" y="5491163"/>
            <a:ext cx="987425" cy="1006475"/>
            <a:chOff x="5446" y="3459"/>
            <a:chExt cx="622" cy="634"/>
          </a:xfrm>
        </p:grpSpPr>
        <p:sp>
          <p:nvSpPr>
            <p:cNvPr id="12635" name="Rectangle 912"/>
            <p:cNvSpPr>
              <a:spLocks noChangeArrowheads="1"/>
            </p:cNvSpPr>
            <p:nvPr/>
          </p:nvSpPr>
          <p:spPr bwMode="auto">
            <a:xfrm>
              <a:off x="5654" y="3670"/>
              <a:ext cx="205" cy="211"/>
            </a:xfrm>
            <a:prstGeom prst="rect">
              <a:avLst/>
            </a:prstGeom>
            <a:solidFill>
              <a:srgbClr val="FF6600"/>
            </a:solidFill>
            <a:ln w="6480">
              <a:solidFill>
                <a:srgbClr val="CC0000"/>
              </a:solidFill>
              <a:miter lim="800000"/>
              <a:headEnd/>
              <a:tailEnd/>
            </a:ln>
          </p:spPr>
          <p:txBody>
            <a:bodyPr wrap="none" anchor="ctr"/>
            <a:lstStyle/>
            <a:p>
              <a:endParaRPr lang="en-US"/>
            </a:p>
          </p:txBody>
        </p:sp>
        <p:sp>
          <p:nvSpPr>
            <p:cNvPr id="12636" name="Rectangle 913"/>
            <p:cNvSpPr>
              <a:spLocks noChangeArrowheads="1"/>
            </p:cNvSpPr>
            <p:nvPr/>
          </p:nvSpPr>
          <p:spPr bwMode="auto">
            <a:xfrm>
              <a:off x="5863" y="3882"/>
              <a:ext cx="205" cy="211"/>
            </a:xfrm>
            <a:prstGeom prst="rect">
              <a:avLst/>
            </a:prstGeom>
            <a:solidFill>
              <a:srgbClr val="FF6600"/>
            </a:solidFill>
            <a:ln w="6480">
              <a:solidFill>
                <a:srgbClr val="CC0000"/>
              </a:solidFill>
              <a:miter lim="800000"/>
              <a:headEnd/>
              <a:tailEnd/>
            </a:ln>
          </p:spPr>
          <p:txBody>
            <a:bodyPr wrap="none" anchor="ctr"/>
            <a:lstStyle/>
            <a:p>
              <a:endParaRPr lang="en-US"/>
            </a:p>
          </p:txBody>
        </p:sp>
        <p:sp>
          <p:nvSpPr>
            <p:cNvPr id="12637" name="Rectangle 914"/>
            <p:cNvSpPr>
              <a:spLocks noChangeArrowheads="1"/>
            </p:cNvSpPr>
            <p:nvPr/>
          </p:nvSpPr>
          <p:spPr bwMode="auto">
            <a:xfrm>
              <a:off x="5446" y="3459"/>
              <a:ext cx="205" cy="210"/>
            </a:xfrm>
            <a:prstGeom prst="rect">
              <a:avLst/>
            </a:prstGeom>
            <a:solidFill>
              <a:srgbClr val="3366FF"/>
            </a:solidFill>
            <a:ln w="6480">
              <a:solidFill>
                <a:srgbClr val="0000FF"/>
              </a:solidFill>
              <a:miter lim="800000"/>
              <a:headEnd/>
              <a:tailEnd/>
            </a:ln>
          </p:spPr>
          <p:txBody>
            <a:bodyPr wrap="none" anchor="ctr"/>
            <a:lstStyle/>
            <a:p>
              <a:endParaRPr lang="en-US"/>
            </a:p>
          </p:txBody>
        </p:sp>
      </p:grpSp>
      <p:grpSp>
        <p:nvGrpSpPr>
          <p:cNvPr id="4" name="Group 915"/>
          <p:cNvGrpSpPr>
            <a:grpSpLocks/>
          </p:cNvGrpSpPr>
          <p:nvPr/>
        </p:nvGrpSpPr>
        <p:grpSpPr bwMode="auto">
          <a:xfrm>
            <a:off x="5348288" y="2132013"/>
            <a:ext cx="1979612" cy="2012950"/>
            <a:chOff x="3369" y="1343"/>
            <a:chExt cx="1247" cy="1268"/>
          </a:xfrm>
        </p:grpSpPr>
        <p:sp>
          <p:nvSpPr>
            <p:cNvPr id="12628" name="Rectangle 916"/>
            <p:cNvSpPr>
              <a:spLocks noChangeArrowheads="1"/>
            </p:cNvSpPr>
            <p:nvPr/>
          </p:nvSpPr>
          <p:spPr bwMode="auto">
            <a:xfrm>
              <a:off x="4411" y="2400"/>
              <a:ext cx="205" cy="211"/>
            </a:xfrm>
            <a:prstGeom prst="rect">
              <a:avLst/>
            </a:prstGeom>
            <a:solidFill>
              <a:srgbClr val="3366FF"/>
            </a:solidFill>
            <a:ln w="6480">
              <a:solidFill>
                <a:srgbClr val="0000FF"/>
              </a:solidFill>
              <a:miter lim="800000"/>
              <a:headEnd/>
              <a:tailEnd/>
            </a:ln>
          </p:spPr>
          <p:txBody>
            <a:bodyPr wrap="none" anchor="ctr"/>
            <a:lstStyle/>
            <a:p>
              <a:endParaRPr lang="en-US"/>
            </a:p>
          </p:txBody>
        </p:sp>
        <p:grpSp>
          <p:nvGrpSpPr>
            <p:cNvPr id="12629" name="Group 917"/>
            <p:cNvGrpSpPr>
              <a:grpSpLocks/>
            </p:cNvGrpSpPr>
            <p:nvPr/>
          </p:nvGrpSpPr>
          <p:grpSpPr bwMode="auto">
            <a:xfrm>
              <a:off x="3369" y="1343"/>
              <a:ext cx="1041" cy="1056"/>
              <a:chOff x="3369" y="1343"/>
              <a:chExt cx="1041" cy="1056"/>
            </a:xfrm>
          </p:grpSpPr>
          <p:sp>
            <p:nvSpPr>
              <p:cNvPr id="12630" name="Rectangle 918"/>
              <p:cNvSpPr>
                <a:spLocks noChangeArrowheads="1"/>
              </p:cNvSpPr>
              <p:nvPr/>
            </p:nvSpPr>
            <p:spPr bwMode="auto">
              <a:xfrm>
                <a:off x="4205" y="2189"/>
                <a:ext cx="205" cy="210"/>
              </a:xfrm>
              <a:prstGeom prst="rect">
                <a:avLst/>
              </a:prstGeom>
              <a:solidFill>
                <a:srgbClr val="FF6600"/>
              </a:solidFill>
              <a:ln w="6480">
                <a:solidFill>
                  <a:srgbClr val="CC0000"/>
                </a:solidFill>
                <a:miter lim="800000"/>
                <a:headEnd/>
                <a:tailEnd/>
              </a:ln>
            </p:spPr>
            <p:txBody>
              <a:bodyPr wrap="none" anchor="ctr"/>
              <a:lstStyle/>
              <a:p>
                <a:endParaRPr lang="en-US"/>
              </a:p>
            </p:txBody>
          </p:sp>
          <p:sp>
            <p:nvSpPr>
              <p:cNvPr id="12631" name="Rectangle 919"/>
              <p:cNvSpPr>
                <a:spLocks noChangeArrowheads="1"/>
              </p:cNvSpPr>
              <p:nvPr/>
            </p:nvSpPr>
            <p:spPr bwMode="auto">
              <a:xfrm>
                <a:off x="3992" y="1977"/>
                <a:ext cx="212" cy="210"/>
              </a:xfrm>
              <a:prstGeom prst="rect">
                <a:avLst/>
              </a:prstGeom>
              <a:solidFill>
                <a:srgbClr val="3366FF"/>
              </a:solidFill>
              <a:ln w="6480">
                <a:solidFill>
                  <a:srgbClr val="0000FF"/>
                </a:solidFill>
                <a:miter lim="800000"/>
                <a:headEnd/>
                <a:tailEnd/>
              </a:ln>
            </p:spPr>
            <p:txBody>
              <a:bodyPr wrap="none" anchor="ctr"/>
              <a:lstStyle/>
              <a:p>
                <a:endParaRPr lang="en-US"/>
              </a:p>
            </p:txBody>
          </p:sp>
          <p:sp>
            <p:nvSpPr>
              <p:cNvPr id="12632" name="Rectangle 920"/>
              <p:cNvSpPr>
                <a:spLocks noChangeArrowheads="1"/>
              </p:cNvSpPr>
              <p:nvPr/>
            </p:nvSpPr>
            <p:spPr bwMode="auto">
              <a:xfrm>
                <a:off x="3785" y="1766"/>
                <a:ext cx="205" cy="210"/>
              </a:xfrm>
              <a:prstGeom prst="rect">
                <a:avLst/>
              </a:prstGeom>
              <a:solidFill>
                <a:srgbClr val="3366FF"/>
              </a:solidFill>
              <a:ln w="6480">
                <a:solidFill>
                  <a:srgbClr val="0000FF"/>
                </a:solidFill>
                <a:miter lim="800000"/>
                <a:headEnd/>
                <a:tailEnd/>
              </a:ln>
            </p:spPr>
            <p:txBody>
              <a:bodyPr wrap="none" anchor="ctr"/>
              <a:lstStyle/>
              <a:p>
                <a:endParaRPr lang="en-US"/>
              </a:p>
            </p:txBody>
          </p:sp>
          <p:sp>
            <p:nvSpPr>
              <p:cNvPr id="12633" name="Rectangle 921"/>
              <p:cNvSpPr>
                <a:spLocks noChangeArrowheads="1"/>
              </p:cNvSpPr>
              <p:nvPr/>
            </p:nvSpPr>
            <p:spPr bwMode="auto">
              <a:xfrm>
                <a:off x="3577" y="1554"/>
                <a:ext cx="207" cy="210"/>
              </a:xfrm>
              <a:prstGeom prst="rect">
                <a:avLst/>
              </a:prstGeom>
              <a:solidFill>
                <a:srgbClr val="FF6600"/>
              </a:solidFill>
              <a:ln w="6480">
                <a:solidFill>
                  <a:srgbClr val="CC0000"/>
                </a:solidFill>
                <a:miter lim="800000"/>
                <a:headEnd/>
                <a:tailEnd/>
              </a:ln>
            </p:spPr>
            <p:txBody>
              <a:bodyPr wrap="none" anchor="ctr"/>
              <a:lstStyle/>
              <a:p>
                <a:endParaRPr lang="en-US"/>
              </a:p>
            </p:txBody>
          </p:sp>
          <p:sp>
            <p:nvSpPr>
              <p:cNvPr id="12634" name="Rectangle 922"/>
              <p:cNvSpPr>
                <a:spLocks noChangeArrowheads="1"/>
              </p:cNvSpPr>
              <p:nvPr/>
            </p:nvSpPr>
            <p:spPr bwMode="auto">
              <a:xfrm>
                <a:off x="3369" y="1343"/>
                <a:ext cx="209" cy="210"/>
              </a:xfrm>
              <a:prstGeom prst="rect">
                <a:avLst/>
              </a:prstGeom>
              <a:solidFill>
                <a:srgbClr val="FF6600"/>
              </a:solidFill>
              <a:ln w="6480">
                <a:solidFill>
                  <a:srgbClr val="CC0000"/>
                </a:solidFill>
                <a:miter lim="800000"/>
                <a:headEnd/>
                <a:tailEnd/>
              </a:ln>
            </p:spPr>
            <p:txBody>
              <a:bodyPr wrap="none" anchor="ctr"/>
              <a:lstStyle/>
              <a:p>
                <a:endParaRPr lang="en-US"/>
              </a:p>
            </p:txBody>
          </p:sp>
        </p:grpSp>
      </p:grpSp>
      <p:sp>
        <p:nvSpPr>
          <p:cNvPr id="15259" name="Line 923"/>
          <p:cNvSpPr>
            <a:spLocks noChangeShapeType="1"/>
          </p:cNvSpPr>
          <p:nvPr/>
        </p:nvSpPr>
        <p:spPr bwMode="auto">
          <a:xfrm>
            <a:off x="7329488" y="4146550"/>
            <a:ext cx="1316037" cy="1344613"/>
          </a:xfrm>
          <a:prstGeom prst="line">
            <a:avLst/>
          </a:prstGeom>
          <a:noFill/>
          <a:ln w="38160">
            <a:solidFill>
              <a:srgbClr val="000080"/>
            </a:solidFill>
            <a:miter lim="800000"/>
            <a:headEnd/>
            <a:tailEnd/>
          </a:ln>
        </p:spPr>
        <p:txBody>
          <a:bodyPr/>
          <a:lstStyle/>
          <a:p>
            <a:endParaRPr lang="en-GB"/>
          </a:p>
        </p:txBody>
      </p:sp>
      <p:sp>
        <p:nvSpPr>
          <p:cNvPr id="15260" name="Rectangle 924"/>
          <p:cNvSpPr>
            <a:spLocks noChangeArrowheads="1"/>
          </p:cNvSpPr>
          <p:nvPr/>
        </p:nvSpPr>
        <p:spPr bwMode="auto">
          <a:xfrm>
            <a:off x="7237413" y="1379538"/>
            <a:ext cx="1316037" cy="369887"/>
          </a:xfrm>
          <a:prstGeom prst="rect">
            <a:avLst/>
          </a:prstGeom>
          <a:solidFill>
            <a:srgbClr val="0000FF">
              <a:alpha val="14902"/>
            </a:srgbClr>
          </a:solidFill>
          <a:ln w="6480">
            <a:solidFill>
              <a:srgbClr val="3333CC"/>
            </a:solidFill>
            <a:miter lim="800000"/>
            <a:headEnd/>
            <a:tailEnd/>
          </a:ln>
        </p:spPr>
        <p:txBody>
          <a:bodyPr wrap="none" anchor="ctr"/>
          <a:lstStyle/>
          <a:p>
            <a:endParaRPr lang="en-US"/>
          </a:p>
        </p:txBody>
      </p:sp>
      <p:sp>
        <p:nvSpPr>
          <p:cNvPr id="15261" name="Rectangle 925"/>
          <p:cNvSpPr>
            <a:spLocks noChangeArrowheads="1"/>
          </p:cNvSpPr>
          <p:nvPr/>
        </p:nvSpPr>
        <p:spPr bwMode="auto">
          <a:xfrm rot="-5400000">
            <a:off x="3515519" y="4620419"/>
            <a:ext cx="1316037" cy="371475"/>
          </a:xfrm>
          <a:prstGeom prst="rect">
            <a:avLst/>
          </a:prstGeom>
          <a:solidFill>
            <a:srgbClr val="0000FF">
              <a:alpha val="14902"/>
            </a:srgbClr>
          </a:solidFill>
          <a:ln w="6480">
            <a:solidFill>
              <a:srgbClr val="3333CC"/>
            </a:solidFill>
            <a:miter lim="800000"/>
            <a:headEnd/>
            <a:tailEnd/>
          </a:ln>
        </p:spPr>
        <p:txBody>
          <a:bodyPr wrap="none" anchor="ctr"/>
          <a:lstStyle/>
          <a:p>
            <a:endParaRPr lang="en-US"/>
          </a:p>
        </p:txBody>
      </p:sp>
      <p:sp>
        <p:nvSpPr>
          <p:cNvPr id="15262" name="Line 926"/>
          <p:cNvSpPr>
            <a:spLocks noChangeShapeType="1"/>
          </p:cNvSpPr>
          <p:nvPr/>
        </p:nvSpPr>
        <p:spPr bwMode="auto">
          <a:xfrm flipH="1" flipV="1">
            <a:off x="5091113" y="1868488"/>
            <a:ext cx="2239962" cy="2279650"/>
          </a:xfrm>
          <a:prstGeom prst="line">
            <a:avLst/>
          </a:prstGeom>
          <a:noFill/>
          <a:ln w="19080">
            <a:solidFill>
              <a:srgbClr val="0000FF"/>
            </a:solidFill>
            <a:miter lim="800000"/>
            <a:headEnd/>
            <a:tailEnd type="triangle" w="med" len="med"/>
          </a:ln>
        </p:spPr>
        <p:txBody>
          <a:bodyPr/>
          <a:lstStyle/>
          <a:p>
            <a:endParaRPr lang="en-GB"/>
          </a:p>
        </p:txBody>
      </p:sp>
      <p:sp>
        <p:nvSpPr>
          <p:cNvPr id="15263" name="Line 927"/>
          <p:cNvSpPr>
            <a:spLocks noChangeShapeType="1"/>
          </p:cNvSpPr>
          <p:nvPr/>
        </p:nvSpPr>
        <p:spPr bwMode="auto">
          <a:xfrm flipH="1" flipV="1">
            <a:off x="8643938" y="5489575"/>
            <a:ext cx="1154112" cy="1184275"/>
          </a:xfrm>
          <a:prstGeom prst="line">
            <a:avLst/>
          </a:prstGeom>
          <a:noFill/>
          <a:ln w="19080">
            <a:solidFill>
              <a:srgbClr val="0000FF"/>
            </a:solidFill>
            <a:miter lim="800000"/>
            <a:headEnd type="triangle" w="med" len="med"/>
            <a:tailEnd/>
          </a:ln>
        </p:spPr>
        <p:txBody>
          <a:bodyPr/>
          <a:lstStyle/>
          <a:p>
            <a:endParaRPr lang="en-GB"/>
          </a:p>
        </p:txBody>
      </p:sp>
      <p:sp>
        <p:nvSpPr>
          <p:cNvPr id="12627" name="Rectangle 928"/>
          <p:cNvSpPr>
            <a:spLocks noChangeArrowheads="1"/>
          </p:cNvSpPr>
          <p:nvPr/>
        </p:nvSpPr>
        <p:spPr bwMode="auto">
          <a:xfrm>
            <a:off x="284162" y="1638300"/>
            <a:ext cx="3492707" cy="5375275"/>
          </a:xfrm>
          <a:prstGeom prst="rect">
            <a:avLst/>
          </a:prstGeom>
          <a:noFill/>
          <a:ln w="9525">
            <a:noFill/>
            <a:round/>
            <a:headEnd/>
            <a:tailEnd/>
          </a:ln>
        </p:spPr>
        <p:txBody>
          <a:bodyPr lIns="100800" tIns="50400" rIns="100800" bIns="50400"/>
          <a:lstStyle/>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r>
              <a:rPr lang="en-US" sz="2000" u="sng" dirty="0">
                <a:solidFill>
                  <a:srgbClr val="000000"/>
                </a:solidFill>
                <a:latin typeface="+mn-lt"/>
                <a:ea typeface="MS PGothic" pitchFamily="34" charset="-128"/>
              </a:rPr>
              <a:t>Example:</a:t>
            </a: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endParaRPr lang="en-US" sz="2000" dirty="0">
              <a:solidFill>
                <a:srgbClr val="000000"/>
              </a:solidFill>
              <a:latin typeface="+mn-lt"/>
              <a:ea typeface="MS PGothic" pitchFamily="34" charset="-128"/>
            </a:endParaRP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r>
              <a:rPr lang="en-US" sz="2000" dirty="0">
                <a:solidFill>
                  <a:srgbClr val="000000"/>
                </a:solidFill>
                <a:latin typeface="+mn-lt"/>
                <a:ea typeface="MS PGothic" pitchFamily="34" charset="-128"/>
              </a:rPr>
              <a:t>Seed size  = 4,</a:t>
            </a: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r>
              <a:rPr lang="en-US" sz="2000" dirty="0">
                <a:solidFill>
                  <a:srgbClr val="000000"/>
                </a:solidFill>
                <a:latin typeface="+mn-lt"/>
                <a:ea typeface="MS PGothic" pitchFamily="34" charset="-128"/>
              </a:rPr>
              <a:t>No mismatches in seed</a:t>
            </a: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endParaRPr lang="en-US" sz="2000" dirty="0">
              <a:solidFill>
                <a:srgbClr val="000000"/>
              </a:solidFill>
              <a:latin typeface="+mn-lt"/>
              <a:ea typeface="MS PGothic" pitchFamily="34" charset="-128"/>
            </a:endParaRP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r>
              <a:rPr lang="en-US" sz="2000" dirty="0">
                <a:solidFill>
                  <a:srgbClr val="000000"/>
                </a:solidFill>
                <a:latin typeface="+mn-lt"/>
                <a:ea typeface="MS PGothic" pitchFamily="34" charset="-128"/>
              </a:rPr>
              <a:t>The matching word GGTC initiates an alignment</a:t>
            </a: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endParaRPr lang="en-US" sz="2000" dirty="0">
              <a:solidFill>
                <a:srgbClr val="000000"/>
              </a:solidFill>
              <a:latin typeface="+mn-lt"/>
              <a:ea typeface="MS PGothic" pitchFamily="34" charset="-128"/>
            </a:endParaRP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r>
              <a:rPr lang="en-US" sz="2000" dirty="0">
                <a:solidFill>
                  <a:srgbClr val="000000"/>
                </a:solidFill>
                <a:latin typeface="+mn-lt"/>
                <a:ea typeface="MS PGothic" pitchFamily="34" charset="-128"/>
              </a:rPr>
              <a:t>Extension to the left and right with no gaps until alignment score falls below 50%</a:t>
            </a: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endParaRPr lang="en-US" sz="2000" dirty="0">
              <a:solidFill>
                <a:srgbClr val="000000"/>
              </a:solidFill>
              <a:latin typeface="+mn-lt"/>
              <a:ea typeface="MS PGothic" pitchFamily="34" charset="-128"/>
            </a:endParaRP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r>
              <a:rPr lang="en-US" sz="2000" u="sng" dirty="0">
                <a:solidFill>
                  <a:srgbClr val="000000"/>
                </a:solidFill>
                <a:latin typeface="+mn-lt"/>
                <a:ea typeface="MS PGothic" pitchFamily="34" charset="-128"/>
              </a:rPr>
              <a:t>Output:</a:t>
            </a: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r>
              <a:rPr lang="en-US" sz="2000" dirty="0">
                <a:solidFill>
                  <a:srgbClr val="000000"/>
                </a:solidFill>
                <a:latin typeface="+mn-lt"/>
                <a:ea typeface="MS PGothic" pitchFamily="34" charset="-128"/>
              </a:rPr>
              <a:t>GTAAGGTCC</a:t>
            </a:r>
          </a:p>
          <a:p>
            <a:pPr marL="377825" indent="-376238">
              <a:spcBef>
                <a:spcPts val="450"/>
              </a:spcBef>
              <a:buClrTx/>
              <a:buSzPct val="45000"/>
              <a:buFontTx/>
              <a:buNone/>
              <a:tabLst>
                <a:tab pos="377825" algn="l"/>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Lst>
            </a:pPr>
            <a:r>
              <a:rPr lang="en-US" sz="2000" dirty="0">
                <a:solidFill>
                  <a:srgbClr val="000000"/>
                </a:solidFill>
                <a:latin typeface="+mn-lt"/>
                <a:ea typeface="MS PGothic" pitchFamily="34" charset="-128"/>
              </a:rPr>
              <a:t>GTTAGGTCC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0"/>
                      </p:stCondLst>
                      <p:childTnLst>
                        <p:par>
                          <p:cTn id="4" fill="hold" nodeType="clickEffect">
                            <p:stCondLst>
                              <p:cond delay="0"/>
                            </p:stCondLst>
                            <p:childTnLst>
                              <p:par>
                                <p:cTn id="5" presetID="9" presetClass="entr" fill="hold" grpId="0" nodeType="clickEffect">
                                  <p:stCondLst>
                                    <p:cond delay="0"/>
                                  </p:stCondLst>
                                  <p:childTnLst>
                                    <p:set>
                                      <p:cBhvr additive="repl">
                                        <p:cTn id="6" dur="1" fill="hold">
                                          <p:stCondLst>
                                            <p:cond delay="0"/>
                                          </p:stCondLst>
                                        </p:cTn>
                                        <p:tgtEl>
                                          <p:spTgt spid="15261"/>
                                        </p:tgtEl>
                                        <p:attrNameLst>
                                          <p:attrName>style.visibility</p:attrName>
                                        </p:attrNameLst>
                                      </p:cBhvr>
                                      <p:to>
                                        <p:strVal val="visible"/>
                                      </p:to>
                                    </p:set>
                                    <p:animEffect transition="in" filter="dissolve">
                                      <p:cBhvr additive="repl">
                                        <p:cTn id="7" dur="500"/>
                                        <p:tgtEl>
                                          <p:spTgt spid="15261"/>
                                        </p:tgtEl>
                                      </p:cBhvr>
                                    </p:animEffect>
                                  </p:childTnLst>
                                </p:cTn>
                              </p:par>
                              <p:par>
                                <p:cTn id="8" presetID="9" presetClass="entr" fill="hold" grpId="0" nodeType="withEffect">
                                  <p:stCondLst>
                                    <p:cond delay="0"/>
                                  </p:stCondLst>
                                  <p:childTnLst>
                                    <p:set>
                                      <p:cBhvr additive="repl">
                                        <p:cTn id="9" dur="1" fill="hold">
                                          <p:stCondLst>
                                            <p:cond delay="0"/>
                                          </p:stCondLst>
                                        </p:cTn>
                                        <p:tgtEl>
                                          <p:spTgt spid="15260"/>
                                        </p:tgtEl>
                                        <p:attrNameLst>
                                          <p:attrName>style.visibility</p:attrName>
                                        </p:attrNameLst>
                                      </p:cBhvr>
                                      <p:to>
                                        <p:strVal val="visible"/>
                                      </p:to>
                                    </p:set>
                                    <p:animEffect transition="in" filter="dissolve">
                                      <p:cBhvr additive="repl">
                                        <p:cTn id="10" dur="500"/>
                                        <p:tgtEl>
                                          <p:spTgt spid="15260"/>
                                        </p:tgtEl>
                                      </p:cBhvr>
                                    </p:animEffect>
                                  </p:childTnLst>
                                </p:cTn>
                              </p:par>
                              <p:par>
                                <p:cTn id="11" presetID="9" presetClass="entr" fill="hold" grpId="0" nodeType="withEffect">
                                  <p:stCondLst>
                                    <p:cond delay="0"/>
                                  </p:stCondLst>
                                  <p:childTnLst>
                                    <p:set>
                                      <p:cBhvr additive="repl">
                                        <p:cTn id="12" dur="1" fill="hold">
                                          <p:stCondLst>
                                            <p:cond delay="0"/>
                                          </p:stCondLst>
                                        </p:cTn>
                                        <p:tgtEl>
                                          <p:spTgt spid="15259"/>
                                        </p:tgtEl>
                                        <p:attrNameLst>
                                          <p:attrName>style.visibility</p:attrName>
                                        </p:attrNameLst>
                                      </p:cBhvr>
                                      <p:to>
                                        <p:strVal val="visible"/>
                                      </p:to>
                                    </p:set>
                                    <p:animEffect transition="in" filter="dissolve">
                                      <p:cBhvr additive="repl">
                                        <p:cTn id="13" dur="500"/>
                                        <p:tgtEl>
                                          <p:spTgt spid="15259"/>
                                        </p:tgtEl>
                                      </p:cBhvr>
                                    </p:animEffect>
                                  </p:childTnLst>
                                </p:cTn>
                              </p:par>
                            </p:childTnLst>
                          </p:cTn>
                        </p:par>
                        <p:par>
                          <p:cTn id="14" fill="hold" nodeType="clickEffect">
                            <p:stCondLst>
                              <p:cond delay="0"/>
                            </p:stCondLst>
                            <p:childTnLst>
                              <p:par>
                                <p:cTn id="15" presetID="9" presetClass="entr" fill="hold" nodeType="afterEffect">
                                  <p:stCondLst>
                                    <p:cond delay="0"/>
                                  </p:stCondLst>
                                  <p:childTnLst>
                                    <p:set>
                                      <p:cBhvr additive="repl">
                                        <p:cTn id="16" dur="1" fill="hold">
                                          <p:stCondLst>
                                            <p:cond delay="0"/>
                                          </p:stCondLst>
                                        </p:cTn>
                                        <p:tgtEl>
                                          <p:spTgt spid="2"/>
                                        </p:tgtEl>
                                        <p:attrNameLst>
                                          <p:attrName>style.visibility</p:attrName>
                                        </p:attrNameLst>
                                      </p:cBhvr>
                                      <p:to>
                                        <p:strVal val="visible"/>
                                      </p:to>
                                    </p:set>
                                    <p:animEffect transition="in" filter="dissolve">
                                      <p:cBhvr additive="repl">
                                        <p:cTn id="17" dur="500"/>
                                        <p:tgtEl>
                                          <p:spTgt spid="2"/>
                                        </p:tgtEl>
                                      </p:cBhvr>
                                    </p:animEffect>
                                  </p:childTnLst>
                                </p:cTn>
                              </p:par>
                            </p:childTnLst>
                          </p:cTn>
                        </p:par>
                      </p:childTnLst>
                    </p:cTn>
                  </p:par>
                  <p:par>
                    <p:cTn id="18" fill="hold" nodeType="clickEffect">
                      <p:stCondLst>
                        <p:cond delay="indefinite"/>
                      </p:stCondLst>
                      <p:childTnLst>
                        <p:par>
                          <p:cTn id="19" fill="hold" nodeType="clickEffect">
                            <p:stCondLst>
                              <p:cond delay="0"/>
                            </p:stCondLst>
                            <p:childTnLst>
                              <p:par>
                                <p:cTn id="20" presetID="9" presetClass="entr" fill="hold" grpId="0" nodeType="clickEffect">
                                  <p:stCondLst>
                                    <p:cond delay="0"/>
                                  </p:stCondLst>
                                  <p:childTnLst>
                                    <p:set>
                                      <p:cBhvr additive="repl">
                                        <p:cTn id="21" dur="1" fill="hold">
                                          <p:stCondLst>
                                            <p:cond delay="0"/>
                                          </p:stCondLst>
                                        </p:cTn>
                                        <p:tgtEl>
                                          <p:spTgt spid="15262"/>
                                        </p:tgtEl>
                                        <p:attrNameLst>
                                          <p:attrName>style.visibility</p:attrName>
                                        </p:attrNameLst>
                                      </p:cBhvr>
                                      <p:to>
                                        <p:strVal val="visible"/>
                                      </p:to>
                                    </p:set>
                                    <p:animEffect transition="in" filter="dissolve">
                                      <p:cBhvr additive="repl">
                                        <p:cTn id="22" dur="500"/>
                                        <p:tgtEl>
                                          <p:spTgt spid="15262"/>
                                        </p:tgtEl>
                                      </p:cBhvr>
                                    </p:animEffect>
                                  </p:childTnLst>
                                </p:cTn>
                              </p:par>
                            </p:childTnLst>
                          </p:cTn>
                        </p:par>
                        <p:par>
                          <p:cTn id="23" fill="hold" nodeType="clickEffect">
                            <p:stCondLst>
                              <p:cond delay="0"/>
                            </p:stCondLst>
                            <p:childTnLst>
                              <p:par>
                                <p:cTn id="24" presetID="9" presetClass="entr" fill="hold" nodeType="afterEffect">
                                  <p:stCondLst>
                                    <p:cond delay="0"/>
                                  </p:stCondLst>
                                  <p:childTnLst>
                                    <p:set>
                                      <p:cBhvr additive="repl">
                                        <p:cTn id="25" dur="1" fill="hold">
                                          <p:stCondLst>
                                            <p:cond delay="0"/>
                                          </p:stCondLst>
                                        </p:cTn>
                                        <p:tgtEl>
                                          <p:spTgt spid="4"/>
                                        </p:tgtEl>
                                        <p:attrNameLst>
                                          <p:attrName>style.visibility</p:attrName>
                                        </p:attrNameLst>
                                      </p:cBhvr>
                                      <p:to>
                                        <p:strVal val="visible"/>
                                      </p:to>
                                    </p:set>
                                    <p:animEffect transition="in" filter="dissolve">
                                      <p:cBhvr additive="repl">
                                        <p:cTn id="26" dur="500"/>
                                        <p:tgtEl>
                                          <p:spTgt spid="4"/>
                                        </p:tgtEl>
                                      </p:cBhvr>
                                    </p:animEffect>
                                  </p:childTnLst>
                                </p:cTn>
                              </p:par>
                            </p:childTnLst>
                          </p:cTn>
                        </p:par>
                        <p:par>
                          <p:cTn id="27" fill="hold" nodeType="clickEffect">
                            <p:stCondLst>
                              <p:cond delay="0"/>
                            </p:stCondLst>
                            <p:childTnLst>
                              <p:par>
                                <p:cTn id="28" presetID="9" presetClass="entr" fill="hold" grpId="0" nodeType="afterEffect">
                                  <p:stCondLst>
                                    <p:cond delay="0"/>
                                  </p:stCondLst>
                                  <p:childTnLst>
                                    <p:set>
                                      <p:cBhvr additive="repl">
                                        <p:cTn id="29" dur="1" fill="hold">
                                          <p:stCondLst>
                                            <p:cond delay="0"/>
                                          </p:stCondLst>
                                        </p:cTn>
                                        <p:tgtEl>
                                          <p:spTgt spid="15263"/>
                                        </p:tgtEl>
                                        <p:attrNameLst>
                                          <p:attrName>style.visibility</p:attrName>
                                        </p:attrNameLst>
                                      </p:cBhvr>
                                      <p:to>
                                        <p:strVal val="visible"/>
                                      </p:to>
                                    </p:set>
                                    <p:animEffect transition="in" filter="dissolve">
                                      <p:cBhvr additive="repl">
                                        <p:cTn id="30" dur="500"/>
                                        <p:tgtEl>
                                          <p:spTgt spid="15263"/>
                                        </p:tgtEl>
                                      </p:cBhvr>
                                    </p:animEffect>
                                  </p:childTnLst>
                                </p:cTn>
                              </p:par>
                            </p:childTnLst>
                          </p:cTn>
                        </p:par>
                        <p:par>
                          <p:cTn id="31" fill="hold" nodeType="clickEffect">
                            <p:stCondLst>
                              <p:cond delay="0"/>
                            </p:stCondLst>
                            <p:childTnLst>
                              <p:par>
                                <p:cTn id="32" presetID="9" presetClass="entr" fill="hold" nodeType="afterEffect">
                                  <p:stCondLst>
                                    <p:cond delay="0"/>
                                  </p:stCondLst>
                                  <p:childTnLst>
                                    <p:set>
                                      <p:cBhvr additive="repl">
                                        <p:cTn id="33" dur="1" fill="hold">
                                          <p:stCondLst>
                                            <p:cond delay="0"/>
                                          </p:stCondLst>
                                        </p:cTn>
                                        <p:tgtEl>
                                          <p:spTgt spid="3"/>
                                        </p:tgtEl>
                                        <p:attrNameLst>
                                          <p:attrName>style.visibility</p:attrName>
                                        </p:attrNameLst>
                                      </p:cBhvr>
                                      <p:to>
                                        <p:strVal val="visible"/>
                                      </p:to>
                                    </p:set>
                                    <p:animEffect transition="in" filter="dissolve">
                                      <p:cBhvr additive="repl">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animBg="1"/>
      <p:bldP spid="15260" grpId="0" animBg="1"/>
      <p:bldP spid="15261" grpId="0" animBg="1"/>
      <p:bldP spid="15262" grpId="0" animBg="1"/>
      <p:bldP spid="152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726523" y="26504"/>
            <a:ext cx="8605838" cy="1260475"/>
          </a:xfrm>
          <a:prstGeom prst="rect">
            <a:avLst/>
          </a:prstGeom>
          <a:noFill/>
          <a:ln w="9525">
            <a:noFill/>
            <a:round/>
            <a:headEnd/>
            <a:tailEnd/>
          </a:ln>
        </p:spPr>
        <p:txBody>
          <a:bodyPr lIns="0" tIns="0" rIns="0" bIns="0" anchor="ctr"/>
          <a:lstStyle/>
          <a:p>
            <a:pPr algn="ctr" hangingPunct="1">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smtClean="0">
                <a:solidFill>
                  <a:srgbClr val="000000"/>
                </a:solidFill>
              </a:rPr>
              <a:t>BLAST - </a:t>
            </a:r>
            <a:r>
              <a:rPr lang="en-US" sz="3200" b="1" dirty="0">
                <a:solidFill>
                  <a:srgbClr val="000000"/>
                </a:solidFill>
              </a:rPr>
              <a:t>Original algorithm</a:t>
            </a:r>
          </a:p>
        </p:txBody>
      </p:sp>
      <p:sp>
        <p:nvSpPr>
          <p:cNvPr id="13315" name="Text Box 2"/>
          <p:cNvSpPr txBox="1">
            <a:spLocks noChangeArrowheads="1"/>
          </p:cNvSpPr>
          <p:nvPr/>
        </p:nvSpPr>
        <p:spPr bwMode="auto">
          <a:xfrm>
            <a:off x="739775" y="1603514"/>
            <a:ext cx="8605838" cy="5259250"/>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000000"/>
                </a:solidFill>
              </a:rPr>
              <a:t>Finding seeds significantly increases the speed of BLAST compared to doing a full local alignment over a whole sequence</a:t>
            </a:r>
          </a:p>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solidFill>
                <a:srgbClr val="000000"/>
              </a:solidFill>
            </a:endParaRPr>
          </a:p>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000000"/>
                </a:solidFill>
              </a:rPr>
              <a:t>BLAST first finds highly conserved </a:t>
            </a:r>
            <a:r>
              <a:rPr lang="en-US" dirty="0" smtClean="0">
                <a:solidFill>
                  <a:srgbClr val="000000"/>
                </a:solidFill>
              </a:rPr>
              <a:t>or identical sequences </a:t>
            </a:r>
            <a:r>
              <a:rPr lang="en-US" dirty="0">
                <a:solidFill>
                  <a:srgbClr val="000000"/>
                </a:solidFill>
              </a:rPr>
              <a:t>which are then extended with a local alignment. </a:t>
            </a:r>
          </a:p>
          <a:p>
            <a:pPr marL="430213" indent="-323850">
              <a:spcAft>
                <a:spcPts val="888"/>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dirty="0">
              <a:solidFill>
                <a:srgbClr val="000000"/>
              </a:solidFill>
            </a:endParaRPr>
          </a:p>
        </p:txBody>
      </p:sp>
      <p:pic>
        <p:nvPicPr>
          <p:cNvPr id="13316" name="Picture 3"/>
          <p:cNvPicPr>
            <a:picLocks noChangeAspect="1" noChangeArrowheads="1"/>
          </p:cNvPicPr>
          <p:nvPr/>
        </p:nvPicPr>
        <p:blipFill>
          <a:blip r:embed="rId2" cstate="print"/>
          <a:srcRect/>
          <a:stretch>
            <a:fillRect/>
          </a:stretch>
        </p:blipFill>
        <p:spPr bwMode="auto">
          <a:xfrm>
            <a:off x="2967038" y="3941763"/>
            <a:ext cx="4348162" cy="2916237"/>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60263" y="26504"/>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BLAST – Speed (or lack </a:t>
            </a:r>
            <a:r>
              <a:rPr lang="en-GB" sz="3200" b="1" dirty="0" smtClean="0">
                <a:solidFill>
                  <a:srgbClr val="000000"/>
                </a:solidFill>
              </a:rPr>
              <a:t>thereof</a:t>
            </a:r>
            <a:r>
              <a:rPr lang="en-GB" sz="3200" b="1" dirty="0">
                <a:solidFill>
                  <a:srgbClr val="000000"/>
                </a:solidFill>
              </a:rPr>
              <a:t>)</a:t>
            </a:r>
          </a:p>
        </p:txBody>
      </p:sp>
      <p:sp>
        <p:nvSpPr>
          <p:cNvPr id="14339" name="Text Box 2"/>
          <p:cNvSpPr txBox="1">
            <a:spLocks noChangeArrowheads="1"/>
          </p:cNvSpPr>
          <p:nvPr/>
        </p:nvSpPr>
        <p:spPr bwMode="auto">
          <a:xfrm>
            <a:off x="739775" y="1651277"/>
            <a:ext cx="8605838" cy="4760913"/>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Typically BLAST will take approximately 0.1 – 1 second to search 1 sequence against a database</a:t>
            </a:r>
          </a:p>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Depends on size of database, e-value </a:t>
            </a:r>
            <a:r>
              <a:rPr lang="en-GB" dirty="0" err="1">
                <a:solidFill>
                  <a:srgbClr val="000000"/>
                </a:solidFill>
              </a:rPr>
              <a:t>cutoff</a:t>
            </a:r>
            <a:r>
              <a:rPr lang="en-GB" dirty="0">
                <a:solidFill>
                  <a:srgbClr val="000000"/>
                </a:solidFill>
              </a:rPr>
              <a:t>  and number of hits to report selected</a:t>
            </a:r>
          </a:p>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60 million reads equates to 70 CPU days!</a:t>
            </a:r>
          </a:p>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Even on multi-core systems this is too long! </a:t>
            </a:r>
          </a:p>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Especially if you have multiple samples!</a:t>
            </a:r>
          </a:p>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This is still true of FPGA and SIMD (</a:t>
            </a:r>
            <a:r>
              <a:rPr lang="en-GB" dirty="0" err="1">
                <a:solidFill>
                  <a:srgbClr val="000000"/>
                </a:solidFill>
              </a:rPr>
              <a:t>vectorised</a:t>
            </a:r>
            <a:r>
              <a:rPr lang="en-GB" dirty="0">
                <a:solidFill>
                  <a:srgbClr val="000000"/>
                </a:solidFill>
              </a:rPr>
              <a:t>) implementations of BLAST</a:t>
            </a:r>
          </a:p>
          <a:p>
            <a:pPr marL="430213" indent="-323850">
              <a:spcAft>
                <a:spcPts val="888"/>
              </a:spcAft>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758825" y="0"/>
            <a:ext cx="8605838" cy="1260475"/>
          </a:xfrm>
          <a:prstGeom prst="rect">
            <a:avLst/>
          </a:prstGeom>
          <a:noFill/>
          <a:ln w="9525">
            <a:noFill/>
            <a:round/>
            <a:headEnd/>
            <a:tailEnd/>
          </a:ln>
        </p:spPr>
        <p:txBody>
          <a:bodyPr lIns="0" tIns="0" rIns="0" bIns="0" anchor="ctr"/>
          <a:lstStyle/>
          <a:p>
            <a:pPr algn="ctr" hangingPunct="1">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When NOT to use </a:t>
            </a:r>
            <a:r>
              <a:rPr lang="en-GB" sz="3200" b="1" i="1" dirty="0">
                <a:solidFill>
                  <a:srgbClr val="000000"/>
                </a:solidFill>
              </a:rPr>
              <a:t>BLAST</a:t>
            </a:r>
          </a:p>
        </p:txBody>
      </p:sp>
      <p:sp>
        <p:nvSpPr>
          <p:cNvPr id="15363" name="Text Box 2"/>
          <p:cNvSpPr txBox="1">
            <a:spLocks noChangeArrowheads="1"/>
          </p:cNvSpPr>
          <p:nvPr/>
        </p:nvSpPr>
        <p:spPr bwMode="auto">
          <a:xfrm>
            <a:off x="649358" y="1237146"/>
            <a:ext cx="8825948" cy="6011794"/>
          </a:xfrm>
          <a:prstGeom prst="rect">
            <a:avLst/>
          </a:prstGeom>
          <a:noFill/>
          <a:ln w="9525">
            <a:noFill/>
            <a:round/>
            <a:headEnd/>
            <a:tailEnd/>
          </a:ln>
        </p:spPr>
        <p:txBody>
          <a:bodyPr lIns="0" tIns="0" rIns="0" bIns="0"/>
          <a:lstStyle/>
          <a:p>
            <a:pPr marL="430213" indent="-323850" hangingPunct="1">
              <a:spcAft>
                <a:spcPts val="888"/>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A typical situation: you have </a:t>
            </a:r>
            <a:r>
              <a:rPr lang="en-GB" dirty="0" smtClean="0">
                <a:solidFill>
                  <a:srgbClr val="000000"/>
                </a:solidFill>
              </a:rPr>
              <a:t>lots </a:t>
            </a:r>
            <a:r>
              <a:rPr lang="hr-HR" dirty="0" smtClean="0">
                <a:solidFill>
                  <a:srgbClr val="000000"/>
                </a:solidFill>
              </a:rPr>
              <a:t>DNA </a:t>
            </a:r>
            <a:r>
              <a:rPr lang="en-GB" dirty="0" smtClean="0">
                <a:solidFill>
                  <a:srgbClr val="000000"/>
                </a:solidFill>
              </a:rPr>
              <a:t>sequences </a:t>
            </a:r>
            <a:r>
              <a:rPr lang="en-GB" dirty="0">
                <a:solidFill>
                  <a:srgbClr val="000000"/>
                </a:solidFill>
              </a:rPr>
              <a:t>and want to extend it or find </a:t>
            </a:r>
            <a:r>
              <a:rPr lang="en-GB" dirty="0" smtClean="0">
                <a:solidFill>
                  <a:srgbClr val="000000"/>
                </a:solidFill>
              </a:rPr>
              <a:t>where on a genome it maps</a:t>
            </a:r>
            <a:r>
              <a:rPr lang="hr-HR" dirty="0" smtClean="0">
                <a:solidFill>
                  <a:srgbClr val="000000"/>
                </a:solidFill>
              </a:rPr>
              <a:t>.</a:t>
            </a:r>
            <a:endParaRPr lang="hr-HR" dirty="0">
              <a:solidFill>
                <a:srgbClr val="000000"/>
              </a:solidFill>
            </a:endParaRPr>
          </a:p>
          <a:p>
            <a:pPr marL="430213" indent="-323850" hangingPunct="1">
              <a:spcAft>
                <a:spcPts val="888"/>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In other words, you want an </a:t>
            </a:r>
            <a:r>
              <a:rPr lang="en-GB" b="1" dirty="0">
                <a:solidFill>
                  <a:srgbClr val="000000"/>
                </a:solidFill>
              </a:rPr>
              <a:t>exact</a:t>
            </a:r>
            <a:r>
              <a:rPr lang="en-GB" dirty="0">
                <a:solidFill>
                  <a:srgbClr val="000000"/>
                </a:solidFill>
              </a:rPr>
              <a:t> or </a:t>
            </a:r>
            <a:r>
              <a:rPr lang="en-GB" b="1" dirty="0">
                <a:solidFill>
                  <a:srgbClr val="000000"/>
                </a:solidFill>
              </a:rPr>
              <a:t>near-exact</a:t>
            </a:r>
            <a:r>
              <a:rPr lang="en-GB" dirty="0">
                <a:solidFill>
                  <a:srgbClr val="000000"/>
                </a:solidFill>
              </a:rPr>
              <a:t> match to a sequence that is part of an </a:t>
            </a:r>
            <a:r>
              <a:rPr lang="en-GB" b="1" dirty="0">
                <a:solidFill>
                  <a:srgbClr val="000000"/>
                </a:solidFill>
              </a:rPr>
              <a:t>assembled genome</a:t>
            </a:r>
            <a:r>
              <a:rPr lang="hr-HR" dirty="0" smtClean="0">
                <a:solidFill>
                  <a:srgbClr val="000000"/>
                </a:solidFill>
              </a:rPr>
              <a:t>.</a:t>
            </a:r>
            <a:endParaRPr lang="en-GB" b="1" dirty="0">
              <a:solidFill>
                <a:srgbClr val="000000"/>
              </a:solidFill>
            </a:endParaRPr>
          </a:p>
          <a:p>
            <a:pPr marL="430213" indent="-323850" hangingPunct="1">
              <a:spcAft>
                <a:spcPts val="888"/>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Short reads require very fast algorithms for finding near-exact matches in genomic sequences:</a:t>
            </a:r>
          </a:p>
          <a:p>
            <a:pPr marL="862013" lvl="1" hangingPunct="1">
              <a:spcAft>
                <a:spcPts val="1138"/>
              </a:spcAft>
              <a:buSzPct val="75000"/>
              <a:buFont typeface="Times New Roman"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BLAT</a:t>
            </a:r>
          </a:p>
          <a:p>
            <a:pPr marL="1293813" lvl="2" indent="-215900" hangingPunct="1">
              <a:spcAft>
                <a:spcPts val="850"/>
              </a:spcAft>
              <a:buSzPct val="45000"/>
              <a:buFont typeface="Times New Roman"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hr-HR" sz="2000" dirty="0">
                <a:solidFill>
                  <a:srgbClr val="000000"/>
                </a:solidFill>
              </a:rPr>
              <a:t>Highly recommended: the BLAT paper (Kent WJ (2003) </a:t>
            </a:r>
            <a:r>
              <a:rPr lang="hr-HR" sz="2000" i="1" dirty="0">
                <a:solidFill>
                  <a:srgbClr val="000000"/>
                </a:solidFill>
              </a:rPr>
              <a:t>Genome Res </a:t>
            </a:r>
            <a:r>
              <a:rPr lang="hr-HR" sz="2000" dirty="0">
                <a:solidFill>
                  <a:srgbClr val="000000"/>
                </a:solidFill>
              </a:rPr>
              <a:t>12:656-64) - it is famous for its unorthodox writing style</a:t>
            </a:r>
          </a:p>
          <a:p>
            <a:pPr marL="862013" lvl="1" hangingPunct="1">
              <a:spcAft>
                <a:spcPts val="1138"/>
              </a:spcAft>
              <a:buSzPct val="75000"/>
              <a:buFont typeface="Times New Roman"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SOAP </a:t>
            </a:r>
          </a:p>
          <a:p>
            <a:pPr marL="862013" lvl="1" hangingPunct="1">
              <a:spcAft>
                <a:spcPts val="1138"/>
              </a:spcAft>
              <a:buSzPct val="75000"/>
              <a:buFont typeface="Times New Roman"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000000"/>
                </a:solidFill>
              </a:rPr>
              <a:t>Bowtie/Bowtie 2 </a:t>
            </a:r>
            <a:endParaRPr lang="en-GB" dirty="0">
              <a:solidFill>
                <a:srgbClr val="000000"/>
              </a:solidFill>
            </a:endParaRPr>
          </a:p>
          <a:p>
            <a:pPr marL="862013" lvl="1" hangingPunct="1">
              <a:spcAft>
                <a:spcPts val="1138"/>
              </a:spcAft>
              <a:buSzPct val="75000"/>
              <a:buFont typeface="Times New Roman"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MAQ</a:t>
            </a:r>
          </a:p>
          <a:p>
            <a:pPr marL="862013" lvl="1" hangingPunct="1">
              <a:spcAft>
                <a:spcPts val="1138"/>
              </a:spcAft>
              <a:buSzPct val="75000"/>
              <a:buFont typeface="Times New Roman"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BWA</a:t>
            </a:r>
          </a:p>
          <a:p>
            <a:pPr marL="862013" lvl="1" hangingPunct="1">
              <a:spcAft>
                <a:spcPts val="1138"/>
              </a:spcAft>
              <a:buSzPct val="75000"/>
              <a:buFont typeface="Times New Roman"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Shrimp2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27200"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Contents</a:t>
            </a:r>
          </a:p>
        </p:txBody>
      </p:sp>
      <p:sp>
        <p:nvSpPr>
          <p:cNvPr id="6147" name="Text Box 2"/>
          <p:cNvSpPr txBox="1">
            <a:spLocks noChangeArrowheads="1"/>
          </p:cNvSpPr>
          <p:nvPr/>
        </p:nvSpPr>
        <p:spPr bwMode="auto">
          <a:xfrm>
            <a:off x="726523" y="1396656"/>
            <a:ext cx="8605838" cy="5560736"/>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Alignment algorithms for short-reads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Background – Blast (why can’t we use it?)</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kern="0" dirty="0">
                <a:solidFill>
                  <a:srgbClr val="000000"/>
                </a:solidFill>
              </a:rPr>
              <a:t>Adapting hashed seed-extend </a:t>
            </a:r>
            <a:r>
              <a:rPr lang="en-GB" sz="2000" b="1" kern="0" dirty="0" smtClean="0">
                <a:solidFill>
                  <a:srgbClr val="000000"/>
                </a:solidFill>
              </a:rPr>
              <a:t>algorithms </a:t>
            </a:r>
            <a:r>
              <a:rPr lang="en-GB" sz="2000" b="1" kern="0" dirty="0">
                <a:solidFill>
                  <a:srgbClr val="000000"/>
                </a:solidFill>
              </a:rPr>
              <a:t>to work with shorter 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Indel detection</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Suffix/Prefix Tries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Other alignment considerations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alignment </a:t>
            </a:r>
            <a:r>
              <a:rPr lang="en-GB" sz="2000" dirty="0" smtClean="0">
                <a:solidFill>
                  <a:srgbClr val="000000"/>
                </a:solidFill>
              </a:rPr>
              <a:t>pipeline</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New methods of SNP calling</a:t>
            </a:r>
            <a:endParaRPr lang="en-GB" sz="260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000" dirty="0">
              <a:solidFill>
                <a:srgbClr val="000000"/>
              </a:solidFill>
            </a:endParaRPr>
          </a:p>
        </p:txBody>
      </p:sp>
    </p:spTree>
    <p:extLst>
      <p:ext uri="{BB962C8B-B14F-4D97-AF65-F5344CB8AC3E}">
        <p14:creationId xmlns:p14="http://schemas.microsoft.com/office/powerpoint/2010/main" val="1834130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26523" y="0"/>
            <a:ext cx="8604250" cy="1258887"/>
          </a:xfrm>
        </p:spPr>
        <p:txBody>
          <a:bodyPr/>
          <a:lstStyle/>
          <a:p>
            <a:r>
              <a:rPr lang="en-GB" sz="3200" dirty="0" smtClean="0"/>
              <a:t>Adapting hashed seed-extend algorithms to work with shorter reads</a:t>
            </a:r>
          </a:p>
        </p:txBody>
      </p:sp>
      <p:sp>
        <p:nvSpPr>
          <p:cNvPr id="17411" name="Content Placeholder 2"/>
          <p:cNvSpPr>
            <a:spLocks noGrp="1"/>
          </p:cNvSpPr>
          <p:nvPr>
            <p:ph idx="1"/>
          </p:nvPr>
        </p:nvSpPr>
        <p:spPr>
          <a:xfrm>
            <a:off x="719138" y="1490594"/>
            <a:ext cx="8604250" cy="5294519"/>
          </a:xfrm>
        </p:spPr>
        <p:txBody>
          <a:bodyPr/>
          <a:lstStyle/>
          <a:p>
            <a:pPr>
              <a:buFont typeface="Arial" charset="0"/>
              <a:buChar char="•"/>
            </a:pPr>
            <a:r>
              <a:rPr lang="en-GB" sz="2400" dirty="0" smtClean="0"/>
              <a:t>Improve seed matching sensitivity</a:t>
            </a:r>
          </a:p>
          <a:p>
            <a:pPr lvl="1">
              <a:buFont typeface="Times New Roman" pitchFamily="18" charset="0"/>
              <a:buChar char="−"/>
            </a:pPr>
            <a:r>
              <a:rPr lang="en-GB" sz="2400" dirty="0" smtClean="0"/>
              <a:t>Allow mismatches within seed </a:t>
            </a:r>
          </a:p>
          <a:p>
            <a:pPr lvl="3">
              <a:buFont typeface="Times New Roman" pitchFamily="18" charset="0"/>
              <a:buChar char="−"/>
            </a:pPr>
            <a:r>
              <a:rPr lang="en-GB" sz="2400" dirty="0" smtClean="0"/>
              <a:t>BLAST</a:t>
            </a:r>
          </a:p>
          <a:p>
            <a:pPr lvl="1">
              <a:buFont typeface="Times New Roman" pitchFamily="18" charset="0"/>
              <a:buChar char="−"/>
            </a:pPr>
            <a:r>
              <a:rPr lang="en-GB" sz="2400" dirty="0" smtClean="0"/>
              <a:t>Allow mismatches + Adopt spaced-seed approach </a:t>
            </a:r>
          </a:p>
          <a:p>
            <a:pPr lvl="3">
              <a:buFont typeface="Times New Roman" pitchFamily="18" charset="0"/>
              <a:buChar char="−"/>
            </a:pPr>
            <a:r>
              <a:rPr lang="en-GB" sz="2400" dirty="0" smtClean="0"/>
              <a:t>ELAND, SOAP, MAQ, RMAP, ZOOM</a:t>
            </a:r>
          </a:p>
          <a:p>
            <a:pPr lvl="1">
              <a:buFont typeface="Times New Roman" pitchFamily="18" charset="0"/>
              <a:buChar char="−"/>
            </a:pPr>
            <a:r>
              <a:rPr lang="en-GB" sz="2400" dirty="0" smtClean="0"/>
              <a:t>Allow mismatches + Spaced-seeds + Multi-seeds</a:t>
            </a:r>
          </a:p>
          <a:p>
            <a:pPr lvl="3">
              <a:buFont typeface="Times New Roman" pitchFamily="18" charset="0"/>
              <a:buChar char="−"/>
            </a:pPr>
            <a:r>
              <a:rPr lang="en-GB" sz="2400" dirty="0" smtClean="0"/>
              <a:t>SSAHA2, BLAT, ELAND2</a:t>
            </a:r>
          </a:p>
          <a:p>
            <a:pPr>
              <a:buFont typeface="Arial" charset="0"/>
              <a:buChar char="•"/>
            </a:pPr>
            <a:r>
              <a:rPr lang="en-GB" sz="2400" dirty="0" smtClean="0"/>
              <a:t>Above and/or Improve speed of local alignment for seed extension</a:t>
            </a:r>
          </a:p>
          <a:p>
            <a:pPr lvl="1">
              <a:buFont typeface="Times New Roman" pitchFamily="18" charset="0"/>
              <a:buChar char="−"/>
            </a:pPr>
            <a:r>
              <a:rPr lang="en-GB" sz="2400" dirty="0" smtClean="0"/>
              <a:t>Single Instruction Multiple Data</a:t>
            </a:r>
          </a:p>
          <a:p>
            <a:pPr lvl="3">
              <a:buFont typeface="Times New Roman" pitchFamily="18" charset="0"/>
              <a:buChar char="−"/>
            </a:pPr>
            <a:r>
              <a:rPr lang="en-GB" sz="2400" dirty="0" smtClean="0"/>
              <a:t>Shrimp2, </a:t>
            </a:r>
            <a:r>
              <a:rPr lang="en-GB" sz="2400" dirty="0" err="1" smtClean="0"/>
              <a:t>CLCBio</a:t>
            </a:r>
            <a:endParaRPr lang="en-GB" sz="2400" dirty="0" smtClean="0"/>
          </a:p>
          <a:p>
            <a:pPr lvl="1">
              <a:buFont typeface="Times New Roman" pitchFamily="18" charset="0"/>
              <a:buChar char="−"/>
            </a:pPr>
            <a:r>
              <a:rPr lang="en-GB" sz="2400" dirty="0" smtClean="0"/>
              <a:t>Reduce search space to region around seed</a:t>
            </a:r>
          </a:p>
          <a:p>
            <a:pPr>
              <a:buFont typeface="Arial" charset="0"/>
              <a:buChar char="•"/>
            </a:pPr>
            <a:endParaRPr lang="en-GB" sz="32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39775" y="0"/>
            <a:ext cx="8604250" cy="1258887"/>
          </a:xfrm>
        </p:spPr>
        <p:txBody>
          <a:bodyPr/>
          <a:lstStyle/>
          <a:p>
            <a:r>
              <a:rPr lang="en-GB" sz="3200" dirty="0" smtClean="0"/>
              <a:t>Hashed seed-extend algorithms</a:t>
            </a:r>
          </a:p>
        </p:txBody>
      </p:sp>
      <p:sp>
        <p:nvSpPr>
          <p:cNvPr id="18435" name="Content Placeholder 2"/>
          <p:cNvSpPr>
            <a:spLocks noGrp="1"/>
          </p:cNvSpPr>
          <p:nvPr>
            <p:ph idx="1"/>
          </p:nvPr>
        </p:nvSpPr>
        <p:spPr>
          <a:xfrm>
            <a:off x="739775" y="2101850"/>
            <a:ext cx="8604250" cy="3132759"/>
          </a:xfrm>
        </p:spPr>
        <p:txBody>
          <a:bodyPr/>
          <a:lstStyle/>
          <a:p>
            <a:pPr marL="914400" lvl="1" indent="-457200">
              <a:buFont typeface="Arial" pitchFamily="34" charset="0"/>
              <a:buChar char="•"/>
            </a:pPr>
            <a:r>
              <a:rPr lang="en-GB" sz="2800" dirty="0"/>
              <a:t>These are most similar to BLAST</a:t>
            </a:r>
          </a:p>
          <a:p>
            <a:pPr marL="914400" lvl="1" indent="-457200">
              <a:buFont typeface="Arial" pitchFamily="34" charset="0"/>
              <a:buChar char="•"/>
            </a:pPr>
            <a:r>
              <a:rPr lang="en-GB" sz="2800" dirty="0"/>
              <a:t>Are not designed to work with large databases</a:t>
            </a:r>
          </a:p>
          <a:p>
            <a:pPr>
              <a:buFont typeface="Arial" charset="0"/>
              <a:buChar char="•"/>
            </a:pPr>
            <a:endParaRPr lang="en-GB" sz="2800" b="1" dirty="0"/>
          </a:p>
          <a:p>
            <a:pPr>
              <a:buFont typeface="Arial" charset="0"/>
              <a:buChar char="•"/>
            </a:pPr>
            <a:r>
              <a:rPr lang="en-GB" sz="2800" b="1" dirty="0" smtClean="0"/>
              <a:t>2 step process</a:t>
            </a:r>
          </a:p>
          <a:p>
            <a:pPr lvl="1">
              <a:buFont typeface="Times New Roman" pitchFamily="18" charset="0"/>
              <a:buChar char="−"/>
            </a:pPr>
            <a:r>
              <a:rPr lang="en-GB" sz="2800" dirty="0" smtClean="0"/>
              <a:t>Identify a match to the seed sequence in the reference</a:t>
            </a:r>
          </a:p>
          <a:p>
            <a:pPr lvl="1">
              <a:buFont typeface="Times New Roman" pitchFamily="18" charset="0"/>
              <a:buChar char="−"/>
            </a:pPr>
            <a:r>
              <a:rPr lang="en-GB" sz="2800" dirty="0" smtClean="0"/>
              <a:t>Extend match using sensitive (but slow) Smith-Waterman algorithm (dynamic programming)</a:t>
            </a:r>
          </a:p>
          <a:p>
            <a:pPr marL="914400" lvl="1" indent="-457200">
              <a:buFont typeface="Arial" pitchFamily="34" charset="0"/>
              <a:buChar char="•"/>
            </a:pPr>
            <a:endParaRPr lang="en-GB"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Application of 'next-generation' sequencing technologies to microbial genetics"/>
          <p:cNvPicPr>
            <a:picLocks noChangeAspect="1" noChangeArrowheads="1"/>
          </p:cNvPicPr>
          <p:nvPr/>
        </p:nvPicPr>
        <p:blipFill>
          <a:blip r:embed="rId3" cstate="print"/>
          <a:srcRect/>
          <a:stretch>
            <a:fillRect/>
          </a:stretch>
        </p:blipFill>
        <p:spPr bwMode="auto">
          <a:xfrm>
            <a:off x="846138" y="350838"/>
            <a:ext cx="8005762" cy="676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739775"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Seed-extend algorithm</a:t>
            </a:r>
          </a:p>
        </p:txBody>
      </p:sp>
      <p:sp>
        <p:nvSpPr>
          <p:cNvPr id="19459" name="Text Box 2"/>
          <p:cNvSpPr txBox="1">
            <a:spLocks noChangeArrowheads="1"/>
          </p:cNvSpPr>
          <p:nvPr/>
        </p:nvSpPr>
        <p:spPr bwMode="auto">
          <a:xfrm>
            <a:off x="739775" y="2101850"/>
            <a:ext cx="8980488" cy="2716213"/>
          </a:xfrm>
          <a:prstGeom prst="rect">
            <a:avLst/>
          </a:prstGeom>
          <a:noFill/>
          <a:ln w="9525">
            <a:noFill/>
            <a:round/>
            <a:headEnd/>
            <a:tailEnd/>
          </a:ln>
        </p:spPr>
        <p:txBody>
          <a:bodyPr lIns="0" tIns="0" rIns="0" bIns="0"/>
          <a:lstStyle/>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b="1" dirty="0">
                <a:solidFill>
                  <a:srgbClr val="000000"/>
                </a:solidFill>
              </a:rPr>
              <a:t>Reference sequence:</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dirty="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dirty="0">
                <a:solidFill>
                  <a:srgbClr val="000000"/>
                </a:solidFill>
                <a:latin typeface="Simplified Arabic Fixed" pitchFamily="49" charset="-78"/>
                <a:cs typeface="Simplified Arabic Fixed" pitchFamily="49" charset="-78"/>
              </a:rPr>
              <a:t>...ACTGGGTCATCGTACGATCGATCGATCGATCGATCGGCTAGCTAGCTA...</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dirty="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dirty="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dirty="0">
                <a:solidFill>
                  <a:srgbClr val="000000"/>
                </a:solidFill>
              </a:rPr>
              <a:t>			</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dirty="0">
              <a:solidFill>
                <a:srgbClr val="000000"/>
              </a:solidFill>
            </a:endParaRPr>
          </a:p>
        </p:txBody>
      </p:sp>
      <p:sp>
        <p:nvSpPr>
          <p:cNvPr id="19460" name="Text Box 3"/>
          <p:cNvSpPr txBox="1">
            <a:spLocks noChangeArrowheads="1"/>
          </p:cNvSpPr>
          <p:nvPr/>
        </p:nvSpPr>
        <p:spPr bwMode="auto">
          <a:xfrm>
            <a:off x="863600" y="4067175"/>
            <a:ext cx="8713788" cy="1182688"/>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rPr>
              <a:t>Short read:</a:t>
            </a: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latin typeface="Simplified Arabic Fixed" pitchFamily="49" charset="-78"/>
                <a:cs typeface="Simplified Arabic Fixed" pitchFamily="49" charset="-78"/>
              </a:rPr>
              <a:t>GTCATCGTACG</a:t>
            </a:r>
            <a:r>
              <a:rPr lang="en-GB">
                <a:solidFill>
                  <a:srgbClr val="0070C0"/>
                </a:solidFill>
                <a:latin typeface="Simplified Arabic Fixed" pitchFamily="49" charset="-78"/>
                <a:cs typeface="Simplified Arabic Fixed" pitchFamily="49" charset="-78"/>
              </a:rPr>
              <a:t>ATCGAT</a:t>
            </a:r>
            <a:r>
              <a:rPr lang="en-GB" sz="2800">
                <a:solidFill>
                  <a:schemeClr val="tx1"/>
                </a:solidFill>
                <a:latin typeface="Simplified Arabic Fixed" pitchFamily="49" charset="-78"/>
                <a:cs typeface="Simplified Arabic Fixed" pitchFamily="49" charset="-78"/>
              </a:rPr>
              <a:t>A</a:t>
            </a:r>
            <a:r>
              <a:rPr lang="en-GB">
                <a:solidFill>
                  <a:srgbClr val="0070C0"/>
                </a:solidFill>
                <a:latin typeface="Simplified Arabic Fixed" pitchFamily="49" charset="-78"/>
                <a:cs typeface="Simplified Arabic Fixed" pitchFamily="49" charset="-78"/>
              </a:rPr>
              <a:t>GATCG</a:t>
            </a:r>
            <a:r>
              <a:rPr lang="en-GB">
                <a:solidFill>
                  <a:srgbClr val="00B050"/>
                </a:solidFill>
                <a:latin typeface="Simplified Arabic Fixed" pitchFamily="49" charset="-78"/>
                <a:cs typeface="Simplified Arabic Fixed" pitchFamily="49" charset="-78"/>
              </a:rPr>
              <a:t>ATCGATCGGCTA</a:t>
            </a:r>
          </a:p>
        </p:txBody>
      </p:sp>
      <p:sp>
        <p:nvSpPr>
          <p:cNvPr id="19461" name="Text Box 4"/>
          <p:cNvSpPr txBox="1">
            <a:spLocks noChangeArrowheads="1"/>
          </p:cNvSpPr>
          <p:nvPr/>
        </p:nvSpPr>
        <p:spPr bwMode="auto">
          <a:xfrm>
            <a:off x="1152525" y="5867400"/>
            <a:ext cx="7488238" cy="438150"/>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Note that the short read has 1 difference wrt to reference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39775"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Seed-extend algorithm</a:t>
            </a:r>
          </a:p>
        </p:txBody>
      </p:sp>
      <p:sp>
        <p:nvSpPr>
          <p:cNvPr id="20483" name="Text Box 2"/>
          <p:cNvSpPr txBox="1">
            <a:spLocks noChangeArrowheads="1"/>
          </p:cNvSpPr>
          <p:nvPr/>
        </p:nvSpPr>
        <p:spPr bwMode="auto">
          <a:xfrm>
            <a:off x="739775" y="2101850"/>
            <a:ext cx="8980488" cy="2716213"/>
          </a:xfrm>
          <a:prstGeom prst="rect">
            <a:avLst/>
          </a:prstGeom>
          <a:noFill/>
          <a:ln w="9525">
            <a:noFill/>
            <a:round/>
            <a:headEnd/>
            <a:tailEnd/>
          </a:ln>
        </p:spPr>
        <p:txBody>
          <a:bodyPr lIns="0" tIns="0" rIns="0" bIns="0"/>
          <a:lstStyle/>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b="1">
                <a:solidFill>
                  <a:srgbClr val="000000"/>
                </a:solidFill>
              </a:rPr>
              <a:t>Reference sequence:</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rPr>
              <a:t>...ACTGGGTCATCGTACGATCGATCGATCGATCGATCGGCTAGCTAGCTA...</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rPr>
              <a:t>			</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p:txBody>
      </p:sp>
      <p:sp>
        <p:nvSpPr>
          <p:cNvPr id="20484" name="Text Box 3"/>
          <p:cNvSpPr txBox="1">
            <a:spLocks noChangeArrowheads="1"/>
          </p:cNvSpPr>
          <p:nvPr/>
        </p:nvSpPr>
        <p:spPr bwMode="auto">
          <a:xfrm>
            <a:off x="863600" y="4067175"/>
            <a:ext cx="8713788" cy="1182688"/>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rPr>
              <a:t>Short read:</a:t>
            </a: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rPr>
              <a:t>GTCATCGTACG    </a:t>
            </a:r>
            <a:r>
              <a:rPr lang="en-GB">
                <a:solidFill>
                  <a:srgbClr val="0070C0"/>
                </a:solidFill>
              </a:rPr>
              <a:t>ATCGAT</a:t>
            </a:r>
            <a:r>
              <a:rPr lang="en-GB" sz="2800">
                <a:solidFill>
                  <a:schemeClr val="tx1"/>
                </a:solidFill>
              </a:rPr>
              <a:t>A</a:t>
            </a:r>
            <a:r>
              <a:rPr lang="en-GB">
                <a:solidFill>
                  <a:srgbClr val="0070C0"/>
                </a:solidFill>
              </a:rPr>
              <a:t>GATCG      </a:t>
            </a:r>
            <a:r>
              <a:rPr lang="en-GB">
                <a:solidFill>
                  <a:srgbClr val="00B050"/>
                </a:solidFill>
              </a:rPr>
              <a:t>ATCGATCGGCTA</a:t>
            </a:r>
          </a:p>
        </p:txBody>
      </p:sp>
      <p:sp>
        <p:nvSpPr>
          <p:cNvPr id="20485" name="Text Box 4"/>
          <p:cNvSpPr txBox="1">
            <a:spLocks noChangeArrowheads="1"/>
          </p:cNvSpPr>
          <p:nvPr/>
        </p:nvSpPr>
        <p:spPr bwMode="auto">
          <a:xfrm>
            <a:off x="1079500" y="5508625"/>
            <a:ext cx="1584325" cy="433388"/>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11bp word </a:t>
            </a:r>
          </a:p>
        </p:txBody>
      </p:sp>
      <p:sp>
        <p:nvSpPr>
          <p:cNvPr id="20486" name="Text Box 5"/>
          <p:cNvSpPr txBox="1">
            <a:spLocks noChangeArrowheads="1"/>
          </p:cNvSpPr>
          <p:nvPr/>
        </p:nvSpPr>
        <p:spPr bwMode="auto">
          <a:xfrm>
            <a:off x="3887788" y="5508625"/>
            <a:ext cx="1584325" cy="433388"/>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11bp word </a:t>
            </a:r>
          </a:p>
        </p:txBody>
      </p:sp>
      <p:sp>
        <p:nvSpPr>
          <p:cNvPr id="20487" name="Text Box 6"/>
          <p:cNvSpPr txBox="1">
            <a:spLocks noChangeArrowheads="1"/>
          </p:cNvSpPr>
          <p:nvPr/>
        </p:nvSpPr>
        <p:spPr bwMode="auto">
          <a:xfrm>
            <a:off x="6624638" y="5508625"/>
            <a:ext cx="1584325" cy="433388"/>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11bp word </a:t>
            </a:r>
          </a:p>
        </p:txBody>
      </p:sp>
      <p:sp>
        <p:nvSpPr>
          <p:cNvPr id="20488" name="Text Box 7"/>
          <p:cNvSpPr txBox="1">
            <a:spLocks noChangeArrowheads="1"/>
          </p:cNvSpPr>
          <p:nvPr/>
        </p:nvSpPr>
        <p:spPr bwMode="auto">
          <a:xfrm>
            <a:off x="792163" y="6300788"/>
            <a:ext cx="8569325" cy="1125537"/>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The algorithm will try to match each word to the reference. If there is a match at with any single word it will perform a local alignment to extend the match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739775"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Seed-extend algorithm</a:t>
            </a:r>
          </a:p>
        </p:txBody>
      </p:sp>
      <p:sp>
        <p:nvSpPr>
          <p:cNvPr id="21507" name="Text Box 2"/>
          <p:cNvSpPr txBox="1">
            <a:spLocks noChangeArrowheads="1"/>
          </p:cNvSpPr>
          <p:nvPr/>
        </p:nvSpPr>
        <p:spPr bwMode="auto">
          <a:xfrm>
            <a:off x="739775" y="2101850"/>
            <a:ext cx="8980488" cy="2716213"/>
          </a:xfrm>
          <a:prstGeom prst="rect">
            <a:avLst/>
          </a:prstGeom>
          <a:noFill/>
          <a:ln w="9525">
            <a:noFill/>
            <a:round/>
            <a:headEnd/>
            <a:tailEnd/>
          </a:ln>
        </p:spPr>
        <p:txBody>
          <a:bodyPr lIns="0" tIns="0" rIns="0" bIns="0"/>
          <a:lstStyle/>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b="1">
                <a:solidFill>
                  <a:srgbClr val="000000"/>
                </a:solidFill>
              </a:rPr>
              <a:t>Reference sequence:</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latin typeface="Simplified Arabic Fixed" pitchFamily="49" charset="-78"/>
                <a:cs typeface="Simplified Arabic Fixed" pitchFamily="49" charset="-78"/>
              </a:rPr>
              <a:t>...ACTGG</a:t>
            </a:r>
            <a:r>
              <a:rPr lang="en-GB" sz="2000">
                <a:solidFill>
                  <a:srgbClr val="FF0000"/>
                </a:solidFill>
                <a:latin typeface="Simplified Arabic Fixed" pitchFamily="49" charset="-78"/>
                <a:cs typeface="Simplified Arabic Fixed" pitchFamily="49" charset="-78"/>
              </a:rPr>
              <a:t>GTCATCGTACG</a:t>
            </a:r>
            <a:r>
              <a:rPr lang="en-GB" sz="2000">
                <a:solidFill>
                  <a:srgbClr val="FF950E"/>
                </a:solidFill>
                <a:latin typeface="Simplified Arabic Fixed" pitchFamily="49" charset="-78"/>
                <a:cs typeface="Simplified Arabic Fixed" pitchFamily="49" charset="-78"/>
              </a:rPr>
              <a:t>ATCGATCGATCGATCGATCGGCTA</a:t>
            </a:r>
            <a:r>
              <a:rPr lang="en-GB" sz="2000">
                <a:solidFill>
                  <a:srgbClr val="000000"/>
                </a:solidFill>
                <a:latin typeface="Simplified Arabic Fixed" pitchFamily="49" charset="-78"/>
                <a:cs typeface="Simplified Arabic Fixed" pitchFamily="49" charset="-78"/>
              </a:rPr>
              <a:t>GCTAGCTA...</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rPr>
              <a:t>			</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p:txBody>
      </p:sp>
      <p:sp>
        <p:nvSpPr>
          <p:cNvPr id="21508" name="Text Box 3"/>
          <p:cNvSpPr txBox="1">
            <a:spLocks noChangeArrowheads="1"/>
          </p:cNvSpPr>
          <p:nvPr/>
        </p:nvSpPr>
        <p:spPr bwMode="auto">
          <a:xfrm>
            <a:off x="863600" y="4067175"/>
            <a:ext cx="8713788" cy="1182688"/>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rPr>
              <a:t>Short read:</a:t>
            </a: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latin typeface="Simplified Arabic Fixed" pitchFamily="49" charset="-78"/>
                <a:cs typeface="Simplified Arabic Fixed" pitchFamily="49" charset="-78"/>
              </a:rPr>
              <a:t>GTCATCGTACG    </a:t>
            </a:r>
            <a:r>
              <a:rPr lang="en-GB">
                <a:solidFill>
                  <a:srgbClr val="0070C0"/>
                </a:solidFill>
                <a:latin typeface="Simplified Arabic Fixed" pitchFamily="49" charset="-78"/>
                <a:cs typeface="Simplified Arabic Fixed" pitchFamily="49" charset="-78"/>
              </a:rPr>
              <a:t>ATCGAT</a:t>
            </a:r>
            <a:r>
              <a:rPr lang="en-GB" sz="2800">
                <a:solidFill>
                  <a:schemeClr val="tx1"/>
                </a:solidFill>
                <a:latin typeface="Simplified Arabic Fixed" pitchFamily="49" charset="-78"/>
                <a:cs typeface="Simplified Arabic Fixed" pitchFamily="49" charset="-78"/>
              </a:rPr>
              <a:t>A</a:t>
            </a:r>
            <a:r>
              <a:rPr lang="en-GB">
                <a:solidFill>
                  <a:srgbClr val="0070C0"/>
                </a:solidFill>
                <a:latin typeface="Simplified Arabic Fixed" pitchFamily="49" charset="-78"/>
                <a:cs typeface="Simplified Arabic Fixed" pitchFamily="49" charset="-78"/>
              </a:rPr>
              <a:t>GATCG      </a:t>
            </a:r>
            <a:r>
              <a:rPr lang="en-GB">
                <a:solidFill>
                  <a:srgbClr val="00B050"/>
                </a:solidFill>
                <a:latin typeface="Simplified Arabic Fixed" pitchFamily="49" charset="-78"/>
                <a:cs typeface="Simplified Arabic Fixed" pitchFamily="49" charset="-78"/>
              </a:rPr>
              <a:t>ATCGATCGGCTA</a:t>
            </a:r>
          </a:p>
        </p:txBody>
      </p:sp>
      <p:grpSp>
        <p:nvGrpSpPr>
          <p:cNvPr id="2" name="Group 10"/>
          <p:cNvGrpSpPr>
            <a:grpSpLocks/>
          </p:cNvGrpSpPr>
          <p:nvPr/>
        </p:nvGrpSpPr>
        <p:grpSpPr bwMode="auto">
          <a:xfrm>
            <a:off x="2016125" y="2433638"/>
            <a:ext cx="5748338" cy="1112837"/>
            <a:chOff x="2015976" y="2433638"/>
            <a:chExt cx="5748487" cy="1112837"/>
          </a:xfrm>
        </p:grpSpPr>
        <p:cxnSp>
          <p:nvCxnSpPr>
            <p:cNvPr id="21513" name="AutoShape 4"/>
            <p:cNvCxnSpPr>
              <a:cxnSpLocks noChangeShapeType="1"/>
            </p:cNvCxnSpPr>
            <p:nvPr/>
          </p:nvCxnSpPr>
          <p:spPr bwMode="auto">
            <a:xfrm>
              <a:off x="3672160" y="2915741"/>
              <a:ext cx="4030662" cy="11113"/>
            </a:xfrm>
            <a:prstGeom prst="straightConnector1">
              <a:avLst/>
            </a:prstGeom>
            <a:noFill/>
            <a:ln w="9360">
              <a:solidFill>
                <a:srgbClr val="000000"/>
              </a:solidFill>
              <a:miter lim="800000"/>
              <a:headEnd/>
              <a:tailEnd type="triangle" w="med" len="med"/>
            </a:ln>
          </p:spPr>
        </p:cxnSp>
        <p:sp>
          <p:nvSpPr>
            <p:cNvPr id="21514" name="Text Box 5"/>
            <p:cNvSpPr txBox="1">
              <a:spLocks noChangeArrowheads="1"/>
            </p:cNvSpPr>
            <p:nvPr/>
          </p:nvSpPr>
          <p:spPr bwMode="auto">
            <a:xfrm>
              <a:off x="2015976" y="2555701"/>
              <a:ext cx="1582738" cy="433387"/>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Seed</a:t>
              </a:r>
            </a:p>
          </p:txBody>
        </p:sp>
        <p:sp>
          <p:nvSpPr>
            <p:cNvPr id="21515" name="Text Box 6"/>
            <p:cNvSpPr txBox="1">
              <a:spLocks noChangeArrowheads="1"/>
            </p:cNvSpPr>
            <p:nvPr/>
          </p:nvSpPr>
          <p:spPr bwMode="auto">
            <a:xfrm>
              <a:off x="3894138" y="2433638"/>
              <a:ext cx="3870325" cy="1112837"/>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Extend with Smith Waterman </a:t>
              </a:r>
            </a:p>
          </p:txBody>
        </p:sp>
      </p:grpSp>
      <p:sp>
        <p:nvSpPr>
          <p:cNvPr id="21510" name="Text Box 7"/>
          <p:cNvSpPr txBox="1">
            <a:spLocks noChangeArrowheads="1"/>
          </p:cNvSpPr>
          <p:nvPr/>
        </p:nvSpPr>
        <p:spPr bwMode="auto">
          <a:xfrm>
            <a:off x="287338" y="5867400"/>
            <a:ext cx="9577387" cy="781050"/>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b="1">
                <a:solidFill>
                  <a:srgbClr val="000000"/>
                </a:solidFill>
              </a:rPr>
              <a:t>Here the algorithm is able to match the short read with a word length of 11bp</a:t>
            </a:r>
          </a:p>
        </p:txBody>
      </p:sp>
      <p:sp>
        <p:nvSpPr>
          <p:cNvPr id="9" name="TextBox 8"/>
          <p:cNvSpPr txBox="1">
            <a:spLocks noChangeArrowheads="1"/>
          </p:cNvSpPr>
          <p:nvPr/>
        </p:nvSpPr>
        <p:spPr bwMode="auto">
          <a:xfrm>
            <a:off x="2016125" y="3203575"/>
            <a:ext cx="2087563" cy="722313"/>
          </a:xfrm>
          <a:prstGeom prst="rect">
            <a:avLst/>
          </a:prstGeom>
          <a:noFill/>
          <a:ln w="9525">
            <a:noFill/>
            <a:miter lim="800000"/>
            <a:headEnd/>
            <a:tailEnd/>
          </a:ln>
        </p:spPr>
        <p:txBody>
          <a:bodyPr>
            <a:spAutoFit/>
          </a:bodyPr>
          <a:lstStyle/>
          <a:p>
            <a:r>
              <a:rPr lang="en-GB" sz="2000">
                <a:solidFill>
                  <a:srgbClr val="FF0000"/>
                </a:solidFill>
                <a:latin typeface="Simplified Arabic Fixed" pitchFamily="49" charset="-78"/>
                <a:cs typeface="Simplified Arabic Fixed" pitchFamily="49" charset="-78"/>
              </a:rPr>
              <a:t>GTCATCGTACG</a:t>
            </a:r>
            <a:endParaRPr lang="en-GB" sz="2000">
              <a:solidFill>
                <a:srgbClr val="00B050"/>
              </a:solidFill>
              <a:latin typeface="Simplified Arabic Fixed" pitchFamily="49" charset="-78"/>
              <a:cs typeface="Simplified Arabic Fixed" pitchFamily="49" charset="-78"/>
            </a:endParaRPr>
          </a:p>
          <a:p>
            <a:endParaRPr lang="en-GB">
              <a:latin typeface="Simplified Arabic Fixed" pitchFamily="49" charset="-78"/>
              <a:cs typeface="Simplified Arabic Fixed" pitchFamily="49" charset="-78"/>
            </a:endParaRPr>
          </a:p>
        </p:txBody>
      </p:sp>
      <p:sp>
        <p:nvSpPr>
          <p:cNvPr id="10" name="TextBox 9"/>
          <p:cNvSpPr txBox="1">
            <a:spLocks noChangeArrowheads="1"/>
          </p:cNvSpPr>
          <p:nvPr/>
        </p:nvSpPr>
        <p:spPr bwMode="auto">
          <a:xfrm>
            <a:off x="3671888" y="3203575"/>
            <a:ext cx="5400675" cy="384175"/>
          </a:xfrm>
          <a:prstGeom prst="rect">
            <a:avLst/>
          </a:prstGeom>
          <a:noFill/>
          <a:ln w="9525">
            <a:noFill/>
            <a:miter lim="800000"/>
            <a:headEnd/>
            <a:tailEnd/>
          </a:ln>
        </p:spPr>
        <p:txBody>
          <a:bodyPr>
            <a:spAutoFit/>
          </a:bodyPr>
          <a:lstStyle/>
          <a:p>
            <a:r>
              <a:rPr lang="en-GB" sz="2000">
                <a:solidFill>
                  <a:srgbClr val="0070C0"/>
                </a:solidFill>
                <a:latin typeface="Simplified Arabic Fixed" pitchFamily="49" charset="-78"/>
                <a:cs typeface="Simplified Arabic Fixed" pitchFamily="49" charset="-78"/>
              </a:rPr>
              <a:t>ATCGA</a:t>
            </a:r>
            <a:r>
              <a:rPr lang="en-GB" sz="2000">
                <a:solidFill>
                  <a:schemeClr val="tx1"/>
                </a:solidFill>
                <a:latin typeface="Simplified Arabic Fixed" pitchFamily="49" charset="-78"/>
                <a:cs typeface="Simplified Arabic Fixed" pitchFamily="49" charset="-78"/>
              </a:rPr>
              <a:t>A</a:t>
            </a:r>
            <a:r>
              <a:rPr lang="en-GB" sz="2000">
                <a:solidFill>
                  <a:srgbClr val="0070C0"/>
                </a:solidFill>
                <a:latin typeface="Simplified Arabic Fixed" pitchFamily="49" charset="-78"/>
                <a:cs typeface="Simplified Arabic Fixed" pitchFamily="49" charset="-78"/>
              </a:rPr>
              <a:t>CGATCG</a:t>
            </a:r>
            <a:r>
              <a:rPr lang="en-GB" sz="2000">
                <a:solidFill>
                  <a:srgbClr val="00B050"/>
                </a:solidFill>
                <a:latin typeface="Simplified Arabic Fixed" pitchFamily="49" charset="-78"/>
                <a:cs typeface="Simplified Arabic Fixed" pitchFamily="49" charset="-78"/>
              </a:rPr>
              <a:t>ATCGATCGGCTA</a:t>
            </a:r>
            <a:endParaRPr lang="en-GB" sz="2000">
              <a:latin typeface="Simplified Arabic Fixed" pitchFamily="49" charset="-78"/>
              <a:cs typeface="Simplified Arabic Fixed" pitchFamily="49"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739775"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Seed-extend algorithm</a:t>
            </a:r>
          </a:p>
        </p:txBody>
      </p:sp>
      <p:sp>
        <p:nvSpPr>
          <p:cNvPr id="22531" name="Text Box 2"/>
          <p:cNvSpPr txBox="1">
            <a:spLocks noChangeArrowheads="1"/>
          </p:cNvSpPr>
          <p:nvPr/>
        </p:nvSpPr>
        <p:spPr bwMode="auto">
          <a:xfrm>
            <a:off x="739775" y="2101850"/>
            <a:ext cx="8980488" cy="2716213"/>
          </a:xfrm>
          <a:prstGeom prst="rect">
            <a:avLst/>
          </a:prstGeom>
          <a:noFill/>
          <a:ln w="9525">
            <a:noFill/>
            <a:round/>
            <a:headEnd/>
            <a:tailEnd/>
          </a:ln>
        </p:spPr>
        <p:txBody>
          <a:bodyPr lIns="0" tIns="0" rIns="0" bIns="0"/>
          <a:lstStyle/>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b="1">
                <a:solidFill>
                  <a:srgbClr val="000000"/>
                </a:solidFill>
              </a:rPr>
              <a:t>Reference sequence:</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latin typeface="Simplified Arabic Fixed" pitchFamily="49" charset="-78"/>
                <a:cs typeface="Simplified Arabic Fixed" pitchFamily="49" charset="-78"/>
              </a:rPr>
              <a:t>...ACTGGGTCATCGTACGATCGATCGATCGATCGATCGGCTAGCTAGCTA...</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rPr>
              <a:t>			</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p:txBody>
      </p:sp>
      <p:sp>
        <p:nvSpPr>
          <p:cNvPr id="22532" name="Text Box 3"/>
          <p:cNvSpPr txBox="1">
            <a:spLocks noChangeArrowheads="1"/>
          </p:cNvSpPr>
          <p:nvPr/>
        </p:nvSpPr>
        <p:spPr bwMode="auto">
          <a:xfrm>
            <a:off x="863600" y="4067175"/>
            <a:ext cx="8713788" cy="1189038"/>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rPr>
              <a:t>Short read:</a:t>
            </a: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latin typeface="Simplified Arabic Fixed" pitchFamily="49" charset="-78"/>
                <a:cs typeface="Simplified Arabic Fixed" pitchFamily="49" charset="-78"/>
              </a:rPr>
              <a:t>GTCAT</a:t>
            </a:r>
            <a:r>
              <a:rPr lang="en-GB" sz="2800">
                <a:solidFill>
                  <a:srgbClr val="000000"/>
                </a:solidFill>
                <a:latin typeface="Simplified Arabic Fixed" pitchFamily="49" charset="-78"/>
                <a:cs typeface="Simplified Arabic Fixed" pitchFamily="49" charset="-78"/>
              </a:rPr>
              <a:t>C</a:t>
            </a:r>
            <a:r>
              <a:rPr lang="en-GB">
                <a:solidFill>
                  <a:srgbClr val="FF0000"/>
                </a:solidFill>
                <a:latin typeface="Simplified Arabic Fixed" pitchFamily="49" charset="-78"/>
                <a:cs typeface="Simplified Arabic Fixed" pitchFamily="49" charset="-78"/>
              </a:rPr>
              <a:t>GTACG</a:t>
            </a:r>
            <a:r>
              <a:rPr lang="en-GB">
                <a:solidFill>
                  <a:srgbClr val="0070C0"/>
                </a:solidFill>
                <a:latin typeface="Simplified Arabic Fixed" pitchFamily="49" charset="-78"/>
                <a:cs typeface="Simplified Arabic Fixed" pitchFamily="49" charset="-78"/>
              </a:rPr>
              <a:t>ATCGATC</a:t>
            </a:r>
            <a:r>
              <a:rPr lang="en-GB" sz="2800">
                <a:solidFill>
                  <a:srgbClr val="000000"/>
                </a:solidFill>
                <a:latin typeface="Simplified Arabic Fixed" pitchFamily="49" charset="-78"/>
                <a:cs typeface="Simplified Arabic Fixed" pitchFamily="49" charset="-78"/>
              </a:rPr>
              <a:t>G</a:t>
            </a:r>
            <a:r>
              <a:rPr lang="en-GB">
                <a:solidFill>
                  <a:srgbClr val="0070C0"/>
                </a:solidFill>
                <a:latin typeface="Simplified Arabic Fixed" pitchFamily="49" charset="-78"/>
                <a:cs typeface="Simplified Arabic Fixed" pitchFamily="49" charset="-78"/>
              </a:rPr>
              <a:t>ATCG</a:t>
            </a:r>
            <a:r>
              <a:rPr lang="en-GB">
                <a:solidFill>
                  <a:srgbClr val="00B050"/>
                </a:solidFill>
                <a:latin typeface="Simplified Arabic Fixed" pitchFamily="49" charset="-78"/>
                <a:cs typeface="Simplified Arabic Fixed" pitchFamily="49" charset="-78"/>
              </a:rPr>
              <a:t>ATCGATCGGC</a:t>
            </a:r>
            <a:r>
              <a:rPr lang="en-GB" sz="2800">
                <a:solidFill>
                  <a:srgbClr val="000000"/>
                </a:solidFill>
                <a:latin typeface="Simplified Arabic Fixed" pitchFamily="49" charset="-78"/>
                <a:cs typeface="Simplified Arabic Fixed" pitchFamily="49" charset="-78"/>
              </a:rPr>
              <a:t>A</a:t>
            </a:r>
            <a:r>
              <a:rPr lang="en-GB">
                <a:solidFill>
                  <a:srgbClr val="00B050"/>
                </a:solidFill>
                <a:latin typeface="Simplified Arabic Fixed" pitchFamily="49" charset="-78"/>
                <a:cs typeface="Simplified Arabic Fixed" pitchFamily="49" charset="-78"/>
              </a:rPr>
              <a:t>A</a:t>
            </a:r>
          </a:p>
        </p:txBody>
      </p:sp>
      <p:sp>
        <p:nvSpPr>
          <p:cNvPr id="22533" name="Text Box 4"/>
          <p:cNvSpPr txBox="1">
            <a:spLocks noChangeArrowheads="1"/>
          </p:cNvSpPr>
          <p:nvPr/>
        </p:nvSpPr>
        <p:spPr bwMode="auto">
          <a:xfrm>
            <a:off x="1439863" y="5867400"/>
            <a:ext cx="6480175" cy="773113"/>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Note that the short read has 3 differences</a:t>
            </a:r>
          </a:p>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Possibly sequencing errors, possibly SNPs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739775"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Seed-extend algorithm</a:t>
            </a:r>
          </a:p>
        </p:txBody>
      </p:sp>
      <p:sp>
        <p:nvSpPr>
          <p:cNvPr id="23555" name="Text Box 2"/>
          <p:cNvSpPr txBox="1">
            <a:spLocks noChangeArrowheads="1"/>
          </p:cNvSpPr>
          <p:nvPr/>
        </p:nvSpPr>
        <p:spPr bwMode="auto">
          <a:xfrm>
            <a:off x="739775" y="2101850"/>
            <a:ext cx="8980488" cy="2716213"/>
          </a:xfrm>
          <a:prstGeom prst="rect">
            <a:avLst/>
          </a:prstGeom>
          <a:noFill/>
          <a:ln w="9525">
            <a:noFill/>
            <a:round/>
            <a:headEnd/>
            <a:tailEnd/>
          </a:ln>
        </p:spPr>
        <p:txBody>
          <a:bodyPr lIns="0" tIns="0" rIns="0" bIns="0"/>
          <a:lstStyle/>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b="1">
                <a:solidFill>
                  <a:srgbClr val="000000"/>
                </a:solidFill>
              </a:rPr>
              <a:t>Reference sequence:</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latin typeface="Simplified Arabic Fixed" pitchFamily="49" charset="-78"/>
                <a:cs typeface="Simplified Arabic Fixed" pitchFamily="49" charset="-78"/>
              </a:rPr>
              <a:t>...ACTGGGTCATCGTACGATCGATCGATCGATCGATCGGCTAGCTAGCTA...</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rPr>
              <a:t>			</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p:txBody>
      </p:sp>
      <p:sp>
        <p:nvSpPr>
          <p:cNvPr id="23556" name="Text Box 3"/>
          <p:cNvSpPr txBox="1">
            <a:spLocks noChangeArrowheads="1"/>
          </p:cNvSpPr>
          <p:nvPr/>
        </p:nvSpPr>
        <p:spPr bwMode="auto">
          <a:xfrm>
            <a:off x="863600" y="4067175"/>
            <a:ext cx="8713788" cy="1182688"/>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0000"/>
                </a:solidFill>
              </a:rPr>
              <a:t>Short read:</a:t>
            </a: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endParaRP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0000"/>
                </a:solidFill>
                <a:latin typeface="Simplified Arabic Fixed" pitchFamily="49" charset="-78"/>
                <a:cs typeface="Simplified Arabic Fixed" pitchFamily="49" charset="-78"/>
              </a:rPr>
              <a:t>GTCAT</a:t>
            </a:r>
            <a:r>
              <a:rPr lang="en-GB" sz="2800" dirty="0">
                <a:solidFill>
                  <a:srgbClr val="000000"/>
                </a:solidFill>
                <a:latin typeface="Simplified Arabic Fixed" pitchFamily="49" charset="-78"/>
                <a:cs typeface="Simplified Arabic Fixed" pitchFamily="49" charset="-78"/>
              </a:rPr>
              <a:t>C</a:t>
            </a:r>
            <a:r>
              <a:rPr lang="en-GB" dirty="0">
                <a:solidFill>
                  <a:srgbClr val="FF0000"/>
                </a:solidFill>
                <a:latin typeface="Simplified Arabic Fixed" pitchFamily="49" charset="-78"/>
                <a:cs typeface="Simplified Arabic Fixed" pitchFamily="49" charset="-78"/>
              </a:rPr>
              <a:t>GTACG		</a:t>
            </a:r>
            <a:r>
              <a:rPr lang="en-GB" dirty="0">
                <a:solidFill>
                  <a:srgbClr val="0070C0"/>
                </a:solidFill>
                <a:latin typeface="Simplified Arabic Fixed" pitchFamily="49" charset="-78"/>
                <a:cs typeface="Simplified Arabic Fixed" pitchFamily="49" charset="-78"/>
              </a:rPr>
              <a:t>ATCGATC</a:t>
            </a:r>
            <a:r>
              <a:rPr lang="en-GB" sz="2800" dirty="0">
                <a:solidFill>
                  <a:srgbClr val="000000"/>
                </a:solidFill>
                <a:latin typeface="Simplified Arabic Fixed" pitchFamily="49" charset="-78"/>
                <a:cs typeface="Simplified Arabic Fixed" pitchFamily="49" charset="-78"/>
              </a:rPr>
              <a:t>G</a:t>
            </a:r>
            <a:r>
              <a:rPr lang="en-GB" dirty="0">
                <a:solidFill>
                  <a:srgbClr val="0070C0"/>
                </a:solidFill>
                <a:latin typeface="Simplified Arabic Fixed" pitchFamily="49" charset="-78"/>
                <a:cs typeface="Simplified Arabic Fixed" pitchFamily="49" charset="-78"/>
              </a:rPr>
              <a:t>ATCG		</a:t>
            </a:r>
            <a:r>
              <a:rPr lang="en-GB" dirty="0">
                <a:solidFill>
                  <a:srgbClr val="00B050"/>
                </a:solidFill>
                <a:latin typeface="Simplified Arabic Fixed" pitchFamily="49" charset="-78"/>
                <a:cs typeface="Simplified Arabic Fixed" pitchFamily="49" charset="-78"/>
              </a:rPr>
              <a:t>ATCGATCGGC</a:t>
            </a:r>
            <a:r>
              <a:rPr lang="en-GB" sz="2800" dirty="0">
                <a:solidFill>
                  <a:srgbClr val="000000"/>
                </a:solidFill>
                <a:latin typeface="Simplified Arabic Fixed" pitchFamily="49" charset="-78"/>
                <a:cs typeface="Simplified Arabic Fixed" pitchFamily="49" charset="-78"/>
              </a:rPr>
              <a:t>A</a:t>
            </a:r>
            <a:r>
              <a:rPr lang="en-GB" dirty="0">
                <a:solidFill>
                  <a:srgbClr val="00B050"/>
                </a:solidFill>
                <a:latin typeface="Simplified Arabic Fixed" pitchFamily="49" charset="-78"/>
                <a:cs typeface="Simplified Arabic Fixed" pitchFamily="49" charset="-78"/>
              </a:rPr>
              <a:t>A</a:t>
            </a:r>
          </a:p>
        </p:txBody>
      </p:sp>
      <p:sp>
        <p:nvSpPr>
          <p:cNvPr id="23557" name="Text Box 4"/>
          <p:cNvSpPr txBox="1">
            <a:spLocks noChangeArrowheads="1"/>
          </p:cNvSpPr>
          <p:nvPr/>
        </p:nvSpPr>
        <p:spPr bwMode="auto">
          <a:xfrm>
            <a:off x="1439863" y="5867400"/>
            <a:ext cx="6480175" cy="433388"/>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Note that the short read has 3 differences</a:t>
            </a:r>
          </a:p>
        </p:txBody>
      </p:sp>
      <p:sp>
        <p:nvSpPr>
          <p:cNvPr id="23558" name="Text Box 5"/>
          <p:cNvSpPr txBox="1">
            <a:spLocks noChangeArrowheads="1"/>
          </p:cNvSpPr>
          <p:nvPr/>
        </p:nvSpPr>
        <p:spPr bwMode="auto">
          <a:xfrm>
            <a:off x="6873875" y="5281613"/>
            <a:ext cx="1584325" cy="433387"/>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11bp word </a:t>
            </a:r>
          </a:p>
        </p:txBody>
      </p:sp>
      <p:sp>
        <p:nvSpPr>
          <p:cNvPr id="23559" name="Text Box 6"/>
          <p:cNvSpPr txBox="1">
            <a:spLocks noChangeArrowheads="1"/>
          </p:cNvSpPr>
          <p:nvPr/>
        </p:nvSpPr>
        <p:spPr bwMode="auto">
          <a:xfrm>
            <a:off x="1143000" y="5257800"/>
            <a:ext cx="1584325" cy="433388"/>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11bp word </a:t>
            </a:r>
          </a:p>
        </p:txBody>
      </p:sp>
      <p:sp>
        <p:nvSpPr>
          <p:cNvPr id="23560" name="Text Box 7"/>
          <p:cNvSpPr txBox="1">
            <a:spLocks noChangeArrowheads="1"/>
          </p:cNvSpPr>
          <p:nvPr/>
        </p:nvSpPr>
        <p:spPr bwMode="auto">
          <a:xfrm>
            <a:off x="4130675" y="5257800"/>
            <a:ext cx="1584325" cy="433388"/>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11bp word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739775"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Seed-extend algorithm</a:t>
            </a:r>
          </a:p>
        </p:txBody>
      </p:sp>
      <p:sp>
        <p:nvSpPr>
          <p:cNvPr id="24579" name="Text Box 2"/>
          <p:cNvSpPr txBox="1">
            <a:spLocks noChangeArrowheads="1"/>
          </p:cNvSpPr>
          <p:nvPr/>
        </p:nvSpPr>
        <p:spPr bwMode="auto">
          <a:xfrm>
            <a:off x="739775" y="2101850"/>
            <a:ext cx="8980488" cy="2716213"/>
          </a:xfrm>
          <a:prstGeom prst="rect">
            <a:avLst/>
          </a:prstGeom>
          <a:noFill/>
          <a:ln w="9525">
            <a:noFill/>
            <a:round/>
            <a:headEnd/>
            <a:tailEnd/>
          </a:ln>
        </p:spPr>
        <p:txBody>
          <a:bodyPr lIns="0" tIns="0" rIns="0" bIns="0"/>
          <a:lstStyle/>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b="1">
                <a:solidFill>
                  <a:srgbClr val="000000"/>
                </a:solidFill>
              </a:rPr>
              <a:t>Reference sequence:</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latin typeface="Simplified Arabic Fixed" pitchFamily="49" charset="-78"/>
                <a:cs typeface="Simplified Arabic Fixed" pitchFamily="49" charset="-78"/>
              </a:rPr>
              <a:t>...ACTGGGTCATCGTACGATCGATCGATCGATCGATCGGCTAGCTAGCTA...</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rPr>
              <a:t>			</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p:txBody>
      </p:sp>
      <p:sp>
        <p:nvSpPr>
          <p:cNvPr id="24581" name="Text Box 4"/>
          <p:cNvSpPr txBox="1">
            <a:spLocks noChangeArrowheads="1"/>
          </p:cNvSpPr>
          <p:nvPr/>
        </p:nvSpPr>
        <p:spPr bwMode="auto">
          <a:xfrm>
            <a:off x="1439863" y="5867400"/>
            <a:ext cx="6480175" cy="1125538"/>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No seeds match</a:t>
            </a:r>
          </a:p>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a:t>
            </a:r>
          </a:p>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Therefore the algorithm would find no hits at all!</a:t>
            </a:r>
          </a:p>
        </p:txBody>
      </p:sp>
      <p:sp>
        <p:nvSpPr>
          <p:cNvPr id="6" name="Text Box 3"/>
          <p:cNvSpPr txBox="1">
            <a:spLocks noChangeArrowheads="1"/>
          </p:cNvSpPr>
          <p:nvPr/>
        </p:nvSpPr>
        <p:spPr bwMode="auto">
          <a:xfrm>
            <a:off x="863600" y="4067175"/>
            <a:ext cx="8713788" cy="1182688"/>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0000"/>
                </a:solidFill>
              </a:rPr>
              <a:t>Short read:</a:t>
            </a: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endParaRPr>
          </a:p>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0000"/>
                </a:solidFill>
                <a:latin typeface="Simplified Arabic Fixed" pitchFamily="49" charset="-78"/>
                <a:cs typeface="Simplified Arabic Fixed" pitchFamily="49" charset="-78"/>
              </a:rPr>
              <a:t>GTCAT</a:t>
            </a:r>
            <a:r>
              <a:rPr lang="en-GB" sz="2800" dirty="0">
                <a:solidFill>
                  <a:srgbClr val="000000"/>
                </a:solidFill>
                <a:latin typeface="Simplified Arabic Fixed" pitchFamily="49" charset="-78"/>
                <a:cs typeface="Simplified Arabic Fixed" pitchFamily="49" charset="-78"/>
              </a:rPr>
              <a:t>C</a:t>
            </a:r>
            <a:r>
              <a:rPr lang="en-GB" dirty="0">
                <a:solidFill>
                  <a:srgbClr val="FF0000"/>
                </a:solidFill>
                <a:latin typeface="Simplified Arabic Fixed" pitchFamily="49" charset="-78"/>
                <a:cs typeface="Simplified Arabic Fixed" pitchFamily="49" charset="-78"/>
              </a:rPr>
              <a:t>GTACG		</a:t>
            </a:r>
            <a:r>
              <a:rPr lang="en-GB" dirty="0">
                <a:solidFill>
                  <a:srgbClr val="0070C0"/>
                </a:solidFill>
                <a:latin typeface="Simplified Arabic Fixed" pitchFamily="49" charset="-78"/>
                <a:cs typeface="Simplified Arabic Fixed" pitchFamily="49" charset="-78"/>
              </a:rPr>
              <a:t>ATCGATC</a:t>
            </a:r>
            <a:r>
              <a:rPr lang="en-GB" sz="2800" dirty="0">
                <a:solidFill>
                  <a:srgbClr val="000000"/>
                </a:solidFill>
                <a:latin typeface="Simplified Arabic Fixed" pitchFamily="49" charset="-78"/>
                <a:cs typeface="Simplified Arabic Fixed" pitchFamily="49" charset="-78"/>
              </a:rPr>
              <a:t>G</a:t>
            </a:r>
            <a:r>
              <a:rPr lang="en-GB" dirty="0">
                <a:solidFill>
                  <a:srgbClr val="0070C0"/>
                </a:solidFill>
                <a:latin typeface="Simplified Arabic Fixed" pitchFamily="49" charset="-78"/>
                <a:cs typeface="Simplified Arabic Fixed" pitchFamily="49" charset="-78"/>
              </a:rPr>
              <a:t>ATCG		</a:t>
            </a:r>
            <a:r>
              <a:rPr lang="en-GB" dirty="0">
                <a:solidFill>
                  <a:srgbClr val="00B050"/>
                </a:solidFill>
                <a:latin typeface="Simplified Arabic Fixed" pitchFamily="49" charset="-78"/>
                <a:cs typeface="Simplified Arabic Fixed" pitchFamily="49" charset="-78"/>
              </a:rPr>
              <a:t>ATCGATCGGC</a:t>
            </a:r>
            <a:r>
              <a:rPr lang="en-GB" sz="2800" dirty="0">
                <a:solidFill>
                  <a:srgbClr val="000000"/>
                </a:solidFill>
                <a:latin typeface="Simplified Arabic Fixed" pitchFamily="49" charset="-78"/>
                <a:cs typeface="Simplified Arabic Fixed" pitchFamily="49" charset="-78"/>
              </a:rPr>
              <a:t>A</a:t>
            </a:r>
            <a:r>
              <a:rPr lang="en-GB" dirty="0">
                <a:solidFill>
                  <a:srgbClr val="00B050"/>
                </a:solidFill>
                <a:latin typeface="Simplified Arabic Fixed" pitchFamily="49" charset="-78"/>
                <a:cs typeface="Simplified Arabic Fixed" pitchFamily="49" charset="-78"/>
              </a:rPr>
              <a:t>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cstate="print"/>
          <a:srcRect/>
          <a:stretch>
            <a:fillRect/>
          </a:stretch>
        </p:blipFill>
        <p:spPr bwMode="auto">
          <a:xfrm>
            <a:off x="203200" y="1060450"/>
            <a:ext cx="9877425" cy="555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39775" y="0"/>
            <a:ext cx="8604250" cy="1258887"/>
          </a:xfrm>
        </p:spPr>
        <p:txBody>
          <a:bodyPr/>
          <a:lstStyle/>
          <a:p>
            <a:r>
              <a:rPr lang="en-GB" sz="3200" dirty="0" smtClean="0"/>
              <a:t>Adapting hashed seed-extend algorithms to work with shorter reads</a:t>
            </a:r>
          </a:p>
        </p:txBody>
      </p:sp>
      <p:sp>
        <p:nvSpPr>
          <p:cNvPr id="26627" name="Content Placeholder 2"/>
          <p:cNvSpPr>
            <a:spLocks noGrp="1"/>
          </p:cNvSpPr>
          <p:nvPr>
            <p:ph idx="1"/>
          </p:nvPr>
        </p:nvSpPr>
        <p:spPr>
          <a:xfrm>
            <a:off x="719138" y="1583359"/>
            <a:ext cx="8604250" cy="5427041"/>
          </a:xfrm>
        </p:spPr>
        <p:txBody>
          <a:bodyPr/>
          <a:lstStyle/>
          <a:p>
            <a:pPr>
              <a:buFont typeface="Arial" charset="0"/>
              <a:buChar char="•"/>
            </a:pPr>
            <a:r>
              <a:rPr lang="en-GB" sz="2400" dirty="0" smtClean="0"/>
              <a:t>Improve seed matching sensitivity</a:t>
            </a:r>
          </a:p>
          <a:p>
            <a:pPr lvl="1">
              <a:buFont typeface="Times New Roman" pitchFamily="18" charset="0"/>
              <a:buChar char="−"/>
            </a:pPr>
            <a:r>
              <a:rPr lang="en-GB" sz="2400" b="1" dirty="0" smtClean="0"/>
              <a:t>Allow mismatches within seed </a:t>
            </a:r>
          </a:p>
          <a:p>
            <a:pPr lvl="3">
              <a:buFont typeface="Times New Roman" pitchFamily="18" charset="0"/>
              <a:buChar char="−"/>
            </a:pPr>
            <a:r>
              <a:rPr lang="en-GB" sz="2400" b="1" dirty="0" smtClean="0"/>
              <a:t>BLAST</a:t>
            </a:r>
          </a:p>
          <a:p>
            <a:pPr lvl="1">
              <a:buFont typeface="Times New Roman" pitchFamily="18" charset="0"/>
              <a:buChar char="−"/>
            </a:pPr>
            <a:r>
              <a:rPr lang="en-GB" sz="2400" dirty="0" smtClean="0"/>
              <a:t>Allow mismatches + Adopt spaced-seed approach </a:t>
            </a:r>
          </a:p>
          <a:p>
            <a:pPr lvl="3">
              <a:buFont typeface="Times New Roman" pitchFamily="18" charset="0"/>
              <a:buChar char="−"/>
            </a:pPr>
            <a:r>
              <a:rPr lang="en-GB" sz="2400" dirty="0" smtClean="0"/>
              <a:t>ELAND, SOAP, MAQ, RMAP, ZOOM</a:t>
            </a:r>
          </a:p>
          <a:p>
            <a:pPr lvl="1">
              <a:buFont typeface="Times New Roman" pitchFamily="18" charset="0"/>
              <a:buChar char="−"/>
            </a:pPr>
            <a:r>
              <a:rPr lang="en-GB" sz="2400" dirty="0" smtClean="0"/>
              <a:t>Allow mismatches + Spaced-seeds + Multi-seeds</a:t>
            </a:r>
          </a:p>
          <a:p>
            <a:pPr lvl="3">
              <a:buFont typeface="Times New Roman" pitchFamily="18" charset="0"/>
              <a:buChar char="−"/>
            </a:pPr>
            <a:r>
              <a:rPr lang="en-GB" sz="2400" dirty="0" smtClean="0"/>
              <a:t>SSAHA2, BLAT, ELAND2</a:t>
            </a:r>
          </a:p>
          <a:p>
            <a:pPr>
              <a:buFont typeface="Arial" charset="0"/>
              <a:buChar char="•"/>
            </a:pPr>
            <a:r>
              <a:rPr lang="en-GB" sz="2400" dirty="0" smtClean="0"/>
              <a:t>Above and/or Improve speed of local alignment for seed extension</a:t>
            </a:r>
          </a:p>
          <a:p>
            <a:pPr lvl="1">
              <a:buFont typeface="Times New Roman" pitchFamily="18" charset="0"/>
              <a:buChar char="−"/>
            </a:pPr>
            <a:r>
              <a:rPr lang="en-GB" sz="2400" dirty="0" smtClean="0"/>
              <a:t>Single Instruction Multiple Data</a:t>
            </a:r>
          </a:p>
          <a:p>
            <a:pPr lvl="3">
              <a:buFont typeface="Times New Roman" pitchFamily="18" charset="0"/>
              <a:buChar char="−"/>
            </a:pPr>
            <a:r>
              <a:rPr lang="en-GB" sz="2400" dirty="0" smtClean="0"/>
              <a:t>Shrimp2, </a:t>
            </a:r>
            <a:r>
              <a:rPr lang="en-GB" sz="2400" dirty="0" err="1" smtClean="0"/>
              <a:t>CLCBio</a:t>
            </a:r>
            <a:endParaRPr lang="en-GB" sz="2400" dirty="0" smtClean="0"/>
          </a:p>
          <a:p>
            <a:pPr lvl="1">
              <a:buFont typeface="Times New Roman" pitchFamily="18" charset="0"/>
              <a:buChar char="−"/>
            </a:pPr>
            <a:r>
              <a:rPr lang="en-GB" sz="2400" dirty="0" smtClean="0"/>
              <a:t>Reduce search space to region around seed</a:t>
            </a:r>
          </a:p>
          <a:p>
            <a:pPr>
              <a:buFont typeface="Arial" charset="0"/>
              <a:buChar char="•"/>
            </a:pPr>
            <a:endParaRPr lang="en-GB" sz="3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39775" y="0"/>
            <a:ext cx="8604250" cy="1258887"/>
          </a:xfrm>
        </p:spPr>
        <p:txBody>
          <a:bodyPr/>
          <a:lstStyle/>
          <a:p>
            <a:r>
              <a:rPr lang="en-GB" sz="3200" dirty="0" smtClean="0"/>
              <a:t>Adapting hashed seed-extend algorithms to work with shorter reads</a:t>
            </a:r>
          </a:p>
        </p:txBody>
      </p:sp>
      <p:sp>
        <p:nvSpPr>
          <p:cNvPr id="26627" name="Content Placeholder 2"/>
          <p:cNvSpPr>
            <a:spLocks noGrp="1"/>
          </p:cNvSpPr>
          <p:nvPr>
            <p:ph idx="1"/>
          </p:nvPr>
        </p:nvSpPr>
        <p:spPr>
          <a:xfrm>
            <a:off x="719138" y="1583359"/>
            <a:ext cx="8604250" cy="5427041"/>
          </a:xfrm>
        </p:spPr>
        <p:txBody>
          <a:bodyPr/>
          <a:lstStyle/>
          <a:p>
            <a:pPr>
              <a:buFont typeface="Arial" charset="0"/>
              <a:buChar char="•"/>
            </a:pPr>
            <a:r>
              <a:rPr lang="en-GB" sz="2400" dirty="0" smtClean="0"/>
              <a:t>Improve seed matching sensitivity</a:t>
            </a:r>
          </a:p>
          <a:p>
            <a:pPr lvl="1">
              <a:buFont typeface="Times New Roman" pitchFamily="18" charset="0"/>
              <a:buChar char="−"/>
            </a:pPr>
            <a:r>
              <a:rPr lang="en-GB" sz="2400" b="1" dirty="0" smtClean="0"/>
              <a:t>Allow mismatches within seed </a:t>
            </a:r>
          </a:p>
          <a:p>
            <a:pPr lvl="3">
              <a:buFont typeface="Times New Roman" pitchFamily="18" charset="0"/>
              <a:buChar char="−"/>
            </a:pPr>
            <a:r>
              <a:rPr lang="en-GB" sz="2400" b="1" dirty="0" smtClean="0"/>
              <a:t>BLAST</a:t>
            </a:r>
          </a:p>
          <a:p>
            <a:pPr lvl="1">
              <a:buFont typeface="Times New Roman" pitchFamily="18" charset="0"/>
              <a:buChar char="−"/>
            </a:pPr>
            <a:r>
              <a:rPr lang="en-GB" sz="2400" b="1" dirty="0" smtClean="0"/>
              <a:t>Allow mismatches + Adopt spaced-seed approach </a:t>
            </a:r>
          </a:p>
          <a:p>
            <a:pPr lvl="3">
              <a:buFont typeface="Times New Roman" pitchFamily="18" charset="0"/>
              <a:buChar char="−"/>
            </a:pPr>
            <a:r>
              <a:rPr lang="en-GB" sz="2400" b="1" dirty="0" smtClean="0"/>
              <a:t>ELAND, MAQ, RMAP, ZOOM</a:t>
            </a:r>
          </a:p>
          <a:p>
            <a:pPr lvl="1">
              <a:buFont typeface="Times New Roman" pitchFamily="18" charset="0"/>
              <a:buChar char="−"/>
            </a:pPr>
            <a:r>
              <a:rPr lang="en-GB" sz="2400" dirty="0" smtClean="0"/>
              <a:t>Allow mismatches + Spaced-seeds + Multi-seeds</a:t>
            </a:r>
          </a:p>
          <a:p>
            <a:pPr lvl="3">
              <a:buFont typeface="Times New Roman" pitchFamily="18" charset="0"/>
              <a:buChar char="−"/>
            </a:pPr>
            <a:r>
              <a:rPr lang="en-GB" sz="2400" dirty="0" smtClean="0"/>
              <a:t>SSAHA2, BLAT, ELAND2</a:t>
            </a:r>
          </a:p>
          <a:p>
            <a:pPr>
              <a:buFont typeface="Arial" charset="0"/>
              <a:buChar char="•"/>
            </a:pPr>
            <a:r>
              <a:rPr lang="en-GB" sz="2400" dirty="0" smtClean="0"/>
              <a:t>Above and/or Improve speed of local alignment for seed extension</a:t>
            </a:r>
          </a:p>
          <a:p>
            <a:pPr lvl="1">
              <a:buFont typeface="Times New Roman" pitchFamily="18" charset="0"/>
              <a:buChar char="−"/>
            </a:pPr>
            <a:r>
              <a:rPr lang="en-GB" sz="2400" dirty="0" smtClean="0"/>
              <a:t>Single Instruction Multiple Data</a:t>
            </a:r>
          </a:p>
          <a:p>
            <a:pPr lvl="3">
              <a:buFont typeface="Times New Roman" pitchFamily="18" charset="0"/>
              <a:buChar char="−"/>
            </a:pPr>
            <a:r>
              <a:rPr lang="en-GB" sz="2400" dirty="0" smtClean="0"/>
              <a:t>Shrimp2, </a:t>
            </a:r>
            <a:r>
              <a:rPr lang="en-GB" sz="2400" dirty="0" err="1" smtClean="0"/>
              <a:t>CLCBio</a:t>
            </a:r>
            <a:endParaRPr lang="en-GB" sz="2400" dirty="0" smtClean="0"/>
          </a:p>
          <a:p>
            <a:pPr lvl="1">
              <a:buFont typeface="Times New Roman" pitchFamily="18" charset="0"/>
              <a:buChar char="−"/>
            </a:pPr>
            <a:r>
              <a:rPr lang="en-GB" sz="2400" dirty="0" smtClean="0"/>
              <a:t>Reduce search space to region around seed</a:t>
            </a:r>
          </a:p>
          <a:p>
            <a:pPr>
              <a:buFont typeface="Arial" charset="0"/>
              <a:buChar char="•"/>
            </a:pPr>
            <a:endParaRPr lang="en-GB"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19138" y="0"/>
            <a:ext cx="8604250" cy="1258888"/>
          </a:xfrm>
        </p:spPr>
        <p:txBody>
          <a:bodyPr/>
          <a:lstStyle/>
          <a:p>
            <a:r>
              <a:rPr lang="en-GB" sz="3200" dirty="0" smtClean="0"/>
              <a:t>Consecutive seed</a:t>
            </a:r>
          </a:p>
        </p:txBody>
      </p:sp>
      <p:sp>
        <p:nvSpPr>
          <p:cNvPr id="22533" name="TextBox 8"/>
          <p:cNvSpPr txBox="1">
            <a:spLocks noChangeArrowheads="1"/>
          </p:cNvSpPr>
          <p:nvPr/>
        </p:nvSpPr>
        <p:spPr bwMode="auto">
          <a:xfrm>
            <a:off x="882650" y="3332163"/>
            <a:ext cx="6624638" cy="442912"/>
          </a:xfrm>
          <a:prstGeom prst="rect">
            <a:avLst/>
          </a:prstGeom>
          <a:noFill/>
          <a:ln w="9525">
            <a:noFill/>
            <a:miter lim="800000"/>
            <a:headEnd/>
            <a:tailEnd/>
          </a:ln>
        </p:spPr>
        <p:txBody>
          <a:bodyPr>
            <a:spAutoFit/>
          </a:bodyPr>
          <a:lstStyle/>
          <a:p>
            <a:r>
              <a:rPr lang="en-GB">
                <a:solidFill>
                  <a:srgbClr val="000000"/>
                </a:solidFill>
                <a:latin typeface="Simplified Arabic Fixed" pitchFamily="49" charset="-78"/>
                <a:cs typeface="Simplified Arabic Fixed" pitchFamily="49" charset="-78"/>
              </a:rPr>
              <a:t>CC</a:t>
            </a:r>
            <a:r>
              <a:rPr lang="en-GB">
                <a:solidFill>
                  <a:srgbClr val="FF0000"/>
                </a:solidFill>
                <a:latin typeface="Simplified Arabic Fixed" pitchFamily="49" charset="-78"/>
                <a:cs typeface="Simplified Arabic Fixed" pitchFamily="49" charset="-78"/>
              </a:rPr>
              <a:t>AC</a:t>
            </a:r>
            <a:r>
              <a:rPr lang="en-GB">
                <a:solidFill>
                  <a:schemeClr val="tx1"/>
                </a:solidFill>
                <a:latin typeface="Simplified Arabic Fixed" pitchFamily="49" charset="-78"/>
                <a:cs typeface="Simplified Arabic Fixed" pitchFamily="49" charset="-78"/>
              </a:rPr>
              <a:t>T</a:t>
            </a:r>
            <a:r>
              <a:rPr lang="en-GB">
                <a:solidFill>
                  <a:srgbClr val="000000"/>
                </a:solidFill>
                <a:latin typeface="Simplified Arabic Fixed" pitchFamily="49" charset="-78"/>
                <a:cs typeface="Simplified Arabic Fixed" pitchFamily="49" charset="-78"/>
              </a:rPr>
              <a:t>G</a:t>
            </a:r>
            <a:r>
              <a:rPr lang="en-GB">
                <a:solidFill>
                  <a:schemeClr val="tx1"/>
                </a:solidFill>
                <a:latin typeface="Simplified Arabic Fixed" pitchFamily="49" charset="-78"/>
                <a:cs typeface="Simplified Arabic Fixed" pitchFamily="49" charset="-78"/>
              </a:rPr>
              <a:t>T</a:t>
            </a:r>
            <a:r>
              <a:rPr lang="en-GB">
                <a:solidFill>
                  <a:srgbClr val="000000"/>
                </a:solidFill>
                <a:latin typeface="Simplified Arabic Fixed" pitchFamily="49" charset="-78"/>
                <a:cs typeface="Simplified Arabic Fixed" pitchFamily="49" charset="-78"/>
              </a:rPr>
              <a:t>C</a:t>
            </a:r>
            <a:r>
              <a:rPr lang="en-GB">
                <a:solidFill>
                  <a:srgbClr val="FF0000"/>
                </a:solidFill>
                <a:latin typeface="Simplified Arabic Fixed" pitchFamily="49" charset="-78"/>
                <a:cs typeface="Simplified Arabic Fixed" pitchFamily="49" charset="-78"/>
              </a:rPr>
              <a:t>C</a:t>
            </a:r>
            <a:r>
              <a:rPr lang="en-GB">
                <a:solidFill>
                  <a:srgbClr val="000000"/>
                </a:solidFill>
                <a:latin typeface="Simplified Arabic Fixed" pitchFamily="49" charset="-78"/>
                <a:cs typeface="Simplified Arabic Fixed" pitchFamily="49" charset="-78"/>
              </a:rPr>
              <a:t>TC</a:t>
            </a:r>
            <a:r>
              <a:rPr lang="en-GB">
                <a:solidFill>
                  <a:srgbClr val="FF0000"/>
                </a:solidFill>
                <a:latin typeface="Simplified Arabic Fixed" pitchFamily="49" charset="-78"/>
                <a:cs typeface="Simplified Arabic Fixed" pitchFamily="49" charset="-78"/>
              </a:rPr>
              <a:t>C</a:t>
            </a:r>
            <a:r>
              <a:rPr lang="en-GB">
                <a:solidFill>
                  <a:srgbClr val="000000"/>
                </a:solidFill>
                <a:latin typeface="Simplified Arabic Fixed" pitchFamily="49" charset="-78"/>
                <a:cs typeface="Simplified Arabic Fixed" pitchFamily="49" charset="-78"/>
              </a:rPr>
              <a:t>TAC</a:t>
            </a:r>
            <a:r>
              <a:rPr lang="en-GB">
                <a:solidFill>
                  <a:srgbClr val="FF0000"/>
                </a:solidFill>
                <a:latin typeface="Simplified Arabic Fixed" pitchFamily="49" charset="-78"/>
                <a:cs typeface="Simplified Arabic Fixed" pitchFamily="49" charset="-78"/>
              </a:rPr>
              <a:t>A</a:t>
            </a:r>
            <a:r>
              <a:rPr lang="en-GB">
                <a:solidFill>
                  <a:srgbClr val="000000"/>
                </a:solidFill>
                <a:latin typeface="Simplified Arabic Fixed" pitchFamily="49" charset="-78"/>
                <a:cs typeface="Simplified Arabic Fixed" pitchFamily="49" charset="-78"/>
              </a:rPr>
              <a:t>T</a:t>
            </a:r>
            <a:r>
              <a:rPr lang="en-GB">
                <a:solidFill>
                  <a:schemeClr val="tx1"/>
                </a:solidFill>
                <a:latin typeface="Simplified Arabic Fixed" pitchFamily="49" charset="-78"/>
                <a:cs typeface="Simplified Arabic Fixed" pitchFamily="49" charset="-78"/>
              </a:rPr>
              <a:t>A</a:t>
            </a:r>
            <a:r>
              <a:rPr lang="en-GB">
                <a:solidFill>
                  <a:srgbClr val="000000"/>
                </a:solidFill>
                <a:latin typeface="Simplified Arabic Fixed" pitchFamily="49" charset="-78"/>
                <a:cs typeface="Simplified Arabic Fixed" pitchFamily="49" charset="-78"/>
              </a:rPr>
              <a:t>G</a:t>
            </a:r>
            <a:r>
              <a:rPr lang="en-GB">
                <a:solidFill>
                  <a:schemeClr val="tx1"/>
                </a:solidFill>
                <a:latin typeface="Simplified Arabic Fixed" pitchFamily="49" charset="-78"/>
                <a:cs typeface="Simplified Arabic Fixed" pitchFamily="49" charset="-78"/>
              </a:rPr>
              <a:t>GA</a:t>
            </a:r>
            <a:r>
              <a:rPr lang="en-GB">
                <a:solidFill>
                  <a:srgbClr val="FF0000"/>
                </a:solidFill>
                <a:latin typeface="Simplified Arabic Fixed" pitchFamily="49" charset="-78"/>
                <a:cs typeface="Simplified Arabic Fixed" pitchFamily="49" charset="-78"/>
              </a:rPr>
              <a:t>A</a:t>
            </a:r>
            <a:r>
              <a:rPr lang="en-GB">
                <a:solidFill>
                  <a:srgbClr val="000000"/>
                </a:solidFill>
                <a:latin typeface="Simplified Arabic Fixed" pitchFamily="49" charset="-78"/>
                <a:cs typeface="Simplified Arabic Fixed" pitchFamily="49" charset="-78"/>
              </a:rPr>
              <a:t>CG</a:t>
            </a:r>
            <a:r>
              <a:rPr lang="en-GB">
                <a:solidFill>
                  <a:srgbClr val="FF0000"/>
                </a:solidFill>
                <a:latin typeface="Simplified Arabic Fixed" pitchFamily="49" charset="-78"/>
                <a:cs typeface="Simplified Arabic Fixed" pitchFamily="49" charset="-78"/>
              </a:rPr>
              <a:t>A</a:t>
            </a:r>
          </a:p>
        </p:txBody>
      </p:sp>
      <p:sp>
        <p:nvSpPr>
          <p:cNvPr id="28676" name="TextBox 9"/>
          <p:cNvSpPr txBox="1">
            <a:spLocks noChangeArrowheads="1"/>
          </p:cNvSpPr>
          <p:nvPr/>
        </p:nvSpPr>
        <p:spPr bwMode="auto">
          <a:xfrm>
            <a:off x="792163" y="1908175"/>
            <a:ext cx="6119812" cy="434975"/>
          </a:xfrm>
          <a:prstGeom prst="rect">
            <a:avLst/>
          </a:prstGeom>
          <a:noFill/>
          <a:ln w="9525">
            <a:noFill/>
            <a:miter lim="800000"/>
            <a:headEnd/>
            <a:tailEnd/>
          </a:ln>
        </p:spPr>
        <p:txBody>
          <a:bodyPr>
            <a:spAutoFit/>
          </a:bodyPr>
          <a:lstStyle/>
          <a:p>
            <a:r>
              <a:rPr lang="en-GB" dirty="0">
                <a:solidFill>
                  <a:schemeClr val="tx1"/>
                </a:solidFill>
              </a:rPr>
              <a:t>Consecutive seed 9bp with no mismatches:</a:t>
            </a:r>
          </a:p>
        </p:txBody>
      </p:sp>
      <p:cxnSp>
        <p:nvCxnSpPr>
          <p:cNvPr id="11" name="Straight Arrow Connector 10"/>
          <p:cNvCxnSpPr>
            <a:cxnSpLocks noChangeShapeType="1"/>
          </p:cNvCxnSpPr>
          <p:nvPr/>
        </p:nvCxnSpPr>
        <p:spPr bwMode="auto">
          <a:xfrm rot="16200000" flipH="1">
            <a:off x="1908176" y="3887787"/>
            <a:ext cx="576262" cy="360363"/>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rot="5400000">
            <a:off x="3095626" y="3924300"/>
            <a:ext cx="576262" cy="287337"/>
          </a:xfrm>
          <a:prstGeom prst="straightConnector1">
            <a:avLst/>
          </a:prstGeom>
          <a:noFill/>
          <a:ln w="9525" algn="ctr">
            <a:solidFill>
              <a:schemeClr val="tx1"/>
            </a:solidFill>
            <a:round/>
            <a:headEnd/>
            <a:tailEnd type="arrow" w="med" len="med"/>
          </a:ln>
        </p:spPr>
      </p:cxnSp>
      <p:sp>
        <p:nvSpPr>
          <p:cNvPr id="28679" name="TextBox 8"/>
          <p:cNvSpPr txBox="1">
            <a:spLocks noChangeArrowheads="1"/>
          </p:cNvSpPr>
          <p:nvPr/>
        </p:nvSpPr>
        <p:spPr bwMode="auto">
          <a:xfrm>
            <a:off x="182563" y="2889250"/>
            <a:ext cx="8496300" cy="442913"/>
          </a:xfrm>
          <a:prstGeom prst="rect">
            <a:avLst/>
          </a:prstGeom>
          <a:noFill/>
          <a:ln w="9525">
            <a:noFill/>
            <a:miter lim="800000"/>
            <a:headEnd/>
            <a:tailEnd/>
          </a:ln>
        </p:spPr>
        <p:txBody>
          <a:bodyPr>
            <a:spAutoFit/>
          </a:bodyPr>
          <a:lstStyle/>
          <a:p>
            <a:r>
              <a:rPr lang="en-GB">
                <a:solidFill>
                  <a:srgbClr val="000000"/>
                </a:solidFill>
                <a:latin typeface="Simplified Arabic Fixed" pitchFamily="49" charset="-78"/>
                <a:cs typeface="Simplified Arabic Fixed" pitchFamily="49" charset="-78"/>
              </a:rPr>
              <a:t>ACTCCCATCGTCATCGTACTAGGGATCGTAACA</a:t>
            </a:r>
            <a:endParaRPr lang="en-GB">
              <a:latin typeface="Simplified Arabic Fixed" pitchFamily="49" charset="-78"/>
              <a:cs typeface="Simplified Arabic Fixed" pitchFamily="49" charset="-78"/>
            </a:endParaRPr>
          </a:p>
        </p:txBody>
      </p:sp>
      <p:sp>
        <p:nvSpPr>
          <p:cNvPr id="18" name="TextBox 17"/>
          <p:cNvSpPr txBox="1">
            <a:spLocks noChangeArrowheads="1"/>
          </p:cNvSpPr>
          <p:nvPr/>
        </p:nvSpPr>
        <p:spPr bwMode="auto">
          <a:xfrm>
            <a:off x="7127875" y="3348038"/>
            <a:ext cx="3529013" cy="434975"/>
          </a:xfrm>
          <a:prstGeom prst="rect">
            <a:avLst/>
          </a:prstGeom>
          <a:noFill/>
          <a:ln w="9525">
            <a:noFill/>
            <a:miter lim="800000"/>
            <a:headEnd/>
            <a:tailEnd/>
          </a:ln>
        </p:spPr>
        <p:txBody>
          <a:bodyPr>
            <a:spAutoFit/>
          </a:bodyPr>
          <a:lstStyle/>
          <a:p>
            <a:r>
              <a:rPr lang="en-GB">
                <a:solidFill>
                  <a:schemeClr val="tx1"/>
                </a:solidFill>
              </a:rPr>
              <a:t>SNP ‘heavy’ read</a:t>
            </a:r>
          </a:p>
        </p:txBody>
      </p:sp>
      <p:sp>
        <p:nvSpPr>
          <p:cNvPr id="28681" name="TextBox 18"/>
          <p:cNvSpPr txBox="1">
            <a:spLocks noChangeArrowheads="1"/>
          </p:cNvSpPr>
          <p:nvPr/>
        </p:nvSpPr>
        <p:spPr bwMode="auto">
          <a:xfrm>
            <a:off x="7127875" y="2843213"/>
            <a:ext cx="2952750" cy="436562"/>
          </a:xfrm>
          <a:prstGeom prst="rect">
            <a:avLst/>
          </a:prstGeom>
          <a:noFill/>
          <a:ln w="9525">
            <a:noFill/>
            <a:miter lim="800000"/>
            <a:headEnd/>
            <a:tailEnd/>
          </a:ln>
        </p:spPr>
        <p:txBody>
          <a:bodyPr>
            <a:spAutoFit/>
          </a:bodyPr>
          <a:lstStyle/>
          <a:p>
            <a:r>
              <a:rPr lang="en-GB">
                <a:solidFill>
                  <a:schemeClr val="tx1"/>
                </a:solidFill>
              </a:rPr>
              <a:t>Reference sequence</a:t>
            </a:r>
          </a:p>
        </p:txBody>
      </p:sp>
      <p:sp>
        <p:nvSpPr>
          <p:cNvPr id="21" name="TextBox 20"/>
          <p:cNvSpPr txBox="1">
            <a:spLocks noChangeArrowheads="1"/>
          </p:cNvSpPr>
          <p:nvPr/>
        </p:nvSpPr>
        <p:spPr bwMode="auto">
          <a:xfrm>
            <a:off x="2519363" y="5867400"/>
            <a:ext cx="4537075" cy="1123950"/>
          </a:xfrm>
          <a:prstGeom prst="rect">
            <a:avLst/>
          </a:prstGeom>
          <a:noFill/>
          <a:ln w="9525">
            <a:noFill/>
            <a:miter lim="800000"/>
            <a:headEnd/>
            <a:tailEnd/>
          </a:ln>
        </p:spPr>
        <p:txBody>
          <a:bodyPr>
            <a:spAutoFit/>
          </a:bodyPr>
          <a:lstStyle/>
          <a:p>
            <a:r>
              <a:rPr lang="en-GB">
                <a:solidFill>
                  <a:schemeClr val="tx1"/>
                </a:solidFill>
              </a:rPr>
              <a:t>Even allowing for 2 mismatches in the seed - no seeds match. </a:t>
            </a:r>
          </a:p>
          <a:p>
            <a:r>
              <a:rPr lang="en-GB">
                <a:solidFill>
                  <a:schemeClr val="tx1"/>
                </a:solidFill>
              </a:rPr>
              <a:t>No hits!</a:t>
            </a:r>
          </a:p>
        </p:txBody>
      </p:sp>
      <p:sp>
        <p:nvSpPr>
          <p:cNvPr id="22" name="TextBox 21"/>
          <p:cNvSpPr txBox="1">
            <a:spLocks noChangeArrowheads="1"/>
          </p:cNvSpPr>
          <p:nvPr/>
        </p:nvSpPr>
        <p:spPr bwMode="auto">
          <a:xfrm>
            <a:off x="3887788" y="4716463"/>
            <a:ext cx="5545137" cy="779462"/>
          </a:xfrm>
          <a:prstGeom prst="rect">
            <a:avLst/>
          </a:prstGeom>
          <a:noFill/>
          <a:ln w="9525">
            <a:noFill/>
            <a:miter lim="800000"/>
            <a:headEnd/>
            <a:tailEnd/>
          </a:ln>
        </p:spPr>
        <p:txBody>
          <a:bodyPr>
            <a:spAutoFit/>
          </a:bodyPr>
          <a:lstStyle/>
          <a:p>
            <a:r>
              <a:rPr lang="en-GB">
                <a:solidFill>
                  <a:schemeClr val="tx1"/>
                </a:solidFill>
              </a:rPr>
              <a:t>Cannot find seed match due to A-&gt;C SNP and G-&gt;C SNP</a:t>
            </a:r>
          </a:p>
        </p:txBody>
      </p:sp>
      <p:sp>
        <p:nvSpPr>
          <p:cNvPr id="23" name="Rectangle 22"/>
          <p:cNvSpPr>
            <a:spLocks noChangeArrowheads="1"/>
          </p:cNvSpPr>
          <p:nvPr/>
        </p:nvSpPr>
        <p:spPr bwMode="auto">
          <a:xfrm>
            <a:off x="1871663" y="4427538"/>
            <a:ext cx="1844675" cy="436562"/>
          </a:xfrm>
          <a:prstGeom prst="rect">
            <a:avLst/>
          </a:prstGeom>
          <a:noFill/>
          <a:ln w="9525">
            <a:noFill/>
            <a:miter lim="800000"/>
            <a:headEnd/>
            <a:tailEnd/>
          </a:ln>
        </p:spPr>
        <p:txBody>
          <a:bodyPr wrap="none">
            <a:spAutoFit/>
          </a:bodyPr>
          <a:lstStyle/>
          <a:p>
            <a:r>
              <a:rPr lang="en-GB">
                <a:solidFill>
                  <a:srgbClr val="000000"/>
                </a:solidFill>
                <a:latin typeface="Simplified Arabic Fixed" pitchFamily="49" charset="-78"/>
                <a:cs typeface="Simplified Arabic Fixed" pitchFamily="49" charset="-78"/>
              </a:rPr>
              <a:t>TC</a:t>
            </a:r>
            <a:r>
              <a:rPr lang="en-GB" b="1">
                <a:solidFill>
                  <a:srgbClr val="000000"/>
                </a:solidFill>
                <a:latin typeface="Simplified Arabic Fixed" pitchFamily="49" charset="-78"/>
                <a:cs typeface="Simplified Arabic Fixed" pitchFamily="49" charset="-78"/>
              </a:rPr>
              <a:t>A</a:t>
            </a:r>
            <a:r>
              <a:rPr lang="en-GB">
                <a:solidFill>
                  <a:srgbClr val="000000"/>
                </a:solidFill>
                <a:latin typeface="Simplified Arabic Fixed" pitchFamily="49" charset="-78"/>
                <a:cs typeface="Simplified Arabic Fixed" pitchFamily="49" charset="-78"/>
              </a:rPr>
              <a:t>TC</a:t>
            </a:r>
            <a:r>
              <a:rPr lang="en-GB" b="1">
                <a:solidFill>
                  <a:srgbClr val="000000"/>
                </a:solidFill>
                <a:latin typeface="Simplified Arabic Fixed" pitchFamily="49" charset="-78"/>
                <a:cs typeface="Simplified Arabic Fixed" pitchFamily="49" charset="-78"/>
              </a:rPr>
              <a:t>G</a:t>
            </a:r>
            <a:r>
              <a:rPr lang="en-GB">
                <a:solidFill>
                  <a:srgbClr val="000000"/>
                </a:solidFill>
                <a:latin typeface="Simplified Arabic Fixed" pitchFamily="49" charset="-78"/>
                <a:cs typeface="Simplified Arabic Fixed" pitchFamily="49" charset="-78"/>
              </a:rPr>
              <a:t>TAC</a:t>
            </a:r>
            <a:endParaRPr lang="en-GB"/>
          </a:p>
        </p:txBody>
      </p:sp>
      <p:sp>
        <p:nvSpPr>
          <p:cNvPr id="24" name="Rectangle 23"/>
          <p:cNvSpPr>
            <a:spLocks noChangeArrowheads="1"/>
          </p:cNvSpPr>
          <p:nvPr/>
        </p:nvSpPr>
        <p:spPr bwMode="auto">
          <a:xfrm>
            <a:off x="1871663" y="4859338"/>
            <a:ext cx="1844675" cy="442912"/>
          </a:xfrm>
          <a:prstGeom prst="rect">
            <a:avLst/>
          </a:prstGeom>
          <a:noFill/>
          <a:ln w="9525">
            <a:noFill/>
            <a:miter lim="800000"/>
            <a:headEnd/>
            <a:tailEnd/>
          </a:ln>
        </p:spPr>
        <p:txBody>
          <a:bodyPr wrap="none">
            <a:spAutoFit/>
          </a:bodyPr>
          <a:lstStyle/>
          <a:p>
            <a:r>
              <a:rPr lang="en-GB">
                <a:solidFill>
                  <a:schemeClr val="tx1"/>
                </a:solidFill>
                <a:latin typeface="Simplified Arabic Fixed" pitchFamily="49" charset="-78"/>
                <a:cs typeface="Simplified Arabic Fixed" pitchFamily="49" charset="-78"/>
              </a:rPr>
              <a:t>T</a:t>
            </a:r>
            <a:r>
              <a:rPr lang="en-GB">
                <a:solidFill>
                  <a:srgbClr val="000000"/>
                </a:solidFill>
                <a:latin typeface="Simplified Arabic Fixed" pitchFamily="49" charset="-78"/>
                <a:cs typeface="Simplified Arabic Fixed" pitchFamily="49" charset="-78"/>
              </a:rPr>
              <a:t>C</a:t>
            </a:r>
            <a:r>
              <a:rPr lang="en-GB" b="1">
                <a:solidFill>
                  <a:srgbClr val="FF0000"/>
                </a:solidFill>
                <a:latin typeface="Simplified Arabic Fixed" pitchFamily="49" charset="-78"/>
                <a:cs typeface="Simplified Arabic Fixed" pitchFamily="49" charset="-78"/>
              </a:rPr>
              <a:t>C</a:t>
            </a:r>
            <a:r>
              <a:rPr lang="en-GB">
                <a:solidFill>
                  <a:srgbClr val="000000"/>
                </a:solidFill>
                <a:latin typeface="Simplified Arabic Fixed" pitchFamily="49" charset="-78"/>
                <a:cs typeface="Simplified Arabic Fixed" pitchFamily="49" charset="-78"/>
              </a:rPr>
              <a:t>TC</a:t>
            </a:r>
            <a:r>
              <a:rPr lang="en-GB" b="1">
                <a:solidFill>
                  <a:srgbClr val="FF0000"/>
                </a:solidFill>
                <a:latin typeface="Simplified Arabic Fixed" pitchFamily="49" charset="-78"/>
                <a:cs typeface="Simplified Arabic Fixed" pitchFamily="49" charset="-78"/>
              </a:rPr>
              <a:t>C</a:t>
            </a:r>
            <a:r>
              <a:rPr lang="en-GB">
                <a:solidFill>
                  <a:srgbClr val="000000"/>
                </a:solidFill>
                <a:latin typeface="Simplified Arabic Fixed" pitchFamily="49" charset="-78"/>
                <a:cs typeface="Simplified Arabic Fixed" pitchFamily="49" charset="-78"/>
              </a:rPr>
              <a:t>TAC</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2000"/>
                                        <p:tgtEl>
                                          <p:spTgt spid="225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18"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6767" y="0"/>
            <a:ext cx="8604250" cy="1258887"/>
          </a:xfrm>
        </p:spPr>
        <p:txBody>
          <a:bodyPr/>
          <a:lstStyle/>
          <a:p>
            <a:pPr eaLnBrk="1" hangingPunct="1"/>
            <a:r>
              <a:rPr lang="en-GB" sz="3200" dirty="0" smtClean="0"/>
              <a:t>Alignment of reads to a reference</a:t>
            </a:r>
            <a:endParaRPr lang="en-US" sz="3200" dirty="0" smtClean="0"/>
          </a:p>
        </p:txBody>
      </p:sp>
      <p:sp>
        <p:nvSpPr>
          <p:cNvPr id="96262" name="Rectangle 6"/>
          <p:cNvSpPr>
            <a:spLocks noChangeArrowheads="1"/>
          </p:cNvSpPr>
          <p:nvPr/>
        </p:nvSpPr>
        <p:spPr bwMode="auto">
          <a:xfrm>
            <a:off x="701675" y="1522413"/>
            <a:ext cx="8678863" cy="66675"/>
          </a:xfrm>
          <a:prstGeom prst="rect">
            <a:avLst/>
          </a:prstGeom>
          <a:solidFill>
            <a:srgbClr val="9DADC6"/>
          </a:solidFill>
          <a:ln w="9525">
            <a:solidFill>
              <a:schemeClr val="tx1"/>
            </a:solidFill>
            <a:miter lim="800000"/>
            <a:headEnd/>
            <a:tailEnd/>
          </a:ln>
        </p:spPr>
        <p:txBody>
          <a:bodyPr wrap="none" lIns="100794" tIns="50397" rIns="100794" bIns="50397" anchor="ctr"/>
          <a:lstStyle/>
          <a:p>
            <a:endParaRPr lang="en-US"/>
          </a:p>
        </p:txBody>
      </p:sp>
      <p:sp>
        <p:nvSpPr>
          <p:cNvPr id="96264" name="Rectangle 8"/>
          <p:cNvSpPr>
            <a:spLocks noChangeArrowheads="1"/>
          </p:cNvSpPr>
          <p:nvPr/>
        </p:nvSpPr>
        <p:spPr bwMode="auto">
          <a:xfrm flipH="1">
            <a:off x="2171700" y="6038850"/>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65" name="Rectangle 9"/>
          <p:cNvSpPr>
            <a:spLocks noChangeArrowheads="1"/>
          </p:cNvSpPr>
          <p:nvPr/>
        </p:nvSpPr>
        <p:spPr bwMode="auto">
          <a:xfrm flipH="1">
            <a:off x="3003550" y="6110288"/>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66" name="Rectangle 10"/>
          <p:cNvSpPr>
            <a:spLocks noChangeArrowheads="1"/>
          </p:cNvSpPr>
          <p:nvPr/>
        </p:nvSpPr>
        <p:spPr bwMode="auto">
          <a:xfrm flipH="1">
            <a:off x="2566988" y="6434138"/>
            <a:ext cx="557212"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67" name="Rectangle 11"/>
          <p:cNvSpPr>
            <a:spLocks noChangeArrowheads="1"/>
          </p:cNvSpPr>
          <p:nvPr/>
        </p:nvSpPr>
        <p:spPr bwMode="auto">
          <a:xfrm flipH="1">
            <a:off x="3514725" y="5672138"/>
            <a:ext cx="555625"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68" name="Rectangle 12"/>
          <p:cNvSpPr>
            <a:spLocks noChangeArrowheads="1"/>
          </p:cNvSpPr>
          <p:nvPr/>
        </p:nvSpPr>
        <p:spPr bwMode="auto">
          <a:xfrm flipH="1">
            <a:off x="2874963" y="5842000"/>
            <a:ext cx="557212"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69" name="Rectangle 13"/>
          <p:cNvSpPr>
            <a:spLocks noChangeArrowheads="1"/>
          </p:cNvSpPr>
          <p:nvPr/>
        </p:nvSpPr>
        <p:spPr bwMode="auto">
          <a:xfrm flipH="1">
            <a:off x="3711575" y="5868988"/>
            <a:ext cx="557213"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0" name="Rectangle 14"/>
          <p:cNvSpPr>
            <a:spLocks noChangeArrowheads="1"/>
          </p:cNvSpPr>
          <p:nvPr/>
        </p:nvSpPr>
        <p:spPr bwMode="auto">
          <a:xfrm flipH="1">
            <a:off x="3200400" y="630872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1" name="Rectangle 15"/>
          <p:cNvSpPr>
            <a:spLocks noChangeArrowheads="1"/>
          </p:cNvSpPr>
          <p:nvPr/>
        </p:nvSpPr>
        <p:spPr bwMode="auto">
          <a:xfrm flipH="1">
            <a:off x="1949450" y="573087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2" name="Rectangle 16"/>
          <p:cNvSpPr>
            <a:spLocks noChangeArrowheads="1"/>
          </p:cNvSpPr>
          <p:nvPr/>
        </p:nvSpPr>
        <p:spPr bwMode="auto">
          <a:xfrm flipH="1">
            <a:off x="1484313" y="5995988"/>
            <a:ext cx="555625"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3" name="Rectangle 17"/>
          <p:cNvSpPr>
            <a:spLocks noChangeArrowheads="1"/>
          </p:cNvSpPr>
          <p:nvPr/>
        </p:nvSpPr>
        <p:spPr bwMode="auto">
          <a:xfrm flipH="1">
            <a:off x="1566863" y="6278563"/>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4" name="Rectangle 18"/>
          <p:cNvSpPr>
            <a:spLocks noChangeArrowheads="1"/>
          </p:cNvSpPr>
          <p:nvPr/>
        </p:nvSpPr>
        <p:spPr bwMode="auto">
          <a:xfrm flipH="1">
            <a:off x="1189038" y="5756275"/>
            <a:ext cx="555625"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5" name="Rectangle 19"/>
          <p:cNvSpPr>
            <a:spLocks noChangeArrowheads="1"/>
          </p:cNvSpPr>
          <p:nvPr/>
        </p:nvSpPr>
        <p:spPr bwMode="auto">
          <a:xfrm flipH="1">
            <a:off x="1501775" y="5472113"/>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6" name="Rectangle 20"/>
          <p:cNvSpPr>
            <a:spLocks noChangeArrowheads="1"/>
          </p:cNvSpPr>
          <p:nvPr/>
        </p:nvSpPr>
        <p:spPr bwMode="auto">
          <a:xfrm flipH="1">
            <a:off x="2428875" y="5535613"/>
            <a:ext cx="557213"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7" name="Rectangle 21"/>
          <p:cNvSpPr>
            <a:spLocks noChangeArrowheads="1"/>
          </p:cNvSpPr>
          <p:nvPr/>
        </p:nvSpPr>
        <p:spPr bwMode="auto">
          <a:xfrm flipH="1">
            <a:off x="3222625" y="5473700"/>
            <a:ext cx="555625"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8" name="Rectangle 22"/>
          <p:cNvSpPr>
            <a:spLocks noChangeArrowheads="1"/>
          </p:cNvSpPr>
          <p:nvPr/>
        </p:nvSpPr>
        <p:spPr bwMode="auto">
          <a:xfrm flipH="1">
            <a:off x="4083050" y="545147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9" name="Rectangle 23"/>
          <p:cNvSpPr>
            <a:spLocks noChangeArrowheads="1"/>
          </p:cNvSpPr>
          <p:nvPr/>
        </p:nvSpPr>
        <p:spPr bwMode="auto">
          <a:xfrm flipH="1">
            <a:off x="4473575" y="5640388"/>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0" name="Rectangle 24"/>
          <p:cNvSpPr>
            <a:spLocks noChangeArrowheads="1"/>
          </p:cNvSpPr>
          <p:nvPr/>
        </p:nvSpPr>
        <p:spPr bwMode="auto">
          <a:xfrm flipH="1">
            <a:off x="4565650" y="581977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1" name="Rectangle 25"/>
          <p:cNvSpPr>
            <a:spLocks noChangeArrowheads="1"/>
          </p:cNvSpPr>
          <p:nvPr/>
        </p:nvSpPr>
        <p:spPr bwMode="auto">
          <a:xfrm flipH="1">
            <a:off x="3948113" y="6056313"/>
            <a:ext cx="557212"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2" name="Rectangle 26"/>
          <p:cNvSpPr>
            <a:spLocks noChangeArrowheads="1"/>
          </p:cNvSpPr>
          <p:nvPr/>
        </p:nvSpPr>
        <p:spPr bwMode="auto">
          <a:xfrm flipH="1">
            <a:off x="4106863" y="6292850"/>
            <a:ext cx="557212"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3" name="Rectangle 27"/>
          <p:cNvSpPr>
            <a:spLocks noChangeArrowheads="1"/>
          </p:cNvSpPr>
          <p:nvPr/>
        </p:nvSpPr>
        <p:spPr bwMode="auto">
          <a:xfrm flipH="1">
            <a:off x="6035675" y="6043613"/>
            <a:ext cx="557213"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4" name="Rectangle 28"/>
          <p:cNvSpPr>
            <a:spLocks noChangeArrowheads="1"/>
          </p:cNvSpPr>
          <p:nvPr/>
        </p:nvSpPr>
        <p:spPr bwMode="auto">
          <a:xfrm flipH="1">
            <a:off x="6867525" y="6116638"/>
            <a:ext cx="557213"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5" name="Rectangle 29"/>
          <p:cNvSpPr>
            <a:spLocks noChangeArrowheads="1"/>
          </p:cNvSpPr>
          <p:nvPr/>
        </p:nvSpPr>
        <p:spPr bwMode="auto">
          <a:xfrm flipH="1">
            <a:off x="6430963" y="6440488"/>
            <a:ext cx="557212"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6" name="Rectangle 30"/>
          <p:cNvSpPr>
            <a:spLocks noChangeArrowheads="1"/>
          </p:cNvSpPr>
          <p:nvPr/>
        </p:nvSpPr>
        <p:spPr bwMode="auto">
          <a:xfrm flipH="1">
            <a:off x="7378700" y="5676900"/>
            <a:ext cx="555625"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7" name="Rectangle 31"/>
          <p:cNvSpPr>
            <a:spLocks noChangeArrowheads="1"/>
          </p:cNvSpPr>
          <p:nvPr/>
        </p:nvSpPr>
        <p:spPr bwMode="auto">
          <a:xfrm flipH="1">
            <a:off x="6738938" y="5846763"/>
            <a:ext cx="557212"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8" name="Rectangle 32"/>
          <p:cNvSpPr>
            <a:spLocks noChangeArrowheads="1"/>
          </p:cNvSpPr>
          <p:nvPr/>
        </p:nvSpPr>
        <p:spPr bwMode="auto">
          <a:xfrm flipH="1">
            <a:off x="7575550" y="5873750"/>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9" name="Rectangle 33"/>
          <p:cNvSpPr>
            <a:spLocks noChangeArrowheads="1"/>
          </p:cNvSpPr>
          <p:nvPr/>
        </p:nvSpPr>
        <p:spPr bwMode="auto">
          <a:xfrm flipH="1">
            <a:off x="7065963" y="6313488"/>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0" name="Rectangle 34"/>
          <p:cNvSpPr>
            <a:spLocks noChangeArrowheads="1"/>
          </p:cNvSpPr>
          <p:nvPr/>
        </p:nvSpPr>
        <p:spPr bwMode="auto">
          <a:xfrm flipH="1">
            <a:off x="5813425" y="5735638"/>
            <a:ext cx="557213"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1" name="Rectangle 35"/>
          <p:cNvSpPr>
            <a:spLocks noChangeArrowheads="1"/>
          </p:cNvSpPr>
          <p:nvPr/>
        </p:nvSpPr>
        <p:spPr bwMode="auto">
          <a:xfrm flipH="1">
            <a:off x="5348288" y="6000750"/>
            <a:ext cx="557212"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2" name="Rectangle 36"/>
          <p:cNvSpPr>
            <a:spLocks noChangeArrowheads="1"/>
          </p:cNvSpPr>
          <p:nvPr/>
        </p:nvSpPr>
        <p:spPr bwMode="auto">
          <a:xfrm flipH="1">
            <a:off x="5430838" y="6283325"/>
            <a:ext cx="555625"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3" name="Rectangle 37"/>
          <p:cNvSpPr>
            <a:spLocks noChangeArrowheads="1"/>
          </p:cNvSpPr>
          <p:nvPr/>
        </p:nvSpPr>
        <p:spPr bwMode="auto">
          <a:xfrm flipH="1">
            <a:off x="4630738" y="6069013"/>
            <a:ext cx="557212"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4" name="Rectangle 38"/>
          <p:cNvSpPr>
            <a:spLocks noChangeArrowheads="1"/>
          </p:cNvSpPr>
          <p:nvPr/>
        </p:nvSpPr>
        <p:spPr bwMode="auto">
          <a:xfrm flipH="1">
            <a:off x="5365750" y="547687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5" name="Rectangle 39"/>
          <p:cNvSpPr>
            <a:spLocks noChangeArrowheads="1"/>
          </p:cNvSpPr>
          <p:nvPr/>
        </p:nvSpPr>
        <p:spPr bwMode="auto">
          <a:xfrm flipH="1">
            <a:off x="6292850" y="554037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6" name="Rectangle 40"/>
          <p:cNvSpPr>
            <a:spLocks noChangeArrowheads="1"/>
          </p:cNvSpPr>
          <p:nvPr/>
        </p:nvSpPr>
        <p:spPr bwMode="auto">
          <a:xfrm flipH="1">
            <a:off x="7086600" y="5478463"/>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7" name="Rectangle 41"/>
          <p:cNvSpPr>
            <a:spLocks noChangeArrowheads="1"/>
          </p:cNvSpPr>
          <p:nvPr/>
        </p:nvSpPr>
        <p:spPr bwMode="auto">
          <a:xfrm flipH="1">
            <a:off x="7947025" y="5456238"/>
            <a:ext cx="557213"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8" name="Rectangle 42"/>
          <p:cNvSpPr>
            <a:spLocks noChangeArrowheads="1"/>
          </p:cNvSpPr>
          <p:nvPr/>
        </p:nvSpPr>
        <p:spPr bwMode="auto">
          <a:xfrm flipH="1">
            <a:off x="8337550" y="5645150"/>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9" name="Rectangle 43"/>
          <p:cNvSpPr>
            <a:spLocks noChangeArrowheads="1"/>
          </p:cNvSpPr>
          <p:nvPr/>
        </p:nvSpPr>
        <p:spPr bwMode="auto">
          <a:xfrm flipH="1">
            <a:off x="5205413" y="5672138"/>
            <a:ext cx="555625"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300" name="Rectangle 44"/>
          <p:cNvSpPr>
            <a:spLocks noChangeArrowheads="1"/>
          </p:cNvSpPr>
          <p:nvPr/>
        </p:nvSpPr>
        <p:spPr bwMode="auto">
          <a:xfrm flipH="1">
            <a:off x="7812088" y="6061075"/>
            <a:ext cx="557212"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301" name="Rectangle 45"/>
          <p:cNvSpPr>
            <a:spLocks noChangeArrowheads="1"/>
          </p:cNvSpPr>
          <p:nvPr/>
        </p:nvSpPr>
        <p:spPr bwMode="auto">
          <a:xfrm flipH="1">
            <a:off x="7972425" y="6297613"/>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303" name="Rectangle 47"/>
          <p:cNvSpPr>
            <a:spLocks noChangeArrowheads="1"/>
          </p:cNvSpPr>
          <p:nvPr/>
        </p:nvSpPr>
        <p:spPr bwMode="auto">
          <a:xfrm>
            <a:off x="706438" y="1720850"/>
            <a:ext cx="8678862" cy="65088"/>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grpSp>
        <p:nvGrpSpPr>
          <p:cNvPr id="2" name="Group 52"/>
          <p:cNvGrpSpPr>
            <a:grpSpLocks/>
          </p:cNvGrpSpPr>
          <p:nvPr/>
        </p:nvGrpSpPr>
        <p:grpSpPr bwMode="auto">
          <a:xfrm>
            <a:off x="0" y="3260725"/>
            <a:ext cx="10369550" cy="996950"/>
            <a:chOff x="-289560" y="3276600"/>
            <a:chExt cx="10370185" cy="996345"/>
          </a:xfrm>
        </p:grpSpPr>
        <p:sp>
          <p:nvSpPr>
            <p:cNvPr id="4142" name="Rectangle 42"/>
            <p:cNvSpPr>
              <a:spLocks noChangeArrowheads="1"/>
            </p:cNvSpPr>
            <p:nvPr/>
          </p:nvSpPr>
          <p:spPr bwMode="auto">
            <a:xfrm>
              <a:off x="-289560" y="3370834"/>
              <a:ext cx="10370185" cy="354777"/>
            </a:xfrm>
            <a:prstGeom prst="rect">
              <a:avLst/>
            </a:prstGeom>
            <a:noFill/>
            <a:ln w="9525">
              <a:noFill/>
              <a:miter lim="800000"/>
              <a:headEnd/>
              <a:tailEnd/>
            </a:ln>
          </p:spPr>
          <p:txBody>
            <a:bodyPr>
              <a:spAutoFit/>
            </a:bodyPr>
            <a:lstStyle/>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1800">
                  <a:solidFill>
                    <a:srgbClr val="000000"/>
                  </a:solidFill>
                  <a:latin typeface="Simplified Arabic Fixed" pitchFamily="49" charset="-78"/>
                  <a:cs typeface="Simplified Arabic Fixed" pitchFamily="49" charset="-78"/>
                </a:rPr>
                <a:t>  ..ACTGGGTCATCGTACGATCGATCGATCGATCGATCGGCTAGCTAGCTA..</a:t>
              </a:r>
            </a:p>
          </p:txBody>
        </p:sp>
        <p:sp>
          <p:nvSpPr>
            <p:cNvPr id="4143" name="Rectangle 43"/>
            <p:cNvSpPr>
              <a:spLocks noChangeArrowheads="1"/>
            </p:cNvSpPr>
            <p:nvPr/>
          </p:nvSpPr>
          <p:spPr bwMode="auto">
            <a:xfrm>
              <a:off x="-289560" y="3888994"/>
              <a:ext cx="10370185" cy="383951"/>
            </a:xfrm>
            <a:prstGeom prst="rect">
              <a:avLst/>
            </a:prstGeom>
            <a:noFill/>
            <a:ln w="9525">
              <a:noFill/>
              <a:miter lim="800000"/>
              <a:headEnd/>
              <a:tailEnd/>
            </a:ln>
          </p:spPr>
          <p:txBody>
            <a:bodyPr>
              <a:spAutoFit/>
            </a:bodyPr>
            <a:lstStyle/>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latin typeface="Simplified Arabic Fixed" pitchFamily="49" charset="-78"/>
                  <a:cs typeface="Simplified Arabic Fixed" pitchFamily="49" charset="-78"/>
                </a:rPr>
                <a:t>  </a:t>
              </a:r>
              <a:r>
                <a:rPr lang="en-GB" sz="1800">
                  <a:solidFill>
                    <a:srgbClr val="000000"/>
                  </a:solidFill>
                  <a:latin typeface="Simplified Arabic Fixed" pitchFamily="49" charset="-78"/>
                  <a:cs typeface="Simplified Arabic Fixed" pitchFamily="49" charset="-78"/>
                </a:rPr>
                <a:t>..ACTGGGTC</a:t>
              </a:r>
              <a:r>
                <a:rPr lang="en-GB" sz="1800">
                  <a:solidFill>
                    <a:srgbClr val="FF0000"/>
                  </a:solidFill>
                  <a:latin typeface="Simplified Arabic Fixed" pitchFamily="49" charset="-78"/>
                  <a:cs typeface="Simplified Arabic Fixed" pitchFamily="49" charset="-78"/>
                </a:rPr>
                <a:t>A</a:t>
              </a:r>
              <a:r>
                <a:rPr lang="en-GB" sz="1800">
                  <a:solidFill>
                    <a:srgbClr val="000000"/>
                  </a:solidFill>
                  <a:latin typeface="Simplified Arabic Fixed" pitchFamily="49" charset="-78"/>
                  <a:cs typeface="Simplified Arabic Fixed" pitchFamily="49" charset="-78"/>
                </a:rPr>
                <a:t>TCGTACGATCGAT</a:t>
              </a:r>
              <a:r>
                <a:rPr lang="en-GB" sz="1800">
                  <a:solidFill>
                    <a:srgbClr val="FF0000"/>
                  </a:solidFill>
                  <a:latin typeface="Simplified Arabic Fixed" pitchFamily="49" charset="-78"/>
                  <a:cs typeface="Simplified Arabic Fixed" pitchFamily="49" charset="-78"/>
                </a:rPr>
                <a:t>A</a:t>
              </a:r>
              <a:r>
                <a:rPr lang="en-GB" sz="1800">
                  <a:solidFill>
                    <a:srgbClr val="000000"/>
                  </a:solidFill>
                  <a:latin typeface="Simplified Arabic Fixed" pitchFamily="49" charset="-78"/>
                  <a:cs typeface="Simplified Arabic Fixed" pitchFamily="49" charset="-78"/>
                </a:rPr>
                <a:t>GATCGATCGATCG</a:t>
              </a:r>
              <a:r>
                <a:rPr lang="en-GB" sz="1800">
                  <a:solidFill>
                    <a:srgbClr val="FF0000"/>
                  </a:solidFill>
                  <a:latin typeface="Simplified Arabic Fixed" pitchFamily="49" charset="-78"/>
                  <a:cs typeface="Simplified Arabic Fixed" pitchFamily="49" charset="-78"/>
                </a:rPr>
                <a:t>C</a:t>
              </a:r>
              <a:r>
                <a:rPr lang="en-GB" sz="1800">
                  <a:solidFill>
                    <a:srgbClr val="000000"/>
                  </a:solidFill>
                  <a:latin typeface="Simplified Arabic Fixed" pitchFamily="49" charset="-78"/>
                  <a:cs typeface="Simplified Arabic Fixed" pitchFamily="49" charset="-78"/>
                </a:rPr>
                <a:t>TAGCTAGCTA..</a:t>
              </a:r>
            </a:p>
          </p:txBody>
        </p:sp>
        <p:sp>
          <p:nvSpPr>
            <p:cNvPr id="4144" name="TextBox 44"/>
            <p:cNvSpPr txBox="1">
              <a:spLocks noChangeArrowheads="1"/>
            </p:cNvSpPr>
            <p:nvPr/>
          </p:nvSpPr>
          <p:spPr bwMode="auto">
            <a:xfrm>
              <a:off x="7269480" y="3276600"/>
              <a:ext cx="2407920" cy="435825"/>
            </a:xfrm>
            <a:prstGeom prst="rect">
              <a:avLst/>
            </a:prstGeom>
            <a:noFill/>
            <a:ln w="9525">
              <a:noFill/>
              <a:miter lim="800000"/>
              <a:headEnd/>
              <a:tailEnd/>
            </a:ln>
          </p:spPr>
          <p:txBody>
            <a:bodyPr>
              <a:spAutoFit/>
            </a:bodyPr>
            <a:lstStyle/>
            <a:p>
              <a:r>
                <a:rPr lang="en-GB">
                  <a:solidFill>
                    <a:schemeClr val="tx1"/>
                  </a:solidFill>
                </a:rPr>
                <a:t>Reference </a:t>
              </a:r>
            </a:p>
          </p:txBody>
        </p:sp>
        <p:sp>
          <p:nvSpPr>
            <p:cNvPr id="4145" name="TextBox 45"/>
            <p:cNvSpPr txBox="1">
              <a:spLocks noChangeArrowheads="1"/>
            </p:cNvSpPr>
            <p:nvPr/>
          </p:nvSpPr>
          <p:spPr bwMode="auto">
            <a:xfrm>
              <a:off x="7315200" y="3810000"/>
              <a:ext cx="2407920" cy="435825"/>
            </a:xfrm>
            <a:prstGeom prst="rect">
              <a:avLst/>
            </a:prstGeom>
            <a:noFill/>
            <a:ln w="9525">
              <a:noFill/>
              <a:miter lim="800000"/>
              <a:headEnd/>
              <a:tailEnd/>
            </a:ln>
          </p:spPr>
          <p:txBody>
            <a:bodyPr>
              <a:spAutoFit/>
            </a:bodyPr>
            <a:lstStyle/>
            <a:p>
              <a:r>
                <a:rPr lang="en-GB">
                  <a:solidFill>
                    <a:schemeClr val="tx1"/>
                  </a:solidFill>
                </a:rPr>
                <a:t>Sample </a:t>
              </a:r>
            </a:p>
          </p:txBody>
        </p:sp>
      </p:grpSp>
      <p:cxnSp>
        <p:nvCxnSpPr>
          <p:cNvPr id="48" name="Straight Arrow Connector 47"/>
          <p:cNvCxnSpPr>
            <a:cxnSpLocks noChangeShapeType="1"/>
          </p:cNvCxnSpPr>
          <p:nvPr/>
        </p:nvCxnSpPr>
        <p:spPr bwMode="auto">
          <a:xfrm rot="10800000" flipV="1">
            <a:off x="2239963" y="1997075"/>
            <a:ext cx="2286000" cy="1219200"/>
          </a:xfrm>
          <a:prstGeom prst="straightConnector1">
            <a:avLst/>
          </a:prstGeom>
          <a:noFill/>
          <a:ln w="9525" algn="ctr">
            <a:solidFill>
              <a:schemeClr val="tx1"/>
            </a:solidFill>
            <a:round/>
            <a:headEnd/>
            <a:tailEnd type="arrow" w="med" len="med"/>
          </a:ln>
        </p:spPr>
      </p:cxnSp>
      <p:cxnSp>
        <p:nvCxnSpPr>
          <p:cNvPr id="49" name="Straight Arrow Connector 48"/>
          <p:cNvCxnSpPr>
            <a:cxnSpLocks noChangeShapeType="1"/>
          </p:cNvCxnSpPr>
          <p:nvPr/>
        </p:nvCxnSpPr>
        <p:spPr bwMode="auto">
          <a:xfrm>
            <a:off x="4937125" y="1997075"/>
            <a:ext cx="2057400" cy="1249363"/>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38 -0.00486 C 0.00364 -0.03308 0.00607 -0.0613 -0.00539 -0.09762 C -0.01684 -0.13393 -0.02969 -0.18737 -0.06719 -0.22322 C -0.10469 -0.25908 -0.19775 -0.25862 -0.23004 -0.31205 C -0.26233 -0.36549 -0.26684 -0.54106 -0.26146 -0.5443 " pathEditMode="relative" ptsTypes="aaaaA">
                                      <p:cBhvr>
                                        <p:cTn id="6" dur="1000" fill="hold"/>
                                        <p:tgtEl>
                                          <p:spTgt spid="9628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191 -0.00416 C -0.24931 -0.10964 -0.50053 -0.21466 -0.60764 -0.29724 C -0.71476 -0.37982 -0.63403 -0.45801 -0.64098 -0.50034 " pathEditMode="relative" rAng="0" ptsTypes="aaa">
                                      <p:cBhvr>
                                        <p:cTn id="8" dur="3000" fill="hold"/>
                                        <p:tgtEl>
                                          <p:spTgt spid="96296"/>
                                        </p:tgtEl>
                                        <p:attrNameLst>
                                          <p:attrName>ppt_x</p:attrName>
                                          <p:attrName>ppt_y</p:attrName>
                                        </p:attrNameLst>
                                      </p:cBhvr>
                                      <p:rCtr x="-35800" y="-24800"/>
                                    </p:animMotion>
                                  </p:childTnLst>
                                </p:cTn>
                              </p:par>
                              <p:par>
                                <p:cTn id="9" presetID="0" presetClass="path" presetSubtype="0" accel="50000" decel="50000" fill="hold" grpId="0" nodeType="withEffect">
                                  <p:stCondLst>
                                    <p:cond delay="0"/>
                                  </p:stCondLst>
                                  <p:childTnLst>
                                    <p:animMotion origin="layout" path="M -0.00104 -0.00578 C 0.06701 -0.12398 0.13507 -0.24196 0.20955 -0.29377 C 0.28402 -0.34559 0.39739 -0.27712 0.44566 -0.31667 C 0.49392 -0.35623 0.49635 -0.44367 0.49896 -0.53111 " pathEditMode="relative" ptsTypes="aaaA">
                                      <p:cBhvr>
                                        <p:cTn id="10" dur="1000" fill="hold"/>
                                        <p:tgtEl>
                                          <p:spTgt spid="9627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052 -0.00648 C -0.07657 -0.12168 -0.15261 -0.23664 -0.14809 -0.29193 C -0.14358 -0.34722 -0.00782 -0.29725 0.02708 -0.33889 C 0.06198 -0.38053 0.05764 -0.51608 0.06146 -0.54199 " pathEditMode="relative" ptsTypes="aaaA">
                                      <p:cBhvr>
                                        <p:cTn id="12" dur="1000" fill="hold"/>
                                        <p:tgtEl>
                                          <p:spTgt spid="96268"/>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0087 -0.00463 C -0.0474 -0.10641 -0.09549 -0.20819 -0.11823 -0.28892 C -0.14097 -0.36965 -0.13264 -0.44275 -0.13524 -0.48925 C -0.13785 -0.53574 -0.13455 -0.5517 -0.13438 -0.56813 " pathEditMode="relative" rAng="0" ptsTypes="aaaa">
                                      <p:cBhvr>
                                        <p:cTn id="14" dur="2000" fill="hold"/>
                                        <p:tgtEl>
                                          <p:spTgt spid="96291"/>
                                        </p:tgtEl>
                                        <p:attrNameLst>
                                          <p:attrName>ppt_x</p:attrName>
                                          <p:attrName>ppt_y</p:attrName>
                                        </p:attrNameLst>
                                      </p:cBhvr>
                                      <p:rCtr x="-7100" y="-28200"/>
                                    </p:animMotion>
                                  </p:childTnLst>
                                </p:cTn>
                              </p:par>
                              <p:par>
                                <p:cTn id="15" presetID="0" presetClass="path" presetSubtype="0" accel="50000" decel="50000" fill="hold" grpId="0" nodeType="withEffect">
                                  <p:stCondLst>
                                    <p:cond delay="0"/>
                                  </p:stCondLst>
                                  <p:childTnLst>
                                    <p:animMotion origin="layout" path="M 0.00156 -0.00717 C -0.02865 -0.07402 -0.05868 -0.14064 0.02621 -0.18112 C 0.11111 -0.22161 0.42153 -0.17812 0.51111 -0.2496 C 0.60069 -0.32107 0.58177 -0.58917 0.56337 -0.60999 " pathEditMode="relative" ptsTypes="aaaA">
                                      <p:cBhvr>
                                        <p:cTn id="16" dur="1000" fill="hold"/>
                                        <p:tgtEl>
                                          <p:spTgt spid="96270"/>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0225 -0.00346 C -0.01197 -0.09484 -0.02152 -0.18598 -0.025 -0.22808 C -0.02847 -0.27018 -0.04566 -0.22692 -0.02309 -0.25584 C -0.00052 -0.28475 0.08768 -0.34744 0.11025 -0.4018 C 0.13282 -0.45616 0.08143 -0.57275 0.11216 -0.582 " pathEditMode="relative" ptsTypes="aaaaA">
                                      <p:cBhvr>
                                        <p:cTn id="18" dur="3000" fill="hold"/>
                                        <p:tgtEl>
                                          <p:spTgt spid="96284"/>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4.48471E-6 4.7585E-6 C -0.12764 -0.13335 -0.25513 -0.26607 -0.31516 -0.35154 C -0.37536 -0.4368 -0.35141 -0.47922 -0.36086 -0.51281 " pathEditMode="relative" rAng="0" ptsTypes="aaa">
                                      <p:cBhvr>
                                        <p:cTn id="20" dur="1000" fill="hold"/>
                                        <p:tgtEl>
                                          <p:spTgt spid="96298"/>
                                        </p:tgtEl>
                                        <p:attrNameLst>
                                          <p:attrName>ppt_x</p:attrName>
                                          <p:attrName>ppt_y</p:attrName>
                                        </p:attrNameLst>
                                      </p:cBhvr>
                                      <p:rCtr x="-18800" y="-25600"/>
                                    </p:animMotion>
                                  </p:childTnLst>
                                </p:cTn>
                              </p:par>
                              <p:par>
                                <p:cTn id="21" presetID="0" presetClass="path" presetSubtype="0" accel="50000" decel="50000" fill="hold" grpId="0" nodeType="withEffect">
                                  <p:stCondLst>
                                    <p:cond delay="0"/>
                                  </p:stCondLst>
                                  <p:childTnLst>
                                    <p:animMotion origin="layout" path="M -0.00243 -0.00972 C -0.00694 -0.12769 -0.01128 -0.24543 -0.06528 -0.31552 C -0.11927 -0.38561 -0.28333 -0.39857 -0.32622 -0.42979 C -0.3691 -0.46102 -0.32309 -0.48809 -0.3224 -0.50335 " pathEditMode="relative" rAng="0" ptsTypes="aaaa">
                                      <p:cBhvr>
                                        <p:cTn id="22" dur="2000" fill="hold"/>
                                        <p:tgtEl>
                                          <p:spTgt spid="96295"/>
                                        </p:tgtEl>
                                        <p:attrNameLst>
                                          <p:attrName>ppt_x</p:attrName>
                                          <p:attrName>ppt_y</p:attrName>
                                        </p:attrNameLst>
                                      </p:cBhvr>
                                      <p:rCtr x="-18300" y="-24700"/>
                                    </p:animMotion>
                                  </p:childTnLst>
                                </p:cTn>
                              </p:par>
                              <p:par>
                                <p:cTn id="23" presetID="0" presetClass="path" presetSubtype="0" accel="50000" decel="50000" fill="hold" grpId="0" nodeType="withEffect">
                                  <p:stCondLst>
                                    <p:cond delay="0"/>
                                  </p:stCondLst>
                                  <p:childTnLst>
                                    <p:animMotion origin="layout" path="M -0.00018 -0.00463 C -0.04063 -0.05066 -0.08108 -0.096 -0.09254 -0.19107 C -0.104 -0.28615 -0.07362 -0.49572 -0.06875 -0.57576 " pathEditMode="relative" rAng="0" ptsTypes="aaa">
                                      <p:cBhvr>
                                        <p:cTn id="24" dur="1000" fill="hold"/>
                                        <p:tgtEl>
                                          <p:spTgt spid="96264"/>
                                        </p:tgtEl>
                                        <p:attrNameLst>
                                          <p:attrName>ppt_x</p:attrName>
                                          <p:attrName>ppt_y</p:attrName>
                                        </p:attrNameLst>
                                      </p:cBhvr>
                                      <p:rCtr x="-5200" y="-28600"/>
                                    </p:animMotion>
                                  </p:childTnLst>
                                </p:cTn>
                              </p:par>
                              <p:par>
                                <p:cTn id="25" presetID="0" presetClass="path" presetSubtype="0" accel="50000" decel="50000" fill="hold" grpId="0" nodeType="withEffect">
                                  <p:stCondLst>
                                    <p:cond delay="0"/>
                                  </p:stCondLst>
                                  <p:childTnLst>
                                    <p:animMotion origin="layout" path="M 0.00069 -0.00694 C 0.03837 -0.04349 0.07604 -0.0798 0.0941 -0.1603 C 0.11215 -0.2408 0.09722 -0.45454 0.1092 -0.4904 " pathEditMode="relative" ptsTypes="aaA">
                                      <p:cBhvr>
                                        <p:cTn id="26" dur="1000" fill="hold"/>
                                        <p:tgtEl>
                                          <p:spTgt spid="96278"/>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00017 -0.00393 C 0.09479 -0.06824 0.18941 -0.13231 0.22291 -0.18922 C 0.25642 -0.24612 0.20382 -0.29377 0.20104 -0.34536 C 0.19826 -0.39694 0.20208 -0.44807 0.2059 -0.49896 " pathEditMode="relative" ptsTypes="aaaA">
                                      <p:cBhvr>
                                        <p:cTn id="28" dur="1000" fill="hold"/>
                                        <p:tgtEl>
                                          <p:spTgt spid="96294"/>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00018 -0.00763 C 0.0198 -0.12653 0.03959 -0.24543 0.04983 -0.34004 C 0.06007 -0.43465 0.06059 -0.50474 0.06129 -0.57483 " pathEditMode="relative" ptsTypes="aaA">
                                      <p:cBhvr>
                                        <p:cTn id="30" dur="3000" fill="hold"/>
                                        <p:tgtEl>
                                          <p:spTgt spid="96300"/>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00018 -0.0118 C 0.00799 -0.12376 0.0158 -0.23525 -0.07327 -0.31275 C -0.16233 -0.39024 -0.45695 -0.42424 -0.53421 -0.47629 C -0.61146 -0.52834 -0.57431 -0.57668 -0.53698 -0.6248 " pathEditMode="relative" ptsTypes="aaaA">
                                      <p:cBhvr>
                                        <p:cTn id="32" dur="1000" fill="hold"/>
                                        <p:tgtEl>
                                          <p:spTgt spid="96285"/>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00018 -0.00463 C -0.06945 -0.06709 -0.13872 -0.12954 -0.10209 -0.22924 C -0.06546 -0.32894 0.07708 -0.46635 0.21979 -0.60352 " pathEditMode="relative" ptsTypes="aaA">
                                      <p:cBhvr>
                                        <p:cTn id="34" dur="1000" fill="hold"/>
                                        <p:tgtEl>
                                          <p:spTgt spid="96273"/>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00087 -0.00555 C 0.11754 -0.10271 0.23421 -0.19986 0.27605 -0.28591 C 0.31789 -0.37196 0.25452 -0.48624 0.25139 -0.52209 " pathEditMode="relative" ptsTypes="aaA">
                                      <p:cBhvr>
                                        <p:cTn id="36" dur="1000" fill="hold"/>
                                        <p:tgtEl>
                                          <p:spTgt spid="96299"/>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4.28616E-7 -4.20412E-6 C -0.03703 -0.09701 -0.07454 -0.1934 -0.06398 -0.28685 C -0.05326 -0.3803 0.03719 -0.50378 0.06366 -0.56089 " pathEditMode="relative" rAng="0" ptsTypes="aaa">
                                      <p:cBhvr>
                                        <p:cTn id="38" dur="2000" fill="hold"/>
                                        <p:tgtEl>
                                          <p:spTgt spid="96272"/>
                                        </p:tgtEl>
                                        <p:attrNameLst>
                                          <p:attrName>ppt_x</p:attrName>
                                          <p:attrName>ppt_y</p:attrName>
                                        </p:attrNameLst>
                                      </p:cBhvr>
                                      <p:rCtr x="-600" y="-28100"/>
                                    </p:animMotion>
                                  </p:childTnLst>
                                </p:cTn>
                              </p:par>
                              <p:par>
                                <p:cTn id="39" presetID="0" presetClass="path" presetSubtype="0" accel="50000" decel="50000" fill="hold" grpId="0" nodeType="withEffect">
                                  <p:stCondLst>
                                    <p:cond delay="0"/>
                                  </p:stCondLst>
                                  <p:childTnLst>
                                    <p:animMotion origin="layout" path="M 0.0007 -0.00694 C 0.10608 -0.11219 0.21146 -0.21744 0.24549 -0.31159 C 0.27951 -0.40574 0.21111 -0.55286 0.20451 -0.57159 " pathEditMode="relative" ptsTypes="aaA">
                                      <p:cBhvr>
                                        <p:cTn id="40" dur="3000" fill="hold"/>
                                        <p:tgtEl>
                                          <p:spTgt spid="96281"/>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00121 -0.00532 C 0.01267 -0.12306 0.0243 -0.24057 -0.03872 -0.30858 C -0.10174 -0.37659 -0.32483 -0.36988 -0.37691 -0.41383 C -0.42899 -0.45778 -0.39011 -0.51515 -0.35122 -0.57252 " pathEditMode="relative" ptsTypes="aaaA">
                                      <p:cBhvr>
                                        <p:cTn id="42" dur="1000" fill="hold"/>
                                        <p:tgtEl>
                                          <p:spTgt spid="96283"/>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00035 -0.00486 C 0.12709 -0.13278 0.254 -0.2607 0.29271 -0.33842 C 0.33143 -0.41615 0.24393 -0.44506 0.23281 -0.47166 C 0.2217 -0.49827 0.22691 -0.4948 0.22604 -0.4985 " pathEditMode="relative" ptsTypes="aaaA">
                                      <p:cBhvr>
                                        <p:cTn id="44" dur="1000" fill="hold"/>
                                        <p:tgtEl>
                                          <p:spTgt spid="96277"/>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0.00069 -0.00625 C -0.0533 -0.06778 -0.10573 -0.12908 -0.12743 -0.21051 C -0.14913 -0.29193 -0.1434 -0.46218 -0.13125 -0.4948 " pathEditMode="relative" ptsTypes="aaA">
                                      <p:cBhvr>
                                        <p:cTn id="46" dur="1000" fill="hold"/>
                                        <p:tgtEl>
                                          <p:spTgt spid="96297"/>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0.00017 -0.00509 C -0.07014 -0.13093 -0.14028 -0.25677 -0.08941 -0.34652 C -0.03854 -0.43627 0.23993 -0.49989 0.3059 -0.54314 C 0.37187 -0.5864 0.30625 -0.59727 0.30677 -0.60676 " pathEditMode="relative" ptsTypes="aaaA">
                                      <p:cBhvr>
                                        <p:cTn id="48" dur="2000" fill="hold"/>
                                        <p:tgtEl>
                                          <p:spTgt spid="96282"/>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00034 -0.00578 C -0.06423 -0.07749 -0.12812 -0.1492 -0.10034 -0.21259 C -0.07257 -0.27597 0.12066 -0.33935 0.16632 -0.38654 C 0.21198 -0.43373 0.1724 -0.47722 0.17396 -0.49572 " pathEditMode="relative" ptsTypes="aaaA">
                                      <p:cBhvr>
                                        <p:cTn id="50" dur="3000" fill="hold"/>
                                        <p:tgtEl>
                                          <p:spTgt spid="96275"/>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00052 -0.00648 C 0.06476 -0.17048 0.13003 -0.33426 0.18993 -0.43419 C 0.24983 -0.53412 0.33056 -0.57761 0.35851 -0.6056 " pathEditMode="relative" ptsTypes="aaA">
                                      <p:cBhvr>
                                        <p:cTn id="52" dur="1000" fill="hold"/>
                                        <p:tgtEl>
                                          <p:spTgt spid="96292"/>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0.00087 -0.0067 C -0.12934 -0.11196 -0.25781 -0.21721 -0.30469 -0.30603 C -0.35156 -0.39486 -0.28524 -0.48901 -0.28177 -0.53967 C -0.2783 -0.59033 -0.2842 -0.59981 -0.28368 -0.61068 " pathEditMode="relative" ptsTypes="aaaA">
                                      <p:cBhvr>
                                        <p:cTn id="54" dur="1000" fill="hold"/>
                                        <p:tgtEl>
                                          <p:spTgt spid="96289"/>
                                        </p:tgtEl>
                                        <p:attrNameLst>
                                          <p:attrName>ppt_x</p:attrName>
                                          <p:attrName>ppt_y</p:attrName>
                                        </p:attrNameLst>
                                      </p:cBhvr>
                                    </p:animMotion>
                                  </p:childTnLst>
                                </p:cTn>
                              </p:par>
                              <p:par>
                                <p:cTn id="55" presetID="0" presetClass="path" presetSubtype="0" accel="50000" decel="50000" fill="hold" grpId="0" nodeType="withEffect">
                                  <p:stCondLst>
                                    <p:cond delay="0"/>
                                  </p:stCondLst>
                                  <p:childTnLst>
                                    <p:animMotion origin="layout" path="M -5.55556E-7 -0.00578 C -0.04236 -0.12676 -0.08455 -0.24751 -0.05521 -0.30141 C -0.02587 -0.35531 0.1434 -0.28846 0.17622 -0.3294 C 0.20903 -0.37034 0.14774 -0.51191 0.14184 -0.54777 " pathEditMode="relative" ptsTypes="aaaA">
                                      <p:cBhvr>
                                        <p:cTn id="56" dur="3000" fill="hold"/>
                                        <p:tgtEl>
                                          <p:spTgt spid="96287"/>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00122 -0.00393 C -0.08194 -0.0694 -0.1651 -0.13463 -0.07118 -0.23109 C 0.02274 -0.32755 0.45886 -0.52463 0.56493 -0.5827 " pathEditMode="relative" ptsTypes="aaA">
                                      <p:cBhvr>
                                        <p:cTn id="58" dur="2000" fill="hold"/>
                                        <p:tgtEl>
                                          <p:spTgt spid="96265"/>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00139 -0.00648 C -0.0783 -0.16077 -0.15503 -0.31506 -0.1776 -0.41846 C -0.20017 -0.52186 -0.1684 -0.57437 -0.13663 -0.62665 " pathEditMode="relative" ptsTypes="aaA">
                                      <p:cBhvr>
                                        <p:cTn id="60" dur="2000" fill="hold"/>
                                        <p:tgtEl>
                                          <p:spTgt spid="96266"/>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00139 -0.00556 C -0.08576 -0.075 -0.17291 -0.14421 -0.14583 -0.22894 C -0.11875 -0.31366 0.1125 -0.46019 0.16337 -0.51412 C 0.21424 -0.56806 0.16025 -0.54653 0.15973 -0.55255 " pathEditMode="relative" ptsTypes="aaaA">
                                      <p:cBhvr>
                                        <p:cTn id="62" dur="2000" fill="hold"/>
                                        <p:tgtEl>
                                          <p:spTgt spid="96269"/>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8.33333E-7 -0.00602 C 0.15503 -0.09213 0.31007 -0.17824 0.31215 -0.2419 C 0.31424 -0.30556 0.0592 -0.33287 0.01302 -0.38866 C -0.03316 -0.44445 0.03177 -0.54514 0.03524 -0.57639 " pathEditMode="relative" ptsTypes="aaaA">
                                      <p:cBhvr>
                                        <p:cTn id="64" dur="2000" fill="hold"/>
                                        <p:tgtEl>
                                          <p:spTgt spid="96293"/>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0.00035 -0.00486 C -0.12865 -0.08727 -0.25677 -0.16968 -0.30313 -0.25672 C -0.34948 -0.34375 -0.29948 -0.50625 -0.27899 -0.52709 " pathEditMode="relative" ptsTypes="aaA">
                                      <p:cBhvr>
                                        <p:cTn id="66" dur="2000" fill="hold"/>
                                        <p:tgtEl>
                                          <p:spTgt spid="96286"/>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00018 -0.00555 C -0.24965 -0.09606 -0.49948 -0.18634 -0.60364 -0.28703 C -0.70781 -0.38773 -0.63212 -0.57384 -0.62482 -0.60926 " pathEditMode="relative" ptsTypes="aaA">
                                      <p:cBhvr>
                                        <p:cTn id="68" dur="2000" fill="hold"/>
                                        <p:tgtEl>
                                          <p:spTgt spid="96301"/>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00104 -0.00487 C 0.10903 -0.12732 0.2191 -0.24977 0.2573 -0.33565 C 0.29549 -0.42153 0.23334 -0.4919 0.22778 -0.52084 " pathEditMode="relative" ptsTypes="aaA">
                                      <p:cBhvr>
                                        <p:cTn id="70" dur="2000" fill="hold"/>
                                        <p:tgtEl>
                                          <p:spTgt spid="96279"/>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00018 -0.00532 C 0.08281 -0.10555 0.16579 -0.20555 0.18784 -0.28426 C 0.20989 -0.36296 0.1401 -0.43634 0.13229 -0.47824 C 0.12448 -0.52014 0.10816 -0.59375 0.14149 -0.53611 " pathEditMode="relative" ptsTypes="aaaA">
                                      <p:cBhvr>
                                        <p:cTn id="72" dur="2000" fill="hold"/>
                                        <p:tgtEl>
                                          <p:spTgt spid="96274"/>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0.00156 -0.00787 C -0.01945 -0.04977 -0.04028 -0.09143 -0.004 -0.14977 C 0.03229 -0.2081 0.18107 -0.29537 0.21909 -0.35833 C 0.25711 -0.42129 0.22482 -0.50602 0.22378 -0.52754 " pathEditMode="relative" ptsTypes="aaaA">
                                      <p:cBhvr>
                                        <p:cTn id="74" dur="2000" fill="hold"/>
                                        <p:tgtEl>
                                          <p:spTgt spid="96267"/>
                                        </p:tgtEl>
                                        <p:attrNameLst>
                                          <p:attrName>ppt_x</p:attrName>
                                          <p:attrName>ppt_y</p:attrName>
                                        </p:attrNameLst>
                                      </p:cBhvr>
                                    </p:animMotion>
                                  </p:childTnLst>
                                </p:cTn>
                              </p:par>
                              <p:par>
                                <p:cTn id="75" presetID="0" presetClass="path" presetSubtype="0" accel="50000" decel="50000" fill="hold" grpId="0" nodeType="withEffect">
                                  <p:stCondLst>
                                    <p:cond delay="0"/>
                                  </p:stCondLst>
                                  <p:childTnLst>
                                    <p:animMotion origin="layout" path="M 3.61111E-6 -0.00579 C 0.05416 -0.14283 0.1085 -0.27963 0.11284 -0.36019 C 0.11718 -0.44074 0.03836 -0.46505 0.02586 -0.48982 C 0.01336 -0.51459 0.03003 -0.51158 0.03784 -0.50949 " pathEditMode="relative" ptsTypes="aaaA">
                                      <p:cBhvr>
                                        <p:cTn id="76" dur="2000" fill="hold"/>
                                        <p:tgtEl>
                                          <p:spTgt spid="96276"/>
                                        </p:tgtEl>
                                        <p:attrNameLst>
                                          <p:attrName>ppt_x</p:attrName>
                                          <p:attrName>ppt_y</p:attrName>
                                        </p:attrNameLst>
                                      </p:cBhvr>
                                    </p:animMotion>
                                  </p:childTnLst>
                                </p:cTn>
                              </p:par>
                              <p:par>
                                <p:cTn id="77" presetID="0" presetClass="path" presetSubtype="0" accel="50000" decel="50000" fill="hold" grpId="0" nodeType="withEffect">
                                  <p:stCondLst>
                                    <p:cond delay="0"/>
                                  </p:stCondLst>
                                  <p:childTnLst>
                                    <p:animMotion origin="layout" path="M 0.00122 -0.00533 C -0.0349 -0.04977 -0.07101 -0.09398 -0.04132 -0.1669 C -0.01163 -0.23982 0.14306 -0.38264 0.17899 -0.44352 C 0.21493 -0.5044 0.16927 -0.52732 0.17431 -0.53241 " pathEditMode="relative" ptsTypes="aaaA">
                                      <p:cBhvr>
                                        <p:cTn id="78" dur="2000" fill="hold"/>
                                        <p:tgtEl>
                                          <p:spTgt spid="96290"/>
                                        </p:tgtEl>
                                        <p:attrNameLst>
                                          <p:attrName>ppt_x</p:attrName>
                                          <p:attrName>ppt_y</p:attrName>
                                        </p:attrNameLst>
                                      </p:cBhvr>
                                    </p:animMotion>
                                  </p:childTnLst>
                                </p:cTn>
                              </p:par>
                              <p:par>
                                <p:cTn id="79" presetID="0" presetClass="path" presetSubtype="0" accel="50000" decel="50000" fill="hold" grpId="0" nodeType="withEffect">
                                  <p:stCondLst>
                                    <p:cond delay="0"/>
                                  </p:stCondLst>
                                  <p:childTnLst>
                                    <p:animMotion origin="layout" path="M -0.0033 -0.0037 C -0.08542 -0.18333 -0.16754 -0.36296 -0.1875 -0.45439 C -0.20747 -0.54583 -0.1342 -0.53588 -0.12361 -0.55185 " pathEditMode="relative" ptsTypes="aaA">
                                      <p:cBhvr>
                                        <p:cTn id="80" dur="2000" fill="hold"/>
                                        <p:tgtEl>
                                          <p:spTgt spid="96288"/>
                                        </p:tgtEl>
                                        <p:attrNameLst>
                                          <p:attrName>ppt_x</p:attrName>
                                          <p:attrName>ppt_y</p:attrName>
                                        </p:attrNameLst>
                                      </p:cBhvr>
                                    </p:animMotion>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96303"/>
                                        </p:tgtEl>
                                        <p:attrNameLst>
                                          <p:attrName>style.visibility</p:attrName>
                                        </p:attrNameLst>
                                      </p:cBhvr>
                                      <p:to>
                                        <p:strVal val="visible"/>
                                      </p:to>
                                    </p:set>
                                    <p:animEffect transition="in" filter="fade">
                                      <p:cBhvr>
                                        <p:cTn id="84" dur="2000"/>
                                        <p:tgtEl>
                                          <p:spTgt spid="96303"/>
                                        </p:tgtEl>
                                      </p:cBhvr>
                                    </p:animEffect>
                                  </p:childTnLst>
                                </p:cTn>
                              </p:par>
                              <p:par>
                                <p:cTn id="85" presetID="10" presetClass="exit" presetSubtype="0" fill="hold" grpId="1" nodeType="withEffect">
                                  <p:stCondLst>
                                    <p:cond delay="0"/>
                                  </p:stCondLst>
                                  <p:childTnLst>
                                    <p:animEffect transition="out" filter="fade">
                                      <p:cBhvr>
                                        <p:cTn id="86" dur="2000"/>
                                        <p:tgtEl>
                                          <p:spTgt spid="96264"/>
                                        </p:tgtEl>
                                      </p:cBhvr>
                                    </p:animEffect>
                                    <p:set>
                                      <p:cBhvr>
                                        <p:cTn id="87" dur="1" fill="hold">
                                          <p:stCondLst>
                                            <p:cond delay="1999"/>
                                          </p:stCondLst>
                                        </p:cTn>
                                        <p:tgtEl>
                                          <p:spTgt spid="9626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96265"/>
                                        </p:tgtEl>
                                      </p:cBhvr>
                                    </p:animEffect>
                                    <p:set>
                                      <p:cBhvr>
                                        <p:cTn id="90" dur="1" fill="hold">
                                          <p:stCondLst>
                                            <p:cond delay="1999"/>
                                          </p:stCondLst>
                                        </p:cTn>
                                        <p:tgtEl>
                                          <p:spTgt spid="96265"/>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96266"/>
                                        </p:tgtEl>
                                      </p:cBhvr>
                                    </p:animEffect>
                                    <p:set>
                                      <p:cBhvr>
                                        <p:cTn id="93" dur="1" fill="hold">
                                          <p:stCondLst>
                                            <p:cond delay="1999"/>
                                          </p:stCondLst>
                                        </p:cTn>
                                        <p:tgtEl>
                                          <p:spTgt spid="96266"/>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2000"/>
                                        <p:tgtEl>
                                          <p:spTgt spid="96267"/>
                                        </p:tgtEl>
                                      </p:cBhvr>
                                    </p:animEffect>
                                    <p:set>
                                      <p:cBhvr>
                                        <p:cTn id="96" dur="1" fill="hold">
                                          <p:stCondLst>
                                            <p:cond delay="1999"/>
                                          </p:stCondLst>
                                        </p:cTn>
                                        <p:tgtEl>
                                          <p:spTgt spid="96267"/>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2000"/>
                                        <p:tgtEl>
                                          <p:spTgt spid="96268"/>
                                        </p:tgtEl>
                                      </p:cBhvr>
                                    </p:animEffect>
                                    <p:set>
                                      <p:cBhvr>
                                        <p:cTn id="99" dur="1" fill="hold">
                                          <p:stCondLst>
                                            <p:cond delay="1999"/>
                                          </p:stCondLst>
                                        </p:cTn>
                                        <p:tgtEl>
                                          <p:spTgt spid="96268"/>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000"/>
                                        <p:tgtEl>
                                          <p:spTgt spid="96269"/>
                                        </p:tgtEl>
                                      </p:cBhvr>
                                    </p:animEffect>
                                    <p:set>
                                      <p:cBhvr>
                                        <p:cTn id="102" dur="1" fill="hold">
                                          <p:stCondLst>
                                            <p:cond delay="1999"/>
                                          </p:stCondLst>
                                        </p:cTn>
                                        <p:tgtEl>
                                          <p:spTgt spid="96269"/>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2000"/>
                                        <p:tgtEl>
                                          <p:spTgt spid="96270"/>
                                        </p:tgtEl>
                                      </p:cBhvr>
                                    </p:animEffect>
                                    <p:set>
                                      <p:cBhvr>
                                        <p:cTn id="105" dur="1" fill="hold">
                                          <p:stCondLst>
                                            <p:cond delay="1999"/>
                                          </p:stCondLst>
                                        </p:cTn>
                                        <p:tgtEl>
                                          <p:spTgt spid="9627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000"/>
                                        <p:tgtEl>
                                          <p:spTgt spid="96271"/>
                                        </p:tgtEl>
                                      </p:cBhvr>
                                    </p:animEffect>
                                    <p:set>
                                      <p:cBhvr>
                                        <p:cTn id="108" dur="1" fill="hold">
                                          <p:stCondLst>
                                            <p:cond delay="1999"/>
                                          </p:stCondLst>
                                        </p:cTn>
                                        <p:tgtEl>
                                          <p:spTgt spid="96271"/>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96272"/>
                                        </p:tgtEl>
                                      </p:cBhvr>
                                    </p:animEffect>
                                    <p:set>
                                      <p:cBhvr>
                                        <p:cTn id="111" dur="1" fill="hold">
                                          <p:stCondLst>
                                            <p:cond delay="1999"/>
                                          </p:stCondLst>
                                        </p:cTn>
                                        <p:tgtEl>
                                          <p:spTgt spid="9627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96273"/>
                                        </p:tgtEl>
                                      </p:cBhvr>
                                    </p:animEffect>
                                    <p:set>
                                      <p:cBhvr>
                                        <p:cTn id="114" dur="1" fill="hold">
                                          <p:stCondLst>
                                            <p:cond delay="1999"/>
                                          </p:stCondLst>
                                        </p:cTn>
                                        <p:tgtEl>
                                          <p:spTgt spid="9627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96274"/>
                                        </p:tgtEl>
                                      </p:cBhvr>
                                    </p:animEffect>
                                    <p:set>
                                      <p:cBhvr>
                                        <p:cTn id="117" dur="1" fill="hold">
                                          <p:stCondLst>
                                            <p:cond delay="1999"/>
                                          </p:stCondLst>
                                        </p:cTn>
                                        <p:tgtEl>
                                          <p:spTgt spid="9627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000"/>
                                        <p:tgtEl>
                                          <p:spTgt spid="96275"/>
                                        </p:tgtEl>
                                      </p:cBhvr>
                                    </p:animEffect>
                                    <p:set>
                                      <p:cBhvr>
                                        <p:cTn id="120" dur="1" fill="hold">
                                          <p:stCondLst>
                                            <p:cond delay="1999"/>
                                          </p:stCondLst>
                                        </p:cTn>
                                        <p:tgtEl>
                                          <p:spTgt spid="96275"/>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000"/>
                                        <p:tgtEl>
                                          <p:spTgt spid="96276"/>
                                        </p:tgtEl>
                                      </p:cBhvr>
                                    </p:animEffect>
                                    <p:set>
                                      <p:cBhvr>
                                        <p:cTn id="123" dur="1" fill="hold">
                                          <p:stCondLst>
                                            <p:cond delay="1999"/>
                                          </p:stCondLst>
                                        </p:cTn>
                                        <p:tgtEl>
                                          <p:spTgt spid="96276"/>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000"/>
                                        <p:tgtEl>
                                          <p:spTgt spid="96277"/>
                                        </p:tgtEl>
                                      </p:cBhvr>
                                    </p:animEffect>
                                    <p:set>
                                      <p:cBhvr>
                                        <p:cTn id="126" dur="1" fill="hold">
                                          <p:stCondLst>
                                            <p:cond delay="1999"/>
                                          </p:stCondLst>
                                        </p:cTn>
                                        <p:tgtEl>
                                          <p:spTgt spid="96277"/>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000"/>
                                        <p:tgtEl>
                                          <p:spTgt spid="96278"/>
                                        </p:tgtEl>
                                      </p:cBhvr>
                                    </p:animEffect>
                                    <p:set>
                                      <p:cBhvr>
                                        <p:cTn id="129" dur="1" fill="hold">
                                          <p:stCondLst>
                                            <p:cond delay="1999"/>
                                          </p:stCondLst>
                                        </p:cTn>
                                        <p:tgtEl>
                                          <p:spTgt spid="96278"/>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2000"/>
                                        <p:tgtEl>
                                          <p:spTgt spid="96279"/>
                                        </p:tgtEl>
                                      </p:cBhvr>
                                    </p:animEffect>
                                    <p:set>
                                      <p:cBhvr>
                                        <p:cTn id="132" dur="1" fill="hold">
                                          <p:stCondLst>
                                            <p:cond delay="1999"/>
                                          </p:stCondLst>
                                        </p:cTn>
                                        <p:tgtEl>
                                          <p:spTgt spid="96279"/>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2000"/>
                                        <p:tgtEl>
                                          <p:spTgt spid="96280"/>
                                        </p:tgtEl>
                                      </p:cBhvr>
                                    </p:animEffect>
                                    <p:set>
                                      <p:cBhvr>
                                        <p:cTn id="135" dur="1" fill="hold">
                                          <p:stCondLst>
                                            <p:cond delay="1999"/>
                                          </p:stCondLst>
                                        </p:cTn>
                                        <p:tgtEl>
                                          <p:spTgt spid="96280"/>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2000"/>
                                        <p:tgtEl>
                                          <p:spTgt spid="96281"/>
                                        </p:tgtEl>
                                      </p:cBhvr>
                                    </p:animEffect>
                                    <p:set>
                                      <p:cBhvr>
                                        <p:cTn id="138" dur="1" fill="hold">
                                          <p:stCondLst>
                                            <p:cond delay="1999"/>
                                          </p:stCondLst>
                                        </p:cTn>
                                        <p:tgtEl>
                                          <p:spTgt spid="96281"/>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2000"/>
                                        <p:tgtEl>
                                          <p:spTgt spid="96282"/>
                                        </p:tgtEl>
                                      </p:cBhvr>
                                    </p:animEffect>
                                    <p:set>
                                      <p:cBhvr>
                                        <p:cTn id="141" dur="1" fill="hold">
                                          <p:stCondLst>
                                            <p:cond delay="1999"/>
                                          </p:stCondLst>
                                        </p:cTn>
                                        <p:tgtEl>
                                          <p:spTgt spid="96282"/>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2000"/>
                                        <p:tgtEl>
                                          <p:spTgt spid="96283"/>
                                        </p:tgtEl>
                                      </p:cBhvr>
                                    </p:animEffect>
                                    <p:set>
                                      <p:cBhvr>
                                        <p:cTn id="144" dur="1" fill="hold">
                                          <p:stCondLst>
                                            <p:cond delay="1999"/>
                                          </p:stCondLst>
                                        </p:cTn>
                                        <p:tgtEl>
                                          <p:spTgt spid="96283"/>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000"/>
                                        <p:tgtEl>
                                          <p:spTgt spid="96284"/>
                                        </p:tgtEl>
                                      </p:cBhvr>
                                    </p:animEffect>
                                    <p:set>
                                      <p:cBhvr>
                                        <p:cTn id="147" dur="1" fill="hold">
                                          <p:stCondLst>
                                            <p:cond delay="1999"/>
                                          </p:stCondLst>
                                        </p:cTn>
                                        <p:tgtEl>
                                          <p:spTgt spid="96284"/>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2000"/>
                                        <p:tgtEl>
                                          <p:spTgt spid="96285"/>
                                        </p:tgtEl>
                                      </p:cBhvr>
                                    </p:animEffect>
                                    <p:set>
                                      <p:cBhvr>
                                        <p:cTn id="150" dur="1" fill="hold">
                                          <p:stCondLst>
                                            <p:cond delay="1999"/>
                                          </p:stCondLst>
                                        </p:cTn>
                                        <p:tgtEl>
                                          <p:spTgt spid="96285"/>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2000"/>
                                        <p:tgtEl>
                                          <p:spTgt spid="96286"/>
                                        </p:tgtEl>
                                      </p:cBhvr>
                                    </p:animEffect>
                                    <p:set>
                                      <p:cBhvr>
                                        <p:cTn id="153" dur="1" fill="hold">
                                          <p:stCondLst>
                                            <p:cond delay="1999"/>
                                          </p:stCondLst>
                                        </p:cTn>
                                        <p:tgtEl>
                                          <p:spTgt spid="96286"/>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2000"/>
                                        <p:tgtEl>
                                          <p:spTgt spid="96287"/>
                                        </p:tgtEl>
                                      </p:cBhvr>
                                    </p:animEffect>
                                    <p:set>
                                      <p:cBhvr>
                                        <p:cTn id="156" dur="1" fill="hold">
                                          <p:stCondLst>
                                            <p:cond delay="1999"/>
                                          </p:stCondLst>
                                        </p:cTn>
                                        <p:tgtEl>
                                          <p:spTgt spid="96287"/>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000"/>
                                        <p:tgtEl>
                                          <p:spTgt spid="96288"/>
                                        </p:tgtEl>
                                      </p:cBhvr>
                                    </p:animEffect>
                                    <p:set>
                                      <p:cBhvr>
                                        <p:cTn id="159" dur="1" fill="hold">
                                          <p:stCondLst>
                                            <p:cond delay="1999"/>
                                          </p:stCondLst>
                                        </p:cTn>
                                        <p:tgtEl>
                                          <p:spTgt spid="96288"/>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2000"/>
                                        <p:tgtEl>
                                          <p:spTgt spid="96289"/>
                                        </p:tgtEl>
                                      </p:cBhvr>
                                    </p:animEffect>
                                    <p:set>
                                      <p:cBhvr>
                                        <p:cTn id="162" dur="1" fill="hold">
                                          <p:stCondLst>
                                            <p:cond delay="1999"/>
                                          </p:stCondLst>
                                        </p:cTn>
                                        <p:tgtEl>
                                          <p:spTgt spid="96289"/>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2000"/>
                                        <p:tgtEl>
                                          <p:spTgt spid="96290"/>
                                        </p:tgtEl>
                                      </p:cBhvr>
                                    </p:animEffect>
                                    <p:set>
                                      <p:cBhvr>
                                        <p:cTn id="165" dur="1" fill="hold">
                                          <p:stCondLst>
                                            <p:cond delay="1999"/>
                                          </p:stCondLst>
                                        </p:cTn>
                                        <p:tgtEl>
                                          <p:spTgt spid="96290"/>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2000"/>
                                        <p:tgtEl>
                                          <p:spTgt spid="96291"/>
                                        </p:tgtEl>
                                      </p:cBhvr>
                                    </p:animEffect>
                                    <p:set>
                                      <p:cBhvr>
                                        <p:cTn id="168" dur="1" fill="hold">
                                          <p:stCondLst>
                                            <p:cond delay="1999"/>
                                          </p:stCondLst>
                                        </p:cTn>
                                        <p:tgtEl>
                                          <p:spTgt spid="96291"/>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2000"/>
                                        <p:tgtEl>
                                          <p:spTgt spid="96292"/>
                                        </p:tgtEl>
                                      </p:cBhvr>
                                    </p:animEffect>
                                    <p:set>
                                      <p:cBhvr>
                                        <p:cTn id="171" dur="1" fill="hold">
                                          <p:stCondLst>
                                            <p:cond delay="1999"/>
                                          </p:stCondLst>
                                        </p:cTn>
                                        <p:tgtEl>
                                          <p:spTgt spid="96292"/>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2000"/>
                                        <p:tgtEl>
                                          <p:spTgt spid="96293"/>
                                        </p:tgtEl>
                                      </p:cBhvr>
                                    </p:animEffect>
                                    <p:set>
                                      <p:cBhvr>
                                        <p:cTn id="174" dur="1" fill="hold">
                                          <p:stCondLst>
                                            <p:cond delay="1999"/>
                                          </p:stCondLst>
                                        </p:cTn>
                                        <p:tgtEl>
                                          <p:spTgt spid="96293"/>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2000"/>
                                        <p:tgtEl>
                                          <p:spTgt spid="96294"/>
                                        </p:tgtEl>
                                      </p:cBhvr>
                                    </p:animEffect>
                                    <p:set>
                                      <p:cBhvr>
                                        <p:cTn id="177" dur="1" fill="hold">
                                          <p:stCondLst>
                                            <p:cond delay="1999"/>
                                          </p:stCondLst>
                                        </p:cTn>
                                        <p:tgtEl>
                                          <p:spTgt spid="96294"/>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2000"/>
                                        <p:tgtEl>
                                          <p:spTgt spid="96295"/>
                                        </p:tgtEl>
                                      </p:cBhvr>
                                    </p:animEffect>
                                    <p:set>
                                      <p:cBhvr>
                                        <p:cTn id="180" dur="1" fill="hold">
                                          <p:stCondLst>
                                            <p:cond delay="1999"/>
                                          </p:stCondLst>
                                        </p:cTn>
                                        <p:tgtEl>
                                          <p:spTgt spid="96295"/>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2000"/>
                                        <p:tgtEl>
                                          <p:spTgt spid="96296"/>
                                        </p:tgtEl>
                                      </p:cBhvr>
                                    </p:animEffect>
                                    <p:set>
                                      <p:cBhvr>
                                        <p:cTn id="183" dur="1" fill="hold">
                                          <p:stCondLst>
                                            <p:cond delay="1999"/>
                                          </p:stCondLst>
                                        </p:cTn>
                                        <p:tgtEl>
                                          <p:spTgt spid="96296"/>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2000"/>
                                        <p:tgtEl>
                                          <p:spTgt spid="96297"/>
                                        </p:tgtEl>
                                      </p:cBhvr>
                                    </p:animEffect>
                                    <p:set>
                                      <p:cBhvr>
                                        <p:cTn id="186" dur="1" fill="hold">
                                          <p:stCondLst>
                                            <p:cond delay="1999"/>
                                          </p:stCondLst>
                                        </p:cTn>
                                        <p:tgtEl>
                                          <p:spTgt spid="96297"/>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2000"/>
                                        <p:tgtEl>
                                          <p:spTgt spid="96298"/>
                                        </p:tgtEl>
                                      </p:cBhvr>
                                    </p:animEffect>
                                    <p:set>
                                      <p:cBhvr>
                                        <p:cTn id="189" dur="1" fill="hold">
                                          <p:stCondLst>
                                            <p:cond delay="1999"/>
                                          </p:stCondLst>
                                        </p:cTn>
                                        <p:tgtEl>
                                          <p:spTgt spid="96298"/>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2000"/>
                                        <p:tgtEl>
                                          <p:spTgt spid="96299"/>
                                        </p:tgtEl>
                                      </p:cBhvr>
                                    </p:animEffect>
                                    <p:set>
                                      <p:cBhvr>
                                        <p:cTn id="192" dur="1" fill="hold">
                                          <p:stCondLst>
                                            <p:cond delay="1999"/>
                                          </p:stCondLst>
                                        </p:cTn>
                                        <p:tgtEl>
                                          <p:spTgt spid="96299"/>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2000"/>
                                        <p:tgtEl>
                                          <p:spTgt spid="96300"/>
                                        </p:tgtEl>
                                      </p:cBhvr>
                                    </p:animEffect>
                                    <p:set>
                                      <p:cBhvr>
                                        <p:cTn id="195" dur="1" fill="hold">
                                          <p:stCondLst>
                                            <p:cond delay="1999"/>
                                          </p:stCondLst>
                                        </p:cTn>
                                        <p:tgtEl>
                                          <p:spTgt spid="96300"/>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2000"/>
                                        <p:tgtEl>
                                          <p:spTgt spid="96301"/>
                                        </p:tgtEl>
                                      </p:cBhvr>
                                    </p:animEffect>
                                    <p:set>
                                      <p:cBhvr>
                                        <p:cTn id="198" dur="1" fill="hold">
                                          <p:stCondLst>
                                            <p:cond delay="1999"/>
                                          </p:stCondLst>
                                        </p:cTn>
                                        <p:tgtEl>
                                          <p:spTgt spid="96301"/>
                                        </p:tgtEl>
                                        <p:attrNameLst>
                                          <p:attrName>style.visibility</p:attrName>
                                        </p:attrNameLst>
                                      </p:cBhvr>
                                      <p:to>
                                        <p:strVal val="hidden"/>
                                      </p:to>
                                    </p:set>
                                  </p:childTnLst>
                                </p:cTn>
                              </p:par>
                            </p:childTnLst>
                          </p:cTn>
                        </p:par>
                        <p:par>
                          <p:cTn id="199" fill="hold">
                            <p:stCondLst>
                              <p:cond delay="5000"/>
                            </p:stCondLst>
                            <p:childTnLst>
                              <p:par>
                                <p:cTn id="200" presetID="10" presetClass="exit" presetSubtype="0" fill="hold" grpId="0" nodeType="afterEffect">
                                  <p:stCondLst>
                                    <p:cond delay="0"/>
                                  </p:stCondLst>
                                  <p:childTnLst>
                                    <p:animEffect transition="out" filter="fade">
                                      <p:cBhvr>
                                        <p:cTn id="201" dur="2000"/>
                                        <p:tgtEl>
                                          <p:spTgt spid="96262"/>
                                        </p:tgtEl>
                                      </p:cBhvr>
                                    </p:animEffect>
                                    <p:set>
                                      <p:cBhvr>
                                        <p:cTn id="202" dur="1" fill="hold">
                                          <p:stCondLst>
                                            <p:cond delay="1999"/>
                                          </p:stCondLst>
                                        </p:cTn>
                                        <p:tgtEl>
                                          <p:spTgt spid="96262"/>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48"/>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49"/>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23" presetClass="entr" presetSubtype="16" fill="hold" nodeType="clickEffect">
                                  <p:stCondLst>
                                    <p:cond delay="0"/>
                                  </p:stCondLst>
                                  <p:childTnLst>
                                    <p:set>
                                      <p:cBhvr>
                                        <p:cTn id="212" dur="1" fill="hold">
                                          <p:stCondLst>
                                            <p:cond delay="0"/>
                                          </p:stCondLst>
                                        </p:cTn>
                                        <p:tgtEl>
                                          <p:spTgt spid="2"/>
                                        </p:tgtEl>
                                        <p:attrNameLst>
                                          <p:attrName>style.visibility</p:attrName>
                                        </p:attrNameLst>
                                      </p:cBhvr>
                                      <p:to>
                                        <p:strVal val="visible"/>
                                      </p:to>
                                    </p:set>
                                    <p:anim calcmode="lin" valueType="num">
                                      <p:cBhvr>
                                        <p:cTn id="213" dur="500" fill="hold"/>
                                        <p:tgtEl>
                                          <p:spTgt spid="2"/>
                                        </p:tgtEl>
                                        <p:attrNameLst>
                                          <p:attrName>ppt_w</p:attrName>
                                        </p:attrNameLst>
                                      </p:cBhvr>
                                      <p:tavLst>
                                        <p:tav tm="0">
                                          <p:val>
                                            <p:fltVal val="0"/>
                                          </p:val>
                                        </p:tav>
                                        <p:tav tm="100000">
                                          <p:val>
                                            <p:strVal val="#ppt_w"/>
                                          </p:val>
                                        </p:tav>
                                      </p:tavLst>
                                    </p:anim>
                                    <p:anim calcmode="lin" valueType="num">
                                      <p:cBhvr>
                                        <p:cTn id="2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4" grpId="0" animBg="1"/>
      <p:bldP spid="96264" grpId="1" animBg="1"/>
      <p:bldP spid="96265" grpId="0" animBg="1"/>
      <p:bldP spid="96265" grpId="1" animBg="1"/>
      <p:bldP spid="96266" grpId="0" animBg="1"/>
      <p:bldP spid="96266" grpId="1" animBg="1"/>
      <p:bldP spid="96267" grpId="0" animBg="1"/>
      <p:bldP spid="96267" grpId="1" animBg="1"/>
      <p:bldP spid="96268" grpId="0" animBg="1"/>
      <p:bldP spid="96268" grpId="1" animBg="1"/>
      <p:bldP spid="96269" grpId="0" animBg="1"/>
      <p:bldP spid="96269" grpId="1" animBg="1"/>
      <p:bldP spid="96270" grpId="0" animBg="1"/>
      <p:bldP spid="96270" grpId="1" animBg="1"/>
      <p:bldP spid="96271" grpId="0" animBg="1"/>
      <p:bldP spid="96271" grpId="1" animBg="1"/>
      <p:bldP spid="96272" grpId="0" animBg="1"/>
      <p:bldP spid="96272" grpId="1" animBg="1"/>
      <p:bldP spid="96273" grpId="0" animBg="1"/>
      <p:bldP spid="96273" grpId="1" animBg="1"/>
      <p:bldP spid="96274" grpId="0" animBg="1"/>
      <p:bldP spid="96274" grpId="1" animBg="1"/>
      <p:bldP spid="96275" grpId="0" animBg="1"/>
      <p:bldP spid="96275" grpId="1" animBg="1"/>
      <p:bldP spid="96276" grpId="0" animBg="1"/>
      <p:bldP spid="96276" grpId="1" animBg="1"/>
      <p:bldP spid="96277" grpId="0" animBg="1"/>
      <p:bldP spid="96277" grpId="1" animBg="1"/>
      <p:bldP spid="96278" grpId="0" animBg="1"/>
      <p:bldP spid="96278" grpId="1" animBg="1"/>
      <p:bldP spid="96279" grpId="0" animBg="1"/>
      <p:bldP spid="96279" grpId="1" animBg="1"/>
      <p:bldP spid="96280" grpId="0" animBg="1"/>
      <p:bldP spid="96280" grpId="1" animBg="1"/>
      <p:bldP spid="96281" grpId="0" animBg="1"/>
      <p:bldP spid="96281" grpId="1" animBg="1"/>
      <p:bldP spid="96282" grpId="0" animBg="1"/>
      <p:bldP spid="96282" grpId="1" animBg="1"/>
      <p:bldP spid="96283" grpId="0" animBg="1"/>
      <p:bldP spid="96283" grpId="1" animBg="1"/>
      <p:bldP spid="96284" grpId="0" animBg="1"/>
      <p:bldP spid="96284" grpId="1" animBg="1"/>
      <p:bldP spid="96285" grpId="0" animBg="1"/>
      <p:bldP spid="96285" grpId="1" animBg="1"/>
      <p:bldP spid="96286" grpId="0" animBg="1"/>
      <p:bldP spid="96286" grpId="1" animBg="1"/>
      <p:bldP spid="96287" grpId="0" animBg="1"/>
      <p:bldP spid="96287" grpId="1" animBg="1"/>
      <p:bldP spid="96288" grpId="0" animBg="1"/>
      <p:bldP spid="96288" grpId="1" animBg="1"/>
      <p:bldP spid="96289" grpId="0" animBg="1"/>
      <p:bldP spid="96289" grpId="1" animBg="1"/>
      <p:bldP spid="96290" grpId="0" animBg="1"/>
      <p:bldP spid="96290" grpId="1" animBg="1"/>
      <p:bldP spid="96291" grpId="0" animBg="1"/>
      <p:bldP spid="96291" grpId="1" animBg="1"/>
      <p:bldP spid="96292" grpId="0" animBg="1"/>
      <p:bldP spid="96292" grpId="1" animBg="1"/>
      <p:bldP spid="96293" grpId="0" animBg="1"/>
      <p:bldP spid="96293" grpId="1" animBg="1"/>
      <p:bldP spid="96294" grpId="0" animBg="1"/>
      <p:bldP spid="96294" grpId="1" animBg="1"/>
      <p:bldP spid="96295" grpId="0" animBg="1"/>
      <p:bldP spid="96295" grpId="1" animBg="1"/>
      <p:bldP spid="96296" grpId="0" animBg="1"/>
      <p:bldP spid="96296" grpId="1" animBg="1"/>
      <p:bldP spid="96297" grpId="0" animBg="1"/>
      <p:bldP spid="96297" grpId="1" animBg="1"/>
      <p:bldP spid="96298" grpId="0" animBg="1"/>
      <p:bldP spid="96298" grpId="1" animBg="1"/>
      <p:bldP spid="96299" grpId="0" animBg="1"/>
      <p:bldP spid="96299" grpId="1" animBg="1"/>
      <p:bldP spid="96300" grpId="0" animBg="1"/>
      <p:bldP spid="96300" grpId="1" animBg="1"/>
      <p:bldP spid="96301" grpId="0" animBg="1"/>
      <p:bldP spid="96301" grpId="1" animBg="1"/>
      <p:bldP spid="9630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19138" y="0"/>
            <a:ext cx="8604250" cy="1258888"/>
          </a:xfrm>
        </p:spPr>
        <p:txBody>
          <a:bodyPr/>
          <a:lstStyle/>
          <a:p>
            <a:r>
              <a:rPr lang="en-GB" sz="3200" dirty="0" smtClean="0"/>
              <a:t>Spaced seeds</a:t>
            </a:r>
          </a:p>
        </p:txBody>
      </p:sp>
      <p:sp>
        <p:nvSpPr>
          <p:cNvPr id="29699" name="TextBox 9"/>
          <p:cNvSpPr txBox="1">
            <a:spLocks noChangeArrowheads="1"/>
          </p:cNvSpPr>
          <p:nvPr/>
        </p:nvSpPr>
        <p:spPr bwMode="auto">
          <a:xfrm>
            <a:off x="792163" y="1908175"/>
            <a:ext cx="6985000" cy="434975"/>
          </a:xfrm>
          <a:prstGeom prst="rect">
            <a:avLst/>
          </a:prstGeom>
          <a:noFill/>
          <a:ln w="9525">
            <a:noFill/>
            <a:miter lim="800000"/>
            <a:headEnd/>
            <a:tailEnd/>
          </a:ln>
        </p:spPr>
        <p:txBody>
          <a:bodyPr>
            <a:spAutoFit/>
          </a:bodyPr>
          <a:lstStyle/>
          <a:p>
            <a:r>
              <a:rPr lang="en-GB" dirty="0">
                <a:solidFill>
                  <a:schemeClr val="tx1"/>
                </a:solidFill>
              </a:rPr>
              <a:t>To increase sensitivity we can used spaced-seeds:</a:t>
            </a:r>
          </a:p>
        </p:txBody>
      </p:sp>
      <p:sp>
        <p:nvSpPr>
          <p:cNvPr id="29700" name="TextBox 13"/>
          <p:cNvSpPr txBox="1">
            <a:spLocks noChangeArrowheads="1"/>
          </p:cNvSpPr>
          <p:nvPr/>
        </p:nvSpPr>
        <p:spPr bwMode="auto">
          <a:xfrm>
            <a:off x="1250466" y="2916238"/>
            <a:ext cx="2817950" cy="441325"/>
          </a:xfrm>
          <a:prstGeom prst="rect">
            <a:avLst/>
          </a:prstGeom>
          <a:noFill/>
          <a:ln w="9525">
            <a:noFill/>
            <a:miter lim="800000"/>
            <a:headEnd/>
            <a:tailEnd/>
          </a:ln>
        </p:spPr>
        <p:txBody>
          <a:bodyPr wrap="square">
            <a:spAutoFit/>
          </a:bodyPr>
          <a:lstStyle/>
          <a:p>
            <a:r>
              <a:rPr lang="en-GB" dirty="0">
                <a:solidFill>
                  <a:srgbClr val="0070C0"/>
                </a:solidFill>
                <a:latin typeface="Simplified Arabic Fixed" pitchFamily="49" charset="-78"/>
                <a:cs typeface="Simplified Arabic Fixed" pitchFamily="49" charset="-78"/>
              </a:rPr>
              <a:t>11111111111</a:t>
            </a:r>
          </a:p>
        </p:txBody>
      </p:sp>
      <p:sp>
        <p:nvSpPr>
          <p:cNvPr id="15" name="TextBox 14"/>
          <p:cNvSpPr txBox="1">
            <a:spLocks noChangeArrowheads="1"/>
          </p:cNvSpPr>
          <p:nvPr/>
        </p:nvSpPr>
        <p:spPr bwMode="auto">
          <a:xfrm>
            <a:off x="715209" y="5219700"/>
            <a:ext cx="5975350" cy="442913"/>
          </a:xfrm>
          <a:prstGeom prst="rect">
            <a:avLst/>
          </a:prstGeom>
          <a:noFill/>
          <a:ln w="9525">
            <a:noFill/>
            <a:miter lim="800000"/>
            <a:headEnd/>
            <a:tailEnd/>
          </a:ln>
        </p:spPr>
        <p:txBody>
          <a:bodyPr>
            <a:spAutoFit/>
          </a:bodyPr>
          <a:lstStyle/>
          <a:p>
            <a:r>
              <a:rPr lang="en-GB" dirty="0">
                <a:solidFill>
                  <a:srgbClr val="0070C0"/>
                </a:solidFill>
                <a:latin typeface="Simplified Arabic Fixed" pitchFamily="49" charset="-78"/>
                <a:cs typeface="Simplified Arabic Fixed" pitchFamily="49" charset="-78"/>
              </a:rPr>
              <a:t>11</a:t>
            </a:r>
            <a:r>
              <a:rPr lang="en-GB" dirty="0">
                <a:solidFill>
                  <a:schemeClr val="tx1"/>
                </a:solidFill>
                <a:latin typeface="Simplified Arabic Fixed" pitchFamily="49" charset="-78"/>
                <a:cs typeface="Simplified Arabic Fixed" pitchFamily="49" charset="-78"/>
              </a:rPr>
              <a:t>00</a:t>
            </a:r>
            <a:r>
              <a:rPr lang="en-GB" dirty="0">
                <a:solidFill>
                  <a:srgbClr val="0070C0"/>
                </a:solidFill>
                <a:latin typeface="Simplified Arabic Fixed" pitchFamily="49" charset="-78"/>
                <a:cs typeface="Simplified Arabic Fixed" pitchFamily="49" charset="-78"/>
              </a:rPr>
              <a:t>11</a:t>
            </a:r>
            <a:r>
              <a:rPr lang="en-GB" dirty="0">
                <a:solidFill>
                  <a:schemeClr val="tx1"/>
                </a:solidFill>
                <a:latin typeface="Simplified Arabic Fixed" pitchFamily="49" charset="-78"/>
                <a:cs typeface="Simplified Arabic Fixed" pitchFamily="49" charset="-78"/>
              </a:rPr>
              <a:t>00</a:t>
            </a:r>
            <a:r>
              <a:rPr lang="en-GB" dirty="0">
                <a:solidFill>
                  <a:srgbClr val="0070C0"/>
                </a:solidFill>
                <a:latin typeface="Simplified Arabic Fixed" pitchFamily="49" charset="-78"/>
                <a:cs typeface="Simplified Arabic Fixed" pitchFamily="49" charset="-78"/>
              </a:rPr>
              <a:t>11</a:t>
            </a:r>
            <a:r>
              <a:rPr lang="en-GB" dirty="0">
                <a:solidFill>
                  <a:schemeClr val="tx1"/>
                </a:solidFill>
                <a:latin typeface="Simplified Arabic Fixed" pitchFamily="49" charset="-78"/>
                <a:cs typeface="Simplified Arabic Fixed" pitchFamily="49" charset="-78"/>
              </a:rPr>
              <a:t>00</a:t>
            </a:r>
            <a:r>
              <a:rPr lang="en-GB" dirty="0">
                <a:solidFill>
                  <a:srgbClr val="0070C0"/>
                </a:solidFill>
                <a:latin typeface="Simplified Arabic Fixed" pitchFamily="49" charset="-78"/>
                <a:cs typeface="Simplified Arabic Fixed" pitchFamily="49" charset="-78"/>
              </a:rPr>
              <a:t>11</a:t>
            </a:r>
            <a:r>
              <a:rPr lang="en-GB" dirty="0">
                <a:solidFill>
                  <a:schemeClr val="tx1"/>
                </a:solidFill>
                <a:latin typeface="Simplified Arabic Fixed" pitchFamily="49" charset="-78"/>
                <a:cs typeface="Simplified Arabic Fixed" pitchFamily="49" charset="-78"/>
              </a:rPr>
              <a:t>00</a:t>
            </a:r>
            <a:r>
              <a:rPr lang="en-GB" dirty="0">
                <a:solidFill>
                  <a:srgbClr val="0070C0"/>
                </a:solidFill>
                <a:latin typeface="Simplified Arabic Fixed" pitchFamily="49" charset="-78"/>
                <a:cs typeface="Simplified Arabic Fixed" pitchFamily="49" charset="-78"/>
              </a:rPr>
              <a:t>1</a:t>
            </a:r>
          </a:p>
        </p:txBody>
      </p:sp>
      <p:sp>
        <p:nvSpPr>
          <p:cNvPr id="29702" name="TextBox 19"/>
          <p:cNvSpPr txBox="1">
            <a:spLocks noChangeArrowheads="1"/>
          </p:cNvSpPr>
          <p:nvPr/>
        </p:nvSpPr>
        <p:spPr bwMode="auto">
          <a:xfrm>
            <a:off x="4286734" y="2869717"/>
            <a:ext cx="5506622" cy="435825"/>
          </a:xfrm>
          <a:prstGeom prst="rect">
            <a:avLst/>
          </a:prstGeom>
          <a:noFill/>
          <a:ln w="9525">
            <a:noFill/>
            <a:miter lim="800000"/>
            <a:headEnd/>
            <a:tailEnd/>
          </a:ln>
        </p:spPr>
        <p:txBody>
          <a:bodyPr wrap="square">
            <a:spAutoFit/>
          </a:bodyPr>
          <a:lstStyle/>
          <a:p>
            <a:r>
              <a:rPr lang="en-GB" dirty="0">
                <a:solidFill>
                  <a:schemeClr val="tx1"/>
                </a:solidFill>
              </a:rPr>
              <a:t>Consecutive seed template with </a:t>
            </a:r>
            <a:r>
              <a:rPr lang="en-GB" i="1" dirty="0">
                <a:solidFill>
                  <a:schemeClr val="tx1"/>
                </a:solidFill>
              </a:rPr>
              <a:t>length</a:t>
            </a:r>
            <a:r>
              <a:rPr lang="en-GB" dirty="0">
                <a:solidFill>
                  <a:schemeClr val="tx1"/>
                </a:solidFill>
              </a:rPr>
              <a:t> </a:t>
            </a:r>
            <a:r>
              <a:rPr lang="en-GB" dirty="0" smtClean="0">
                <a:solidFill>
                  <a:schemeClr val="tx1"/>
                </a:solidFill>
              </a:rPr>
              <a:t>9bp</a:t>
            </a:r>
          </a:p>
        </p:txBody>
      </p:sp>
      <p:sp>
        <p:nvSpPr>
          <p:cNvPr id="25" name="TextBox 24"/>
          <p:cNvSpPr txBox="1">
            <a:spLocks noChangeArrowheads="1"/>
          </p:cNvSpPr>
          <p:nvPr/>
        </p:nvSpPr>
        <p:spPr bwMode="auto">
          <a:xfrm>
            <a:off x="4315659" y="5219700"/>
            <a:ext cx="5327650" cy="436563"/>
          </a:xfrm>
          <a:prstGeom prst="rect">
            <a:avLst/>
          </a:prstGeom>
          <a:noFill/>
          <a:ln w="9525">
            <a:noFill/>
            <a:miter lim="800000"/>
            <a:headEnd/>
            <a:tailEnd/>
          </a:ln>
        </p:spPr>
        <p:txBody>
          <a:bodyPr>
            <a:spAutoFit/>
          </a:bodyPr>
          <a:lstStyle/>
          <a:p>
            <a:r>
              <a:rPr lang="en-GB" dirty="0">
                <a:solidFill>
                  <a:schemeClr val="tx1"/>
                </a:solidFill>
              </a:rPr>
              <a:t>Spaced-seed template with </a:t>
            </a:r>
            <a:r>
              <a:rPr lang="en-GB" i="1" dirty="0">
                <a:solidFill>
                  <a:schemeClr val="tx1"/>
                </a:solidFill>
              </a:rPr>
              <a:t>weight </a:t>
            </a:r>
            <a:r>
              <a:rPr lang="en-GB" dirty="0">
                <a:solidFill>
                  <a:schemeClr val="tx1"/>
                </a:solidFill>
              </a:rPr>
              <a:t>9bp</a:t>
            </a:r>
          </a:p>
        </p:txBody>
      </p:sp>
      <p:sp>
        <p:nvSpPr>
          <p:cNvPr id="26" name="Rectangle 25"/>
          <p:cNvSpPr>
            <a:spLocks noChangeArrowheads="1"/>
          </p:cNvSpPr>
          <p:nvPr/>
        </p:nvSpPr>
        <p:spPr bwMode="auto">
          <a:xfrm>
            <a:off x="711336" y="3412988"/>
            <a:ext cx="3317875" cy="441325"/>
          </a:xfrm>
          <a:prstGeom prst="rect">
            <a:avLst/>
          </a:prstGeom>
          <a:noFill/>
          <a:ln w="9525">
            <a:noFill/>
            <a:miter lim="800000"/>
            <a:headEnd/>
            <a:tailEnd/>
          </a:ln>
        </p:spPr>
        <p:txBody>
          <a:bodyPr wrap="none">
            <a:spAutoFit/>
          </a:bodyPr>
          <a:lstStyle/>
          <a:p>
            <a:r>
              <a:rPr lang="en-GB" dirty="0">
                <a:solidFill>
                  <a:srgbClr val="000000"/>
                </a:solidFill>
                <a:latin typeface="Simplified Arabic Fixed" pitchFamily="49" charset="-78"/>
                <a:cs typeface="Simplified Arabic Fixed" pitchFamily="49" charset="-78"/>
              </a:rPr>
              <a:t>ACTA</a:t>
            </a:r>
            <a:r>
              <a:rPr lang="en-GB" dirty="0">
                <a:solidFill>
                  <a:srgbClr val="0070C0"/>
                </a:solidFill>
                <a:latin typeface="Simplified Arabic Fixed" pitchFamily="49" charset="-78"/>
                <a:cs typeface="Simplified Arabic Fixed" pitchFamily="49" charset="-78"/>
              </a:rPr>
              <a:t>TCATCGTAC</a:t>
            </a:r>
            <a:r>
              <a:rPr lang="en-GB" dirty="0">
                <a:solidFill>
                  <a:srgbClr val="000000"/>
                </a:solidFill>
                <a:latin typeface="Simplified Arabic Fixed" pitchFamily="49" charset="-78"/>
                <a:cs typeface="Simplified Arabic Fixed" pitchFamily="49" charset="-78"/>
              </a:rPr>
              <a:t>ACAT</a:t>
            </a:r>
            <a:endParaRPr lang="en-GB" dirty="0"/>
          </a:p>
        </p:txBody>
      </p:sp>
      <p:sp>
        <p:nvSpPr>
          <p:cNvPr id="27" name="Rectangle 26"/>
          <p:cNvSpPr>
            <a:spLocks noChangeArrowheads="1"/>
          </p:cNvSpPr>
          <p:nvPr/>
        </p:nvSpPr>
        <p:spPr bwMode="auto">
          <a:xfrm>
            <a:off x="1456978" y="3871291"/>
            <a:ext cx="1844675" cy="441325"/>
          </a:xfrm>
          <a:prstGeom prst="rect">
            <a:avLst/>
          </a:prstGeom>
          <a:noFill/>
          <a:ln w="9525">
            <a:noFill/>
            <a:miter lim="800000"/>
            <a:headEnd/>
            <a:tailEnd/>
          </a:ln>
        </p:spPr>
        <p:txBody>
          <a:bodyPr wrap="none">
            <a:spAutoFit/>
          </a:bodyPr>
          <a:lstStyle/>
          <a:p>
            <a:r>
              <a:rPr lang="en-GB" dirty="0">
                <a:solidFill>
                  <a:srgbClr val="0070C0"/>
                </a:solidFill>
                <a:latin typeface="Simplified Arabic Fixed" pitchFamily="49" charset="-78"/>
                <a:cs typeface="Simplified Arabic Fixed" pitchFamily="49" charset="-78"/>
              </a:rPr>
              <a:t>TCATCGTAC</a:t>
            </a:r>
            <a:endParaRPr lang="en-GB" dirty="0">
              <a:solidFill>
                <a:srgbClr val="0070C0"/>
              </a:solidFill>
            </a:endParaRPr>
          </a:p>
        </p:txBody>
      </p:sp>
      <p:sp>
        <p:nvSpPr>
          <p:cNvPr id="28" name="Rectangle 27"/>
          <p:cNvSpPr>
            <a:spLocks noChangeArrowheads="1"/>
          </p:cNvSpPr>
          <p:nvPr/>
        </p:nvSpPr>
        <p:spPr bwMode="auto">
          <a:xfrm>
            <a:off x="715209" y="5651500"/>
            <a:ext cx="3317875" cy="442913"/>
          </a:xfrm>
          <a:prstGeom prst="rect">
            <a:avLst/>
          </a:prstGeom>
          <a:noFill/>
          <a:ln w="9525">
            <a:noFill/>
            <a:miter lim="800000"/>
            <a:headEnd/>
            <a:tailEnd/>
          </a:ln>
        </p:spPr>
        <p:txBody>
          <a:bodyPr wrap="none">
            <a:spAutoFit/>
          </a:bodyPr>
          <a:lstStyle/>
          <a:p>
            <a:r>
              <a:rPr lang="en-GB" dirty="0">
                <a:solidFill>
                  <a:srgbClr val="0070C0"/>
                </a:solidFill>
                <a:latin typeface="Simplified Arabic Fixed" pitchFamily="49" charset="-78"/>
                <a:cs typeface="Simplified Arabic Fixed" pitchFamily="49" charset="-78"/>
              </a:rPr>
              <a:t>AC</a:t>
            </a:r>
            <a:r>
              <a:rPr lang="en-GB" dirty="0">
                <a:solidFill>
                  <a:srgbClr val="000000"/>
                </a:solidFill>
                <a:latin typeface="Simplified Arabic Fixed" pitchFamily="49" charset="-78"/>
                <a:cs typeface="Simplified Arabic Fixed" pitchFamily="49" charset="-78"/>
              </a:rPr>
              <a:t>TA</a:t>
            </a:r>
            <a:r>
              <a:rPr lang="en-GB" dirty="0">
                <a:solidFill>
                  <a:srgbClr val="0070C0"/>
                </a:solidFill>
                <a:latin typeface="Simplified Arabic Fixed" pitchFamily="49" charset="-78"/>
                <a:cs typeface="Simplified Arabic Fixed" pitchFamily="49" charset="-78"/>
              </a:rPr>
              <a:t>TC</a:t>
            </a:r>
            <a:r>
              <a:rPr lang="en-GB" dirty="0">
                <a:solidFill>
                  <a:schemeClr val="tx1"/>
                </a:solidFill>
                <a:latin typeface="Simplified Arabic Fixed" pitchFamily="49" charset="-78"/>
                <a:cs typeface="Simplified Arabic Fixed" pitchFamily="49" charset="-78"/>
              </a:rPr>
              <a:t>AT</a:t>
            </a:r>
            <a:r>
              <a:rPr lang="en-GB" dirty="0">
                <a:solidFill>
                  <a:srgbClr val="0070C0"/>
                </a:solidFill>
                <a:latin typeface="Simplified Arabic Fixed" pitchFamily="49" charset="-78"/>
                <a:cs typeface="Simplified Arabic Fixed" pitchFamily="49" charset="-78"/>
              </a:rPr>
              <a:t>CG</a:t>
            </a:r>
            <a:r>
              <a:rPr lang="en-GB" dirty="0">
                <a:solidFill>
                  <a:schemeClr val="tx1"/>
                </a:solidFill>
                <a:latin typeface="Simplified Arabic Fixed" pitchFamily="49" charset="-78"/>
                <a:cs typeface="Simplified Arabic Fixed" pitchFamily="49" charset="-78"/>
              </a:rPr>
              <a:t>TA</a:t>
            </a:r>
            <a:r>
              <a:rPr lang="en-GB" dirty="0">
                <a:solidFill>
                  <a:srgbClr val="0070C0"/>
                </a:solidFill>
                <a:latin typeface="Simplified Arabic Fixed" pitchFamily="49" charset="-78"/>
                <a:cs typeface="Simplified Arabic Fixed" pitchFamily="49" charset="-78"/>
              </a:rPr>
              <a:t>CA</a:t>
            </a:r>
            <a:r>
              <a:rPr lang="en-GB" dirty="0">
                <a:solidFill>
                  <a:srgbClr val="000000"/>
                </a:solidFill>
                <a:latin typeface="Simplified Arabic Fixed" pitchFamily="49" charset="-78"/>
                <a:cs typeface="Simplified Arabic Fixed" pitchFamily="49" charset="-78"/>
              </a:rPr>
              <a:t>CA</a:t>
            </a:r>
            <a:r>
              <a:rPr lang="en-GB" dirty="0">
                <a:solidFill>
                  <a:srgbClr val="0070C0"/>
                </a:solidFill>
                <a:latin typeface="Simplified Arabic Fixed" pitchFamily="49" charset="-78"/>
                <a:cs typeface="Simplified Arabic Fixed" pitchFamily="49" charset="-78"/>
              </a:rPr>
              <a:t>T</a:t>
            </a:r>
            <a:endParaRPr lang="en-GB" dirty="0">
              <a:solidFill>
                <a:srgbClr val="0070C0"/>
              </a:solidFill>
            </a:endParaRPr>
          </a:p>
        </p:txBody>
      </p:sp>
      <p:sp>
        <p:nvSpPr>
          <p:cNvPr id="29" name="Rectangle 28"/>
          <p:cNvSpPr>
            <a:spLocks noChangeArrowheads="1"/>
          </p:cNvSpPr>
          <p:nvPr/>
        </p:nvSpPr>
        <p:spPr bwMode="auto">
          <a:xfrm>
            <a:off x="715209" y="6083300"/>
            <a:ext cx="3317875" cy="442913"/>
          </a:xfrm>
          <a:prstGeom prst="rect">
            <a:avLst/>
          </a:prstGeom>
          <a:noFill/>
          <a:ln w="9525">
            <a:noFill/>
            <a:miter lim="800000"/>
            <a:headEnd/>
            <a:tailEnd/>
          </a:ln>
        </p:spPr>
        <p:txBody>
          <a:bodyPr wrap="none">
            <a:spAutoFit/>
          </a:bodyPr>
          <a:lstStyle/>
          <a:p>
            <a:r>
              <a:rPr lang="en-GB">
                <a:solidFill>
                  <a:srgbClr val="0070C0"/>
                </a:solidFill>
                <a:latin typeface="Simplified Arabic Fixed" pitchFamily="49" charset="-78"/>
                <a:cs typeface="Simplified Arabic Fixed" pitchFamily="49" charset="-78"/>
              </a:rPr>
              <a:t>AC</a:t>
            </a:r>
            <a:r>
              <a:rPr lang="en-GB">
                <a:solidFill>
                  <a:srgbClr val="000000"/>
                </a:solidFill>
                <a:latin typeface="Simplified Arabic Fixed" pitchFamily="49" charset="-78"/>
                <a:cs typeface="Simplified Arabic Fixed" pitchFamily="49" charset="-78"/>
              </a:rPr>
              <a:t>TC</a:t>
            </a:r>
            <a:r>
              <a:rPr lang="en-GB">
                <a:solidFill>
                  <a:srgbClr val="0070C0"/>
                </a:solidFill>
                <a:latin typeface="Simplified Arabic Fixed" pitchFamily="49" charset="-78"/>
                <a:cs typeface="Simplified Arabic Fixed" pitchFamily="49" charset="-78"/>
              </a:rPr>
              <a:t>TC</a:t>
            </a:r>
            <a:r>
              <a:rPr lang="en-GB">
                <a:solidFill>
                  <a:schemeClr val="tx1"/>
                </a:solidFill>
                <a:latin typeface="Simplified Arabic Fixed" pitchFamily="49" charset="-78"/>
                <a:cs typeface="Simplified Arabic Fixed" pitchFamily="49" charset="-78"/>
              </a:rPr>
              <a:t>A</a:t>
            </a:r>
            <a:r>
              <a:rPr lang="en-GB">
                <a:solidFill>
                  <a:srgbClr val="FF0000"/>
                </a:solidFill>
                <a:latin typeface="Simplified Arabic Fixed" pitchFamily="49" charset="-78"/>
                <a:cs typeface="Simplified Arabic Fixed" pitchFamily="49" charset="-78"/>
              </a:rPr>
              <a:t>C</a:t>
            </a:r>
            <a:r>
              <a:rPr lang="en-GB">
                <a:solidFill>
                  <a:srgbClr val="0070C0"/>
                </a:solidFill>
                <a:latin typeface="Simplified Arabic Fixed" pitchFamily="49" charset="-78"/>
                <a:cs typeface="Simplified Arabic Fixed" pitchFamily="49" charset="-78"/>
              </a:rPr>
              <a:t>CG</a:t>
            </a:r>
            <a:r>
              <a:rPr lang="en-GB">
                <a:solidFill>
                  <a:schemeClr val="tx1"/>
                </a:solidFill>
                <a:latin typeface="Simplified Arabic Fixed" pitchFamily="49" charset="-78"/>
                <a:cs typeface="Simplified Arabic Fixed" pitchFamily="49" charset="-78"/>
              </a:rPr>
              <a:t>TA</a:t>
            </a:r>
            <a:r>
              <a:rPr lang="en-GB">
                <a:solidFill>
                  <a:srgbClr val="0070C0"/>
                </a:solidFill>
                <a:latin typeface="Simplified Arabic Fixed" pitchFamily="49" charset="-78"/>
                <a:cs typeface="Simplified Arabic Fixed" pitchFamily="49" charset="-78"/>
              </a:rPr>
              <a:t>CA</a:t>
            </a:r>
            <a:r>
              <a:rPr lang="en-GB">
                <a:solidFill>
                  <a:srgbClr val="000000"/>
                </a:solidFill>
                <a:latin typeface="Simplified Arabic Fixed" pitchFamily="49" charset="-78"/>
                <a:cs typeface="Simplified Arabic Fixed" pitchFamily="49" charset="-78"/>
              </a:rPr>
              <a:t>CA</a:t>
            </a:r>
            <a:r>
              <a:rPr lang="en-GB">
                <a:solidFill>
                  <a:srgbClr val="0070C0"/>
                </a:solidFill>
                <a:latin typeface="Simplified Arabic Fixed" pitchFamily="49" charset="-78"/>
                <a:cs typeface="Simplified Arabic Fixed" pitchFamily="49" charset="-78"/>
              </a:rPr>
              <a:t>T</a:t>
            </a:r>
            <a:endParaRPr lang="en-GB">
              <a:solidFill>
                <a:srgbClr val="0070C0"/>
              </a:solidFill>
            </a:endParaRPr>
          </a:p>
        </p:txBody>
      </p:sp>
      <p:sp>
        <p:nvSpPr>
          <p:cNvPr id="30" name="TextBox 29"/>
          <p:cNvSpPr txBox="1">
            <a:spLocks noChangeArrowheads="1"/>
          </p:cNvSpPr>
          <p:nvPr/>
        </p:nvSpPr>
        <p:spPr bwMode="auto">
          <a:xfrm>
            <a:off x="4387091" y="3399737"/>
            <a:ext cx="2160587" cy="377825"/>
          </a:xfrm>
          <a:prstGeom prst="rect">
            <a:avLst/>
          </a:prstGeom>
          <a:noFill/>
          <a:ln w="9525">
            <a:noFill/>
            <a:miter lim="800000"/>
            <a:headEnd/>
            <a:tailEnd/>
          </a:ln>
        </p:spPr>
        <p:txBody>
          <a:bodyPr>
            <a:spAutoFit/>
          </a:bodyPr>
          <a:lstStyle/>
          <a:p>
            <a:r>
              <a:rPr lang="en-GB" sz="2000" dirty="0">
                <a:solidFill>
                  <a:schemeClr val="tx1"/>
                </a:solidFill>
              </a:rPr>
              <a:t>Reference</a:t>
            </a:r>
          </a:p>
        </p:txBody>
      </p:sp>
      <p:sp>
        <p:nvSpPr>
          <p:cNvPr id="31" name="TextBox 30"/>
          <p:cNvSpPr txBox="1">
            <a:spLocks noChangeArrowheads="1"/>
          </p:cNvSpPr>
          <p:nvPr/>
        </p:nvSpPr>
        <p:spPr bwMode="auto">
          <a:xfrm>
            <a:off x="4387089" y="3811519"/>
            <a:ext cx="2160587" cy="379413"/>
          </a:xfrm>
          <a:prstGeom prst="rect">
            <a:avLst/>
          </a:prstGeom>
          <a:noFill/>
          <a:ln w="9525">
            <a:noFill/>
            <a:miter lim="800000"/>
            <a:headEnd/>
            <a:tailEnd/>
          </a:ln>
        </p:spPr>
        <p:txBody>
          <a:bodyPr>
            <a:spAutoFit/>
          </a:bodyPr>
          <a:lstStyle/>
          <a:p>
            <a:r>
              <a:rPr lang="en-GB" sz="2000" dirty="0">
                <a:solidFill>
                  <a:schemeClr val="tx1"/>
                </a:solidFill>
              </a:rPr>
              <a:t>Query</a:t>
            </a:r>
          </a:p>
        </p:txBody>
      </p:sp>
      <p:sp>
        <p:nvSpPr>
          <p:cNvPr id="32" name="TextBox 31"/>
          <p:cNvSpPr txBox="1">
            <a:spLocks noChangeArrowheads="1"/>
          </p:cNvSpPr>
          <p:nvPr/>
        </p:nvSpPr>
        <p:spPr bwMode="auto">
          <a:xfrm>
            <a:off x="4387097" y="5651500"/>
            <a:ext cx="2160587" cy="379413"/>
          </a:xfrm>
          <a:prstGeom prst="rect">
            <a:avLst/>
          </a:prstGeom>
          <a:noFill/>
          <a:ln w="9525">
            <a:noFill/>
            <a:miter lim="800000"/>
            <a:headEnd/>
            <a:tailEnd/>
          </a:ln>
        </p:spPr>
        <p:txBody>
          <a:bodyPr>
            <a:spAutoFit/>
          </a:bodyPr>
          <a:lstStyle/>
          <a:p>
            <a:r>
              <a:rPr lang="en-GB" sz="2000">
                <a:solidFill>
                  <a:schemeClr val="tx1"/>
                </a:solidFill>
              </a:rPr>
              <a:t>Reference</a:t>
            </a:r>
          </a:p>
        </p:txBody>
      </p:sp>
      <p:sp>
        <p:nvSpPr>
          <p:cNvPr id="33" name="TextBox 32"/>
          <p:cNvSpPr txBox="1">
            <a:spLocks noChangeArrowheads="1"/>
          </p:cNvSpPr>
          <p:nvPr/>
        </p:nvSpPr>
        <p:spPr bwMode="auto">
          <a:xfrm>
            <a:off x="4387097" y="6083300"/>
            <a:ext cx="2160587" cy="379413"/>
          </a:xfrm>
          <a:prstGeom prst="rect">
            <a:avLst/>
          </a:prstGeom>
          <a:noFill/>
          <a:ln w="9525">
            <a:noFill/>
            <a:miter lim="800000"/>
            <a:headEnd/>
            <a:tailEnd/>
          </a:ln>
        </p:spPr>
        <p:txBody>
          <a:bodyPr>
            <a:spAutoFit/>
          </a:bodyPr>
          <a:lstStyle/>
          <a:p>
            <a:r>
              <a:rPr lang="en-GB" sz="2000">
                <a:solidFill>
                  <a:schemeClr val="tx1"/>
                </a:solidFill>
              </a:rPr>
              <a:t>Query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20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20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26" grpId="0"/>
      <p:bldP spid="27" grpId="0"/>
      <p:bldP spid="28" grpId="0"/>
      <p:bldP spid="29" grpId="0"/>
      <p:bldP spid="30" grpId="0"/>
      <p:bldP spid="31"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19138" y="0"/>
            <a:ext cx="8604250" cy="1258888"/>
          </a:xfrm>
        </p:spPr>
        <p:txBody>
          <a:bodyPr/>
          <a:lstStyle/>
          <a:p>
            <a:r>
              <a:rPr lang="en-GB" sz="3200" dirty="0" smtClean="0"/>
              <a:t>Spaced seeds</a:t>
            </a:r>
          </a:p>
        </p:txBody>
      </p:sp>
      <p:sp>
        <p:nvSpPr>
          <p:cNvPr id="22533" name="TextBox 8"/>
          <p:cNvSpPr txBox="1">
            <a:spLocks noChangeArrowheads="1"/>
          </p:cNvSpPr>
          <p:nvPr/>
        </p:nvSpPr>
        <p:spPr bwMode="auto">
          <a:xfrm>
            <a:off x="882650" y="3317875"/>
            <a:ext cx="6624638" cy="441325"/>
          </a:xfrm>
          <a:prstGeom prst="rect">
            <a:avLst/>
          </a:prstGeom>
          <a:noFill/>
          <a:ln w="9525">
            <a:noFill/>
            <a:miter lim="800000"/>
            <a:headEnd/>
            <a:tailEnd/>
          </a:ln>
        </p:spPr>
        <p:txBody>
          <a:bodyPr>
            <a:spAutoFit/>
          </a:bodyPr>
          <a:lstStyle/>
          <a:p>
            <a:r>
              <a:rPr lang="en-GB">
                <a:solidFill>
                  <a:srgbClr val="000000"/>
                </a:solidFill>
                <a:latin typeface="Simplified Arabic Fixed" pitchFamily="49" charset="-78"/>
                <a:cs typeface="Simplified Arabic Fixed" pitchFamily="49" charset="-78"/>
              </a:rPr>
              <a:t>CC</a:t>
            </a:r>
            <a:r>
              <a:rPr lang="en-GB">
                <a:solidFill>
                  <a:srgbClr val="FF0000"/>
                </a:solidFill>
                <a:latin typeface="Simplified Arabic Fixed" pitchFamily="49" charset="-78"/>
                <a:cs typeface="Simplified Arabic Fixed" pitchFamily="49" charset="-78"/>
              </a:rPr>
              <a:t>AC</a:t>
            </a:r>
            <a:r>
              <a:rPr lang="en-GB">
                <a:solidFill>
                  <a:schemeClr val="tx1"/>
                </a:solidFill>
                <a:latin typeface="Simplified Arabic Fixed" pitchFamily="49" charset="-78"/>
                <a:cs typeface="Simplified Arabic Fixed" pitchFamily="49" charset="-78"/>
              </a:rPr>
              <a:t>T</a:t>
            </a:r>
            <a:r>
              <a:rPr lang="en-GB">
                <a:solidFill>
                  <a:srgbClr val="000000"/>
                </a:solidFill>
                <a:latin typeface="Simplified Arabic Fixed" pitchFamily="49" charset="-78"/>
                <a:cs typeface="Simplified Arabic Fixed" pitchFamily="49" charset="-78"/>
              </a:rPr>
              <a:t>G</a:t>
            </a:r>
            <a:r>
              <a:rPr lang="en-GB">
                <a:solidFill>
                  <a:schemeClr val="tx1"/>
                </a:solidFill>
                <a:latin typeface="Simplified Arabic Fixed" pitchFamily="49" charset="-78"/>
                <a:cs typeface="Simplified Arabic Fixed" pitchFamily="49" charset="-78"/>
              </a:rPr>
              <a:t>T</a:t>
            </a:r>
            <a:r>
              <a:rPr lang="en-GB">
                <a:solidFill>
                  <a:srgbClr val="FF0000"/>
                </a:solidFill>
                <a:latin typeface="Simplified Arabic Fixed" pitchFamily="49" charset="-78"/>
                <a:cs typeface="Simplified Arabic Fixed" pitchFamily="49" charset="-78"/>
              </a:rPr>
              <a:t>A</a:t>
            </a:r>
            <a:r>
              <a:rPr lang="en-GB">
                <a:solidFill>
                  <a:schemeClr val="tx1"/>
                </a:solidFill>
                <a:latin typeface="Simplified Arabic Fixed" pitchFamily="49" charset="-78"/>
                <a:cs typeface="Simplified Arabic Fixed" pitchFamily="49" charset="-78"/>
              </a:rPr>
              <a:t>A</a:t>
            </a:r>
            <a:r>
              <a:rPr lang="en-GB">
                <a:solidFill>
                  <a:srgbClr val="000000"/>
                </a:solidFill>
                <a:latin typeface="Simplified Arabic Fixed" pitchFamily="49" charset="-78"/>
                <a:cs typeface="Simplified Arabic Fixed" pitchFamily="49" charset="-78"/>
              </a:rPr>
              <a:t>TCGTAC</a:t>
            </a:r>
            <a:r>
              <a:rPr lang="en-GB">
                <a:solidFill>
                  <a:srgbClr val="FF0000"/>
                </a:solidFill>
                <a:latin typeface="Simplified Arabic Fixed" pitchFamily="49" charset="-78"/>
                <a:cs typeface="Simplified Arabic Fixed" pitchFamily="49" charset="-78"/>
              </a:rPr>
              <a:t>A</a:t>
            </a:r>
            <a:r>
              <a:rPr lang="en-GB">
                <a:solidFill>
                  <a:srgbClr val="000000"/>
                </a:solidFill>
                <a:latin typeface="Simplified Arabic Fixed" pitchFamily="49" charset="-78"/>
                <a:cs typeface="Simplified Arabic Fixed" pitchFamily="49" charset="-78"/>
              </a:rPr>
              <a:t>T</a:t>
            </a:r>
            <a:r>
              <a:rPr lang="en-GB">
                <a:solidFill>
                  <a:schemeClr val="tx1"/>
                </a:solidFill>
                <a:latin typeface="Simplified Arabic Fixed" pitchFamily="49" charset="-78"/>
                <a:cs typeface="Simplified Arabic Fixed" pitchFamily="49" charset="-78"/>
              </a:rPr>
              <a:t>G</a:t>
            </a:r>
            <a:r>
              <a:rPr lang="en-GB">
                <a:solidFill>
                  <a:srgbClr val="000000"/>
                </a:solidFill>
                <a:latin typeface="Simplified Arabic Fixed" pitchFamily="49" charset="-78"/>
                <a:cs typeface="Simplified Arabic Fixed" pitchFamily="49" charset="-78"/>
              </a:rPr>
              <a:t>G</a:t>
            </a:r>
            <a:r>
              <a:rPr lang="en-GB">
                <a:solidFill>
                  <a:schemeClr val="tx1"/>
                </a:solidFill>
                <a:latin typeface="Simplified Arabic Fixed" pitchFamily="49" charset="-78"/>
                <a:cs typeface="Simplified Arabic Fixed" pitchFamily="49" charset="-78"/>
              </a:rPr>
              <a:t>GA</a:t>
            </a:r>
            <a:r>
              <a:rPr lang="en-GB">
                <a:solidFill>
                  <a:srgbClr val="FF0000"/>
                </a:solidFill>
                <a:latin typeface="Simplified Arabic Fixed" pitchFamily="49" charset="-78"/>
                <a:cs typeface="Simplified Arabic Fixed" pitchFamily="49" charset="-78"/>
              </a:rPr>
              <a:t>A</a:t>
            </a:r>
            <a:r>
              <a:rPr lang="en-GB">
                <a:solidFill>
                  <a:srgbClr val="000000"/>
                </a:solidFill>
                <a:latin typeface="Simplified Arabic Fixed" pitchFamily="49" charset="-78"/>
                <a:cs typeface="Simplified Arabic Fixed" pitchFamily="49" charset="-78"/>
              </a:rPr>
              <a:t>CG</a:t>
            </a:r>
            <a:r>
              <a:rPr lang="en-GB">
                <a:solidFill>
                  <a:srgbClr val="FF0000"/>
                </a:solidFill>
                <a:latin typeface="Simplified Arabic Fixed" pitchFamily="49" charset="-78"/>
                <a:cs typeface="Simplified Arabic Fixed" pitchFamily="49" charset="-78"/>
              </a:rPr>
              <a:t>A</a:t>
            </a:r>
          </a:p>
        </p:txBody>
      </p:sp>
      <p:sp>
        <p:nvSpPr>
          <p:cNvPr id="30724" name="TextBox 9"/>
          <p:cNvSpPr txBox="1">
            <a:spLocks noChangeArrowheads="1"/>
          </p:cNvSpPr>
          <p:nvPr/>
        </p:nvSpPr>
        <p:spPr bwMode="auto">
          <a:xfrm>
            <a:off x="792163" y="1908175"/>
            <a:ext cx="6408737" cy="434975"/>
          </a:xfrm>
          <a:prstGeom prst="rect">
            <a:avLst/>
          </a:prstGeom>
          <a:noFill/>
          <a:ln w="9525">
            <a:noFill/>
            <a:miter lim="800000"/>
            <a:headEnd/>
            <a:tailEnd/>
          </a:ln>
        </p:spPr>
        <p:txBody>
          <a:bodyPr>
            <a:spAutoFit/>
          </a:bodyPr>
          <a:lstStyle/>
          <a:p>
            <a:r>
              <a:rPr lang="en-GB">
                <a:solidFill>
                  <a:schemeClr val="tx1"/>
                </a:solidFill>
              </a:rPr>
              <a:t>Spaced seed with weight 9bp and no mismatches:</a:t>
            </a:r>
          </a:p>
        </p:txBody>
      </p:sp>
      <p:cxnSp>
        <p:nvCxnSpPr>
          <p:cNvPr id="11" name="Straight Arrow Connector 10"/>
          <p:cNvCxnSpPr>
            <a:cxnSpLocks noChangeShapeType="1"/>
          </p:cNvCxnSpPr>
          <p:nvPr/>
        </p:nvCxnSpPr>
        <p:spPr bwMode="auto">
          <a:xfrm rot="16200000" flipH="1">
            <a:off x="1908176" y="3887787"/>
            <a:ext cx="576262" cy="360363"/>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rot="5400000">
            <a:off x="3095626" y="3924300"/>
            <a:ext cx="576262" cy="287337"/>
          </a:xfrm>
          <a:prstGeom prst="straightConnector1">
            <a:avLst/>
          </a:prstGeom>
          <a:noFill/>
          <a:ln w="9525" algn="ctr">
            <a:solidFill>
              <a:schemeClr val="tx1"/>
            </a:solidFill>
            <a:round/>
            <a:headEnd/>
            <a:tailEnd type="arrow" w="med" len="med"/>
          </a:ln>
        </p:spPr>
      </p:cxnSp>
      <p:sp>
        <p:nvSpPr>
          <p:cNvPr id="30727" name="TextBox 8"/>
          <p:cNvSpPr txBox="1">
            <a:spLocks noChangeArrowheads="1"/>
          </p:cNvSpPr>
          <p:nvPr/>
        </p:nvSpPr>
        <p:spPr bwMode="auto">
          <a:xfrm>
            <a:off x="198438" y="2859088"/>
            <a:ext cx="8496300" cy="442912"/>
          </a:xfrm>
          <a:prstGeom prst="rect">
            <a:avLst/>
          </a:prstGeom>
          <a:noFill/>
          <a:ln w="9525">
            <a:noFill/>
            <a:miter lim="800000"/>
            <a:headEnd/>
            <a:tailEnd/>
          </a:ln>
        </p:spPr>
        <p:txBody>
          <a:bodyPr>
            <a:spAutoFit/>
          </a:bodyPr>
          <a:lstStyle/>
          <a:p>
            <a:r>
              <a:rPr lang="en-GB">
                <a:solidFill>
                  <a:srgbClr val="000000"/>
                </a:solidFill>
                <a:latin typeface="Simplified Arabic Fixed" pitchFamily="49" charset="-78"/>
                <a:cs typeface="Simplified Arabic Fixed" pitchFamily="49" charset="-78"/>
              </a:rPr>
              <a:t>ACTCCCATTGTCATCGTACTTGGGATCGTAACA</a:t>
            </a:r>
            <a:endParaRPr lang="en-GB">
              <a:latin typeface="Simplified Arabic Fixed" pitchFamily="49" charset="-78"/>
              <a:cs typeface="Simplified Arabic Fixed" pitchFamily="49" charset="-78"/>
            </a:endParaRPr>
          </a:p>
        </p:txBody>
      </p:sp>
      <p:sp>
        <p:nvSpPr>
          <p:cNvPr id="18" name="TextBox 17"/>
          <p:cNvSpPr txBox="1">
            <a:spLocks noChangeArrowheads="1"/>
          </p:cNvSpPr>
          <p:nvPr/>
        </p:nvSpPr>
        <p:spPr bwMode="auto">
          <a:xfrm>
            <a:off x="7127875" y="3348038"/>
            <a:ext cx="3529013" cy="434975"/>
          </a:xfrm>
          <a:prstGeom prst="rect">
            <a:avLst/>
          </a:prstGeom>
          <a:noFill/>
          <a:ln w="9525">
            <a:noFill/>
            <a:miter lim="800000"/>
            <a:headEnd/>
            <a:tailEnd/>
          </a:ln>
        </p:spPr>
        <p:txBody>
          <a:bodyPr>
            <a:spAutoFit/>
          </a:bodyPr>
          <a:lstStyle/>
          <a:p>
            <a:r>
              <a:rPr lang="en-GB">
                <a:solidFill>
                  <a:schemeClr val="tx1"/>
                </a:solidFill>
              </a:rPr>
              <a:t>SNP ‘heavy’ read</a:t>
            </a:r>
          </a:p>
        </p:txBody>
      </p:sp>
      <p:sp>
        <p:nvSpPr>
          <p:cNvPr id="30729" name="TextBox 18"/>
          <p:cNvSpPr txBox="1">
            <a:spLocks noChangeArrowheads="1"/>
          </p:cNvSpPr>
          <p:nvPr/>
        </p:nvSpPr>
        <p:spPr bwMode="auto">
          <a:xfrm>
            <a:off x="7127875" y="2843213"/>
            <a:ext cx="2952750" cy="436562"/>
          </a:xfrm>
          <a:prstGeom prst="rect">
            <a:avLst/>
          </a:prstGeom>
          <a:noFill/>
          <a:ln w="9525">
            <a:noFill/>
            <a:miter lim="800000"/>
            <a:headEnd/>
            <a:tailEnd/>
          </a:ln>
        </p:spPr>
        <p:txBody>
          <a:bodyPr>
            <a:spAutoFit/>
          </a:bodyPr>
          <a:lstStyle/>
          <a:p>
            <a:r>
              <a:rPr lang="en-GB">
                <a:solidFill>
                  <a:schemeClr val="tx1"/>
                </a:solidFill>
              </a:rPr>
              <a:t>Reference sequence</a:t>
            </a:r>
          </a:p>
        </p:txBody>
      </p:sp>
      <p:sp>
        <p:nvSpPr>
          <p:cNvPr id="21" name="TextBox 20"/>
          <p:cNvSpPr txBox="1">
            <a:spLocks noChangeArrowheads="1"/>
          </p:cNvSpPr>
          <p:nvPr/>
        </p:nvSpPr>
        <p:spPr bwMode="auto">
          <a:xfrm>
            <a:off x="944563" y="5867400"/>
            <a:ext cx="8732837" cy="436563"/>
          </a:xfrm>
          <a:prstGeom prst="rect">
            <a:avLst/>
          </a:prstGeom>
          <a:noFill/>
          <a:ln w="9525">
            <a:noFill/>
            <a:miter lim="800000"/>
            <a:headEnd/>
            <a:tailEnd/>
          </a:ln>
        </p:spPr>
        <p:txBody>
          <a:bodyPr>
            <a:spAutoFit/>
          </a:bodyPr>
          <a:lstStyle/>
          <a:p>
            <a:r>
              <a:rPr lang="en-GB" dirty="0">
                <a:solidFill>
                  <a:schemeClr val="tx1"/>
                </a:solidFill>
              </a:rPr>
              <a:t>Can now extend with Smith-Waterman or other local alignment</a:t>
            </a:r>
          </a:p>
        </p:txBody>
      </p:sp>
      <p:sp>
        <p:nvSpPr>
          <p:cNvPr id="22" name="TextBox 21"/>
          <p:cNvSpPr txBox="1">
            <a:spLocks noChangeArrowheads="1"/>
          </p:cNvSpPr>
          <p:nvPr/>
        </p:nvSpPr>
        <p:spPr bwMode="auto">
          <a:xfrm>
            <a:off x="4848225" y="4776788"/>
            <a:ext cx="5545138" cy="779316"/>
          </a:xfrm>
          <a:prstGeom prst="rect">
            <a:avLst/>
          </a:prstGeom>
          <a:noFill/>
          <a:ln w="9525">
            <a:noFill/>
            <a:miter lim="800000"/>
            <a:headEnd/>
            <a:tailEnd/>
          </a:ln>
        </p:spPr>
        <p:txBody>
          <a:bodyPr>
            <a:spAutoFit/>
          </a:bodyPr>
          <a:lstStyle/>
          <a:p>
            <a:r>
              <a:rPr lang="en-GB" dirty="0">
                <a:solidFill>
                  <a:schemeClr val="tx1"/>
                </a:solidFill>
              </a:rPr>
              <a:t>Despite SNPs – seed </a:t>
            </a:r>
            <a:r>
              <a:rPr lang="en-GB" dirty="0" smtClean="0">
                <a:solidFill>
                  <a:schemeClr val="tx1"/>
                </a:solidFill>
              </a:rPr>
              <a:t>matched with 0 mismatches</a:t>
            </a:r>
            <a:endParaRPr lang="en-GB" dirty="0">
              <a:solidFill>
                <a:schemeClr val="tx1"/>
              </a:solidFill>
            </a:endParaRPr>
          </a:p>
        </p:txBody>
      </p:sp>
      <p:sp>
        <p:nvSpPr>
          <p:cNvPr id="23" name="Rectangle 22"/>
          <p:cNvSpPr>
            <a:spLocks noChangeArrowheads="1"/>
          </p:cNvSpPr>
          <p:nvPr/>
        </p:nvSpPr>
        <p:spPr bwMode="auto">
          <a:xfrm>
            <a:off x="833438" y="4397375"/>
            <a:ext cx="3960812" cy="442913"/>
          </a:xfrm>
          <a:prstGeom prst="rect">
            <a:avLst/>
          </a:prstGeom>
          <a:noFill/>
          <a:ln w="9525">
            <a:noFill/>
            <a:miter lim="800000"/>
            <a:headEnd/>
            <a:tailEnd/>
          </a:ln>
        </p:spPr>
        <p:txBody>
          <a:bodyPr>
            <a:spAutoFit/>
          </a:bodyPr>
          <a:lstStyle/>
          <a:p>
            <a:r>
              <a:rPr lang="en-GB">
                <a:solidFill>
                  <a:srgbClr val="0070C0"/>
                </a:solidFill>
                <a:latin typeface="Simplified Arabic Fixed" pitchFamily="49" charset="-78"/>
                <a:cs typeface="Simplified Arabic Fixed" pitchFamily="49" charset="-78"/>
              </a:rPr>
              <a:t>CCATTGTCATCGTACAT</a:t>
            </a:r>
            <a:endParaRPr lang="en-GB">
              <a:solidFill>
                <a:srgbClr val="0070C0"/>
              </a:solidFill>
            </a:endParaRPr>
          </a:p>
        </p:txBody>
      </p:sp>
      <p:sp>
        <p:nvSpPr>
          <p:cNvPr id="24" name="Rectangle 23"/>
          <p:cNvSpPr>
            <a:spLocks noChangeArrowheads="1"/>
          </p:cNvSpPr>
          <p:nvPr/>
        </p:nvSpPr>
        <p:spPr bwMode="auto">
          <a:xfrm>
            <a:off x="817563" y="4859338"/>
            <a:ext cx="3319462" cy="442912"/>
          </a:xfrm>
          <a:prstGeom prst="rect">
            <a:avLst/>
          </a:prstGeom>
          <a:noFill/>
          <a:ln w="9525">
            <a:noFill/>
            <a:miter lim="800000"/>
            <a:headEnd/>
            <a:tailEnd/>
          </a:ln>
        </p:spPr>
        <p:txBody>
          <a:bodyPr wrap="none">
            <a:spAutoFit/>
          </a:bodyPr>
          <a:lstStyle/>
          <a:p>
            <a:r>
              <a:rPr lang="en-GB">
                <a:solidFill>
                  <a:srgbClr val="0070C0"/>
                </a:solidFill>
                <a:latin typeface="Simplified Arabic Fixed" pitchFamily="49" charset="-78"/>
                <a:cs typeface="Simplified Arabic Fixed" pitchFamily="49" charset="-78"/>
              </a:rPr>
              <a:t>CC</a:t>
            </a:r>
            <a:r>
              <a:rPr lang="en-GB">
                <a:solidFill>
                  <a:srgbClr val="000000"/>
                </a:solidFill>
                <a:latin typeface="Simplified Arabic Fixed" pitchFamily="49" charset="-78"/>
                <a:cs typeface="Simplified Arabic Fixed" pitchFamily="49" charset="-78"/>
              </a:rPr>
              <a:t>XX</a:t>
            </a:r>
            <a:r>
              <a:rPr lang="en-GB">
                <a:solidFill>
                  <a:srgbClr val="0070C0"/>
                </a:solidFill>
                <a:latin typeface="Simplified Arabic Fixed" pitchFamily="49" charset="-78"/>
                <a:cs typeface="Simplified Arabic Fixed" pitchFamily="49" charset="-78"/>
              </a:rPr>
              <a:t>TG</a:t>
            </a:r>
            <a:r>
              <a:rPr lang="en-GB">
                <a:solidFill>
                  <a:srgbClr val="000000"/>
                </a:solidFill>
                <a:latin typeface="Simplified Arabic Fixed" pitchFamily="49" charset="-78"/>
                <a:cs typeface="Simplified Arabic Fixed" pitchFamily="49" charset="-78"/>
              </a:rPr>
              <a:t>XX</a:t>
            </a:r>
            <a:r>
              <a:rPr lang="en-GB">
                <a:solidFill>
                  <a:srgbClr val="0070C0"/>
                </a:solidFill>
                <a:latin typeface="Simplified Arabic Fixed" pitchFamily="49" charset="-78"/>
                <a:cs typeface="Simplified Arabic Fixed" pitchFamily="49" charset="-78"/>
              </a:rPr>
              <a:t>AT</a:t>
            </a:r>
            <a:r>
              <a:rPr lang="en-GB">
                <a:solidFill>
                  <a:srgbClr val="000000"/>
                </a:solidFill>
                <a:latin typeface="Simplified Arabic Fixed" pitchFamily="49" charset="-78"/>
                <a:cs typeface="Simplified Arabic Fixed" pitchFamily="49" charset="-78"/>
              </a:rPr>
              <a:t>XX</a:t>
            </a:r>
            <a:r>
              <a:rPr lang="en-GB">
                <a:solidFill>
                  <a:srgbClr val="0070C0"/>
                </a:solidFill>
                <a:latin typeface="Simplified Arabic Fixed" pitchFamily="49" charset="-78"/>
                <a:cs typeface="Simplified Arabic Fixed" pitchFamily="49" charset="-78"/>
              </a:rPr>
              <a:t>TA</a:t>
            </a:r>
            <a:r>
              <a:rPr lang="en-GB">
                <a:solidFill>
                  <a:schemeClr val="tx1"/>
                </a:solidFill>
                <a:latin typeface="Simplified Arabic Fixed" pitchFamily="49" charset="-78"/>
                <a:cs typeface="Simplified Arabic Fixed" pitchFamily="49" charset="-78"/>
              </a:rPr>
              <a:t>XX</a:t>
            </a:r>
            <a:r>
              <a:rPr lang="en-GB">
                <a:solidFill>
                  <a:srgbClr val="0070C0"/>
                </a:solidFill>
                <a:latin typeface="Simplified Arabic Fixed" pitchFamily="49" charset="-78"/>
                <a:cs typeface="Simplified Arabic Fixed" pitchFamily="49" charset="-78"/>
              </a:rPr>
              <a:t>T</a:t>
            </a:r>
            <a:endParaRPr lang="en-GB">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2000"/>
                                        <p:tgtEl>
                                          <p:spTgt spid="225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18" grpId="0"/>
      <p:bldP spid="21" grpId="0"/>
      <p:bldP spid="22" grpId="0"/>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19138" y="0"/>
            <a:ext cx="8604250" cy="1258888"/>
          </a:xfrm>
        </p:spPr>
        <p:txBody>
          <a:bodyPr/>
          <a:lstStyle/>
          <a:p>
            <a:r>
              <a:rPr lang="en-GB" sz="3200" dirty="0" smtClean="0"/>
              <a:t>Spaced seeds</a:t>
            </a:r>
          </a:p>
        </p:txBody>
      </p:sp>
      <p:pic>
        <p:nvPicPr>
          <p:cNvPr id="31747" name="Picture 2"/>
          <p:cNvPicPr>
            <a:picLocks noGrp="1" noChangeAspect="1" noChangeArrowheads="1"/>
          </p:cNvPicPr>
          <p:nvPr>
            <p:ph idx="1"/>
          </p:nvPr>
        </p:nvPicPr>
        <p:blipFill>
          <a:blip r:embed="rId2" cstate="print"/>
          <a:srcRect/>
          <a:stretch>
            <a:fillRect/>
          </a:stretch>
        </p:blipFill>
        <p:spPr>
          <a:xfrm>
            <a:off x="2592388" y="3490913"/>
            <a:ext cx="4699000" cy="3413125"/>
          </a:xfrm>
        </p:spPr>
      </p:pic>
      <p:sp>
        <p:nvSpPr>
          <p:cNvPr id="31748" name="TextBox 6"/>
          <p:cNvSpPr txBox="1">
            <a:spLocks noChangeArrowheads="1"/>
          </p:cNvSpPr>
          <p:nvPr/>
        </p:nvSpPr>
        <p:spPr bwMode="auto">
          <a:xfrm>
            <a:off x="1898650" y="6973888"/>
            <a:ext cx="6911975" cy="349250"/>
          </a:xfrm>
          <a:prstGeom prst="rect">
            <a:avLst/>
          </a:prstGeom>
          <a:noFill/>
          <a:ln w="9525">
            <a:noFill/>
            <a:miter lim="800000"/>
            <a:headEnd/>
            <a:tailEnd/>
          </a:ln>
        </p:spPr>
        <p:txBody>
          <a:bodyPr>
            <a:spAutoFit/>
          </a:bodyPr>
          <a:lstStyle/>
          <a:p>
            <a:r>
              <a:rPr lang="en-GB" sz="1800">
                <a:solidFill>
                  <a:schemeClr val="tx1"/>
                </a:solidFill>
              </a:rPr>
              <a:t>Ma, B. et al. PatternHunter. Bioinformatics Vol 18, No 3, 2002   </a:t>
            </a:r>
          </a:p>
        </p:txBody>
      </p:sp>
      <p:sp>
        <p:nvSpPr>
          <p:cNvPr id="31749" name="TextBox 8"/>
          <p:cNvSpPr txBox="1">
            <a:spLocks noChangeArrowheads="1"/>
          </p:cNvSpPr>
          <p:nvPr/>
        </p:nvSpPr>
        <p:spPr bwMode="auto">
          <a:xfrm>
            <a:off x="808038" y="1662113"/>
            <a:ext cx="8496300" cy="436562"/>
          </a:xfrm>
          <a:prstGeom prst="rect">
            <a:avLst/>
          </a:prstGeom>
          <a:noFill/>
          <a:ln w="9525">
            <a:noFill/>
            <a:miter lim="800000"/>
            <a:headEnd/>
            <a:tailEnd/>
          </a:ln>
        </p:spPr>
        <p:txBody>
          <a:bodyPr>
            <a:spAutoFit/>
          </a:bodyPr>
          <a:lstStyle/>
          <a:p>
            <a:endParaRPr lang="en-US"/>
          </a:p>
        </p:txBody>
      </p:sp>
      <p:sp>
        <p:nvSpPr>
          <p:cNvPr id="31750" name="TextBox 9"/>
          <p:cNvSpPr txBox="1">
            <a:spLocks noChangeArrowheads="1"/>
          </p:cNvSpPr>
          <p:nvPr/>
        </p:nvSpPr>
        <p:spPr bwMode="auto">
          <a:xfrm>
            <a:off x="719138" y="1289258"/>
            <a:ext cx="3600450" cy="436562"/>
          </a:xfrm>
          <a:prstGeom prst="rect">
            <a:avLst/>
          </a:prstGeom>
          <a:noFill/>
          <a:ln w="9525">
            <a:noFill/>
            <a:miter lim="800000"/>
            <a:headEnd/>
            <a:tailEnd/>
          </a:ln>
        </p:spPr>
        <p:txBody>
          <a:bodyPr>
            <a:spAutoFit/>
          </a:bodyPr>
          <a:lstStyle/>
          <a:p>
            <a:r>
              <a:rPr lang="en-GB" dirty="0">
                <a:solidFill>
                  <a:schemeClr val="tx1"/>
                </a:solidFill>
              </a:rPr>
              <a:t>Spaced seeds:</a:t>
            </a:r>
          </a:p>
        </p:txBody>
      </p:sp>
      <p:sp>
        <p:nvSpPr>
          <p:cNvPr id="31751" name="Rectangle 8"/>
          <p:cNvSpPr>
            <a:spLocks noChangeArrowheads="1"/>
          </p:cNvSpPr>
          <p:nvPr/>
        </p:nvSpPr>
        <p:spPr bwMode="auto">
          <a:xfrm>
            <a:off x="459823" y="1827419"/>
            <a:ext cx="9372600" cy="1809750"/>
          </a:xfrm>
          <a:prstGeom prst="rect">
            <a:avLst/>
          </a:prstGeom>
          <a:noFill/>
          <a:ln w="9525">
            <a:noFill/>
            <a:miter lim="800000"/>
            <a:headEnd/>
            <a:tailEnd/>
          </a:ln>
        </p:spPr>
        <p:txBody>
          <a:bodyPr>
            <a:spAutoFit/>
          </a:bodyPr>
          <a:lstStyle/>
          <a:p>
            <a:pPr>
              <a:buFont typeface="Arial" charset="0"/>
              <a:buChar char="•"/>
            </a:pPr>
            <a:r>
              <a:rPr lang="en-GB" dirty="0" smtClean="0">
                <a:solidFill>
                  <a:schemeClr val="tx1"/>
                </a:solidFill>
              </a:rPr>
              <a:t> A </a:t>
            </a:r>
            <a:r>
              <a:rPr lang="en-GB" dirty="0">
                <a:solidFill>
                  <a:schemeClr val="tx1"/>
                </a:solidFill>
              </a:rPr>
              <a:t>seed template ‘111010010100110111’ is 55% more sensitive than BLAST’s default template ‘11111111111’ for two sequences of 70% similarity</a:t>
            </a:r>
          </a:p>
          <a:p>
            <a:pPr>
              <a:buFont typeface="Arial" charset="0"/>
              <a:buChar char="•"/>
            </a:pPr>
            <a:r>
              <a:rPr lang="en-GB" dirty="0" smtClean="0">
                <a:solidFill>
                  <a:schemeClr val="tx1"/>
                </a:solidFill>
              </a:rPr>
              <a:t> Typically </a:t>
            </a:r>
            <a:r>
              <a:rPr lang="en-GB" dirty="0">
                <a:solidFill>
                  <a:schemeClr val="tx1"/>
                </a:solidFill>
              </a:rPr>
              <a:t>seeds of length ~30bp and allow up to 2 mismatches in short read datasets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27200"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Contents</a:t>
            </a:r>
          </a:p>
        </p:txBody>
      </p:sp>
      <p:sp>
        <p:nvSpPr>
          <p:cNvPr id="6147" name="Text Box 2"/>
          <p:cNvSpPr txBox="1">
            <a:spLocks noChangeArrowheads="1"/>
          </p:cNvSpPr>
          <p:nvPr/>
        </p:nvSpPr>
        <p:spPr bwMode="auto">
          <a:xfrm>
            <a:off x="726523" y="1396656"/>
            <a:ext cx="8605838" cy="5560736"/>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Alignment algorithms for short-reads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Background – Blast (why can’t we use it?)</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kern="0" dirty="0">
                <a:solidFill>
                  <a:srgbClr val="000000"/>
                </a:solidFill>
              </a:rPr>
              <a:t>Adapting hashed seed-extend </a:t>
            </a:r>
            <a:r>
              <a:rPr lang="en-GB" sz="2000" kern="0" dirty="0" smtClean="0">
                <a:solidFill>
                  <a:srgbClr val="000000"/>
                </a:solidFill>
              </a:rPr>
              <a:t>algorithms </a:t>
            </a:r>
            <a:r>
              <a:rPr lang="en-GB" sz="2000" kern="0" dirty="0">
                <a:solidFill>
                  <a:srgbClr val="000000"/>
                </a:solidFill>
              </a:rPr>
              <a:t>to work with shorter 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smtClean="0">
                <a:solidFill>
                  <a:srgbClr val="000000"/>
                </a:solidFill>
              </a:rPr>
              <a:t>Suffix/Prefix Tries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a:solidFill>
                  <a:srgbClr val="000000"/>
                </a:solidFill>
              </a:rPr>
              <a:t>Indel</a:t>
            </a:r>
            <a:r>
              <a:rPr lang="en-GB" sz="2000" dirty="0">
                <a:solidFill>
                  <a:srgbClr val="000000"/>
                </a:solidFill>
              </a:rPr>
              <a:t> </a:t>
            </a:r>
            <a:r>
              <a:rPr lang="en-GB" sz="2000" dirty="0" smtClean="0">
                <a:solidFill>
                  <a:srgbClr val="000000"/>
                </a:solidFill>
              </a:rPr>
              <a:t>detection</a:t>
            </a:r>
            <a:endParaRPr lang="en-GB" sz="200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Other alignment considerations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alignment </a:t>
            </a:r>
            <a:r>
              <a:rPr lang="en-GB" sz="2000" dirty="0" smtClean="0">
                <a:solidFill>
                  <a:srgbClr val="000000"/>
                </a:solidFill>
              </a:rPr>
              <a:t>pipeline</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New methods of SNP calling</a:t>
            </a:r>
            <a:endParaRPr lang="en-GB" sz="260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000" dirty="0">
              <a:solidFill>
                <a:srgbClr val="000000"/>
              </a:solidFill>
            </a:endParaRPr>
          </a:p>
        </p:txBody>
      </p:sp>
    </p:spTree>
    <p:extLst>
      <p:ext uri="{BB962C8B-B14F-4D97-AF65-F5344CB8AC3E}">
        <p14:creationId xmlns:p14="http://schemas.microsoft.com/office/powerpoint/2010/main" val="1834130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13270" y="0"/>
            <a:ext cx="8604250" cy="1258887"/>
          </a:xfrm>
        </p:spPr>
        <p:txBody>
          <a:bodyPr/>
          <a:lstStyle/>
          <a:p>
            <a:r>
              <a:rPr lang="en-GB" sz="3200" dirty="0" smtClean="0"/>
              <a:t>Suffix-Prefix </a:t>
            </a:r>
            <a:r>
              <a:rPr lang="en-GB" sz="3200" dirty="0" err="1" smtClean="0"/>
              <a:t>Trie</a:t>
            </a:r>
            <a:endParaRPr lang="en-GB" sz="3200" dirty="0" smtClean="0"/>
          </a:p>
        </p:txBody>
      </p:sp>
      <p:sp>
        <p:nvSpPr>
          <p:cNvPr id="3" name="Content Placeholder 2"/>
          <p:cNvSpPr>
            <a:spLocks noGrp="1"/>
          </p:cNvSpPr>
          <p:nvPr>
            <p:ph idx="1"/>
          </p:nvPr>
        </p:nvSpPr>
        <p:spPr>
          <a:xfrm>
            <a:off x="620505" y="1442625"/>
            <a:ext cx="8934312" cy="5567776"/>
          </a:xfrm>
        </p:spPr>
        <p:txBody>
          <a:bodyPr/>
          <a:lstStyle/>
          <a:p>
            <a:pPr>
              <a:buFont typeface="Arial" pitchFamily="34" charset="0"/>
              <a:buChar char="•"/>
              <a:defRPr/>
            </a:pPr>
            <a:r>
              <a:rPr lang="en-GB" sz="2400" dirty="0" smtClean="0"/>
              <a:t>A family of methods which uses a </a:t>
            </a:r>
            <a:r>
              <a:rPr lang="en-GB" sz="2400" dirty="0" err="1" smtClean="0"/>
              <a:t>Trie</a:t>
            </a:r>
            <a:r>
              <a:rPr lang="en-GB" sz="2400" dirty="0" smtClean="0"/>
              <a:t> structure to search a reference sequence</a:t>
            </a:r>
          </a:p>
          <a:p>
            <a:pPr lvl="1">
              <a:buFont typeface="Times New Roman" pitchFamily="18" charset="0"/>
              <a:buChar char="−"/>
              <a:defRPr/>
            </a:pPr>
            <a:r>
              <a:rPr lang="en-GB" sz="2400" dirty="0" smtClean="0"/>
              <a:t>Bowtie</a:t>
            </a:r>
          </a:p>
          <a:p>
            <a:pPr lvl="1">
              <a:buFont typeface="Times New Roman" pitchFamily="18" charset="0"/>
              <a:buChar char="−"/>
              <a:defRPr/>
            </a:pPr>
            <a:r>
              <a:rPr lang="en-GB" sz="2400" dirty="0" smtClean="0"/>
              <a:t>BWA</a:t>
            </a:r>
          </a:p>
          <a:p>
            <a:pPr lvl="1">
              <a:buFont typeface="Times New Roman" pitchFamily="18" charset="0"/>
              <a:buChar char="−"/>
              <a:defRPr/>
            </a:pPr>
            <a:r>
              <a:rPr lang="en-GB" sz="2400" dirty="0" smtClean="0"/>
              <a:t>SOAP version 2</a:t>
            </a:r>
          </a:p>
          <a:p>
            <a:pPr marL="342900" lvl="1" indent="-342900">
              <a:spcAft>
                <a:spcPts val="888"/>
              </a:spcAft>
              <a:buFont typeface="Arial" pitchFamily="34" charset="0"/>
              <a:buChar char="•"/>
              <a:defRPr/>
            </a:pPr>
            <a:r>
              <a:rPr lang="en-GB" sz="2400" dirty="0" err="1" smtClean="0"/>
              <a:t>Trie</a:t>
            </a:r>
            <a:r>
              <a:rPr lang="en-GB" sz="2400" dirty="0" smtClean="0"/>
              <a:t> – data structure which stores the suffixes (i.e. ends of a sequence) </a:t>
            </a:r>
          </a:p>
          <a:p>
            <a:pPr>
              <a:buFont typeface="Arial" pitchFamily="34" charset="0"/>
              <a:buChar char="•"/>
              <a:defRPr/>
            </a:pPr>
            <a:r>
              <a:rPr lang="en-GB" sz="2400" dirty="0" smtClean="0"/>
              <a:t>Key advantage over hashed algorithms:</a:t>
            </a:r>
          </a:p>
          <a:p>
            <a:pPr lvl="1">
              <a:buFont typeface="Times New Roman" pitchFamily="18" charset="0"/>
              <a:buChar char="−"/>
              <a:defRPr/>
            </a:pPr>
            <a:r>
              <a:rPr lang="en-GB" sz="2400" dirty="0" smtClean="0"/>
              <a:t>Alignment of multiple copies of an identical sequence in the reference only needs to be done once </a:t>
            </a:r>
          </a:p>
          <a:p>
            <a:pPr lvl="1">
              <a:buFont typeface="Times New Roman" pitchFamily="18" charset="0"/>
              <a:buChar char="−"/>
              <a:defRPr/>
            </a:pPr>
            <a:r>
              <a:rPr lang="en-GB" sz="2400" dirty="0" smtClean="0"/>
              <a:t>Use of an FM-Index to store </a:t>
            </a:r>
            <a:r>
              <a:rPr lang="en-GB" sz="2400" dirty="0" err="1" smtClean="0"/>
              <a:t>Trie</a:t>
            </a:r>
            <a:r>
              <a:rPr lang="en-GB" sz="2400" dirty="0" smtClean="0"/>
              <a:t> can drastically reduce memory requirements (e.g. Human genome can be stored in 2Gb of RAM)</a:t>
            </a:r>
          </a:p>
          <a:p>
            <a:pPr lvl="1">
              <a:buFont typeface="Times New Roman" pitchFamily="18" charset="0"/>
              <a:buChar char="−"/>
              <a:defRPr/>
            </a:pPr>
            <a:r>
              <a:rPr lang="en-GB" sz="2400" dirty="0" smtClean="0"/>
              <a:t>Burrows Wheeler Transform to perform fast lookups</a:t>
            </a:r>
            <a:endParaRPr lang="en-GB"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39775" y="0"/>
            <a:ext cx="8604250" cy="1258887"/>
          </a:xfrm>
        </p:spPr>
        <p:txBody>
          <a:bodyPr/>
          <a:lstStyle/>
          <a:p>
            <a:r>
              <a:rPr lang="en-GB" sz="3200" dirty="0" smtClean="0"/>
              <a:t>Suffix </a:t>
            </a:r>
            <a:r>
              <a:rPr lang="en-GB" sz="3200" dirty="0" err="1" smtClean="0"/>
              <a:t>Trie</a:t>
            </a:r>
            <a:endParaRPr lang="en-GB" sz="3200" dirty="0" smtClean="0"/>
          </a:p>
        </p:txBody>
      </p:sp>
      <p:pic>
        <p:nvPicPr>
          <p:cNvPr id="34819" name="Picture 2"/>
          <p:cNvPicPr>
            <a:picLocks noChangeAspect="1" noChangeArrowheads="1"/>
          </p:cNvPicPr>
          <p:nvPr/>
        </p:nvPicPr>
        <p:blipFill>
          <a:blip r:embed="rId3" cstate="print"/>
          <a:srcRect/>
          <a:stretch>
            <a:fillRect/>
          </a:stretch>
        </p:blipFill>
        <p:spPr bwMode="auto">
          <a:xfrm>
            <a:off x="2447925" y="1965325"/>
            <a:ext cx="4575175" cy="4972050"/>
          </a:xfrm>
          <a:prstGeom prst="rect">
            <a:avLst/>
          </a:prstGeom>
          <a:noFill/>
          <a:ln w="9525">
            <a:noFill/>
            <a:miter lim="800000"/>
            <a:headEnd/>
            <a:tailEnd/>
          </a:ln>
        </p:spPr>
      </p:pic>
      <p:sp>
        <p:nvSpPr>
          <p:cNvPr id="34820" name="Rectangle 3"/>
          <p:cNvSpPr>
            <a:spLocks noChangeArrowheads="1"/>
          </p:cNvSpPr>
          <p:nvPr/>
        </p:nvSpPr>
        <p:spPr bwMode="auto">
          <a:xfrm>
            <a:off x="7612063" y="5516563"/>
            <a:ext cx="2212975" cy="1695450"/>
          </a:xfrm>
          <a:prstGeom prst="rect">
            <a:avLst/>
          </a:prstGeom>
          <a:noFill/>
          <a:ln w="9525">
            <a:noFill/>
            <a:miter lim="800000"/>
            <a:headEnd/>
            <a:tailEnd/>
          </a:ln>
        </p:spPr>
        <p:txBody>
          <a:bodyPr>
            <a:spAutoFit/>
          </a:bodyPr>
          <a:lstStyle/>
          <a:p>
            <a:r>
              <a:rPr lang="en-GB" sz="1600">
                <a:solidFill>
                  <a:schemeClr val="tx1"/>
                </a:solidFill>
              </a:rPr>
              <a:t>Heng Li &amp; Nils Homer. Sequence alignment algorithms for next-generation sequencing. Briefings in Bioinformatics. Vol 11. No 5. 473 483, 2010</a:t>
            </a:r>
          </a:p>
        </p:txBody>
      </p:sp>
      <p:sp>
        <p:nvSpPr>
          <p:cNvPr id="34821" name="Rectangle 5"/>
          <p:cNvSpPr>
            <a:spLocks noChangeArrowheads="1"/>
          </p:cNvSpPr>
          <p:nvPr/>
        </p:nvSpPr>
        <p:spPr bwMode="auto">
          <a:xfrm>
            <a:off x="904875" y="1952625"/>
            <a:ext cx="1503363" cy="436563"/>
          </a:xfrm>
          <a:prstGeom prst="rect">
            <a:avLst/>
          </a:prstGeom>
          <a:noFill/>
          <a:ln w="9525">
            <a:noFill/>
            <a:miter lim="800000"/>
            <a:headEnd/>
            <a:tailEnd/>
          </a:ln>
        </p:spPr>
        <p:txBody>
          <a:bodyPr wrap="none">
            <a:spAutoFit/>
          </a:bodyPr>
          <a:lstStyle/>
          <a:p>
            <a:r>
              <a:rPr lang="en-GB">
                <a:solidFill>
                  <a:srgbClr val="000000"/>
                </a:solidFill>
              </a:rPr>
              <a:t>AGGAGC</a:t>
            </a:r>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13271" y="0"/>
            <a:ext cx="8604250" cy="1258887"/>
          </a:xfrm>
        </p:spPr>
        <p:txBody>
          <a:bodyPr/>
          <a:lstStyle/>
          <a:p>
            <a:r>
              <a:rPr lang="en-GB" sz="3200" dirty="0" smtClean="0"/>
              <a:t>Suffix </a:t>
            </a:r>
            <a:r>
              <a:rPr lang="en-GB" sz="3200" dirty="0" err="1" smtClean="0"/>
              <a:t>Trie</a:t>
            </a:r>
            <a:endParaRPr lang="en-GB" sz="3200" dirty="0" smtClean="0"/>
          </a:p>
        </p:txBody>
      </p:sp>
      <p:pic>
        <p:nvPicPr>
          <p:cNvPr id="35843" name="Picture 2"/>
          <p:cNvPicPr>
            <a:picLocks noChangeAspect="1" noChangeArrowheads="1"/>
          </p:cNvPicPr>
          <p:nvPr/>
        </p:nvPicPr>
        <p:blipFill>
          <a:blip r:embed="rId2" cstate="print"/>
          <a:srcRect/>
          <a:stretch>
            <a:fillRect/>
          </a:stretch>
        </p:blipFill>
        <p:spPr bwMode="auto">
          <a:xfrm>
            <a:off x="976313" y="2076450"/>
            <a:ext cx="7856537" cy="457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Burrows-Wheeler Algorithm</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smtClean="0"/>
              <a:t>Encodes data so that it is easier to compress</a:t>
            </a:r>
          </a:p>
          <a:p>
            <a:pPr>
              <a:buFont typeface="Arial" pitchFamily="34" charset="0"/>
              <a:buChar char="•"/>
            </a:pPr>
            <a:r>
              <a:rPr lang="en-GB" dirty="0" smtClean="0"/>
              <a:t>Burrows-Wheeler transform of the word BANANA</a:t>
            </a:r>
          </a:p>
          <a:p>
            <a:pPr>
              <a:buFont typeface="Arial" pitchFamily="34" charset="0"/>
              <a:buChar char="•"/>
            </a:pPr>
            <a:r>
              <a:rPr lang="en-GB" dirty="0" smtClean="0"/>
              <a:t>Can later be reversed to recover the original word</a:t>
            </a:r>
          </a:p>
          <a:p>
            <a:pPr>
              <a:buFont typeface="Arial" pitchFamily="34" charset="0"/>
              <a:buChar char="•"/>
            </a:pPr>
            <a:endParaRPr lang="en-GB" dirty="0"/>
          </a:p>
        </p:txBody>
      </p:sp>
      <p:pic>
        <p:nvPicPr>
          <p:cNvPr id="14339" name="Picture 3"/>
          <p:cNvPicPr>
            <a:picLocks noChangeAspect="1" noChangeArrowheads="1"/>
          </p:cNvPicPr>
          <p:nvPr/>
        </p:nvPicPr>
        <p:blipFill>
          <a:blip r:embed="rId2" cstate="print"/>
          <a:srcRect/>
          <a:stretch>
            <a:fillRect/>
          </a:stretch>
        </p:blipFill>
        <p:spPr bwMode="auto">
          <a:xfrm>
            <a:off x="1357994" y="3458483"/>
            <a:ext cx="7109173" cy="329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Burrows-Wheeler</a:t>
            </a:r>
            <a:endParaRPr lang="en-GB" dirty="0"/>
          </a:p>
        </p:txBody>
      </p:sp>
      <p:graphicFrame>
        <p:nvGraphicFramePr>
          <p:cNvPr id="4" name="Table 3"/>
          <p:cNvGraphicFramePr>
            <a:graphicFrameLocks noGrp="1"/>
          </p:cNvGraphicFramePr>
          <p:nvPr/>
        </p:nvGraphicFramePr>
        <p:xfrm>
          <a:off x="212271" y="3139757"/>
          <a:ext cx="9868353" cy="1280160"/>
        </p:xfrm>
        <a:graphic>
          <a:graphicData uri="http://schemas.openxmlformats.org/drawingml/2006/table">
            <a:tbl>
              <a:tblPr/>
              <a:tblGrid>
                <a:gridCol w="3037115"/>
                <a:gridCol w="6831238"/>
              </a:tblGrid>
              <a:tr h="640080">
                <a:tc>
                  <a:txBody>
                    <a:bodyPr/>
                    <a:lstStyle/>
                    <a:p>
                      <a:r>
                        <a:rPr lang="en-GB" sz="1800" dirty="0"/>
                        <a:t>Input</a:t>
                      </a:r>
                    </a:p>
                  </a:txBody>
                  <a:tcPr anchor="ctr">
                    <a:lnL>
                      <a:noFill/>
                    </a:lnL>
                    <a:lnR>
                      <a:noFill/>
                    </a:lnR>
                    <a:lnT>
                      <a:noFill/>
                    </a:lnT>
                    <a:lnB>
                      <a:noFill/>
                    </a:lnB>
                  </a:tcPr>
                </a:tc>
                <a:tc>
                  <a:txBody>
                    <a:bodyPr/>
                    <a:lstStyle/>
                    <a:p>
                      <a:r>
                        <a:rPr lang="en-GB" sz="1800" dirty="0"/>
                        <a:t>SIX.MIXED.PIXIES.SIFT.SIXTY.PIXIE.DUST.BOXES</a:t>
                      </a:r>
                    </a:p>
                  </a:txBody>
                  <a:tcPr anchor="ctr">
                    <a:lnL>
                      <a:noFill/>
                    </a:lnL>
                    <a:lnR>
                      <a:noFill/>
                    </a:lnR>
                    <a:lnT>
                      <a:noFill/>
                    </a:lnT>
                    <a:lnB>
                      <a:noFill/>
                    </a:lnB>
                  </a:tcPr>
                </a:tc>
              </a:tr>
              <a:tr h="640080">
                <a:tc>
                  <a:txBody>
                    <a:bodyPr/>
                    <a:lstStyle/>
                    <a:p>
                      <a:r>
                        <a:rPr lang="en-GB" sz="1800" dirty="0" smtClean="0"/>
                        <a:t>Burrows-Wheeler</a:t>
                      </a:r>
                      <a:r>
                        <a:rPr lang="en-GB" sz="1800" baseline="0" dirty="0" smtClean="0"/>
                        <a:t> </a:t>
                      </a:r>
                      <a:r>
                        <a:rPr lang="en-GB" sz="1800" dirty="0" smtClean="0"/>
                        <a:t>Output</a:t>
                      </a:r>
                      <a:endParaRPr lang="en-GB" sz="1800" dirty="0"/>
                    </a:p>
                  </a:txBody>
                  <a:tcPr anchor="ctr">
                    <a:lnL>
                      <a:noFill/>
                    </a:lnL>
                    <a:lnR>
                      <a:noFill/>
                    </a:lnR>
                    <a:lnT>
                      <a:noFill/>
                    </a:lnT>
                    <a:lnB>
                      <a:noFill/>
                    </a:lnB>
                  </a:tcPr>
                </a:tc>
                <a:tc>
                  <a:txBody>
                    <a:bodyPr/>
                    <a:lstStyle/>
                    <a:p>
                      <a:r>
                        <a:rPr lang="en-GB" sz="1800" dirty="0"/>
                        <a:t>TEXYDST.E.IXIXIXXSSMPPS.B..E.S.EUSFXDIIOIIIT</a:t>
                      </a:r>
                    </a:p>
                  </a:txBody>
                  <a:tcPr anchor="ctr">
                    <a:lnL>
                      <a:noFill/>
                    </a:lnL>
                    <a:lnR>
                      <a:noFill/>
                    </a:lnR>
                    <a:lnT>
                      <a:noFill/>
                    </a:lnT>
                    <a:lnB>
                      <a:noFill/>
                    </a:lnB>
                  </a:tcPr>
                </a:tc>
              </a:tr>
            </a:tbl>
          </a:graphicData>
        </a:graphic>
      </p:graphicFrame>
      <p:sp>
        <p:nvSpPr>
          <p:cNvPr id="5" name="TextBox 4"/>
          <p:cNvSpPr txBox="1"/>
          <p:nvPr/>
        </p:nvSpPr>
        <p:spPr>
          <a:xfrm>
            <a:off x="827314" y="4905829"/>
            <a:ext cx="8447315" cy="435825"/>
          </a:xfrm>
          <a:prstGeom prst="rect">
            <a:avLst/>
          </a:prstGeom>
          <a:noFill/>
        </p:spPr>
        <p:txBody>
          <a:bodyPr wrap="square" rtlCol="0">
            <a:spAutoFit/>
          </a:bodyPr>
          <a:lstStyle/>
          <a:p>
            <a:pPr algn="ctr"/>
            <a:r>
              <a:rPr lang="en-GB" dirty="0" smtClean="0">
                <a:solidFill>
                  <a:schemeClr val="tx1"/>
                </a:solidFill>
              </a:rPr>
              <a:t>Repeated characters mean that it is easier to compress</a:t>
            </a:r>
            <a:endParaRPr lang="en-GB"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39775" y="0"/>
            <a:ext cx="8604250" cy="1258887"/>
          </a:xfrm>
        </p:spPr>
        <p:txBody>
          <a:bodyPr/>
          <a:lstStyle/>
          <a:p>
            <a:r>
              <a:rPr lang="en-GB" sz="3200" dirty="0" smtClean="0"/>
              <a:t>Bowtie/Soap2 example</a:t>
            </a:r>
          </a:p>
        </p:txBody>
      </p:sp>
      <p:pic>
        <p:nvPicPr>
          <p:cNvPr id="36867" name="Picture 2"/>
          <p:cNvPicPr>
            <a:picLocks noChangeAspect="1" noChangeArrowheads="1"/>
          </p:cNvPicPr>
          <p:nvPr/>
        </p:nvPicPr>
        <p:blipFill>
          <a:blip r:embed="rId2" cstate="print"/>
          <a:srcRect/>
          <a:stretch>
            <a:fillRect/>
          </a:stretch>
        </p:blipFill>
        <p:spPr bwMode="auto">
          <a:xfrm>
            <a:off x="1527175" y="2184400"/>
            <a:ext cx="7172325"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6523" y="0"/>
            <a:ext cx="8604250" cy="1258887"/>
          </a:xfrm>
        </p:spPr>
        <p:txBody>
          <a:bodyPr/>
          <a:lstStyle/>
          <a:p>
            <a:r>
              <a:rPr lang="en-GB" sz="3200" dirty="0" smtClean="0"/>
              <a:t>Why is short read alignment hard?</a:t>
            </a:r>
          </a:p>
        </p:txBody>
      </p:sp>
      <p:pic>
        <p:nvPicPr>
          <p:cNvPr id="6147" name="Picture 2"/>
          <p:cNvPicPr>
            <a:picLocks noChangeAspect="1" noChangeArrowheads="1"/>
          </p:cNvPicPr>
          <p:nvPr/>
        </p:nvPicPr>
        <p:blipFill>
          <a:blip r:embed="rId2" cstate="print"/>
          <a:srcRect/>
          <a:stretch>
            <a:fillRect/>
          </a:stretch>
        </p:blipFill>
        <p:spPr bwMode="auto">
          <a:xfrm>
            <a:off x="3706813" y="2157413"/>
            <a:ext cx="5191125" cy="4446587"/>
          </a:xfrm>
          <a:prstGeom prst="rect">
            <a:avLst/>
          </a:prstGeom>
          <a:noFill/>
          <a:ln w="9525">
            <a:noFill/>
            <a:miter lim="800000"/>
            <a:headEnd/>
            <a:tailEnd/>
          </a:ln>
        </p:spPr>
      </p:pic>
      <p:sp>
        <p:nvSpPr>
          <p:cNvPr id="6148" name="TextBox 3"/>
          <p:cNvSpPr txBox="1">
            <a:spLocks noChangeArrowheads="1"/>
          </p:cNvSpPr>
          <p:nvPr/>
        </p:nvSpPr>
        <p:spPr bwMode="auto">
          <a:xfrm>
            <a:off x="457200" y="2084388"/>
            <a:ext cx="3365500" cy="1466850"/>
          </a:xfrm>
          <a:prstGeom prst="rect">
            <a:avLst/>
          </a:prstGeom>
          <a:noFill/>
          <a:ln w="9525">
            <a:noFill/>
            <a:miter lim="800000"/>
            <a:headEnd/>
            <a:tailEnd/>
          </a:ln>
        </p:spPr>
        <p:txBody>
          <a:bodyPr>
            <a:spAutoFit/>
          </a:bodyPr>
          <a:lstStyle/>
          <a:p>
            <a:r>
              <a:rPr lang="en-GB" dirty="0">
                <a:solidFill>
                  <a:schemeClr val="tx1"/>
                </a:solidFill>
              </a:rPr>
              <a:t>The shorter a read, the less likely it is to have a unique match to a reference sequence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39775" y="0"/>
            <a:ext cx="8604250" cy="1258887"/>
          </a:xfrm>
        </p:spPr>
        <p:txBody>
          <a:bodyPr/>
          <a:lstStyle/>
          <a:p>
            <a:r>
              <a:rPr lang="en-GB" sz="3200" dirty="0" smtClean="0"/>
              <a:t>Bowtie/Soap2 example</a:t>
            </a:r>
          </a:p>
        </p:txBody>
      </p:sp>
      <p:pic>
        <p:nvPicPr>
          <p:cNvPr id="37891" name="Picture 2"/>
          <p:cNvPicPr>
            <a:picLocks noChangeAspect="1" noChangeArrowheads="1"/>
          </p:cNvPicPr>
          <p:nvPr/>
        </p:nvPicPr>
        <p:blipFill>
          <a:blip r:embed="rId2" cstate="print"/>
          <a:srcRect/>
          <a:stretch>
            <a:fillRect/>
          </a:stretch>
        </p:blipFill>
        <p:spPr bwMode="auto">
          <a:xfrm>
            <a:off x="1343324" y="2132192"/>
            <a:ext cx="7210425"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39775" y="0"/>
            <a:ext cx="8604250" cy="1258887"/>
          </a:xfrm>
        </p:spPr>
        <p:txBody>
          <a:bodyPr/>
          <a:lstStyle/>
          <a:p>
            <a:r>
              <a:rPr lang="en-GB" sz="3200" dirty="0" smtClean="0"/>
              <a:t>Bowtie/Soap2 example</a:t>
            </a:r>
          </a:p>
        </p:txBody>
      </p:sp>
      <p:pic>
        <p:nvPicPr>
          <p:cNvPr id="38915" name="Picture 2"/>
          <p:cNvPicPr>
            <a:picLocks noChangeAspect="1" noChangeArrowheads="1"/>
          </p:cNvPicPr>
          <p:nvPr/>
        </p:nvPicPr>
        <p:blipFill>
          <a:blip r:embed="rId2" cstate="print"/>
          <a:srcRect/>
          <a:stretch>
            <a:fillRect/>
          </a:stretch>
        </p:blipFill>
        <p:spPr bwMode="auto">
          <a:xfrm>
            <a:off x="1489096" y="2238208"/>
            <a:ext cx="71247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39775" y="0"/>
            <a:ext cx="8604250" cy="1258887"/>
          </a:xfrm>
        </p:spPr>
        <p:txBody>
          <a:bodyPr/>
          <a:lstStyle/>
          <a:p>
            <a:r>
              <a:rPr lang="en-GB" sz="3200" dirty="0" smtClean="0"/>
              <a:t>Bowtie/Soap2 example</a:t>
            </a:r>
          </a:p>
        </p:txBody>
      </p:sp>
      <p:pic>
        <p:nvPicPr>
          <p:cNvPr id="39939" name="Picture 2"/>
          <p:cNvPicPr>
            <a:picLocks noChangeAspect="1" noChangeArrowheads="1"/>
          </p:cNvPicPr>
          <p:nvPr/>
        </p:nvPicPr>
        <p:blipFill>
          <a:blip r:embed="rId2" cstate="print"/>
          <a:srcRect/>
          <a:stretch>
            <a:fillRect/>
          </a:stretch>
        </p:blipFill>
        <p:spPr bwMode="auto">
          <a:xfrm>
            <a:off x="1559477" y="2244725"/>
            <a:ext cx="691515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39775" y="0"/>
            <a:ext cx="8604250" cy="1258887"/>
          </a:xfrm>
        </p:spPr>
        <p:txBody>
          <a:bodyPr/>
          <a:lstStyle/>
          <a:p>
            <a:r>
              <a:rPr lang="en-GB" sz="3200" dirty="0" smtClean="0"/>
              <a:t>Bowtie/Soap2 example</a:t>
            </a:r>
          </a:p>
        </p:txBody>
      </p:sp>
      <p:pic>
        <p:nvPicPr>
          <p:cNvPr id="40963" name="Picture 2"/>
          <p:cNvPicPr>
            <a:picLocks noChangeAspect="1" noChangeArrowheads="1"/>
          </p:cNvPicPr>
          <p:nvPr/>
        </p:nvPicPr>
        <p:blipFill>
          <a:blip r:embed="rId2" cstate="print"/>
          <a:srcRect/>
          <a:stretch>
            <a:fillRect/>
          </a:stretch>
        </p:blipFill>
        <p:spPr bwMode="auto">
          <a:xfrm>
            <a:off x="1529315" y="2301875"/>
            <a:ext cx="7086600"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39775" y="0"/>
            <a:ext cx="8604250" cy="1258887"/>
          </a:xfrm>
        </p:spPr>
        <p:txBody>
          <a:bodyPr/>
          <a:lstStyle/>
          <a:p>
            <a:r>
              <a:rPr lang="en-GB" sz="3200" dirty="0" smtClean="0"/>
              <a:t>Bowtie/Soap2 example</a:t>
            </a:r>
          </a:p>
        </p:txBody>
      </p:sp>
      <p:pic>
        <p:nvPicPr>
          <p:cNvPr id="41987" name="Picture 2"/>
          <p:cNvPicPr>
            <a:picLocks noChangeAspect="1" noChangeArrowheads="1"/>
          </p:cNvPicPr>
          <p:nvPr/>
        </p:nvPicPr>
        <p:blipFill>
          <a:blip r:embed="rId2" cstate="print"/>
          <a:srcRect/>
          <a:stretch>
            <a:fillRect/>
          </a:stretch>
        </p:blipFill>
        <p:spPr bwMode="auto">
          <a:xfrm>
            <a:off x="1542567" y="2271161"/>
            <a:ext cx="7048500"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39775" y="0"/>
            <a:ext cx="8604250" cy="1258887"/>
          </a:xfrm>
        </p:spPr>
        <p:txBody>
          <a:bodyPr/>
          <a:lstStyle/>
          <a:p>
            <a:r>
              <a:rPr lang="en-GB" sz="3200" dirty="0" smtClean="0"/>
              <a:t>Bowtie/Soap2 example</a:t>
            </a:r>
          </a:p>
        </p:txBody>
      </p:sp>
      <p:pic>
        <p:nvPicPr>
          <p:cNvPr id="43011" name="Picture 2"/>
          <p:cNvPicPr>
            <a:picLocks noChangeAspect="1" noChangeArrowheads="1"/>
          </p:cNvPicPr>
          <p:nvPr/>
        </p:nvPicPr>
        <p:blipFill>
          <a:blip r:embed="rId2" cstate="print"/>
          <a:srcRect/>
          <a:stretch>
            <a:fillRect/>
          </a:stretch>
        </p:blipFill>
        <p:spPr bwMode="auto">
          <a:xfrm>
            <a:off x="1354206" y="2296009"/>
            <a:ext cx="704850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39775" y="0"/>
            <a:ext cx="8604250" cy="1258887"/>
          </a:xfrm>
        </p:spPr>
        <p:txBody>
          <a:bodyPr/>
          <a:lstStyle/>
          <a:p>
            <a:r>
              <a:rPr lang="en-GB" sz="3200" dirty="0" smtClean="0"/>
              <a:t>Bowtie/Soap2 example</a:t>
            </a:r>
          </a:p>
        </p:txBody>
      </p:sp>
      <p:pic>
        <p:nvPicPr>
          <p:cNvPr id="44035" name="Picture 2"/>
          <p:cNvPicPr>
            <a:picLocks noChangeAspect="1" noChangeArrowheads="1"/>
          </p:cNvPicPr>
          <p:nvPr/>
        </p:nvPicPr>
        <p:blipFill>
          <a:blip r:embed="rId2" cstate="print"/>
          <a:srcRect/>
          <a:stretch>
            <a:fillRect/>
          </a:stretch>
        </p:blipFill>
        <p:spPr bwMode="auto">
          <a:xfrm>
            <a:off x="1439379" y="2320373"/>
            <a:ext cx="718185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39775" y="0"/>
            <a:ext cx="8604250" cy="1258887"/>
          </a:xfrm>
        </p:spPr>
        <p:txBody>
          <a:bodyPr/>
          <a:lstStyle/>
          <a:p>
            <a:r>
              <a:rPr lang="en-GB" sz="3200" dirty="0" smtClean="0"/>
              <a:t>Bowtie/Soap2 example</a:t>
            </a:r>
          </a:p>
        </p:txBody>
      </p:sp>
      <p:pic>
        <p:nvPicPr>
          <p:cNvPr id="45059" name="Picture 2"/>
          <p:cNvPicPr>
            <a:picLocks noChangeAspect="1" noChangeArrowheads="1"/>
          </p:cNvPicPr>
          <p:nvPr/>
        </p:nvPicPr>
        <p:blipFill>
          <a:blip r:embed="rId2" cstate="print"/>
          <a:srcRect/>
          <a:stretch>
            <a:fillRect/>
          </a:stretch>
        </p:blipFill>
        <p:spPr bwMode="auto">
          <a:xfrm>
            <a:off x="1519790" y="2293317"/>
            <a:ext cx="70294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00019" y="0"/>
            <a:ext cx="8604250" cy="1258887"/>
          </a:xfrm>
        </p:spPr>
        <p:txBody>
          <a:bodyPr/>
          <a:lstStyle/>
          <a:p>
            <a:r>
              <a:rPr lang="en-GB" sz="3200" dirty="0" smtClean="0"/>
              <a:t>Bowtie/Soap2 vs. BWA</a:t>
            </a:r>
          </a:p>
        </p:txBody>
      </p:sp>
      <p:sp>
        <p:nvSpPr>
          <p:cNvPr id="46083" name="TextBox 3"/>
          <p:cNvSpPr txBox="1">
            <a:spLocks noChangeArrowheads="1"/>
          </p:cNvSpPr>
          <p:nvPr/>
        </p:nvSpPr>
        <p:spPr bwMode="auto">
          <a:xfrm>
            <a:off x="1060450" y="2249488"/>
            <a:ext cx="7918450" cy="1122362"/>
          </a:xfrm>
          <a:prstGeom prst="rect">
            <a:avLst/>
          </a:prstGeom>
          <a:noFill/>
          <a:ln w="9525">
            <a:noFill/>
            <a:miter lim="800000"/>
            <a:headEnd/>
            <a:tailEnd/>
          </a:ln>
        </p:spPr>
        <p:txBody>
          <a:bodyPr>
            <a:spAutoFit/>
          </a:bodyPr>
          <a:lstStyle/>
          <a:p>
            <a:pPr>
              <a:buFont typeface="Arial" charset="0"/>
              <a:buChar char="•"/>
            </a:pPr>
            <a:r>
              <a:rPr lang="en-GB" dirty="0"/>
              <a:t> </a:t>
            </a:r>
            <a:r>
              <a:rPr lang="en-GB" dirty="0">
                <a:solidFill>
                  <a:schemeClr val="tx1"/>
                </a:solidFill>
              </a:rPr>
              <a:t>Bowtie and Soap2 cannot handle gapped alignments</a:t>
            </a:r>
          </a:p>
          <a:p>
            <a:pPr lvl="1">
              <a:buFont typeface="Times New Roman" pitchFamily="18" charset="0"/>
              <a:buChar char="−"/>
            </a:pPr>
            <a:r>
              <a:rPr lang="en-GB" dirty="0">
                <a:solidFill>
                  <a:schemeClr val="tx1"/>
                </a:solidFill>
              </a:rPr>
              <a:t>No </a:t>
            </a:r>
            <a:r>
              <a:rPr lang="en-GB" dirty="0" err="1">
                <a:solidFill>
                  <a:schemeClr val="tx1"/>
                </a:solidFill>
              </a:rPr>
              <a:t>indel</a:t>
            </a:r>
            <a:r>
              <a:rPr lang="en-GB" dirty="0">
                <a:solidFill>
                  <a:schemeClr val="tx1"/>
                </a:solidFill>
              </a:rPr>
              <a:t> detection =&gt; Many false SNP calls</a:t>
            </a:r>
          </a:p>
          <a:p>
            <a:endParaRPr lang="en-GB" dirty="0"/>
          </a:p>
        </p:txBody>
      </p:sp>
      <p:sp>
        <p:nvSpPr>
          <p:cNvPr id="46084" name="TextBox 8"/>
          <p:cNvSpPr txBox="1">
            <a:spLocks noChangeArrowheads="1"/>
          </p:cNvSpPr>
          <p:nvPr/>
        </p:nvSpPr>
        <p:spPr bwMode="auto">
          <a:xfrm>
            <a:off x="1584325" y="4891088"/>
            <a:ext cx="6624638" cy="441325"/>
          </a:xfrm>
          <a:prstGeom prst="rect">
            <a:avLst/>
          </a:prstGeom>
          <a:noFill/>
          <a:ln w="9525">
            <a:noFill/>
            <a:miter lim="800000"/>
            <a:headEnd/>
            <a:tailEnd/>
          </a:ln>
        </p:spPr>
        <p:txBody>
          <a:bodyPr>
            <a:spAutoFit/>
          </a:bodyPr>
          <a:lstStyle/>
          <a:p>
            <a:r>
              <a:rPr lang="en-GB">
                <a:solidFill>
                  <a:schemeClr val="tx1"/>
                </a:solidFill>
                <a:latin typeface="Simplified Arabic Fixed" pitchFamily="49" charset="-78"/>
                <a:cs typeface="Simplified Arabic Fixed" pitchFamily="49" charset="-78"/>
              </a:rPr>
              <a:t>CCATTGTCATCGTACTTGGGATC</a:t>
            </a:r>
            <a:r>
              <a:rPr lang="en-GB">
                <a:solidFill>
                  <a:srgbClr val="FF0000"/>
                </a:solidFill>
                <a:latin typeface="Simplified Arabic Fixed" pitchFamily="49" charset="-78"/>
                <a:cs typeface="Simplified Arabic Fixed" pitchFamily="49" charset="-78"/>
              </a:rPr>
              <a:t>TA</a:t>
            </a:r>
          </a:p>
        </p:txBody>
      </p:sp>
      <p:sp>
        <p:nvSpPr>
          <p:cNvPr id="46085" name="TextBox 8"/>
          <p:cNvSpPr txBox="1">
            <a:spLocks noChangeArrowheads="1"/>
          </p:cNvSpPr>
          <p:nvPr/>
        </p:nvSpPr>
        <p:spPr bwMode="auto">
          <a:xfrm>
            <a:off x="838200" y="4432300"/>
            <a:ext cx="8496300" cy="442913"/>
          </a:xfrm>
          <a:prstGeom prst="rect">
            <a:avLst/>
          </a:prstGeom>
          <a:noFill/>
          <a:ln w="9525">
            <a:noFill/>
            <a:miter lim="800000"/>
            <a:headEnd/>
            <a:tailEnd/>
          </a:ln>
        </p:spPr>
        <p:txBody>
          <a:bodyPr>
            <a:spAutoFit/>
          </a:bodyPr>
          <a:lstStyle/>
          <a:p>
            <a:r>
              <a:rPr lang="en-GB" dirty="0">
                <a:solidFill>
                  <a:srgbClr val="000000"/>
                </a:solidFill>
                <a:latin typeface="Simplified Arabic Fixed" pitchFamily="49" charset="-78"/>
                <a:cs typeface="Simplified Arabic Fixed" pitchFamily="49" charset="-78"/>
              </a:rPr>
              <a:t>ACTCCCATTGTCAT</a:t>
            </a:r>
            <a:r>
              <a:rPr lang="en-GB" dirty="0">
                <a:solidFill>
                  <a:schemeClr val="tx1"/>
                </a:solidFill>
                <a:latin typeface="Simplified Arabic Fixed" pitchFamily="49" charset="-78"/>
                <a:cs typeface="Simplified Arabic Fixed" pitchFamily="49" charset="-78"/>
              </a:rPr>
              <a:t>CGTACTTGGGATC</a:t>
            </a:r>
            <a:r>
              <a:rPr lang="en-GB" dirty="0">
                <a:solidFill>
                  <a:srgbClr val="FF0000"/>
                </a:solidFill>
                <a:latin typeface="Simplified Arabic Fixed" pitchFamily="49" charset="-78"/>
                <a:cs typeface="Simplified Arabic Fixed" pitchFamily="49" charset="-78"/>
              </a:rPr>
              <a:t>G</a:t>
            </a:r>
            <a:r>
              <a:rPr lang="en-GB" dirty="0">
                <a:solidFill>
                  <a:srgbClr val="000000"/>
                </a:solidFill>
                <a:latin typeface="Simplified Arabic Fixed" pitchFamily="49" charset="-78"/>
                <a:cs typeface="Simplified Arabic Fixed" pitchFamily="49" charset="-78"/>
              </a:rPr>
              <a:t>TAACA	Reference</a:t>
            </a:r>
            <a:endParaRPr lang="en-GB" dirty="0">
              <a:latin typeface="Simplified Arabic Fixed" pitchFamily="49" charset="-78"/>
              <a:cs typeface="Simplified Arabic Fixed" pitchFamily="49" charset="-78"/>
            </a:endParaRPr>
          </a:p>
        </p:txBody>
      </p:sp>
      <p:sp>
        <p:nvSpPr>
          <p:cNvPr id="46086" name="TextBox 8"/>
          <p:cNvSpPr txBox="1">
            <a:spLocks noChangeArrowheads="1"/>
          </p:cNvSpPr>
          <p:nvPr/>
        </p:nvSpPr>
        <p:spPr bwMode="auto">
          <a:xfrm>
            <a:off x="1609725" y="5243513"/>
            <a:ext cx="6624638" cy="441325"/>
          </a:xfrm>
          <a:prstGeom prst="rect">
            <a:avLst/>
          </a:prstGeom>
          <a:noFill/>
          <a:ln w="9525">
            <a:noFill/>
            <a:miter lim="800000"/>
            <a:headEnd/>
            <a:tailEnd/>
          </a:ln>
        </p:spPr>
        <p:txBody>
          <a:bodyPr>
            <a:spAutoFit/>
          </a:bodyPr>
          <a:lstStyle/>
          <a:p>
            <a:r>
              <a:rPr lang="en-GB">
                <a:solidFill>
                  <a:schemeClr val="tx1"/>
                </a:solidFill>
                <a:latin typeface="Simplified Arabic Fixed" pitchFamily="49" charset="-78"/>
                <a:cs typeface="Simplified Arabic Fixed" pitchFamily="49" charset="-78"/>
              </a:rPr>
              <a:t>      TCATCGTACTTGGGATC</a:t>
            </a:r>
            <a:r>
              <a:rPr lang="en-GB">
                <a:solidFill>
                  <a:srgbClr val="FF0000"/>
                </a:solidFill>
                <a:latin typeface="Simplified Arabic Fixed" pitchFamily="49" charset="-78"/>
                <a:cs typeface="Simplified Arabic Fixed" pitchFamily="49" charset="-78"/>
              </a:rPr>
              <a:t>TA</a:t>
            </a:r>
          </a:p>
        </p:txBody>
      </p:sp>
      <p:sp>
        <p:nvSpPr>
          <p:cNvPr id="46087" name="TextBox 8"/>
          <p:cNvSpPr txBox="1">
            <a:spLocks noChangeArrowheads="1"/>
          </p:cNvSpPr>
          <p:nvPr/>
        </p:nvSpPr>
        <p:spPr bwMode="auto">
          <a:xfrm>
            <a:off x="1725613" y="5670550"/>
            <a:ext cx="6624637" cy="441325"/>
          </a:xfrm>
          <a:prstGeom prst="rect">
            <a:avLst/>
          </a:prstGeom>
          <a:noFill/>
          <a:ln w="9525">
            <a:noFill/>
            <a:miter lim="800000"/>
            <a:headEnd/>
            <a:tailEnd/>
          </a:ln>
        </p:spPr>
        <p:txBody>
          <a:bodyPr>
            <a:spAutoFit/>
          </a:bodyPr>
          <a:lstStyle/>
          <a:p>
            <a:r>
              <a:rPr lang="en-GB">
                <a:solidFill>
                  <a:schemeClr val="tx1"/>
                </a:solidFill>
                <a:latin typeface="Simplified Arabic Fixed" pitchFamily="49" charset="-78"/>
                <a:cs typeface="Simplified Arabic Fixed" pitchFamily="49" charset="-78"/>
              </a:rPr>
              <a:t>					  TTGGGATC</a:t>
            </a:r>
            <a:r>
              <a:rPr lang="en-GB">
                <a:solidFill>
                  <a:srgbClr val="FF0000"/>
                </a:solidFill>
                <a:latin typeface="Simplified Arabic Fixed" pitchFamily="49" charset="-78"/>
                <a:cs typeface="Simplified Arabic Fixed" pitchFamily="49" charset="-78"/>
              </a:rPr>
              <a:t>TA</a:t>
            </a:r>
          </a:p>
        </p:txBody>
      </p:sp>
      <p:cxnSp>
        <p:nvCxnSpPr>
          <p:cNvPr id="46088" name="Straight Arrow Connector 9"/>
          <p:cNvCxnSpPr>
            <a:cxnSpLocks noChangeShapeType="1"/>
          </p:cNvCxnSpPr>
          <p:nvPr/>
        </p:nvCxnSpPr>
        <p:spPr bwMode="auto">
          <a:xfrm rot="16200000" flipV="1">
            <a:off x="6364287" y="5522913"/>
            <a:ext cx="677863" cy="566738"/>
          </a:xfrm>
          <a:prstGeom prst="straightConnector1">
            <a:avLst/>
          </a:prstGeom>
          <a:noFill/>
          <a:ln w="9525" algn="ctr">
            <a:solidFill>
              <a:schemeClr val="tx1"/>
            </a:solidFill>
            <a:round/>
            <a:headEnd/>
            <a:tailEnd type="arrow" w="med" len="med"/>
          </a:ln>
        </p:spPr>
      </p:cxnSp>
      <p:sp>
        <p:nvSpPr>
          <p:cNvPr id="46089" name="TextBox 13"/>
          <p:cNvSpPr txBox="1">
            <a:spLocks noChangeArrowheads="1"/>
          </p:cNvSpPr>
          <p:nvPr/>
        </p:nvSpPr>
        <p:spPr bwMode="auto">
          <a:xfrm>
            <a:off x="7040563" y="5924550"/>
            <a:ext cx="2706687" cy="436563"/>
          </a:xfrm>
          <a:prstGeom prst="rect">
            <a:avLst/>
          </a:prstGeom>
          <a:noFill/>
          <a:ln w="9525">
            <a:noFill/>
            <a:miter lim="800000"/>
            <a:headEnd/>
            <a:tailEnd/>
          </a:ln>
        </p:spPr>
        <p:txBody>
          <a:bodyPr>
            <a:spAutoFit/>
          </a:bodyPr>
          <a:lstStyle/>
          <a:p>
            <a:r>
              <a:rPr lang="en-GB">
                <a:solidFill>
                  <a:schemeClr val="tx1"/>
                </a:solidFill>
              </a:rPr>
              <a:t>False SNPs</a:t>
            </a:r>
          </a:p>
        </p:txBody>
      </p:sp>
      <p:sp>
        <p:nvSpPr>
          <p:cNvPr id="46090" name="TextBox 10"/>
          <p:cNvSpPr txBox="1">
            <a:spLocks noChangeArrowheads="1"/>
          </p:cNvSpPr>
          <p:nvPr/>
        </p:nvSpPr>
        <p:spPr bwMode="auto">
          <a:xfrm>
            <a:off x="712788" y="3786188"/>
            <a:ext cx="2468562" cy="434975"/>
          </a:xfrm>
          <a:prstGeom prst="rect">
            <a:avLst/>
          </a:prstGeom>
          <a:noFill/>
          <a:ln w="9525">
            <a:noFill/>
            <a:miter lim="800000"/>
            <a:headEnd/>
            <a:tailEnd/>
          </a:ln>
        </p:spPr>
        <p:txBody>
          <a:bodyPr>
            <a:spAutoFit/>
          </a:bodyPr>
          <a:lstStyle/>
          <a:p>
            <a:r>
              <a:rPr lang="en-GB" b="1" dirty="0">
                <a:solidFill>
                  <a:schemeClr val="tx1"/>
                </a:solidFill>
              </a:rPr>
              <a:t>Bowtie/Soap2:</a:t>
            </a:r>
          </a:p>
        </p:txBody>
      </p:sp>
      <p:sp>
        <p:nvSpPr>
          <p:cNvPr id="11" name="TextBox 10"/>
          <p:cNvSpPr txBox="1"/>
          <p:nvPr/>
        </p:nvSpPr>
        <p:spPr>
          <a:xfrm>
            <a:off x="1094014" y="6613071"/>
            <a:ext cx="4212772" cy="321306"/>
          </a:xfrm>
          <a:prstGeom prst="rect">
            <a:avLst/>
          </a:prstGeom>
          <a:noFill/>
        </p:spPr>
        <p:txBody>
          <a:bodyPr wrap="square" rtlCol="0">
            <a:spAutoFit/>
          </a:bodyPr>
          <a:lstStyle/>
          <a:p>
            <a:r>
              <a:rPr lang="en-GB" sz="1600" dirty="0" smtClean="0">
                <a:solidFill>
                  <a:schemeClr val="tx1"/>
                </a:solidFill>
              </a:rPr>
              <a:t>N.B. Bowtie2 can handle gapped alignments</a:t>
            </a:r>
            <a:endParaRPr lang="en-GB" sz="1600" dirty="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00017" y="0"/>
            <a:ext cx="8604250" cy="1258887"/>
          </a:xfrm>
        </p:spPr>
        <p:txBody>
          <a:bodyPr/>
          <a:lstStyle/>
          <a:p>
            <a:r>
              <a:rPr lang="en-GB" sz="3200" dirty="0" smtClean="0"/>
              <a:t>Bowtie/Soap2 vs. BWA</a:t>
            </a:r>
          </a:p>
        </p:txBody>
      </p:sp>
      <p:sp>
        <p:nvSpPr>
          <p:cNvPr id="47107" name="TextBox 3"/>
          <p:cNvSpPr txBox="1">
            <a:spLocks noChangeArrowheads="1"/>
          </p:cNvSpPr>
          <p:nvPr/>
        </p:nvSpPr>
        <p:spPr bwMode="auto">
          <a:xfrm>
            <a:off x="1060450" y="2249488"/>
            <a:ext cx="7918450" cy="1122362"/>
          </a:xfrm>
          <a:prstGeom prst="rect">
            <a:avLst/>
          </a:prstGeom>
          <a:noFill/>
          <a:ln w="9525">
            <a:noFill/>
            <a:miter lim="800000"/>
            <a:headEnd/>
            <a:tailEnd/>
          </a:ln>
        </p:spPr>
        <p:txBody>
          <a:bodyPr>
            <a:spAutoFit/>
          </a:bodyPr>
          <a:lstStyle/>
          <a:p>
            <a:pPr>
              <a:buFont typeface="Arial" charset="0"/>
              <a:buChar char="•"/>
            </a:pPr>
            <a:r>
              <a:rPr lang="en-GB" dirty="0"/>
              <a:t> </a:t>
            </a:r>
            <a:r>
              <a:rPr lang="en-GB" dirty="0">
                <a:solidFill>
                  <a:schemeClr val="tx1"/>
                </a:solidFill>
              </a:rPr>
              <a:t>Bowtie and Soap2 cannot handle gapped alignments</a:t>
            </a:r>
          </a:p>
          <a:p>
            <a:pPr lvl="1">
              <a:buFont typeface="Times New Roman" pitchFamily="18" charset="0"/>
              <a:buChar char="−"/>
            </a:pPr>
            <a:r>
              <a:rPr lang="en-GB" dirty="0">
                <a:solidFill>
                  <a:schemeClr val="tx1"/>
                </a:solidFill>
              </a:rPr>
              <a:t>No </a:t>
            </a:r>
            <a:r>
              <a:rPr lang="en-GB" dirty="0" err="1">
                <a:solidFill>
                  <a:schemeClr val="tx1"/>
                </a:solidFill>
              </a:rPr>
              <a:t>indel</a:t>
            </a:r>
            <a:r>
              <a:rPr lang="en-GB" dirty="0">
                <a:solidFill>
                  <a:schemeClr val="tx1"/>
                </a:solidFill>
              </a:rPr>
              <a:t> detection =&gt; Many false SNP calls</a:t>
            </a:r>
          </a:p>
          <a:p>
            <a:endParaRPr lang="en-GB" dirty="0"/>
          </a:p>
        </p:txBody>
      </p:sp>
      <p:sp>
        <p:nvSpPr>
          <p:cNvPr id="47108" name="TextBox 8"/>
          <p:cNvSpPr txBox="1">
            <a:spLocks noChangeArrowheads="1"/>
          </p:cNvSpPr>
          <p:nvPr/>
        </p:nvSpPr>
        <p:spPr bwMode="auto">
          <a:xfrm>
            <a:off x="1584325" y="4891088"/>
            <a:ext cx="6624638" cy="441325"/>
          </a:xfrm>
          <a:prstGeom prst="rect">
            <a:avLst/>
          </a:prstGeom>
          <a:noFill/>
          <a:ln w="9525">
            <a:noFill/>
            <a:miter lim="800000"/>
            <a:headEnd/>
            <a:tailEnd/>
          </a:ln>
        </p:spPr>
        <p:txBody>
          <a:bodyPr>
            <a:spAutoFit/>
          </a:bodyPr>
          <a:lstStyle/>
          <a:p>
            <a:r>
              <a:rPr lang="en-GB">
                <a:solidFill>
                  <a:schemeClr val="tx1"/>
                </a:solidFill>
                <a:latin typeface="Simplified Arabic Fixed" pitchFamily="49" charset="-78"/>
                <a:cs typeface="Simplified Arabic Fixed" pitchFamily="49" charset="-78"/>
              </a:rPr>
              <a:t>CCATTGTCATCGTACTTGGGATC</a:t>
            </a:r>
            <a:r>
              <a:rPr lang="en-GB">
                <a:solidFill>
                  <a:srgbClr val="FF0000"/>
                </a:solidFill>
                <a:latin typeface="Simplified Arabic Fixed" pitchFamily="49" charset="-78"/>
                <a:cs typeface="Simplified Arabic Fixed" pitchFamily="49" charset="-78"/>
              </a:rPr>
              <a:t>-</a:t>
            </a:r>
            <a:r>
              <a:rPr lang="en-GB">
                <a:solidFill>
                  <a:schemeClr val="tx1"/>
                </a:solidFill>
                <a:latin typeface="Simplified Arabic Fixed" pitchFamily="49" charset="-78"/>
                <a:cs typeface="Simplified Arabic Fixed" pitchFamily="49" charset="-78"/>
              </a:rPr>
              <a:t>TA</a:t>
            </a:r>
          </a:p>
        </p:txBody>
      </p:sp>
      <p:sp>
        <p:nvSpPr>
          <p:cNvPr id="47109" name="TextBox 8"/>
          <p:cNvSpPr txBox="1">
            <a:spLocks noChangeArrowheads="1"/>
          </p:cNvSpPr>
          <p:nvPr/>
        </p:nvSpPr>
        <p:spPr bwMode="auto">
          <a:xfrm>
            <a:off x="838200" y="4432300"/>
            <a:ext cx="8496300" cy="442913"/>
          </a:xfrm>
          <a:prstGeom prst="rect">
            <a:avLst/>
          </a:prstGeom>
          <a:noFill/>
          <a:ln w="9525">
            <a:noFill/>
            <a:miter lim="800000"/>
            <a:headEnd/>
            <a:tailEnd/>
          </a:ln>
        </p:spPr>
        <p:txBody>
          <a:bodyPr>
            <a:spAutoFit/>
          </a:bodyPr>
          <a:lstStyle/>
          <a:p>
            <a:r>
              <a:rPr lang="en-GB">
                <a:solidFill>
                  <a:srgbClr val="000000"/>
                </a:solidFill>
                <a:latin typeface="Simplified Arabic Fixed" pitchFamily="49" charset="-78"/>
                <a:cs typeface="Simplified Arabic Fixed" pitchFamily="49" charset="-78"/>
              </a:rPr>
              <a:t>ACTCCCATTGTCAT</a:t>
            </a:r>
            <a:r>
              <a:rPr lang="en-GB">
                <a:solidFill>
                  <a:schemeClr val="tx1"/>
                </a:solidFill>
                <a:latin typeface="Simplified Arabic Fixed" pitchFamily="49" charset="-78"/>
                <a:cs typeface="Simplified Arabic Fixed" pitchFamily="49" charset="-78"/>
              </a:rPr>
              <a:t>CGTACTTGGGATC</a:t>
            </a:r>
            <a:r>
              <a:rPr lang="en-GB">
                <a:solidFill>
                  <a:srgbClr val="FF0000"/>
                </a:solidFill>
                <a:latin typeface="Simplified Arabic Fixed" pitchFamily="49" charset="-78"/>
                <a:cs typeface="Simplified Arabic Fixed" pitchFamily="49" charset="-78"/>
              </a:rPr>
              <a:t>G</a:t>
            </a:r>
            <a:r>
              <a:rPr lang="en-GB">
                <a:solidFill>
                  <a:srgbClr val="000000"/>
                </a:solidFill>
                <a:latin typeface="Simplified Arabic Fixed" pitchFamily="49" charset="-78"/>
                <a:cs typeface="Simplified Arabic Fixed" pitchFamily="49" charset="-78"/>
              </a:rPr>
              <a:t>TAACA	Reference</a:t>
            </a:r>
            <a:endParaRPr lang="en-GB">
              <a:latin typeface="Simplified Arabic Fixed" pitchFamily="49" charset="-78"/>
              <a:cs typeface="Simplified Arabic Fixed" pitchFamily="49" charset="-78"/>
            </a:endParaRPr>
          </a:p>
        </p:txBody>
      </p:sp>
      <p:sp>
        <p:nvSpPr>
          <p:cNvPr id="47110" name="TextBox 8"/>
          <p:cNvSpPr txBox="1">
            <a:spLocks noChangeArrowheads="1"/>
          </p:cNvSpPr>
          <p:nvPr/>
        </p:nvSpPr>
        <p:spPr bwMode="auto">
          <a:xfrm>
            <a:off x="1609725" y="5243513"/>
            <a:ext cx="6624638" cy="441325"/>
          </a:xfrm>
          <a:prstGeom prst="rect">
            <a:avLst/>
          </a:prstGeom>
          <a:noFill/>
          <a:ln w="9525">
            <a:noFill/>
            <a:miter lim="800000"/>
            <a:headEnd/>
            <a:tailEnd/>
          </a:ln>
        </p:spPr>
        <p:txBody>
          <a:bodyPr>
            <a:spAutoFit/>
          </a:bodyPr>
          <a:lstStyle/>
          <a:p>
            <a:r>
              <a:rPr lang="en-GB">
                <a:solidFill>
                  <a:schemeClr val="tx1"/>
                </a:solidFill>
                <a:latin typeface="Simplified Arabic Fixed" pitchFamily="49" charset="-78"/>
                <a:cs typeface="Simplified Arabic Fixed" pitchFamily="49" charset="-78"/>
              </a:rPr>
              <a:t>      TCATCGTACTTGGGATC</a:t>
            </a:r>
            <a:r>
              <a:rPr lang="en-GB">
                <a:solidFill>
                  <a:srgbClr val="FF0000"/>
                </a:solidFill>
                <a:latin typeface="Simplified Arabic Fixed" pitchFamily="49" charset="-78"/>
                <a:cs typeface="Simplified Arabic Fixed" pitchFamily="49" charset="-78"/>
              </a:rPr>
              <a:t>-</a:t>
            </a:r>
            <a:r>
              <a:rPr lang="en-GB">
                <a:solidFill>
                  <a:schemeClr val="tx1"/>
                </a:solidFill>
                <a:latin typeface="Simplified Arabic Fixed" pitchFamily="49" charset="-78"/>
                <a:cs typeface="Simplified Arabic Fixed" pitchFamily="49" charset="-78"/>
              </a:rPr>
              <a:t>TA</a:t>
            </a:r>
          </a:p>
        </p:txBody>
      </p:sp>
      <p:sp>
        <p:nvSpPr>
          <p:cNvPr id="47111" name="TextBox 8"/>
          <p:cNvSpPr txBox="1">
            <a:spLocks noChangeArrowheads="1"/>
          </p:cNvSpPr>
          <p:nvPr/>
        </p:nvSpPr>
        <p:spPr bwMode="auto">
          <a:xfrm>
            <a:off x="1725613" y="5670550"/>
            <a:ext cx="6624637" cy="441325"/>
          </a:xfrm>
          <a:prstGeom prst="rect">
            <a:avLst/>
          </a:prstGeom>
          <a:noFill/>
          <a:ln w="9525">
            <a:noFill/>
            <a:miter lim="800000"/>
            <a:headEnd/>
            <a:tailEnd/>
          </a:ln>
        </p:spPr>
        <p:txBody>
          <a:bodyPr>
            <a:spAutoFit/>
          </a:bodyPr>
          <a:lstStyle/>
          <a:p>
            <a:r>
              <a:rPr lang="en-GB">
                <a:solidFill>
                  <a:schemeClr val="tx1"/>
                </a:solidFill>
                <a:latin typeface="Simplified Arabic Fixed" pitchFamily="49" charset="-78"/>
                <a:cs typeface="Simplified Arabic Fixed" pitchFamily="49" charset="-78"/>
              </a:rPr>
              <a:t>					  TTGGGATC</a:t>
            </a:r>
            <a:r>
              <a:rPr lang="en-GB">
                <a:solidFill>
                  <a:srgbClr val="FF0000"/>
                </a:solidFill>
                <a:latin typeface="Simplified Arabic Fixed" pitchFamily="49" charset="-78"/>
                <a:cs typeface="Simplified Arabic Fixed" pitchFamily="49" charset="-78"/>
              </a:rPr>
              <a:t>-</a:t>
            </a:r>
            <a:r>
              <a:rPr lang="en-GB">
                <a:solidFill>
                  <a:schemeClr val="tx1"/>
                </a:solidFill>
                <a:latin typeface="Simplified Arabic Fixed" pitchFamily="49" charset="-78"/>
                <a:cs typeface="Simplified Arabic Fixed" pitchFamily="49" charset="-78"/>
              </a:rPr>
              <a:t>TA</a:t>
            </a:r>
          </a:p>
        </p:txBody>
      </p:sp>
      <p:sp>
        <p:nvSpPr>
          <p:cNvPr id="47112" name="TextBox 15"/>
          <p:cNvSpPr txBox="1">
            <a:spLocks noChangeArrowheads="1"/>
          </p:cNvSpPr>
          <p:nvPr/>
        </p:nvSpPr>
        <p:spPr bwMode="auto">
          <a:xfrm>
            <a:off x="712788" y="3786188"/>
            <a:ext cx="2468562" cy="434975"/>
          </a:xfrm>
          <a:prstGeom prst="rect">
            <a:avLst/>
          </a:prstGeom>
          <a:noFill/>
          <a:ln w="9525">
            <a:noFill/>
            <a:miter lim="800000"/>
            <a:headEnd/>
            <a:tailEnd/>
          </a:ln>
        </p:spPr>
        <p:txBody>
          <a:bodyPr>
            <a:spAutoFit/>
          </a:bodyPr>
          <a:lstStyle/>
          <a:p>
            <a:r>
              <a:rPr lang="en-GB" b="1">
                <a:solidFill>
                  <a:schemeClr val="tx1"/>
                </a:solidFill>
              </a:rPr>
              <a:t>BWA:</a:t>
            </a:r>
          </a:p>
        </p:txBody>
      </p:sp>
      <p:sp>
        <p:nvSpPr>
          <p:cNvPr id="9" name="TextBox 8"/>
          <p:cNvSpPr txBox="1"/>
          <p:nvPr/>
        </p:nvSpPr>
        <p:spPr>
          <a:xfrm>
            <a:off x="1094014" y="6613071"/>
            <a:ext cx="4212772" cy="321306"/>
          </a:xfrm>
          <a:prstGeom prst="rect">
            <a:avLst/>
          </a:prstGeom>
          <a:noFill/>
        </p:spPr>
        <p:txBody>
          <a:bodyPr wrap="square" rtlCol="0">
            <a:spAutoFit/>
          </a:bodyPr>
          <a:lstStyle/>
          <a:p>
            <a:r>
              <a:rPr lang="en-GB" sz="1600" dirty="0" smtClean="0">
                <a:solidFill>
                  <a:schemeClr val="tx1"/>
                </a:solidFill>
              </a:rPr>
              <a:t>N.B. Bowtie2 can handle gapped alignments</a:t>
            </a:r>
            <a:endParaRPr lang="en-GB" sz="16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39775" y="0"/>
            <a:ext cx="8604250" cy="1258888"/>
          </a:xfrm>
        </p:spPr>
        <p:txBody>
          <a:bodyPr/>
          <a:lstStyle/>
          <a:p>
            <a:r>
              <a:rPr lang="en-GB" sz="3200" dirty="0" smtClean="0"/>
              <a:t>Why do we generate short reads?</a:t>
            </a:r>
          </a:p>
        </p:txBody>
      </p:sp>
      <p:sp>
        <p:nvSpPr>
          <p:cNvPr id="7171" name="TextBox 2"/>
          <p:cNvSpPr txBox="1">
            <a:spLocks noChangeArrowheads="1"/>
          </p:cNvSpPr>
          <p:nvPr/>
        </p:nvSpPr>
        <p:spPr bwMode="auto">
          <a:xfrm>
            <a:off x="462998" y="1123744"/>
            <a:ext cx="9290050" cy="7305654"/>
          </a:xfrm>
          <a:prstGeom prst="rect">
            <a:avLst/>
          </a:prstGeom>
          <a:noFill/>
          <a:ln w="9525">
            <a:noFill/>
            <a:miter lim="800000"/>
            <a:headEnd/>
            <a:tailEnd/>
          </a:ln>
        </p:spPr>
        <p:txBody>
          <a:bodyPr>
            <a:spAutoFit/>
          </a:bodyPr>
          <a:lstStyle/>
          <a:p>
            <a:pPr>
              <a:buFont typeface="Arial" charset="0"/>
              <a:buChar char="•"/>
            </a:pPr>
            <a:r>
              <a:rPr lang="en-GB" dirty="0"/>
              <a:t> </a:t>
            </a:r>
            <a:r>
              <a:rPr lang="en-GB" dirty="0">
                <a:solidFill>
                  <a:schemeClr val="tx1"/>
                </a:solidFill>
              </a:rPr>
              <a:t>Sanger reads lengths ~ </a:t>
            </a:r>
            <a:r>
              <a:rPr lang="en-GB" dirty="0" smtClean="0">
                <a:solidFill>
                  <a:schemeClr val="tx1"/>
                </a:solidFill>
              </a:rPr>
              <a:t>800-2000bp</a:t>
            </a:r>
            <a:endParaRPr lang="en-GB" dirty="0"/>
          </a:p>
          <a:p>
            <a:endParaRPr lang="en-GB" dirty="0"/>
          </a:p>
          <a:p>
            <a:pPr>
              <a:buFont typeface="Arial" charset="0"/>
              <a:buChar char="•"/>
            </a:pPr>
            <a:r>
              <a:rPr lang="en-GB" dirty="0"/>
              <a:t> </a:t>
            </a:r>
            <a:r>
              <a:rPr lang="en-GB" dirty="0">
                <a:solidFill>
                  <a:schemeClr val="tx1"/>
                </a:solidFill>
              </a:rPr>
              <a:t>Generally we define short reads as anything below 200bp</a:t>
            </a:r>
          </a:p>
          <a:p>
            <a:pPr lvl="1">
              <a:buFont typeface="Times New Roman" pitchFamily="18" charset="0"/>
              <a:buChar char="−"/>
            </a:pPr>
            <a:r>
              <a:rPr lang="en-GB" dirty="0">
                <a:solidFill>
                  <a:schemeClr val="tx1"/>
                </a:solidFill>
              </a:rPr>
              <a:t>Illumina (</a:t>
            </a:r>
            <a:r>
              <a:rPr lang="en-GB" dirty="0" smtClean="0">
                <a:solidFill>
                  <a:schemeClr val="tx1"/>
                </a:solidFill>
              </a:rPr>
              <a:t>100bp – 250bp)</a:t>
            </a:r>
            <a:endParaRPr lang="en-GB" dirty="0">
              <a:solidFill>
                <a:schemeClr val="tx1"/>
              </a:solidFill>
            </a:endParaRPr>
          </a:p>
          <a:p>
            <a:pPr lvl="1">
              <a:buFont typeface="Times New Roman" pitchFamily="18" charset="0"/>
              <a:buChar char="−"/>
            </a:pPr>
            <a:r>
              <a:rPr lang="en-GB" dirty="0" err="1">
                <a:solidFill>
                  <a:schemeClr val="tx1"/>
                </a:solidFill>
              </a:rPr>
              <a:t>SoLID</a:t>
            </a:r>
            <a:r>
              <a:rPr lang="en-GB" dirty="0">
                <a:solidFill>
                  <a:schemeClr val="tx1"/>
                </a:solidFill>
              </a:rPr>
              <a:t> </a:t>
            </a:r>
            <a:r>
              <a:rPr lang="en-GB" dirty="0" smtClean="0">
                <a:solidFill>
                  <a:schemeClr val="tx1"/>
                </a:solidFill>
              </a:rPr>
              <a:t>(80bp </a:t>
            </a:r>
            <a:r>
              <a:rPr lang="en-GB" dirty="0">
                <a:solidFill>
                  <a:schemeClr val="tx1"/>
                </a:solidFill>
              </a:rPr>
              <a:t>max)</a:t>
            </a:r>
          </a:p>
          <a:p>
            <a:pPr lvl="1">
              <a:buFont typeface="Times New Roman" pitchFamily="18" charset="0"/>
              <a:buChar char="−"/>
            </a:pPr>
            <a:r>
              <a:rPr lang="en-GB" dirty="0">
                <a:solidFill>
                  <a:schemeClr val="tx1"/>
                </a:solidFill>
              </a:rPr>
              <a:t>Ion Torrent (</a:t>
            </a:r>
            <a:r>
              <a:rPr lang="en-GB" dirty="0" smtClean="0">
                <a:solidFill>
                  <a:schemeClr val="tx1"/>
                </a:solidFill>
              </a:rPr>
              <a:t>200-400bp max...)</a:t>
            </a:r>
          </a:p>
          <a:p>
            <a:pPr lvl="1">
              <a:buFont typeface="Times New Roman" pitchFamily="18" charset="0"/>
              <a:buChar char="−"/>
            </a:pPr>
            <a:r>
              <a:rPr lang="en-GB" dirty="0" smtClean="0">
                <a:solidFill>
                  <a:schemeClr val="tx1"/>
                </a:solidFill>
              </a:rPr>
              <a:t>Roche 454 – 400-800bp</a:t>
            </a:r>
            <a:endParaRPr lang="en-GB" dirty="0">
              <a:solidFill>
                <a:schemeClr val="tx1"/>
              </a:solidFill>
            </a:endParaRPr>
          </a:p>
          <a:p>
            <a:endParaRPr lang="en-GB" dirty="0">
              <a:solidFill>
                <a:schemeClr val="tx1"/>
              </a:solidFill>
            </a:endParaRPr>
          </a:p>
          <a:p>
            <a:pPr>
              <a:buFont typeface="Arial" charset="0"/>
              <a:buChar char="•"/>
            </a:pPr>
            <a:r>
              <a:rPr lang="en-GB" dirty="0" smtClean="0">
                <a:solidFill>
                  <a:schemeClr val="tx1"/>
                </a:solidFill>
              </a:rPr>
              <a:t> Even </a:t>
            </a:r>
            <a:r>
              <a:rPr lang="en-GB" dirty="0">
                <a:solidFill>
                  <a:schemeClr val="tx1"/>
                </a:solidFill>
              </a:rPr>
              <a:t>with these platforms it is cheaper to produce short reads (e.g. </a:t>
            </a:r>
            <a:r>
              <a:rPr lang="en-GB" dirty="0" smtClean="0">
                <a:solidFill>
                  <a:schemeClr val="tx1"/>
                </a:solidFill>
              </a:rPr>
              <a:t>50bp</a:t>
            </a:r>
            <a:r>
              <a:rPr lang="en-GB" dirty="0">
                <a:solidFill>
                  <a:schemeClr val="tx1"/>
                </a:solidFill>
              </a:rPr>
              <a:t>) rather than 100 or 200bp reads</a:t>
            </a:r>
          </a:p>
          <a:p>
            <a:pPr>
              <a:buFont typeface="Arial" charset="0"/>
              <a:buChar char="•"/>
            </a:pPr>
            <a:endParaRPr lang="en-GB" dirty="0">
              <a:solidFill>
                <a:schemeClr val="tx1"/>
              </a:solidFill>
            </a:endParaRPr>
          </a:p>
          <a:p>
            <a:pPr>
              <a:buFont typeface="Arial" charset="0"/>
              <a:buChar char="•"/>
            </a:pPr>
            <a:r>
              <a:rPr lang="en-GB" dirty="0">
                <a:solidFill>
                  <a:schemeClr val="tx1"/>
                </a:solidFill>
              </a:rPr>
              <a:t> Diminishing returns:</a:t>
            </a:r>
          </a:p>
          <a:p>
            <a:pPr lvl="1">
              <a:buFont typeface="Times New Roman" pitchFamily="18" charset="0"/>
              <a:buChar char="−"/>
            </a:pPr>
            <a:r>
              <a:rPr lang="en-GB" dirty="0">
                <a:solidFill>
                  <a:schemeClr val="tx1"/>
                </a:solidFill>
              </a:rPr>
              <a:t>For some applications </a:t>
            </a:r>
            <a:r>
              <a:rPr lang="en-GB" dirty="0" smtClean="0">
                <a:solidFill>
                  <a:schemeClr val="tx1"/>
                </a:solidFill>
              </a:rPr>
              <a:t>50bp </a:t>
            </a:r>
            <a:r>
              <a:rPr lang="en-GB" dirty="0">
                <a:solidFill>
                  <a:schemeClr val="tx1"/>
                </a:solidFill>
              </a:rPr>
              <a:t>is more than sufficient</a:t>
            </a:r>
          </a:p>
          <a:p>
            <a:pPr lvl="2">
              <a:buFont typeface="Times New Roman" pitchFamily="18" charset="0"/>
              <a:buChar char="−"/>
            </a:pPr>
            <a:r>
              <a:rPr lang="en-GB" dirty="0" err="1">
                <a:solidFill>
                  <a:schemeClr val="tx1"/>
                </a:solidFill>
              </a:rPr>
              <a:t>Resequencing</a:t>
            </a:r>
            <a:r>
              <a:rPr lang="en-GB" dirty="0">
                <a:solidFill>
                  <a:schemeClr val="tx1"/>
                </a:solidFill>
              </a:rPr>
              <a:t> of smaller organisms</a:t>
            </a:r>
          </a:p>
          <a:p>
            <a:pPr lvl="2">
              <a:buFont typeface="Times New Roman" pitchFamily="18" charset="0"/>
              <a:buChar char="−"/>
            </a:pPr>
            <a:r>
              <a:rPr lang="en-GB" dirty="0">
                <a:solidFill>
                  <a:schemeClr val="tx1"/>
                </a:solidFill>
              </a:rPr>
              <a:t>Bacterial de-novo assembly </a:t>
            </a:r>
          </a:p>
          <a:p>
            <a:pPr lvl="2">
              <a:buFont typeface="Times New Roman" pitchFamily="18" charset="0"/>
              <a:buChar char="−"/>
            </a:pPr>
            <a:r>
              <a:rPr lang="en-GB" dirty="0" err="1">
                <a:solidFill>
                  <a:schemeClr val="tx1"/>
                </a:solidFill>
              </a:rPr>
              <a:t>ChIP-Seq</a:t>
            </a:r>
            <a:endParaRPr lang="en-GB" dirty="0">
              <a:solidFill>
                <a:schemeClr val="tx1"/>
              </a:solidFill>
            </a:endParaRPr>
          </a:p>
          <a:p>
            <a:pPr lvl="2">
              <a:buFont typeface="Times New Roman" pitchFamily="18" charset="0"/>
              <a:buChar char="−"/>
            </a:pPr>
            <a:r>
              <a:rPr lang="en-GB" dirty="0">
                <a:solidFill>
                  <a:schemeClr val="tx1"/>
                </a:solidFill>
              </a:rPr>
              <a:t>Digital Gene Expression profiling</a:t>
            </a:r>
          </a:p>
          <a:p>
            <a:pPr lvl="2">
              <a:buFont typeface="Times New Roman" pitchFamily="18" charset="0"/>
              <a:buChar char="−"/>
            </a:pPr>
            <a:r>
              <a:rPr lang="en-GB" dirty="0">
                <a:solidFill>
                  <a:schemeClr val="tx1"/>
                </a:solidFill>
              </a:rPr>
              <a:t>Bacterial RNA-</a:t>
            </a:r>
            <a:r>
              <a:rPr lang="en-GB" dirty="0" err="1">
                <a:solidFill>
                  <a:schemeClr val="tx1"/>
                </a:solidFill>
              </a:rPr>
              <a:t>seq</a:t>
            </a:r>
            <a:endParaRPr lang="en-GB" dirty="0">
              <a:solidFill>
                <a:schemeClr val="tx1"/>
              </a:solidFill>
            </a:endParaRPr>
          </a:p>
          <a:p>
            <a:pPr lvl="1">
              <a:buFont typeface="Arial" charset="0"/>
              <a:buChar char="•"/>
            </a:pPr>
            <a:endParaRPr lang="en-GB" dirty="0">
              <a:solidFill>
                <a:schemeClr val="tx1"/>
              </a:solidFill>
            </a:endParaRPr>
          </a:p>
          <a:p>
            <a:pPr>
              <a:buFont typeface="Arial" charset="0"/>
              <a:buChar char="•"/>
            </a:pPr>
            <a:endParaRPr lang="en-GB" dirty="0">
              <a:solidFill>
                <a:schemeClr val="tx1"/>
              </a:solidFill>
            </a:endParaRPr>
          </a:p>
          <a:p>
            <a:pPr>
              <a:buFont typeface="Arial" charset="0"/>
              <a:buChar char="•"/>
            </a:pPr>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607255" y="0"/>
            <a:ext cx="8605838" cy="1260475"/>
          </a:xfrm>
          <a:prstGeom prst="rect">
            <a:avLst/>
          </a:prstGeom>
          <a:noFill/>
          <a:ln w="9525">
            <a:noFill/>
            <a:round/>
            <a:headEnd/>
            <a:tailEnd/>
          </a:ln>
        </p:spPr>
        <p:txBody>
          <a:bodyPr lIns="0" tIns="0" rIns="0" bIns="0" anchor="ctr"/>
          <a:lstStyle/>
          <a:p>
            <a:pPr algn="ctr" hangingPunct="1">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rPr>
              <a:t>Comparison</a:t>
            </a:r>
          </a:p>
        </p:txBody>
      </p:sp>
      <p:sp>
        <p:nvSpPr>
          <p:cNvPr id="48131" name="Text Box 2"/>
          <p:cNvSpPr txBox="1">
            <a:spLocks noChangeArrowheads="1"/>
          </p:cNvSpPr>
          <p:nvPr/>
        </p:nvSpPr>
        <p:spPr bwMode="auto">
          <a:xfrm>
            <a:off x="5356225" y="2301875"/>
            <a:ext cx="4451350" cy="4989513"/>
          </a:xfrm>
          <a:prstGeom prst="rect">
            <a:avLst/>
          </a:prstGeom>
          <a:noFill/>
          <a:ln w="9525">
            <a:noFill/>
            <a:round/>
            <a:headEnd/>
            <a:tailEnd/>
          </a:ln>
        </p:spPr>
        <p:txBody>
          <a:bodyPr lIns="0" tIns="0" rIns="0" bIns="0"/>
          <a:lstStyle/>
          <a:p>
            <a:pPr marL="431800" indent="-322263" hangingPunct="1">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b="1" dirty="0">
                <a:solidFill>
                  <a:srgbClr val="000000"/>
                </a:solidFill>
              </a:rPr>
              <a:t>Suffix/Prefix </a:t>
            </a:r>
            <a:r>
              <a:rPr lang="en-US" sz="2800" b="1" dirty="0" err="1">
                <a:solidFill>
                  <a:srgbClr val="000000"/>
                </a:solidFill>
              </a:rPr>
              <a:t>Trie</a:t>
            </a:r>
            <a:endParaRPr lang="en-US" sz="2800" b="1" dirty="0">
              <a:solidFill>
                <a:srgbClr val="000000"/>
              </a:solidFill>
            </a:endParaRPr>
          </a:p>
          <a:p>
            <a:pPr marL="431800" indent="-322263" hangingPunct="1">
              <a:spcAft>
                <a:spcPts val="888"/>
              </a:spcAft>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000000"/>
                </a:solidFill>
              </a:rPr>
              <a:t>Requires &lt;2Gb of </a:t>
            </a:r>
            <a:r>
              <a:rPr lang="en-US" sz="2800" dirty="0" smtClean="0">
                <a:solidFill>
                  <a:srgbClr val="000000"/>
                </a:solidFill>
              </a:rPr>
              <a:t>memory</a:t>
            </a:r>
            <a:endParaRPr lang="en-US" sz="2800" dirty="0">
              <a:solidFill>
                <a:srgbClr val="000000"/>
              </a:solidFill>
            </a:endParaRPr>
          </a:p>
          <a:p>
            <a:pPr marL="431800" indent="-322263" hangingPunct="1">
              <a:spcAft>
                <a:spcPts val="888"/>
              </a:spcAft>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000000"/>
                </a:solidFill>
              </a:rPr>
              <a:t>Runs 30-fold </a:t>
            </a:r>
            <a:r>
              <a:rPr lang="en-US" sz="2800" dirty="0" smtClean="0">
                <a:solidFill>
                  <a:srgbClr val="000000"/>
                </a:solidFill>
              </a:rPr>
              <a:t>faster</a:t>
            </a:r>
            <a:endParaRPr lang="en-US" sz="2800" dirty="0">
              <a:solidFill>
                <a:srgbClr val="000000"/>
              </a:solidFill>
            </a:endParaRPr>
          </a:p>
          <a:p>
            <a:pPr marL="431800" indent="-322263" hangingPunct="1">
              <a:spcAft>
                <a:spcPts val="888"/>
              </a:spcAft>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000000"/>
                </a:solidFill>
              </a:rPr>
              <a:t>Is much more complicated to </a:t>
            </a:r>
            <a:r>
              <a:rPr lang="en-US" sz="2800" dirty="0" smtClean="0">
                <a:solidFill>
                  <a:srgbClr val="000000"/>
                </a:solidFill>
              </a:rPr>
              <a:t>program</a:t>
            </a:r>
            <a:endParaRPr lang="en-US" sz="2800" dirty="0">
              <a:solidFill>
                <a:srgbClr val="000000"/>
              </a:solidFill>
            </a:endParaRPr>
          </a:p>
          <a:p>
            <a:pPr marL="431800" indent="-322263" hangingPunct="1">
              <a:spcAft>
                <a:spcPts val="888"/>
              </a:spcAft>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000000"/>
                </a:solidFill>
              </a:rPr>
              <a:t>Least sensitive</a:t>
            </a:r>
          </a:p>
          <a:p>
            <a:pPr marL="431800" indent="-322263" hangingPunct="1">
              <a:spcAft>
                <a:spcPts val="888"/>
              </a:spcAft>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000000"/>
              </a:solidFill>
            </a:endParaRPr>
          </a:p>
        </p:txBody>
      </p:sp>
      <p:sp>
        <p:nvSpPr>
          <p:cNvPr id="48132" name="Text Box 3"/>
          <p:cNvSpPr txBox="1">
            <a:spLocks noChangeArrowheads="1"/>
          </p:cNvSpPr>
          <p:nvPr/>
        </p:nvSpPr>
        <p:spPr bwMode="auto">
          <a:xfrm>
            <a:off x="447676" y="2314575"/>
            <a:ext cx="4680916" cy="4989513"/>
          </a:xfrm>
          <a:prstGeom prst="rect">
            <a:avLst/>
          </a:prstGeom>
          <a:noFill/>
          <a:ln w="9525">
            <a:noFill/>
            <a:round/>
            <a:headEnd/>
            <a:tailEnd/>
          </a:ln>
        </p:spPr>
        <p:txBody>
          <a:bodyPr lIns="0" tIns="0" rIns="0" bIns="0"/>
          <a:lstStyle/>
          <a:p>
            <a:pPr marL="431800" indent="-322263" hangingPunct="1">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b="1" dirty="0">
                <a:solidFill>
                  <a:srgbClr val="000000"/>
                </a:solidFill>
              </a:rPr>
              <a:t>Hash referenced spaced seeds</a:t>
            </a:r>
          </a:p>
          <a:p>
            <a:pPr marL="431800" indent="-322263" hangingPunct="1">
              <a:spcAft>
                <a:spcPts val="888"/>
              </a:spcAft>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000000"/>
                </a:solidFill>
              </a:rPr>
              <a:t>Requires ~50Gb of </a:t>
            </a:r>
            <a:r>
              <a:rPr lang="en-US" sz="2800" dirty="0" smtClean="0">
                <a:solidFill>
                  <a:srgbClr val="000000"/>
                </a:solidFill>
              </a:rPr>
              <a:t>memory</a:t>
            </a:r>
            <a:endParaRPr lang="en-US" sz="2800" dirty="0">
              <a:solidFill>
                <a:srgbClr val="000000"/>
              </a:solidFill>
            </a:endParaRPr>
          </a:p>
          <a:p>
            <a:pPr marL="431800" indent="-322263" hangingPunct="1">
              <a:spcAft>
                <a:spcPts val="888"/>
              </a:spcAft>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000000"/>
                </a:solidFill>
              </a:rPr>
              <a:t>Runs 30-fold </a:t>
            </a:r>
            <a:r>
              <a:rPr lang="en-US" sz="2800" dirty="0" smtClean="0">
                <a:solidFill>
                  <a:srgbClr val="000000"/>
                </a:solidFill>
              </a:rPr>
              <a:t>slower</a:t>
            </a:r>
            <a:endParaRPr lang="en-US" sz="2800" dirty="0">
              <a:solidFill>
                <a:srgbClr val="000000"/>
              </a:solidFill>
            </a:endParaRPr>
          </a:p>
          <a:p>
            <a:pPr marL="431800" indent="-322263" hangingPunct="1">
              <a:spcAft>
                <a:spcPts val="888"/>
              </a:spcAft>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000000"/>
                </a:solidFill>
              </a:rPr>
              <a:t>Is much simpler to </a:t>
            </a:r>
            <a:r>
              <a:rPr lang="en-US" sz="2800" dirty="0" smtClean="0">
                <a:solidFill>
                  <a:srgbClr val="000000"/>
                </a:solidFill>
              </a:rPr>
              <a:t>     program</a:t>
            </a:r>
            <a:endParaRPr lang="en-US" sz="2800" dirty="0">
              <a:solidFill>
                <a:srgbClr val="000000"/>
              </a:solidFill>
            </a:endParaRPr>
          </a:p>
          <a:p>
            <a:pPr marL="431800" indent="-322263" hangingPunct="1">
              <a:spcAft>
                <a:spcPts val="888"/>
              </a:spcAft>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000000"/>
                </a:solidFill>
              </a:rPr>
              <a:t>Most sensitive</a:t>
            </a:r>
          </a:p>
          <a:p>
            <a:pPr marL="431800" indent="-322263" hangingPunct="1">
              <a:spcAft>
                <a:spcPts val="888"/>
              </a:spcAft>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00017" y="0"/>
            <a:ext cx="8604250" cy="1258887"/>
          </a:xfrm>
        </p:spPr>
        <p:txBody>
          <a:bodyPr/>
          <a:lstStyle/>
          <a:p>
            <a:r>
              <a:rPr lang="en-GB" sz="3200" dirty="0" smtClean="0"/>
              <a:t>There are limits however</a:t>
            </a:r>
          </a:p>
        </p:txBody>
      </p:sp>
      <p:sp>
        <p:nvSpPr>
          <p:cNvPr id="47108" name="TextBox 8"/>
          <p:cNvSpPr txBox="1">
            <a:spLocks noChangeArrowheads="1"/>
          </p:cNvSpPr>
          <p:nvPr/>
        </p:nvSpPr>
        <p:spPr bwMode="auto">
          <a:xfrm>
            <a:off x="1584325" y="4891088"/>
            <a:ext cx="6624638" cy="441325"/>
          </a:xfrm>
          <a:prstGeom prst="rect">
            <a:avLst/>
          </a:prstGeom>
          <a:noFill/>
          <a:ln w="9525">
            <a:noFill/>
            <a:miter lim="800000"/>
            <a:headEnd/>
            <a:tailEnd/>
          </a:ln>
        </p:spPr>
        <p:txBody>
          <a:bodyPr>
            <a:spAutoFit/>
          </a:bodyPr>
          <a:lstStyle/>
          <a:p>
            <a:r>
              <a:rPr lang="en-GB" dirty="0" smtClean="0">
                <a:solidFill>
                  <a:schemeClr val="tx1"/>
                </a:solidFill>
                <a:latin typeface="Simplified Arabic Fixed" pitchFamily="49" charset="-78"/>
                <a:cs typeface="Simplified Arabic Fixed" pitchFamily="49" charset="-78"/>
              </a:rPr>
              <a:t>CCATTGTCA</a:t>
            </a:r>
            <a:r>
              <a:rPr lang="en-GB" dirty="0" smtClean="0">
                <a:solidFill>
                  <a:srgbClr val="FF0000"/>
                </a:solidFill>
                <a:latin typeface="Simplified Arabic Fixed" pitchFamily="49" charset="-78"/>
                <a:cs typeface="Simplified Arabic Fixed" pitchFamily="49" charset="-78"/>
              </a:rPr>
              <a:t>ACCATCTAGTAGCT-</a:t>
            </a:r>
            <a:r>
              <a:rPr lang="en-GB" dirty="0" smtClean="0">
                <a:solidFill>
                  <a:schemeClr val="tx1"/>
                </a:solidFill>
                <a:latin typeface="Simplified Arabic Fixed" pitchFamily="49" charset="-78"/>
                <a:cs typeface="Simplified Arabic Fixed" pitchFamily="49" charset="-78"/>
              </a:rPr>
              <a:t>TA</a:t>
            </a:r>
            <a:endParaRPr lang="en-GB" dirty="0">
              <a:solidFill>
                <a:schemeClr val="tx1"/>
              </a:solidFill>
              <a:latin typeface="Simplified Arabic Fixed" pitchFamily="49" charset="-78"/>
              <a:cs typeface="Simplified Arabic Fixed" pitchFamily="49" charset="-78"/>
            </a:endParaRPr>
          </a:p>
        </p:txBody>
      </p:sp>
      <p:sp>
        <p:nvSpPr>
          <p:cNvPr id="47109" name="TextBox 8"/>
          <p:cNvSpPr txBox="1">
            <a:spLocks noChangeArrowheads="1"/>
          </p:cNvSpPr>
          <p:nvPr/>
        </p:nvSpPr>
        <p:spPr bwMode="auto">
          <a:xfrm>
            <a:off x="838200" y="4432300"/>
            <a:ext cx="8496300" cy="442913"/>
          </a:xfrm>
          <a:prstGeom prst="rect">
            <a:avLst/>
          </a:prstGeom>
          <a:noFill/>
          <a:ln w="9525">
            <a:noFill/>
            <a:miter lim="800000"/>
            <a:headEnd/>
            <a:tailEnd/>
          </a:ln>
        </p:spPr>
        <p:txBody>
          <a:bodyPr>
            <a:spAutoFit/>
          </a:bodyPr>
          <a:lstStyle/>
          <a:p>
            <a:r>
              <a:rPr lang="en-GB" dirty="0">
                <a:solidFill>
                  <a:srgbClr val="000000"/>
                </a:solidFill>
                <a:latin typeface="Simplified Arabic Fixed" pitchFamily="49" charset="-78"/>
                <a:cs typeface="Simplified Arabic Fixed" pitchFamily="49" charset="-78"/>
              </a:rPr>
              <a:t>ACTCCCATTGTCAT</a:t>
            </a:r>
            <a:r>
              <a:rPr lang="en-GB" dirty="0">
                <a:solidFill>
                  <a:schemeClr val="tx1"/>
                </a:solidFill>
                <a:latin typeface="Simplified Arabic Fixed" pitchFamily="49" charset="-78"/>
                <a:cs typeface="Simplified Arabic Fixed" pitchFamily="49" charset="-78"/>
              </a:rPr>
              <a:t>CGTACTTGGGATC</a:t>
            </a:r>
            <a:r>
              <a:rPr lang="en-GB" dirty="0">
                <a:solidFill>
                  <a:srgbClr val="FF0000"/>
                </a:solidFill>
                <a:latin typeface="Simplified Arabic Fixed" pitchFamily="49" charset="-78"/>
                <a:cs typeface="Simplified Arabic Fixed" pitchFamily="49" charset="-78"/>
              </a:rPr>
              <a:t>G</a:t>
            </a:r>
            <a:r>
              <a:rPr lang="en-GB" dirty="0">
                <a:solidFill>
                  <a:srgbClr val="000000"/>
                </a:solidFill>
                <a:latin typeface="Simplified Arabic Fixed" pitchFamily="49" charset="-78"/>
                <a:cs typeface="Simplified Arabic Fixed" pitchFamily="49" charset="-78"/>
              </a:rPr>
              <a:t>TAACA	Reference</a:t>
            </a:r>
            <a:endParaRPr lang="en-GB" dirty="0">
              <a:latin typeface="Simplified Arabic Fixed" pitchFamily="49" charset="-78"/>
              <a:cs typeface="Simplified Arabic Fixed" pitchFamily="49" charset="-78"/>
            </a:endParaRPr>
          </a:p>
        </p:txBody>
      </p:sp>
      <p:sp>
        <p:nvSpPr>
          <p:cNvPr id="47110" name="TextBox 8"/>
          <p:cNvSpPr txBox="1">
            <a:spLocks noChangeArrowheads="1"/>
          </p:cNvSpPr>
          <p:nvPr/>
        </p:nvSpPr>
        <p:spPr bwMode="auto">
          <a:xfrm>
            <a:off x="1609725" y="5243513"/>
            <a:ext cx="6624638" cy="441325"/>
          </a:xfrm>
          <a:prstGeom prst="rect">
            <a:avLst/>
          </a:prstGeom>
          <a:noFill/>
          <a:ln w="9525">
            <a:noFill/>
            <a:miter lim="800000"/>
            <a:headEnd/>
            <a:tailEnd/>
          </a:ln>
        </p:spPr>
        <p:txBody>
          <a:bodyPr>
            <a:spAutoFit/>
          </a:bodyPr>
          <a:lstStyle/>
          <a:p>
            <a:r>
              <a:rPr lang="en-GB" dirty="0">
                <a:solidFill>
                  <a:schemeClr val="tx1"/>
                </a:solidFill>
                <a:latin typeface="Simplified Arabic Fixed" pitchFamily="49" charset="-78"/>
                <a:cs typeface="Simplified Arabic Fixed" pitchFamily="49" charset="-78"/>
              </a:rPr>
              <a:t>      TCA</a:t>
            </a:r>
            <a:r>
              <a:rPr lang="en-GB" dirty="0">
                <a:solidFill>
                  <a:srgbClr val="FF0000"/>
                </a:solidFill>
                <a:latin typeface="Simplified Arabic Fixed" pitchFamily="49" charset="-78"/>
                <a:cs typeface="Simplified Arabic Fixed" pitchFamily="49" charset="-78"/>
              </a:rPr>
              <a:t>ACCATCTAGTAGCT</a:t>
            </a:r>
            <a:r>
              <a:rPr lang="en-GB" dirty="0" smtClean="0">
                <a:solidFill>
                  <a:srgbClr val="FF0000"/>
                </a:solidFill>
                <a:latin typeface="Simplified Arabic Fixed" pitchFamily="49" charset="-78"/>
                <a:cs typeface="Simplified Arabic Fixed" pitchFamily="49" charset="-78"/>
              </a:rPr>
              <a:t>-</a:t>
            </a:r>
            <a:r>
              <a:rPr lang="en-GB" dirty="0" smtClean="0">
                <a:solidFill>
                  <a:schemeClr val="tx1"/>
                </a:solidFill>
                <a:latin typeface="Simplified Arabic Fixed" pitchFamily="49" charset="-78"/>
                <a:cs typeface="Simplified Arabic Fixed" pitchFamily="49" charset="-78"/>
              </a:rPr>
              <a:t>TA</a:t>
            </a:r>
            <a:endParaRPr lang="en-GB" dirty="0">
              <a:solidFill>
                <a:schemeClr val="tx1"/>
              </a:solidFill>
              <a:latin typeface="Simplified Arabic Fixed" pitchFamily="49" charset="-78"/>
              <a:cs typeface="Simplified Arabic Fixed" pitchFamily="49" charset="-78"/>
            </a:endParaRPr>
          </a:p>
        </p:txBody>
      </p:sp>
      <p:sp>
        <p:nvSpPr>
          <p:cNvPr id="47111" name="TextBox 8"/>
          <p:cNvSpPr txBox="1">
            <a:spLocks noChangeArrowheads="1"/>
          </p:cNvSpPr>
          <p:nvPr/>
        </p:nvSpPr>
        <p:spPr bwMode="auto">
          <a:xfrm>
            <a:off x="1725613" y="5670550"/>
            <a:ext cx="6624637" cy="441325"/>
          </a:xfrm>
          <a:prstGeom prst="rect">
            <a:avLst/>
          </a:prstGeom>
          <a:noFill/>
          <a:ln w="9525">
            <a:noFill/>
            <a:miter lim="800000"/>
            <a:headEnd/>
            <a:tailEnd/>
          </a:ln>
        </p:spPr>
        <p:txBody>
          <a:bodyPr>
            <a:spAutoFit/>
          </a:bodyPr>
          <a:lstStyle/>
          <a:p>
            <a:r>
              <a:rPr lang="en-GB" dirty="0">
                <a:solidFill>
                  <a:schemeClr val="tx1"/>
                </a:solidFill>
                <a:latin typeface="Simplified Arabic Fixed" pitchFamily="49" charset="-78"/>
                <a:cs typeface="Simplified Arabic Fixed" pitchFamily="49" charset="-78"/>
              </a:rPr>
              <a:t>					  </a:t>
            </a:r>
            <a:r>
              <a:rPr lang="en-GB" dirty="0" smtClean="0">
                <a:solidFill>
                  <a:srgbClr val="FF0000"/>
                </a:solidFill>
                <a:latin typeface="Simplified Arabic Fixed" pitchFamily="49" charset="-78"/>
                <a:cs typeface="Simplified Arabic Fixed" pitchFamily="49" charset="-78"/>
              </a:rPr>
              <a:t>ACCATCTA-</a:t>
            </a:r>
            <a:r>
              <a:rPr lang="en-GB" dirty="0" smtClean="0">
                <a:solidFill>
                  <a:schemeClr val="tx1"/>
                </a:solidFill>
                <a:latin typeface="Simplified Arabic Fixed" pitchFamily="49" charset="-78"/>
                <a:cs typeface="Simplified Arabic Fixed" pitchFamily="49" charset="-78"/>
              </a:rPr>
              <a:t>TA</a:t>
            </a:r>
            <a:endParaRPr lang="en-GB" dirty="0">
              <a:solidFill>
                <a:schemeClr val="tx1"/>
              </a:solidFill>
              <a:latin typeface="Simplified Arabic Fixed" pitchFamily="49" charset="-78"/>
              <a:cs typeface="Simplified Arabic Fixed" pitchFamily="49" charset="-78"/>
            </a:endParaRPr>
          </a:p>
        </p:txBody>
      </p:sp>
      <p:sp>
        <p:nvSpPr>
          <p:cNvPr id="3" name="TextBox 2"/>
          <p:cNvSpPr txBox="1"/>
          <p:nvPr/>
        </p:nvSpPr>
        <p:spPr>
          <a:xfrm>
            <a:off x="825324" y="2159104"/>
            <a:ext cx="8590844" cy="1122808"/>
          </a:xfrm>
          <a:prstGeom prst="rect">
            <a:avLst/>
          </a:prstGeom>
          <a:noFill/>
        </p:spPr>
        <p:txBody>
          <a:bodyPr wrap="square" rtlCol="0">
            <a:spAutoFit/>
          </a:bodyPr>
          <a:lstStyle/>
          <a:p>
            <a:r>
              <a:rPr lang="en-GB" dirty="0" smtClean="0">
                <a:solidFill>
                  <a:schemeClr val="tx1"/>
                </a:solidFill>
              </a:rPr>
              <a:t>With 100bp reads, </a:t>
            </a:r>
            <a:r>
              <a:rPr lang="en-GB" dirty="0" err="1" smtClean="0">
                <a:solidFill>
                  <a:schemeClr val="tx1"/>
                </a:solidFill>
              </a:rPr>
              <a:t>indels</a:t>
            </a:r>
            <a:r>
              <a:rPr lang="en-GB" dirty="0" smtClean="0">
                <a:solidFill>
                  <a:schemeClr val="tx1"/>
                </a:solidFill>
              </a:rPr>
              <a:t> or variable regions longer than 3-4bp are likely to be missed entirely because reads will not map to the reference</a:t>
            </a:r>
            <a:endParaRPr lang="en-GB" dirty="0">
              <a:solidFill>
                <a:schemeClr val="tx1"/>
              </a:solidFill>
            </a:endParaRPr>
          </a:p>
        </p:txBody>
      </p:sp>
    </p:spTree>
    <p:extLst>
      <p:ext uri="{BB962C8B-B14F-4D97-AF65-F5344CB8AC3E}">
        <p14:creationId xmlns:p14="http://schemas.microsoft.com/office/powerpoint/2010/main" val="40938683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only find what you are looking for</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smtClean="0"/>
              <a:t>What happens if there are SNPs and </a:t>
            </a:r>
            <a:r>
              <a:rPr lang="en-GB" dirty="0" err="1" smtClean="0"/>
              <a:t>Indels</a:t>
            </a:r>
            <a:r>
              <a:rPr lang="en-GB" dirty="0" smtClean="0"/>
              <a:t> in the same region?</a:t>
            </a:r>
            <a:endParaRPr lang="en-GB" dirty="0"/>
          </a:p>
        </p:txBody>
      </p:sp>
      <p:sp>
        <p:nvSpPr>
          <p:cNvPr id="4" name="Rectangle 3"/>
          <p:cNvSpPr/>
          <p:nvPr/>
        </p:nvSpPr>
        <p:spPr>
          <a:xfrm>
            <a:off x="745068" y="2754817"/>
            <a:ext cx="8353777" cy="4557723"/>
          </a:xfrm>
          <a:prstGeom prst="rect">
            <a:avLst/>
          </a:prstGeom>
        </p:spPr>
        <p:txBody>
          <a:bodyPr wrap="square">
            <a:spAutoFit/>
          </a:bodyPr>
          <a:lstStyle/>
          <a:p>
            <a:r>
              <a:rPr lang="en-GB" dirty="0">
                <a:solidFill>
                  <a:schemeClr val="tx1"/>
                </a:solidFill>
              </a:rPr>
              <a:t>Let’s assume that the SNP caller made this call of a single SNP:</a:t>
            </a:r>
            <a:br>
              <a:rPr lang="en-GB" dirty="0">
                <a:solidFill>
                  <a:schemeClr val="tx1"/>
                </a:solidFill>
              </a:rPr>
            </a:br>
            <a:endParaRPr lang="en-GB" dirty="0" smtClean="0">
              <a:solidFill>
                <a:schemeClr val="tx1"/>
              </a:solidFill>
            </a:endParaRPr>
          </a:p>
          <a:p>
            <a:r>
              <a:rPr lang="en-GB" dirty="0" smtClean="0">
                <a:solidFill>
                  <a:schemeClr val="tx1"/>
                </a:solidFill>
              </a:rPr>
              <a:t>ATGT</a:t>
            </a:r>
            <a:r>
              <a:rPr lang="en-GB" dirty="0" smtClean="0">
                <a:solidFill>
                  <a:srgbClr val="FF0000"/>
                </a:solidFill>
              </a:rPr>
              <a:t>A</a:t>
            </a:r>
            <a:r>
              <a:rPr lang="en-GB" dirty="0" smtClean="0">
                <a:solidFill>
                  <a:schemeClr val="tx1"/>
                </a:solidFill>
              </a:rPr>
              <a:t>TGTA</a:t>
            </a:r>
            <a:r>
              <a:rPr lang="en-GB" dirty="0">
                <a:solidFill>
                  <a:schemeClr val="tx1"/>
                </a:solidFill>
              </a:rPr>
              <a:t/>
            </a:r>
            <a:br>
              <a:rPr lang="en-GB" dirty="0">
                <a:solidFill>
                  <a:schemeClr val="tx1"/>
                </a:solidFill>
              </a:rPr>
            </a:br>
            <a:r>
              <a:rPr lang="en-GB" dirty="0">
                <a:solidFill>
                  <a:schemeClr val="tx1"/>
                </a:solidFill>
              </a:rPr>
              <a:t>ATGT</a:t>
            </a:r>
            <a:r>
              <a:rPr lang="en-GB" dirty="0">
                <a:solidFill>
                  <a:srgbClr val="FF0000"/>
                </a:solidFill>
              </a:rPr>
              <a:t>G</a:t>
            </a:r>
            <a:r>
              <a:rPr lang="en-GB" dirty="0">
                <a:solidFill>
                  <a:schemeClr val="tx1"/>
                </a:solidFill>
              </a:rPr>
              <a:t>TGTA</a:t>
            </a:r>
          </a:p>
          <a:p>
            <a:endParaRPr lang="en-GB" dirty="0" smtClean="0">
              <a:solidFill>
                <a:schemeClr val="tx1"/>
              </a:solidFill>
            </a:endParaRPr>
          </a:p>
          <a:p>
            <a:r>
              <a:rPr lang="en-GB" dirty="0" smtClean="0">
                <a:solidFill>
                  <a:schemeClr val="tx1"/>
                </a:solidFill>
              </a:rPr>
              <a:t>and </a:t>
            </a:r>
            <a:r>
              <a:rPr lang="en-GB" dirty="0">
                <a:solidFill>
                  <a:schemeClr val="tx1"/>
                </a:solidFill>
              </a:rPr>
              <a:t>the </a:t>
            </a:r>
            <a:r>
              <a:rPr lang="en-GB" dirty="0" err="1">
                <a:solidFill>
                  <a:schemeClr val="tx1"/>
                </a:solidFill>
              </a:rPr>
              <a:t>indel</a:t>
            </a:r>
            <a:r>
              <a:rPr lang="en-GB" dirty="0">
                <a:solidFill>
                  <a:schemeClr val="tx1"/>
                </a:solidFill>
              </a:rPr>
              <a:t> caller produced this call of a 3 base deletion:</a:t>
            </a:r>
            <a:br>
              <a:rPr lang="en-GB" dirty="0">
                <a:solidFill>
                  <a:schemeClr val="tx1"/>
                </a:solidFill>
              </a:rPr>
            </a:br>
            <a:endParaRPr lang="en-GB" dirty="0" smtClean="0">
              <a:solidFill>
                <a:schemeClr val="tx1"/>
              </a:solidFill>
            </a:endParaRPr>
          </a:p>
          <a:p>
            <a:r>
              <a:rPr lang="en-GB" dirty="0" smtClean="0">
                <a:solidFill>
                  <a:schemeClr val="tx1"/>
                </a:solidFill>
              </a:rPr>
              <a:t>ATGTATGTA</a:t>
            </a:r>
            <a:r>
              <a:rPr lang="en-GB" dirty="0">
                <a:solidFill>
                  <a:schemeClr val="tx1"/>
                </a:solidFill>
              </a:rPr>
              <a:t/>
            </a:r>
            <a:br>
              <a:rPr lang="en-GB" dirty="0">
                <a:solidFill>
                  <a:schemeClr val="tx1"/>
                </a:solidFill>
              </a:rPr>
            </a:br>
            <a:r>
              <a:rPr lang="en-GB" dirty="0">
                <a:solidFill>
                  <a:schemeClr val="tx1"/>
                </a:solidFill>
              </a:rPr>
              <a:t>ATGT- - - </a:t>
            </a:r>
            <a:r>
              <a:rPr lang="en-GB" dirty="0" smtClean="0">
                <a:solidFill>
                  <a:schemeClr val="tx1"/>
                </a:solidFill>
              </a:rPr>
              <a:t>TA</a:t>
            </a:r>
          </a:p>
          <a:p>
            <a:endParaRPr lang="en-GB" dirty="0">
              <a:solidFill>
                <a:schemeClr val="tx1"/>
              </a:solidFill>
            </a:endParaRPr>
          </a:p>
          <a:p>
            <a:r>
              <a:rPr lang="en-GB" dirty="0" smtClean="0">
                <a:solidFill>
                  <a:schemeClr val="tx1"/>
                </a:solidFill>
              </a:rPr>
              <a:t>Should we assume this is a heterozygous SNP opposite a heterozygous </a:t>
            </a:r>
            <a:r>
              <a:rPr lang="en-GB" dirty="0" err="1" smtClean="0">
                <a:solidFill>
                  <a:schemeClr val="tx1"/>
                </a:solidFill>
              </a:rPr>
              <a:t>Indel</a:t>
            </a:r>
            <a:r>
              <a:rPr lang="en-GB" dirty="0" smtClean="0">
                <a:solidFill>
                  <a:schemeClr val="tx1"/>
                </a:solidFill>
              </a:rPr>
              <a:t> or a more complex locus?</a:t>
            </a:r>
            <a:endParaRPr lang="en-GB" dirty="0">
              <a:solidFill>
                <a:schemeClr val="tx1"/>
              </a:solidFill>
            </a:endParaRPr>
          </a:p>
          <a:p>
            <a:endParaRPr lang="en-GB" dirty="0" smtClean="0">
              <a:solidFill>
                <a:schemeClr val="tx1"/>
              </a:solidFill>
            </a:endParaRPr>
          </a:p>
        </p:txBody>
      </p:sp>
    </p:spTree>
    <p:extLst>
      <p:ext uri="{BB962C8B-B14F-4D97-AF65-F5344CB8AC3E}">
        <p14:creationId xmlns:p14="http://schemas.microsoft.com/office/powerpoint/2010/main" val="21242844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242888" y="1444625"/>
            <a:ext cx="9545637" cy="5245100"/>
          </a:xfrm>
          <a:prstGeom prst="rect">
            <a:avLst/>
          </a:prstGeom>
          <a:noFill/>
          <a:ln w="9525">
            <a:noFill/>
            <a:miter lim="800000"/>
            <a:headEnd/>
            <a:tailEnd/>
          </a:ln>
        </p:spPr>
        <p:txBody>
          <a:bodyPr>
            <a:spAutoFit/>
          </a:bodyPr>
          <a:lstStyle/>
          <a:p>
            <a:pPr>
              <a:buFont typeface="Arial" charset="0"/>
              <a:buChar char="•"/>
            </a:pPr>
            <a:r>
              <a:rPr lang="en-GB" dirty="0" smtClean="0">
                <a:solidFill>
                  <a:schemeClr val="tx1"/>
                </a:solidFill>
              </a:rPr>
              <a:t>   Bowtie's </a:t>
            </a:r>
            <a:r>
              <a:rPr lang="en-GB" dirty="0">
                <a:solidFill>
                  <a:schemeClr val="tx1"/>
                </a:solidFill>
              </a:rPr>
              <a:t>reported 30-fold speed increase over hash-based MAQ with</a:t>
            </a:r>
          </a:p>
          <a:p>
            <a:r>
              <a:rPr lang="en-GB" dirty="0" smtClean="0">
                <a:solidFill>
                  <a:schemeClr val="tx1"/>
                </a:solidFill>
              </a:rPr>
              <a:t>     small </a:t>
            </a:r>
            <a:r>
              <a:rPr lang="en-GB" dirty="0">
                <a:solidFill>
                  <a:schemeClr val="tx1"/>
                </a:solidFill>
              </a:rPr>
              <a:t>loss in sensitivity</a:t>
            </a:r>
          </a:p>
          <a:p>
            <a:pPr>
              <a:buFont typeface="Arial" charset="0"/>
              <a:buChar char="•"/>
            </a:pPr>
            <a:r>
              <a:rPr lang="en-GB" dirty="0">
                <a:solidFill>
                  <a:schemeClr val="tx1"/>
                </a:solidFill>
              </a:rPr>
              <a:t> </a:t>
            </a:r>
            <a:r>
              <a:rPr lang="en-GB" dirty="0" smtClean="0">
                <a:solidFill>
                  <a:schemeClr val="tx1"/>
                </a:solidFill>
              </a:rPr>
              <a:t>  Limitations </a:t>
            </a:r>
            <a:r>
              <a:rPr lang="en-GB" dirty="0">
                <a:solidFill>
                  <a:schemeClr val="tx1"/>
                </a:solidFill>
              </a:rPr>
              <a:t>to </a:t>
            </a:r>
            <a:r>
              <a:rPr lang="en-GB" dirty="0" err="1">
                <a:solidFill>
                  <a:schemeClr val="tx1"/>
                </a:solidFill>
              </a:rPr>
              <a:t>Trie</a:t>
            </a:r>
            <a:r>
              <a:rPr lang="en-GB" dirty="0">
                <a:solidFill>
                  <a:schemeClr val="tx1"/>
                </a:solidFill>
              </a:rPr>
              <a:t>-based approaches: </a:t>
            </a:r>
          </a:p>
          <a:p>
            <a:pPr lvl="1">
              <a:buFont typeface="Times New Roman" pitchFamily="18" charset="0"/>
              <a:buChar char="−"/>
            </a:pPr>
            <a:r>
              <a:rPr lang="en-GB" dirty="0">
                <a:solidFill>
                  <a:schemeClr val="tx1"/>
                </a:solidFill>
              </a:rPr>
              <a:t>Only able to find alignments within a certain 'edit distance’</a:t>
            </a:r>
          </a:p>
          <a:p>
            <a:pPr lvl="1">
              <a:buFont typeface="Times New Roman" pitchFamily="18" charset="0"/>
              <a:buChar char="−"/>
            </a:pPr>
            <a:r>
              <a:rPr lang="en-GB" dirty="0" smtClean="0">
                <a:solidFill>
                  <a:schemeClr val="tx1"/>
                </a:solidFill>
              </a:rPr>
              <a:t>Bowtie </a:t>
            </a:r>
            <a:r>
              <a:rPr lang="en-GB" dirty="0">
                <a:solidFill>
                  <a:schemeClr val="tx1"/>
                </a:solidFill>
              </a:rPr>
              <a:t>does not do gapped alignments – no </a:t>
            </a:r>
            <a:r>
              <a:rPr lang="en-GB" dirty="0" err="1">
                <a:solidFill>
                  <a:schemeClr val="tx1"/>
                </a:solidFill>
              </a:rPr>
              <a:t>indels</a:t>
            </a:r>
            <a:r>
              <a:rPr lang="en-GB" dirty="0">
                <a:solidFill>
                  <a:schemeClr val="tx1"/>
                </a:solidFill>
              </a:rPr>
              <a:t>!</a:t>
            </a:r>
          </a:p>
          <a:p>
            <a:pPr lvl="1">
              <a:buFont typeface="Times New Roman" pitchFamily="18" charset="0"/>
              <a:buChar char="−"/>
            </a:pPr>
            <a:r>
              <a:rPr lang="en-GB" dirty="0">
                <a:solidFill>
                  <a:schemeClr val="tx1"/>
                </a:solidFill>
              </a:rPr>
              <a:t>Important to quality clip reads (-q in BWA)</a:t>
            </a:r>
          </a:p>
          <a:p>
            <a:pPr lvl="1">
              <a:buFont typeface="Times New Roman" pitchFamily="18" charset="0"/>
              <a:buChar char="−"/>
            </a:pPr>
            <a:r>
              <a:rPr lang="en-GB" dirty="0" smtClean="0">
                <a:solidFill>
                  <a:schemeClr val="tx1"/>
                </a:solidFill>
              </a:rPr>
              <a:t>Non-A/C/G/T </a:t>
            </a:r>
            <a:r>
              <a:rPr lang="en-GB" dirty="0">
                <a:solidFill>
                  <a:schemeClr val="tx1"/>
                </a:solidFill>
              </a:rPr>
              <a:t>bases on reads </a:t>
            </a:r>
            <a:r>
              <a:rPr lang="en-GB" dirty="0" smtClean="0">
                <a:solidFill>
                  <a:schemeClr val="tx1"/>
                </a:solidFill>
              </a:rPr>
              <a:t>are often treated </a:t>
            </a:r>
            <a:r>
              <a:rPr lang="en-GB" dirty="0">
                <a:solidFill>
                  <a:schemeClr val="tx1"/>
                </a:solidFill>
              </a:rPr>
              <a:t>as mismatches</a:t>
            </a:r>
          </a:p>
          <a:p>
            <a:pPr lvl="1">
              <a:buFont typeface="Times New Roman" pitchFamily="18" charset="0"/>
              <a:buChar char="−"/>
            </a:pPr>
            <a:r>
              <a:rPr lang="en-GB" dirty="0">
                <a:solidFill>
                  <a:schemeClr val="tx1"/>
                </a:solidFill>
              </a:rPr>
              <a:t>Make sure Ns are removed!</a:t>
            </a:r>
          </a:p>
          <a:p>
            <a:endParaRPr lang="en-GB" dirty="0">
              <a:solidFill>
                <a:schemeClr val="tx1"/>
              </a:solidFill>
            </a:endParaRPr>
          </a:p>
          <a:p>
            <a:r>
              <a:rPr lang="en-GB" dirty="0">
                <a:solidFill>
                  <a:schemeClr val="tx1"/>
                </a:solidFill>
              </a:rPr>
              <a:t>Hash based approaches are more suitable for divergent alignments</a:t>
            </a:r>
          </a:p>
          <a:p>
            <a:pPr>
              <a:buFont typeface="Arial" charset="0"/>
              <a:buChar char="•"/>
            </a:pPr>
            <a:r>
              <a:rPr lang="en-GB" dirty="0" smtClean="0">
                <a:solidFill>
                  <a:schemeClr val="tx1"/>
                </a:solidFill>
              </a:rPr>
              <a:t>  Rule of thumb: </a:t>
            </a:r>
          </a:p>
          <a:p>
            <a:pPr lvl="1">
              <a:buFont typeface="Times New Roman" pitchFamily="18" charset="0"/>
              <a:buChar char="−"/>
            </a:pPr>
            <a:r>
              <a:rPr lang="en-GB" dirty="0" smtClean="0">
                <a:solidFill>
                  <a:schemeClr val="tx1"/>
                </a:solidFill>
              </a:rPr>
              <a:t>  &lt;2% divergence -&gt; </a:t>
            </a:r>
            <a:r>
              <a:rPr lang="en-GB" dirty="0" err="1" smtClean="0">
                <a:solidFill>
                  <a:schemeClr val="tx1"/>
                </a:solidFill>
              </a:rPr>
              <a:t>Trie</a:t>
            </a:r>
            <a:r>
              <a:rPr lang="en-GB" dirty="0" smtClean="0">
                <a:solidFill>
                  <a:schemeClr val="tx1"/>
                </a:solidFill>
              </a:rPr>
              <a:t>-based</a:t>
            </a:r>
          </a:p>
          <a:p>
            <a:pPr lvl="2">
              <a:buFont typeface="Times New Roman" pitchFamily="18" charset="0"/>
              <a:buChar char="−"/>
            </a:pPr>
            <a:r>
              <a:rPr lang="en-GB" dirty="0" smtClean="0">
                <a:solidFill>
                  <a:schemeClr val="tx1"/>
                </a:solidFill>
              </a:rPr>
              <a:t>E.g. human alignments</a:t>
            </a:r>
          </a:p>
          <a:p>
            <a:pPr lvl="1">
              <a:buFont typeface="Times New Roman" pitchFamily="18" charset="0"/>
              <a:buChar char="−"/>
            </a:pPr>
            <a:r>
              <a:rPr lang="en-GB" dirty="0" smtClean="0">
                <a:solidFill>
                  <a:schemeClr val="tx1"/>
                </a:solidFill>
              </a:rPr>
              <a:t>  &gt;2% divergence -&gt; seed-extend based approach</a:t>
            </a:r>
          </a:p>
          <a:p>
            <a:pPr lvl="2">
              <a:buFont typeface="Times New Roman" pitchFamily="18" charset="0"/>
              <a:buChar char="−"/>
            </a:pPr>
            <a:r>
              <a:rPr lang="en-GB" dirty="0" smtClean="0">
                <a:solidFill>
                  <a:schemeClr val="tx1"/>
                </a:solidFill>
              </a:rPr>
              <a:t>E.g. wild mouse strain alignments</a:t>
            </a:r>
            <a:endParaRPr lang="en-GB" dirty="0">
              <a:solidFill>
                <a:schemeClr val="tx1"/>
              </a:solidFill>
            </a:endParaRPr>
          </a:p>
        </p:txBody>
      </p:sp>
      <p:sp>
        <p:nvSpPr>
          <p:cNvPr id="49155" name="Text Box 1"/>
          <p:cNvSpPr txBox="1">
            <a:spLocks noChangeArrowheads="1"/>
          </p:cNvSpPr>
          <p:nvPr/>
        </p:nvSpPr>
        <p:spPr bwMode="auto">
          <a:xfrm>
            <a:off x="611188" y="0"/>
            <a:ext cx="8605837" cy="1260475"/>
          </a:xfrm>
          <a:prstGeom prst="rect">
            <a:avLst/>
          </a:prstGeom>
          <a:noFill/>
          <a:ln w="9525">
            <a:noFill/>
            <a:round/>
            <a:headEnd/>
            <a:tailEnd/>
          </a:ln>
        </p:spPr>
        <p:txBody>
          <a:bodyPr lIns="0" tIns="0" rIns="0" bIns="0" anchor="ctr"/>
          <a:lstStyle/>
          <a:p>
            <a:pPr algn="ctr" hangingPunct="1">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rPr>
              <a:t>Comparison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212036" y="115892"/>
            <a:ext cx="9435547" cy="1580390"/>
          </a:xfrm>
          <a:prstGeom prst="rect">
            <a:avLst/>
          </a:prstGeom>
          <a:noFill/>
          <a:ln w="9525">
            <a:noFill/>
            <a:round/>
            <a:headEnd/>
            <a:tailEnd/>
          </a:ln>
        </p:spPr>
        <p:txBody>
          <a:bodyPr lIns="0" tIns="0" rIns="0" bIns="0"/>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a:solidFill>
                  <a:srgbClr val="000000"/>
                </a:solidFill>
                <a:latin typeface="Arial" charset="0"/>
              </a:rPr>
              <a:t> </a:t>
            </a:r>
            <a:r>
              <a:rPr lang="en-GB" sz="3200" b="1" dirty="0">
                <a:solidFill>
                  <a:srgbClr val="000000"/>
                </a:solidFill>
                <a:latin typeface="+mn-lt"/>
              </a:rPr>
              <a:t>Precision and recall by amount of variation for 4 datasets, by polymorphism: </a:t>
            </a:r>
            <a:endParaRPr lang="en-GB" sz="3200" b="1" dirty="0" smtClean="0">
              <a:solidFill>
                <a:srgbClr val="000000"/>
              </a:solidFill>
              <a:latin typeface="+mn-lt"/>
            </a:endParaRPr>
          </a:p>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smtClean="0">
                <a:solidFill>
                  <a:srgbClr val="000000"/>
                </a:solidFill>
                <a:latin typeface="+mn-lt"/>
              </a:rPr>
              <a:t>(</a:t>
            </a:r>
            <a:r>
              <a:rPr lang="en-GB" sz="3200" b="1" dirty="0">
                <a:solidFill>
                  <a:srgbClr val="000000"/>
                </a:solidFill>
                <a:latin typeface="+mn-lt"/>
              </a:rPr>
              <a:t>number of SNPs, Indel size</a:t>
            </a:r>
            <a:r>
              <a:rPr lang="en-GB" sz="3200" b="1" dirty="0" smtClean="0">
                <a:solidFill>
                  <a:srgbClr val="000000"/>
                </a:solidFill>
                <a:latin typeface="+mn-lt"/>
              </a:rPr>
              <a:t>)</a:t>
            </a:r>
            <a:endParaRPr lang="en-GB" sz="3200" b="1" dirty="0">
              <a:solidFill>
                <a:srgbClr val="000000"/>
              </a:solidFill>
              <a:latin typeface="+mn-lt"/>
            </a:endParaRPr>
          </a:p>
        </p:txBody>
      </p:sp>
      <p:pic>
        <p:nvPicPr>
          <p:cNvPr id="50179" name="Picture 3"/>
          <p:cNvPicPr>
            <a:picLocks noChangeAspect="1" noChangeArrowheads="1"/>
          </p:cNvPicPr>
          <p:nvPr/>
        </p:nvPicPr>
        <p:blipFill>
          <a:blip r:embed="rId3" cstate="print"/>
          <a:srcRect/>
          <a:stretch>
            <a:fillRect/>
          </a:stretch>
        </p:blipFill>
        <p:spPr bwMode="auto">
          <a:xfrm>
            <a:off x="0" y="2103438"/>
            <a:ext cx="10080625" cy="3567112"/>
          </a:xfrm>
          <a:prstGeom prst="rect">
            <a:avLst/>
          </a:prstGeom>
          <a:noFill/>
          <a:ln w="9525">
            <a:noFill/>
            <a:round/>
            <a:headEnd/>
            <a:tailEnd/>
          </a:ln>
        </p:spPr>
      </p:pic>
      <p:sp>
        <p:nvSpPr>
          <p:cNvPr id="50180" name="Text Box 4"/>
          <p:cNvSpPr txBox="1">
            <a:spLocks noChangeArrowheads="1"/>
          </p:cNvSpPr>
          <p:nvPr/>
        </p:nvSpPr>
        <p:spPr bwMode="auto">
          <a:xfrm>
            <a:off x="739775" y="6583363"/>
            <a:ext cx="4319588" cy="255587"/>
          </a:xfrm>
          <a:prstGeom prst="rect">
            <a:avLst/>
          </a:prstGeom>
          <a:noFill/>
          <a:ln w="9525">
            <a:noFill/>
            <a:round/>
            <a:headEnd/>
            <a:tailEnd/>
          </a:ln>
        </p:spPr>
        <p:txBody>
          <a:bodyPr lIns="0" tIns="0" rIns="0" bIns="0"/>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rgbClr val="000000"/>
                </a:solidFill>
                <a:latin typeface="+mn-lt"/>
              </a:rPr>
              <a:t>David M et al. Bioinformatics 2011;27:1011-1012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1" y="-337"/>
            <a:ext cx="10080625" cy="1325558"/>
          </a:xfrm>
        </p:spPr>
        <p:txBody>
          <a:bodyPr/>
          <a:lstStyle/>
          <a:p>
            <a:r>
              <a:rPr lang="en-GB" sz="3200" dirty="0" smtClean="0"/>
              <a:t>Summary of open-source short read alignment programs</a:t>
            </a:r>
          </a:p>
        </p:txBody>
      </p:sp>
      <p:sp>
        <p:nvSpPr>
          <p:cNvPr id="51203" name="Rectangle 4"/>
          <p:cNvSpPr>
            <a:spLocks noChangeArrowheads="1"/>
          </p:cNvSpPr>
          <p:nvPr/>
        </p:nvSpPr>
        <p:spPr bwMode="auto">
          <a:xfrm>
            <a:off x="1530350" y="6423025"/>
            <a:ext cx="7431088" cy="1008225"/>
          </a:xfrm>
          <a:prstGeom prst="rect">
            <a:avLst/>
          </a:prstGeom>
          <a:noFill/>
          <a:ln w="9525">
            <a:noFill/>
            <a:miter lim="800000"/>
            <a:headEnd/>
            <a:tailEnd/>
          </a:ln>
        </p:spPr>
        <p:txBody>
          <a:bodyPr>
            <a:spAutoFit/>
          </a:bodyPr>
          <a:lstStyle/>
          <a:p>
            <a:r>
              <a:rPr lang="en-GB" sz="1600" dirty="0" err="1">
                <a:solidFill>
                  <a:schemeClr val="tx1"/>
                </a:solidFill>
              </a:rPr>
              <a:t>Heng</a:t>
            </a:r>
            <a:r>
              <a:rPr lang="en-GB" sz="1600" dirty="0">
                <a:solidFill>
                  <a:schemeClr val="tx1"/>
                </a:solidFill>
              </a:rPr>
              <a:t> Li &amp; Nils Homer. Sequence alignment algorithms for next-generation sequencing. Briefings in Bioinformatics. </a:t>
            </a:r>
            <a:r>
              <a:rPr lang="en-GB" sz="1600" dirty="0" err="1">
                <a:solidFill>
                  <a:schemeClr val="tx1"/>
                </a:solidFill>
              </a:rPr>
              <a:t>Vol</a:t>
            </a:r>
            <a:r>
              <a:rPr lang="en-GB" sz="1600" dirty="0">
                <a:solidFill>
                  <a:schemeClr val="tx1"/>
                </a:solidFill>
              </a:rPr>
              <a:t> 11. No 5. 473 483, </a:t>
            </a:r>
            <a:r>
              <a:rPr lang="en-GB" sz="1600" dirty="0" smtClean="0">
                <a:solidFill>
                  <a:schemeClr val="tx1"/>
                </a:solidFill>
              </a:rPr>
              <a:t>2010</a:t>
            </a:r>
          </a:p>
          <a:p>
            <a:endParaRPr lang="en-GB" sz="1600" dirty="0" smtClean="0">
              <a:solidFill>
                <a:schemeClr val="tx1"/>
              </a:solidFill>
            </a:endParaRPr>
          </a:p>
          <a:p>
            <a:r>
              <a:rPr lang="en-GB" sz="1600" dirty="0" smtClean="0">
                <a:solidFill>
                  <a:schemeClr val="tx1"/>
                </a:solidFill>
              </a:rPr>
              <a:t>* Bowtie2 (just released) does support gapped alignments</a:t>
            </a:r>
            <a:endParaRPr lang="en-GB" sz="1600" dirty="0">
              <a:solidFill>
                <a:schemeClr val="tx1"/>
              </a:solidFill>
            </a:endParaRPr>
          </a:p>
        </p:txBody>
      </p:sp>
      <p:graphicFrame>
        <p:nvGraphicFramePr>
          <p:cNvPr id="6" name="Table 5"/>
          <p:cNvGraphicFramePr>
            <a:graphicFrameLocks noGrp="1"/>
          </p:cNvGraphicFramePr>
          <p:nvPr/>
        </p:nvGraphicFramePr>
        <p:xfrm>
          <a:off x="214039" y="1627188"/>
          <a:ext cx="9706990" cy="4572000"/>
        </p:xfrm>
        <a:graphic>
          <a:graphicData uri="http://schemas.openxmlformats.org/drawingml/2006/table">
            <a:tbl>
              <a:tblPr firstRow="1" bandRow="1">
                <a:tableStyleId>{5C22544A-7EE6-4342-B048-85BDC9FD1C3A}</a:tableStyleId>
              </a:tblPr>
              <a:tblGrid>
                <a:gridCol w="1386713"/>
                <a:gridCol w="1666577"/>
                <a:gridCol w="1106848"/>
                <a:gridCol w="1386713"/>
                <a:gridCol w="1386713"/>
                <a:gridCol w="1386713"/>
                <a:gridCol w="1386713"/>
              </a:tblGrid>
              <a:tr h="604182">
                <a:tc>
                  <a:txBody>
                    <a:bodyPr/>
                    <a:lstStyle/>
                    <a:p>
                      <a:r>
                        <a:rPr lang="en-GB" dirty="0" smtClean="0">
                          <a:solidFill>
                            <a:schemeClr val="tx1"/>
                          </a:solidFill>
                        </a:rPr>
                        <a:t>Program</a:t>
                      </a:r>
                      <a:endParaRPr lang="en-GB" dirty="0">
                        <a:solidFill>
                          <a:schemeClr val="tx1"/>
                        </a:solidFill>
                      </a:endParaRPr>
                    </a:p>
                  </a:txBody>
                  <a:tcPr/>
                </a:tc>
                <a:tc>
                  <a:txBody>
                    <a:bodyPr/>
                    <a:lstStyle/>
                    <a:p>
                      <a:r>
                        <a:rPr lang="en-GB" dirty="0" smtClean="0">
                          <a:solidFill>
                            <a:schemeClr val="tx1"/>
                          </a:solidFill>
                        </a:rPr>
                        <a:t>Algorithm</a:t>
                      </a:r>
                      <a:endParaRPr lang="en-GB" dirty="0">
                        <a:solidFill>
                          <a:schemeClr val="tx1"/>
                        </a:solidFill>
                      </a:endParaRPr>
                    </a:p>
                  </a:txBody>
                  <a:tcPr/>
                </a:tc>
                <a:tc>
                  <a:txBody>
                    <a:bodyPr/>
                    <a:lstStyle/>
                    <a:p>
                      <a:r>
                        <a:rPr lang="en-GB" dirty="0" err="1" smtClean="0">
                          <a:solidFill>
                            <a:schemeClr val="tx1"/>
                          </a:solidFill>
                        </a:rPr>
                        <a:t>SoLID</a:t>
                      </a:r>
                      <a:endParaRPr lang="en-GB" dirty="0">
                        <a:solidFill>
                          <a:schemeClr val="tx1"/>
                        </a:solidFill>
                      </a:endParaRPr>
                    </a:p>
                  </a:txBody>
                  <a:tcPr/>
                </a:tc>
                <a:tc>
                  <a:txBody>
                    <a:bodyPr/>
                    <a:lstStyle/>
                    <a:p>
                      <a:r>
                        <a:rPr lang="en-GB" dirty="0" smtClean="0">
                          <a:solidFill>
                            <a:schemeClr val="tx1"/>
                          </a:solidFill>
                        </a:rPr>
                        <a:t>Long reads</a:t>
                      </a:r>
                      <a:endParaRPr lang="en-GB" dirty="0">
                        <a:solidFill>
                          <a:schemeClr val="tx1"/>
                        </a:solidFill>
                      </a:endParaRPr>
                    </a:p>
                  </a:txBody>
                  <a:tcPr/>
                </a:tc>
                <a:tc>
                  <a:txBody>
                    <a:bodyPr/>
                    <a:lstStyle/>
                    <a:p>
                      <a:r>
                        <a:rPr lang="en-GB" dirty="0" smtClean="0">
                          <a:solidFill>
                            <a:schemeClr val="tx1"/>
                          </a:solidFill>
                        </a:rPr>
                        <a:t>Gapped alignment</a:t>
                      </a:r>
                      <a:endParaRPr lang="en-GB" dirty="0">
                        <a:solidFill>
                          <a:schemeClr val="tx1"/>
                        </a:solidFill>
                      </a:endParaRPr>
                    </a:p>
                  </a:txBody>
                  <a:tcPr/>
                </a:tc>
                <a:tc>
                  <a:txBody>
                    <a:bodyPr/>
                    <a:lstStyle/>
                    <a:p>
                      <a:r>
                        <a:rPr lang="en-GB" dirty="0" smtClean="0">
                          <a:solidFill>
                            <a:schemeClr val="tx1"/>
                          </a:solidFill>
                        </a:rPr>
                        <a:t>Paired-end</a:t>
                      </a:r>
                      <a:endParaRPr lang="en-GB" dirty="0">
                        <a:solidFill>
                          <a:schemeClr val="tx1"/>
                        </a:solidFill>
                      </a:endParaRPr>
                    </a:p>
                  </a:txBody>
                  <a:tcPr/>
                </a:tc>
                <a:tc>
                  <a:txBody>
                    <a:bodyPr/>
                    <a:lstStyle/>
                    <a:p>
                      <a:r>
                        <a:rPr lang="en-GB" dirty="0" smtClean="0">
                          <a:solidFill>
                            <a:schemeClr val="tx1"/>
                          </a:solidFill>
                        </a:rPr>
                        <a:t>Quality scores used?</a:t>
                      </a:r>
                      <a:endParaRPr lang="en-GB" dirty="0">
                        <a:solidFill>
                          <a:schemeClr val="tx1"/>
                        </a:solidFill>
                      </a:endParaRPr>
                    </a:p>
                  </a:txBody>
                  <a:tcPr/>
                </a:tc>
              </a:tr>
              <a:tr h="350042">
                <a:tc>
                  <a:txBody>
                    <a:bodyPr/>
                    <a:lstStyle/>
                    <a:p>
                      <a:r>
                        <a:rPr lang="en-GB" dirty="0" err="1" smtClean="0"/>
                        <a:t>Bfast</a:t>
                      </a:r>
                      <a:endParaRPr lang="en-GB" dirty="0"/>
                    </a:p>
                  </a:txBody>
                  <a:tcPr/>
                </a:tc>
                <a:tc>
                  <a:txBody>
                    <a:bodyPr/>
                    <a:lstStyle/>
                    <a:p>
                      <a:r>
                        <a:rPr lang="en-GB" dirty="0" smtClean="0"/>
                        <a:t>Hashing</a:t>
                      </a:r>
                      <a:r>
                        <a:rPr lang="en-GB" baseline="0" dirty="0" smtClean="0"/>
                        <a:t> ref</a:t>
                      </a:r>
                      <a:endParaRPr lang="en-GB" dirty="0"/>
                    </a:p>
                  </a:txBody>
                  <a:tcPr/>
                </a:tc>
                <a:tc>
                  <a:txBody>
                    <a:bodyPr/>
                    <a:lstStyle/>
                    <a:p>
                      <a:r>
                        <a:rPr lang="en-GB" dirty="0" smtClean="0"/>
                        <a:t>Yes</a:t>
                      </a:r>
                      <a:endParaRPr lang="en-GB" dirty="0"/>
                    </a:p>
                  </a:txBody>
                  <a:tcPr/>
                </a:tc>
                <a:tc>
                  <a:txBody>
                    <a:bodyPr/>
                    <a:lstStyle/>
                    <a:p>
                      <a:r>
                        <a:rPr lang="en-GB" dirty="0" smtClean="0"/>
                        <a:t>No</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No</a:t>
                      </a:r>
                      <a:endParaRPr lang="en-GB" dirty="0"/>
                    </a:p>
                  </a:txBody>
                  <a:tcPr/>
                </a:tc>
              </a:tr>
              <a:tr h="350042">
                <a:tc>
                  <a:txBody>
                    <a:bodyPr/>
                    <a:lstStyle/>
                    <a:p>
                      <a:r>
                        <a:rPr lang="en-GB" dirty="0" smtClean="0"/>
                        <a:t>Bowtie*</a:t>
                      </a:r>
                      <a:endParaRPr lang="en-GB" dirty="0"/>
                    </a:p>
                  </a:txBody>
                  <a:tcPr/>
                </a:tc>
                <a:tc>
                  <a:txBody>
                    <a:bodyPr/>
                    <a:lstStyle/>
                    <a:p>
                      <a:r>
                        <a:rPr lang="en-GB" dirty="0" smtClean="0"/>
                        <a:t>FM-Index</a:t>
                      </a:r>
                      <a:endParaRPr lang="en-GB" dirty="0"/>
                    </a:p>
                  </a:txBody>
                  <a:tcPr/>
                </a:tc>
                <a:tc>
                  <a:txBody>
                    <a:bodyPr/>
                    <a:lstStyle/>
                    <a:p>
                      <a:r>
                        <a:rPr lang="en-GB" dirty="0" smtClean="0"/>
                        <a:t>Yes</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r>
              <a:tr h="350042">
                <a:tc>
                  <a:txBody>
                    <a:bodyPr/>
                    <a:lstStyle/>
                    <a:p>
                      <a:r>
                        <a:rPr lang="en-GB" dirty="0" err="1" smtClean="0"/>
                        <a:t>Blat</a:t>
                      </a:r>
                      <a:endParaRPr lang="en-GB" dirty="0"/>
                    </a:p>
                  </a:txBody>
                  <a:tcPr/>
                </a:tc>
                <a:tc>
                  <a:txBody>
                    <a:bodyPr/>
                    <a:lstStyle/>
                    <a:p>
                      <a:r>
                        <a:rPr lang="en-GB" dirty="0" smtClean="0"/>
                        <a:t>Hashing ref</a:t>
                      </a:r>
                      <a:endParaRPr lang="en-GB" dirty="0"/>
                    </a:p>
                  </a:txBody>
                  <a:tcPr/>
                </a:tc>
                <a:tc>
                  <a:txBody>
                    <a:bodyPr/>
                    <a:lstStyle/>
                    <a:p>
                      <a:r>
                        <a:rPr lang="en-GB" dirty="0" smtClean="0"/>
                        <a:t>No</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r>
              <a:tr h="350042">
                <a:tc>
                  <a:txBody>
                    <a:bodyPr/>
                    <a:lstStyle/>
                    <a:p>
                      <a:r>
                        <a:rPr lang="en-GB" dirty="0" smtClean="0"/>
                        <a:t>BWA</a:t>
                      </a:r>
                      <a:endParaRPr lang="en-GB" dirty="0"/>
                    </a:p>
                  </a:txBody>
                  <a:tcPr/>
                </a:tc>
                <a:tc>
                  <a:txBody>
                    <a:bodyPr/>
                    <a:lstStyle/>
                    <a:p>
                      <a:r>
                        <a:rPr lang="en-GB" dirty="0" smtClean="0"/>
                        <a:t>FM-Index</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No</a:t>
                      </a:r>
                      <a:endParaRPr lang="en-GB" dirty="0"/>
                    </a:p>
                  </a:txBody>
                  <a:tcPr/>
                </a:tc>
              </a:tr>
              <a:tr h="350042">
                <a:tc>
                  <a:txBody>
                    <a:bodyPr/>
                    <a:lstStyle/>
                    <a:p>
                      <a:r>
                        <a:rPr lang="en-GB" dirty="0" smtClean="0"/>
                        <a:t>MAQ</a:t>
                      </a:r>
                      <a:endParaRPr lang="en-GB" dirty="0"/>
                    </a:p>
                  </a:txBody>
                  <a:tcPr/>
                </a:tc>
                <a:tc>
                  <a:txBody>
                    <a:bodyPr/>
                    <a:lstStyle/>
                    <a:p>
                      <a:r>
                        <a:rPr lang="en-GB" dirty="0" smtClean="0"/>
                        <a:t>Hashing reads</a:t>
                      </a:r>
                      <a:endParaRPr lang="en-GB" dirty="0"/>
                    </a:p>
                  </a:txBody>
                  <a:tcPr/>
                </a:tc>
                <a:tc>
                  <a:txBody>
                    <a:bodyPr/>
                    <a:lstStyle/>
                    <a:p>
                      <a:r>
                        <a:rPr lang="en-GB" dirty="0" smtClean="0"/>
                        <a:t>Yes</a:t>
                      </a:r>
                      <a:endParaRPr lang="en-GB" dirty="0"/>
                    </a:p>
                  </a:txBody>
                  <a:tcPr/>
                </a:tc>
                <a:tc>
                  <a:txBody>
                    <a:bodyPr/>
                    <a:lstStyle/>
                    <a:p>
                      <a:r>
                        <a:rPr lang="en-GB" dirty="0" smtClean="0"/>
                        <a:t>No</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r>
              <a:tr h="350042">
                <a:tc>
                  <a:txBody>
                    <a:bodyPr/>
                    <a:lstStyle/>
                    <a:p>
                      <a:r>
                        <a:rPr lang="en-GB" dirty="0" err="1" smtClean="0"/>
                        <a:t>Mosaik</a:t>
                      </a:r>
                      <a:endParaRPr lang="en-GB" dirty="0"/>
                    </a:p>
                  </a:txBody>
                  <a:tcPr/>
                </a:tc>
                <a:tc>
                  <a:txBody>
                    <a:bodyPr/>
                    <a:lstStyle/>
                    <a:p>
                      <a:r>
                        <a:rPr lang="en-GB" dirty="0" smtClean="0"/>
                        <a:t>Hashing ref</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No</a:t>
                      </a:r>
                      <a:endParaRPr lang="en-GB" dirty="0"/>
                    </a:p>
                  </a:txBody>
                  <a:tcPr/>
                </a:tc>
              </a:tr>
              <a:tr h="350042">
                <a:tc>
                  <a:txBody>
                    <a:bodyPr/>
                    <a:lstStyle/>
                    <a:p>
                      <a:r>
                        <a:rPr lang="en-GB" dirty="0" err="1" smtClean="0"/>
                        <a:t>Novoalign</a:t>
                      </a:r>
                      <a:endParaRPr lang="en-GB" dirty="0"/>
                    </a:p>
                  </a:txBody>
                  <a:tcPr/>
                </a:tc>
                <a:tc>
                  <a:txBody>
                    <a:bodyPr/>
                    <a:lstStyle/>
                    <a:p>
                      <a:r>
                        <a:rPr lang="en-GB" dirty="0" smtClean="0"/>
                        <a:t>Hashing ref</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r>
              <a:tr h="350042">
                <a:tc>
                  <a:txBody>
                    <a:bodyPr/>
                    <a:lstStyle/>
                    <a:p>
                      <a:r>
                        <a:rPr lang="en-GB" dirty="0" smtClean="0"/>
                        <a:t>Shrimp2</a:t>
                      </a:r>
                      <a:endParaRPr lang="en-GB" dirty="0"/>
                    </a:p>
                  </a:txBody>
                  <a:tcPr/>
                </a:tc>
                <a:tc>
                  <a:txBody>
                    <a:bodyPr/>
                    <a:lstStyle/>
                    <a:p>
                      <a:r>
                        <a:rPr lang="en-GB" dirty="0" smtClean="0"/>
                        <a:t>Hashing</a:t>
                      </a:r>
                      <a:r>
                        <a:rPr lang="en-GB" baseline="0" dirty="0" smtClean="0"/>
                        <a:t> ref</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p>
                  </a:txBody>
                  <a:tcPr/>
                </a:tc>
              </a:tr>
              <a:tr h="350042">
                <a:tc>
                  <a:txBody>
                    <a:bodyPr/>
                    <a:lstStyle/>
                    <a:p>
                      <a:r>
                        <a:rPr lang="en-GB" dirty="0" smtClean="0"/>
                        <a:t>SOAP2</a:t>
                      </a:r>
                      <a:endParaRPr lang="en-GB" dirty="0"/>
                    </a:p>
                  </a:txBody>
                  <a:tcPr/>
                </a:tc>
                <a:tc>
                  <a:txBody>
                    <a:bodyPr/>
                    <a:lstStyle/>
                    <a:p>
                      <a:r>
                        <a:rPr lang="en-GB" dirty="0" smtClean="0"/>
                        <a:t>FM-Index</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c>
                  <a:txBody>
                    <a:bodyPr/>
                    <a:lstStyle/>
                    <a:p>
                      <a:r>
                        <a:rPr lang="en-GB" dirty="0" smtClean="0"/>
                        <a:t>Yes</a:t>
                      </a:r>
                      <a:endParaRPr lang="en-GB" dirty="0"/>
                    </a:p>
                  </a:txBody>
                  <a:tcPr/>
                </a:tc>
                <a:tc>
                  <a:txBody>
                    <a:bodyPr/>
                    <a:lstStyle/>
                    <a:p>
                      <a:r>
                        <a:rPr lang="en-GB" dirty="0" smtClean="0"/>
                        <a:t>Yes</a:t>
                      </a:r>
                    </a:p>
                  </a:txBody>
                  <a:tcPr/>
                </a:tc>
              </a:tr>
              <a:tr h="350042">
                <a:tc>
                  <a:txBody>
                    <a:bodyPr/>
                    <a:lstStyle/>
                    <a:p>
                      <a:r>
                        <a:rPr lang="en-GB" dirty="0" smtClean="0"/>
                        <a:t>SSAHA2</a:t>
                      </a:r>
                      <a:endParaRPr lang="en-GB" dirty="0"/>
                    </a:p>
                  </a:txBody>
                  <a:tcPr/>
                </a:tc>
                <a:tc>
                  <a:txBody>
                    <a:bodyPr/>
                    <a:lstStyle/>
                    <a:p>
                      <a:r>
                        <a:rPr lang="en-GB" dirty="0" smtClean="0"/>
                        <a:t>Hashing ref.</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c>
                  <a:txBody>
                    <a:bodyPr/>
                    <a:lstStyle/>
                    <a:p>
                      <a:r>
                        <a:rPr lang="en-GB" dirty="0" smtClean="0"/>
                        <a:t>Yes</a:t>
                      </a:r>
                    </a:p>
                  </a:txBody>
                  <a:tcPr/>
                </a:tc>
                <a:tc>
                  <a:txBody>
                    <a:bodyPr/>
                    <a:lstStyle/>
                    <a:p>
                      <a:r>
                        <a:rPr lang="en-GB" dirty="0" smtClean="0"/>
                        <a:t>Yes</a:t>
                      </a:r>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27200"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Contents</a:t>
            </a:r>
          </a:p>
        </p:txBody>
      </p:sp>
      <p:sp>
        <p:nvSpPr>
          <p:cNvPr id="6147" name="Text Box 2"/>
          <p:cNvSpPr txBox="1">
            <a:spLocks noChangeArrowheads="1"/>
          </p:cNvSpPr>
          <p:nvPr/>
        </p:nvSpPr>
        <p:spPr bwMode="auto">
          <a:xfrm>
            <a:off x="726523" y="1396656"/>
            <a:ext cx="8605838" cy="5560736"/>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Alignment algorithms for short-reads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Background – Blast (why can’t we use it?)</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kern="0" dirty="0">
                <a:solidFill>
                  <a:srgbClr val="000000"/>
                </a:solidFill>
              </a:rPr>
              <a:t>Adapting hashed seed-extend </a:t>
            </a:r>
            <a:r>
              <a:rPr lang="en-GB" sz="2000" kern="0" dirty="0" smtClean="0">
                <a:solidFill>
                  <a:srgbClr val="000000"/>
                </a:solidFill>
              </a:rPr>
              <a:t>algorithms </a:t>
            </a:r>
            <a:r>
              <a:rPr lang="en-GB" sz="2000" kern="0" dirty="0">
                <a:solidFill>
                  <a:srgbClr val="000000"/>
                </a:solidFill>
              </a:rPr>
              <a:t>to work with shorter 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Indel detection</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Suffix/Prefix Tries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Other alignment considerations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alignment </a:t>
            </a:r>
            <a:r>
              <a:rPr lang="en-GB" sz="2000" dirty="0" smtClean="0">
                <a:solidFill>
                  <a:srgbClr val="000000"/>
                </a:solidFill>
              </a:rPr>
              <a:t>pipeline</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New methods of SNP calling</a:t>
            </a:r>
            <a:endParaRPr lang="en-GB" sz="260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000" dirty="0">
              <a:solidFill>
                <a:srgbClr val="000000"/>
              </a:solidFill>
            </a:endParaRPr>
          </a:p>
        </p:txBody>
      </p:sp>
    </p:spTree>
    <p:extLst>
      <p:ext uri="{BB962C8B-B14F-4D97-AF65-F5344CB8AC3E}">
        <p14:creationId xmlns:p14="http://schemas.microsoft.com/office/powerpoint/2010/main" val="1834130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9150" y="406400"/>
            <a:ext cx="8604250" cy="800100"/>
          </a:xfrm>
          <a:prstGeom prst="rect">
            <a:avLst/>
          </a:prstGeom>
        </p:spPr>
        <p:txBody>
          <a:bodyPr/>
          <a:lstStyle/>
          <a:p>
            <a:pPr algn="ctr" eaLnBrk="0">
              <a:buFont typeface="Times New Roman" pitchFamily="16" charset="0"/>
              <a:buNone/>
              <a:defRPr/>
            </a:pPr>
            <a:r>
              <a:rPr lang="en-GB" sz="3200" b="1" dirty="0">
                <a:solidFill>
                  <a:srgbClr val="000000"/>
                </a:solidFill>
                <a:latin typeface="Times New Roman" pitchFamily="16" charset="0"/>
              </a:rPr>
              <a:t>Other alignment considerations</a:t>
            </a:r>
            <a:endParaRPr lang="en-GB" sz="3200" b="1" kern="0" dirty="0">
              <a:solidFill>
                <a:srgbClr val="000000"/>
              </a:solidFill>
              <a:latin typeface="+mj-lt"/>
              <a:ea typeface="+mj-ea"/>
              <a:cs typeface="+mj-cs"/>
            </a:endParaRPr>
          </a:p>
        </p:txBody>
      </p:sp>
      <p:sp>
        <p:nvSpPr>
          <p:cNvPr id="53251" name="TextBox 2"/>
          <p:cNvSpPr txBox="1">
            <a:spLocks noChangeArrowheads="1"/>
          </p:cNvSpPr>
          <p:nvPr/>
        </p:nvSpPr>
        <p:spPr bwMode="auto">
          <a:xfrm>
            <a:off x="766763" y="1284287"/>
            <a:ext cx="8486775" cy="5093702"/>
          </a:xfrm>
          <a:prstGeom prst="rect">
            <a:avLst/>
          </a:prstGeom>
          <a:noFill/>
          <a:ln w="9525">
            <a:noFill/>
            <a:miter lim="800000"/>
            <a:headEnd/>
            <a:tailEnd/>
          </a:ln>
        </p:spPr>
        <p:txBody>
          <a:bodyPr wrap="square">
            <a:spAutoFit/>
          </a:bodyPr>
          <a:lstStyle/>
          <a:p>
            <a:pPr>
              <a:lnSpc>
                <a:spcPct val="100000"/>
              </a:lnSpc>
              <a:spcAft>
                <a:spcPts val="600"/>
              </a:spcAft>
              <a:buFont typeface="Arial" charset="0"/>
              <a:buChar char="•"/>
            </a:pPr>
            <a:r>
              <a:rPr lang="en-GB" sz="2800" dirty="0">
                <a:solidFill>
                  <a:schemeClr val="tx1"/>
                </a:solidFill>
              </a:rPr>
              <a:t> Indel detection</a:t>
            </a:r>
          </a:p>
          <a:p>
            <a:pPr>
              <a:lnSpc>
                <a:spcPct val="100000"/>
              </a:lnSpc>
              <a:spcAft>
                <a:spcPts val="600"/>
              </a:spcAft>
              <a:buFont typeface="Arial" charset="0"/>
              <a:buChar char="•"/>
            </a:pPr>
            <a:r>
              <a:rPr lang="en-GB" sz="2800" dirty="0" smtClean="0">
                <a:solidFill>
                  <a:schemeClr val="tx1"/>
                </a:solidFill>
              </a:rPr>
              <a:t> Effect of paired-end alignments</a:t>
            </a:r>
            <a:endParaRPr lang="en-GB" sz="2800" dirty="0">
              <a:solidFill>
                <a:schemeClr val="tx1"/>
              </a:solidFill>
            </a:endParaRPr>
          </a:p>
          <a:p>
            <a:pPr>
              <a:lnSpc>
                <a:spcPct val="100000"/>
              </a:lnSpc>
              <a:spcAft>
                <a:spcPts val="600"/>
              </a:spcAft>
              <a:buFont typeface="Arial" charset="0"/>
              <a:buChar char="•"/>
            </a:pPr>
            <a:r>
              <a:rPr lang="en-GB" sz="2800" dirty="0">
                <a:solidFill>
                  <a:schemeClr val="tx1"/>
                </a:solidFill>
              </a:rPr>
              <a:t> Using base quality to inform alignments</a:t>
            </a:r>
          </a:p>
          <a:p>
            <a:pPr>
              <a:lnSpc>
                <a:spcPct val="100000"/>
              </a:lnSpc>
              <a:spcAft>
                <a:spcPts val="600"/>
              </a:spcAft>
              <a:buFont typeface="Arial" charset="0"/>
              <a:buChar char="•"/>
            </a:pPr>
            <a:r>
              <a:rPr lang="en-GB" sz="2800" dirty="0">
                <a:solidFill>
                  <a:schemeClr val="tx1"/>
                </a:solidFill>
              </a:rPr>
              <a:t> PCR duplicates </a:t>
            </a:r>
          </a:p>
          <a:p>
            <a:pPr>
              <a:lnSpc>
                <a:spcPct val="100000"/>
              </a:lnSpc>
              <a:spcAft>
                <a:spcPts val="600"/>
              </a:spcAft>
              <a:buFont typeface="Arial" charset="0"/>
              <a:buChar char="•"/>
            </a:pPr>
            <a:r>
              <a:rPr lang="en-GB" sz="2800" dirty="0">
                <a:solidFill>
                  <a:schemeClr val="tx1"/>
                </a:solidFill>
              </a:rPr>
              <a:t> </a:t>
            </a:r>
            <a:r>
              <a:rPr lang="en-GB" sz="2800" dirty="0" err="1">
                <a:solidFill>
                  <a:schemeClr val="tx1"/>
                </a:solidFill>
              </a:rPr>
              <a:t>Methylation</a:t>
            </a:r>
            <a:r>
              <a:rPr lang="en-GB" sz="2800" dirty="0">
                <a:solidFill>
                  <a:schemeClr val="tx1"/>
                </a:solidFill>
              </a:rPr>
              <a:t> experiments – </a:t>
            </a:r>
            <a:r>
              <a:rPr lang="en-GB" sz="2800" dirty="0" err="1">
                <a:solidFill>
                  <a:schemeClr val="tx1"/>
                </a:solidFill>
              </a:rPr>
              <a:t>bisulfite</a:t>
            </a:r>
            <a:r>
              <a:rPr lang="en-GB" sz="2800" dirty="0">
                <a:solidFill>
                  <a:schemeClr val="tx1"/>
                </a:solidFill>
              </a:rPr>
              <a:t> treated reads</a:t>
            </a:r>
          </a:p>
          <a:p>
            <a:pPr>
              <a:lnSpc>
                <a:spcPct val="100000"/>
              </a:lnSpc>
              <a:spcAft>
                <a:spcPts val="600"/>
              </a:spcAft>
              <a:buFont typeface="Arial" charset="0"/>
              <a:buChar char="•"/>
            </a:pPr>
            <a:r>
              <a:rPr lang="en-GB" sz="2800" dirty="0" smtClean="0">
                <a:solidFill>
                  <a:schemeClr val="tx1"/>
                </a:solidFill>
              </a:rPr>
              <a:t> Multi-mapping </a:t>
            </a:r>
            <a:r>
              <a:rPr lang="en-GB" sz="2800" dirty="0">
                <a:solidFill>
                  <a:schemeClr val="tx1"/>
                </a:solidFill>
              </a:rPr>
              <a:t>reads</a:t>
            </a:r>
          </a:p>
          <a:p>
            <a:pPr>
              <a:lnSpc>
                <a:spcPct val="100000"/>
              </a:lnSpc>
              <a:spcAft>
                <a:spcPts val="600"/>
              </a:spcAft>
              <a:buFont typeface="Arial" charset="0"/>
              <a:buChar char="•"/>
            </a:pPr>
            <a:r>
              <a:rPr lang="en-GB" sz="2800" dirty="0">
                <a:solidFill>
                  <a:schemeClr val="tx1"/>
                </a:solidFill>
              </a:rPr>
              <a:t> Aligning spliced-reads from RNA-</a:t>
            </a:r>
            <a:r>
              <a:rPr lang="en-GB" sz="2800" dirty="0" err="1">
                <a:solidFill>
                  <a:schemeClr val="tx1"/>
                </a:solidFill>
              </a:rPr>
              <a:t>seq</a:t>
            </a:r>
            <a:r>
              <a:rPr lang="en-GB" sz="2800" dirty="0">
                <a:solidFill>
                  <a:schemeClr val="tx1"/>
                </a:solidFill>
              </a:rPr>
              <a:t> experiments</a:t>
            </a:r>
          </a:p>
          <a:p>
            <a:pPr>
              <a:lnSpc>
                <a:spcPct val="100000"/>
              </a:lnSpc>
              <a:spcAft>
                <a:spcPts val="600"/>
              </a:spcAft>
              <a:buFont typeface="Arial" charset="0"/>
              <a:buChar char="•"/>
            </a:pPr>
            <a:r>
              <a:rPr lang="en-GB" sz="2800" dirty="0">
                <a:solidFill>
                  <a:schemeClr val="tx1"/>
                </a:solidFill>
              </a:rPr>
              <a:t> Local realignment to improve SNP/</a:t>
            </a:r>
            <a:r>
              <a:rPr lang="en-GB" sz="2800" dirty="0" err="1">
                <a:solidFill>
                  <a:schemeClr val="tx1"/>
                </a:solidFill>
              </a:rPr>
              <a:t>Indel</a:t>
            </a:r>
            <a:r>
              <a:rPr lang="en-GB" sz="2800" dirty="0">
                <a:solidFill>
                  <a:schemeClr val="tx1"/>
                </a:solidFill>
              </a:rPr>
              <a:t> detection</a:t>
            </a:r>
          </a:p>
          <a:p>
            <a:pPr>
              <a:lnSpc>
                <a:spcPct val="100000"/>
              </a:lnSpc>
              <a:spcAft>
                <a:spcPts val="600"/>
              </a:spcAft>
              <a:buFont typeface="Arial" charset="0"/>
              <a:buChar char="•"/>
            </a:pPr>
            <a:r>
              <a:rPr lang="en-GB" sz="2800" dirty="0">
                <a:solidFill>
                  <a:schemeClr val="tx1"/>
                </a:solidFill>
              </a:rPr>
              <a:t> Platform specific errors</a:t>
            </a:r>
          </a:p>
          <a:p>
            <a:pPr>
              <a:lnSpc>
                <a:spcPct val="100000"/>
              </a:lnSpc>
              <a:spcAft>
                <a:spcPts val="600"/>
              </a:spcAft>
              <a:buFont typeface="Arial" charset="0"/>
              <a:buChar char="•"/>
            </a:pPr>
            <a:r>
              <a:rPr lang="en-GB" sz="2800" dirty="0">
                <a:solidFill>
                  <a:schemeClr val="tx1"/>
                </a:solidFill>
              </a:rPr>
              <a:t> Unmapped reads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719138" y="5802"/>
            <a:ext cx="8604250" cy="1258888"/>
          </a:xfrm>
        </p:spPr>
        <p:txBody>
          <a:bodyPr/>
          <a:lstStyle/>
          <a:p>
            <a:r>
              <a:rPr lang="en-GB" sz="3200" dirty="0" smtClean="0"/>
              <a:t>Indel detection</a:t>
            </a:r>
          </a:p>
        </p:txBody>
      </p:sp>
      <p:sp>
        <p:nvSpPr>
          <p:cNvPr id="22533" name="TextBox 8"/>
          <p:cNvSpPr txBox="1">
            <a:spLocks noChangeArrowheads="1"/>
          </p:cNvSpPr>
          <p:nvPr/>
        </p:nvSpPr>
        <p:spPr bwMode="auto">
          <a:xfrm>
            <a:off x="944563" y="3317875"/>
            <a:ext cx="6624637" cy="441325"/>
          </a:xfrm>
          <a:prstGeom prst="rect">
            <a:avLst/>
          </a:prstGeom>
          <a:noFill/>
          <a:ln w="9525">
            <a:noFill/>
            <a:miter lim="800000"/>
            <a:headEnd/>
            <a:tailEnd/>
          </a:ln>
        </p:spPr>
        <p:txBody>
          <a:bodyPr>
            <a:spAutoFit/>
          </a:bodyPr>
          <a:lstStyle/>
          <a:p>
            <a:r>
              <a:rPr lang="en-GB">
                <a:solidFill>
                  <a:srgbClr val="000000"/>
                </a:solidFill>
                <a:latin typeface="Simplified Arabic Fixed" pitchFamily="49" charset="-78"/>
                <a:cs typeface="Simplified Arabic Fixed" pitchFamily="49" charset="-78"/>
              </a:rPr>
              <a:t>CCATTGTCAT</a:t>
            </a:r>
            <a:r>
              <a:rPr lang="en-GB">
                <a:solidFill>
                  <a:srgbClr val="FF0000"/>
                </a:solidFill>
                <a:latin typeface="Simplified Arabic Fixed" pitchFamily="49" charset="-78"/>
                <a:cs typeface="Simplified Arabic Fixed" pitchFamily="49" charset="-78"/>
              </a:rPr>
              <a:t>GTACTTGGGATCGT</a:t>
            </a:r>
          </a:p>
        </p:txBody>
      </p:sp>
      <p:sp>
        <p:nvSpPr>
          <p:cNvPr id="54276" name="TextBox 9"/>
          <p:cNvSpPr txBox="1">
            <a:spLocks noChangeArrowheads="1"/>
          </p:cNvSpPr>
          <p:nvPr/>
        </p:nvSpPr>
        <p:spPr bwMode="auto">
          <a:xfrm>
            <a:off x="792163" y="1908175"/>
            <a:ext cx="6408737" cy="434975"/>
          </a:xfrm>
          <a:prstGeom prst="rect">
            <a:avLst/>
          </a:prstGeom>
          <a:noFill/>
          <a:ln w="9525">
            <a:noFill/>
            <a:miter lim="800000"/>
            <a:headEnd/>
            <a:tailEnd/>
          </a:ln>
        </p:spPr>
        <p:txBody>
          <a:bodyPr>
            <a:spAutoFit/>
          </a:bodyPr>
          <a:lstStyle/>
          <a:p>
            <a:r>
              <a:rPr lang="en-GB">
                <a:solidFill>
                  <a:schemeClr val="tx1"/>
                </a:solidFill>
              </a:rPr>
              <a:t>Spaced seed with weight 9bp and no mismatches:</a:t>
            </a:r>
          </a:p>
        </p:txBody>
      </p:sp>
      <p:cxnSp>
        <p:nvCxnSpPr>
          <p:cNvPr id="11" name="Straight Arrow Connector 10"/>
          <p:cNvCxnSpPr>
            <a:cxnSpLocks noChangeShapeType="1"/>
          </p:cNvCxnSpPr>
          <p:nvPr/>
        </p:nvCxnSpPr>
        <p:spPr bwMode="auto">
          <a:xfrm rot="16200000" flipH="1">
            <a:off x="1908176" y="3887787"/>
            <a:ext cx="576262" cy="360363"/>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rot="5400000">
            <a:off x="3095626" y="3924300"/>
            <a:ext cx="576262" cy="287337"/>
          </a:xfrm>
          <a:prstGeom prst="straightConnector1">
            <a:avLst/>
          </a:prstGeom>
          <a:noFill/>
          <a:ln w="9525" algn="ctr">
            <a:solidFill>
              <a:schemeClr val="tx1"/>
            </a:solidFill>
            <a:round/>
            <a:headEnd/>
            <a:tailEnd type="arrow" w="med" len="med"/>
          </a:ln>
        </p:spPr>
      </p:cxnSp>
      <p:sp>
        <p:nvSpPr>
          <p:cNvPr id="54279" name="TextBox 8"/>
          <p:cNvSpPr txBox="1">
            <a:spLocks noChangeArrowheads="1"/>
          </p:cNvSpPr>
          <p:nvPr/>
        </p:nvSpPr>
        <p:spPr bwMode="auto">
          <a:xfrm>
            <a:off x="198438" y="2859088"/>
            <a:ext cx="8496300" cy="442912"/>
          </a:xfrm>
          <a:prstGeom prst="rect">
            <a:avLst/>
          </a:prstGeom>
          <a:noFill/>
          <a:ln w="9525">
            <a:noFill/>
            <a:miter lim="800000"/>
            <a:headEnd/>
            <a:tailEnd/>
          </a:ln>
        </p:spPr>
        <p:txBody>
          <a:bodyPr>
            <a:spAutoFit/>
          </a:bodyPr>
          <a:lstStyle/>
          <a:p>
            <a:r>
              <a:rPr lang="en-GB">
                <a:solidFill>
                  <a:srgbClr val="000000"/>
                </a:solidFill>
                <a:latin typeface="Simplified Arabic Fixed" pitchFamily="49" charset="-78"/>
                <a:cs typeface="Simplified Arabic Fixed" pitchFamily="49" charset="-78"/>
              </a:rPr>
              <a:t>ACTCCCATTGTCAT</a:t>
            </a:r>
            <a:r>
              <a:rPr lang="en-GB">
                <a:solidFill>
                  <a:srgbClr val="FF0000"/>
                </a:solidFill>
                <a:latin typeface="Simplified Arabic Fixed" pitchFamily="49" charset="-78"/>
                <a:cs typeface="Simplified Arabic Fixed" pitchFamily="49" charset="-78"/>
              </a:rPr>
              <a:t>CGTACTTGGGATCG</a:t>
            </a:r>
            <a:r>
              <a:rPr lang="en-GB">
                <a:solidFill>
                  <a:srgbClr val="000000"/>
                </a:solidFill>
                <a:latin typeface="Simplified Arabic Fixed" pitchFamily="49" charset="-78"/>
                <a:cs typeface="Simplified Arabic Fixed" pitchFamily="49" charset="-78"/>
              </a:rPr>
              <a:t>TAACA</a:t>
            </a:r>
            <a:endParaRPr lang="en-GB">
              <a:latin typeface="Simplified Arabic Fixed" pitchFamily="49" charset="-78"/>
              <a:cs typeface="Simplified Arabic Fixed" pitchFamily="49" charset="-78"/>
            </a:endParaRPr>
          </a:p>
        </p:txBody>
      </p:sp>
      <p:sp>
        <p:nvSpPr>
          <p:cNvPr id="18" name="TextBox 17"/>
          <p:cNvSpPr txBox="1">
            <a:spLocks noChangeArrowheads="1"/>
          </p:cNvSpPr>
          <p:nvPr/>
        </p:nvSpPr>
        <p:spPr bwMode="auto">
          <a:xfrm>
            <a:off x="7127875" y="3348038"/>
            <a:ext cx="3529013" cy="779462"/>
          </a:xfrm>
          <a:prstGeom prst="rect">
            <a:avLst/>
          </a:prstGeom>
          <a:noFill/>
          <a:ln w="9525">
            <a:noFill/>
            <a:miter lim="800000"/>
            <a:headEnd/>
            <a:tailEnd/>
          </a:ln>
        </p:spPr>
        <p:txBody>
          <a:bodyPr>
            <a:spAutoFit/>
          </a:bodyPr>
          <a:lstStyle/>
          <a:p>
            <a:r>
              <a:rPr lang="en-GB">
                <a:solidFill>
                  <a:schemeClr val="tx1"/>
                </a:solidFill>
              </a:rPr>
              <a:t>Read containing a </a:t>
            </a:r>
          </a:p>
          <a:p>
            <a:r>
              <a:rPr lang="en-GB">
                <a:solidFill>
                  <a:schemeClr val="tx1"/>
                </a:solidFill>
              </a:rPr>
              <a:t>deletion</a:t>
            </a:r>
          </a:p>
        </p:txBody>
      </p:sp>
      <p:sp>
        <p:nvSpPr>
          <p:cNvPr id="54281" name="TextBox 18"/>
          <p:cNvSpPr txBox="1">
            <a:spLocks noChangeArrowheads="1"/>
          </p:cNvSpPr>
          <p:nvPr/>
        </p:nvSpPr>
        <p:spPr bwMode="auto">
          <a:xfrm>
            <a:off x="7127875" y="2843213"/>
            <a:ext cx="2952750" cy="436562"/>
          </a:xfrm>
          <a:prstGeom prst="rect">
            <a:avLst/>
          </a:prstGeom>
          <a:noFill/>
          <a:ln w="9525">
            <a:noFill/>
            <a:miter lim="800000"/>
            <a:headEnd/>
            <a:tailEnd/>
          </a:ln>
        </p:spPr>
        <p:txBody>
          <a:bodyPr>
            <a:spAutoFit/>
          </a:bodyPr>
          <a:lstStyle/>
          <a:p>
            <a:r>
              <a:rPr lang="en-GB">
                <a:solidFill>
                  <a:schemeClr val="tx1"/>
                </a:solidFill>
              </a:rPr>
              <a:t>Reference sequence</a:t>
            </a:r>
          </a:p>
        </p:txBody>
      </p:sp>
      <p:sp>
        <p:nvSpPr>
          <p:cNvPr id="21" name="TextBox 20"/>
          <p:cNvSpPr txBox="1">
            <a:spLocks noChangeArrowheads="1"/>
          </p:cNvSpPr>
          <p:nvPr/>
        </p:nvSpPr>
        <p:spPr bwMode="auto">
          <a:xfrm>
            <a:off x="2447925" y="6035675"/>
            <a:ext cx="4114800" cy="436563"/>
          </a:xfrm>
          <a:prstGeom prst="rect">
            <a:avLst/>
          </a:prstGeom>
          <a:noFill/>
          <a:ln w="9525">
            <a:noFill/>
            <a:miter lim="800000"/>
            <a:headEnd/>
            <a:tailEnd/>
          </a:ln>
        </p:spPr>
        <p:txBody>
          <a:bodyPr>
            <a:spAutoFit/>
          </a:bodyPr>
          <a:lstStyle/>
          <a:p>
            <a:r>
              <a:rPr lang="en-GB">
                <a:solidFill>
                  <a:schemeClr val="tx1"/>
                </a:solidFill>
              </a:rPr>
              <a:t>No seed match. No alignment!</a:t>
            </a:r>
          </a:p>
        </p:txBody>
      </p:sp>
      <p:sp>
        <p:nvSpPr>
          <p:cNvPr id="22" name="TextBox 21"/>
          <p:cNvSpPr txBox="1">
            <a:spLocks noChangeArrowheads="1"/>
          </p:cNvSpPr>
          <p:nvPr/>
        </p:nvSpPr>
        <p:spPr bwMode="auto">
          <a:xfrm>
            <a:off x="4535488" y="4792663"/>
            <a:ext cx="5545137" cy="779462"/>
          </a:xfrm>
          <a:prstGeom prst="rect">
            <a:avLst/>
          </a:prstGeom>
          <a:noFill/>
          <a:ln w="9525">
            <a:noFill/>
            <a:miter lim="800000"/>
            <a:headEnd/>
            <a:tailEnd/>
          </a:ln>
        </p:spPr>
        <p:txBody>
          <a:bodyPr>
            <a:spAutoFit/>
          </a:bodyPr>
          <a:lstStyle/>
          <a:p>
            <a:r>
              <a:rPr lang="en-GB">
                <a:solidFill>
                  <a:schemeClr val="tx1"/>
                </a:solidFill>
              </a:rPr>
              <a:t>Seed not matched due to frame shift caused by gap</a:t>
            </a:r>
          </a:p>
        </p:txBody>
      </p:sp>
      <p:sp>
        <p:nvSpPr>
          <p:cNvPr id="23" name="Rectangle 22"/>
          <p:cNvSpPr>
            <a:spLocks noChangeArrowheads="1"/>
          </p:cNvSpPr>
          <p:nvPr/>
        </p:nvSpPr>
        <p:spPr bwMode="auto">
          <a:xfrm>
            <a:off x="833438" y="4397375"/>
            <a:ext cx="3960812" cy="442913"/>
          </a:xfrm>
          <a:prstGeom prst="rect">
            <a:avLst/>
          </a:prstGeom>
          <a:noFill/>
          <a:ln w="9525">
            <a:noFill/>
            <a:miter lim="800000"/>
            <a:headEnd/>
            <a:tailEnd/>
          </a:ln>
        </p:spPr>
        <p:txBody>
          <a:bodyPr>
            <a:spAutoFit/>
          </a:bodyPr>
          <a:lstStyle/>
          <a:p>
            <a:r>
              <a:rPr lang="en-GB">
                <a:solidFill>
                  <a:srgbClr val="0070C0"/>
                </a:solidFill>
                <a:latin typeface="Simplified Arabic Fixed" pitchFamily="49" charset="-78"/>
                <a:cs typeface="Simplified Arabic Fixed" pitchFamily="49" charset="-78"/>
              </a:rPr>
              <a:t>CCATTGTCATCGTACAT</a:t>
            </a:r>
            <a:endParaRPr lang="en-GB">
              <a:solidFill>
                <a:srgbClr val="0070C0"/>
              </a:solidFill>
            </a:endParaRPr>
          </a:p>
        </p:txBody>
      </p:sp>
      <p:sp>
        <p:nvSpPr>
          <p:cNvPr id="24" name="Rectangle 23"/>
          <p:cNvSpPr>
            <a:spLocks noChangeArrowheads="1"/>
          </p:cNvSpPr>
          <p:nvPr/>
        </p:nvSpPr>
        <p:spPr bwMode="auto">
          <a:xfrm>
            <a:off x="817563" y="4859338"/>
            <a:ext cx="3319462" cy="442912"/>
          </a:xfrm>
          <a:prstGeom prst="rect">
            <a:avLst/>
          </a:prstGeom>
          <a:noFill/>
          <a:ln w="9525">
            <a:noFill/>
            <a:miter lim="800000"/>
            <a:headEnd/>
            <a:tailEnd/>
          </a:ln>
        </p:spPr>
        <p:txBody>
          <a:bodyPr wrap="none">
            <a:spAutoFit/>
          </a:bodyPr>
          <a:lstStyle/>
          <a:p>
            <a:r>
              <a:rPr lang="en-GB">
                <a:solidFill>
                  <a:srgbClr val="0070C0"/>
                </a:solidFill>
                <a:latin typeface="Simplified Arabic Fixed" pitchFamily="49" charset="-78"/>
                <a:cs typeface="Simplified Arabic Fixed" pitchFamily="49" charset="-78"/>
              </a:rPr>
              <a:t>CC</a:t>
            </a:r>
            <a:r>
              <a:rPr lang="en-GB">
                <a:solidFill>
                  <a:srgbClr val="000000"/>
                </a:solidFill>
                <a:latin typeface="Simplified Arabic Fixed" pitchFamily="49" charset="-78"/>
                <a:cs typeface="Simplified Arabic Fixed" pitchFamily="49" charset="-78"/>
              </a:rPr>
              <a:t>XX</a:t>
            </a:r>
            <a:r>
              <a:rPr lang="en-GB">
                <a:solidFill>
                  <a:srgbClr val="0070C0"/>
                </a:solidFill>
                <a:latin typeface="Simplified Arabic Fixed" pitchFamily="49" charset="-78"/>
                <a:cs typeface="Simplified Arabic Fixed" pitchFamily="49" charset="-78"/>
              </a:rPr>
              <a:t>TG</a:t>
            </a:r>
            <a:r>
              <a:rPr lang="en-GB">
                <a:solidFill>
                  <a:srgbClr val="000000"/>
                </a:solidFill>
                <a:latin typeface="Simplified Arabic Fixed" pitchFamily="49" charset="-78"/>
                <a:cs typeface="Simplified Arabic Fixed" pitchFamily="49" charset="-78"/>
              </a:rPr>
              <a:t>XX</a:t>
            </a:r>
            <a:r>
              <a:rPr lang="en-GB">
                <a:solidFill>
                  <a:srgbClr val="0070C0"/>
                </a:solidFill>
                <a:latin typeface="Simplified Arabic Fixed" pitchFamily="49" charset="-78"/>
                <a:cs typeface="Simplified Arabic Fixed" pitchFamily="49" charset="-78"/>
              </a:rPr>
              <a:t>AT</a:t>
            </a:r>
            <a:r>
              <a:rPr lang="en-GB">
                <a:solidFill>
                  <a:srgbClr val="000000"/>
                </a:solidFill>
                <a:latin typeface="Simplified Arabic Fixed" pitchFamily="49" charset="-78"/>
                <a:cs typeface="Simplified Arabic Fixed" pitchFamily="49" charset="-78"/>
              </a:rPr>
              <a:t>XX</a:t>
            </a:r>
            <a:r>
              <a:rPr lang="en-GB">
                <a:solidFill>
                  <a:srgbClr val="FF0000"/>
                </a:solidFill>
                <a:latin typeface="Simplified Arabic Fixed" pitchFamily="49" charset="-78"/>
                <a:cs typeface="Simplified Arabic Fixed" pitchFamily="49" charset="-78"/>
              </a:rPr>
              <a:t>AC</a:t>
            </a:r>
            <a:r>
              <a:rPr lang="en-GB">
                <a:solidFill>
                  <a:schemeClr val="tx1"/>
                </a:solidFill>
                <a:latin typeface="Simplified Arabic Fixed" pitchFamily="49" charset="-78"/>
                <a:cs typeface="Simplified Arabic Fixed" pitchFamily="49" charset="-78"/>
              </a:rPr>
              <a:t>XX</a:t>
            </a:r>
            <a:r>
              <a:rPr lang="en-GB">
                <a:solidFill>
                  <a:srgbClr val="FF0000"/>
                </a:solidFill>
                <a:latin typeface="Simplified Arabic Fixed" pitchFamily="49" charset="-78"/>
                <a:cs typeface="Simplified Arabic Fixed" pitchFamily="49" charset="-78"/>
              </a:rPr>
              <a:t>G</a:t>
            </a:r>
            <a:endParaRPr lang="en-GB">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2000"/>
                                        <p:tgtEl>
                                          <p:spTgt spid="225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18" grpId="0"/>
      <p:bldP spid="21" grpId="0"/>
      <p:bldP spid="22" grpId="0"/>
      <p:bldP spid="23" grpId="0"/>
      <p:bldP spid="2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719138" y="5802"/>
            <a:ext cx="8604250" cy="1258888"/>
          </a:xfrm>
        </p:spPr>
        <p:txBody>
          <a:bodyPr/>
          <a:lstStyle/>
          <a:p>
            <a:r>
              <a:rPr lang="en-GB" sz="3200" dirty="0" smtClean="0"/>
              <a:t>Indel detection</a:t>
            </a:r>
          </a:p>
        </p:txBody>
      </p:sp>
      <p:sp>
        <p:nvSpPr>
          <p:cNvPr id="55299" name="Text Box 2"/>
          <p:cNvSpPr txBox="1">
            <a:spLocks noChangeArrowheads="1"/>
          </p:cNvSpPr>
          <p:nvPr/>
        </p:nvSpPr>
        <p:spPr bwMode="auto">
          <a:xfrm>
            <a:off x="739775" y="2101850"/>
            <a:ext cx="8980488" cy="2716213"/>
          </a:xfrm>
          <a:prstGeom prst="rect">
            <a:avLst/>
          </a:prstGeom>
          <a:noFill/>
          <a:ln w="9525">
            <a:noFill/>
            <a:round/>
            <a:headEnd/>
            <a:tailEnd/>
          </a:ln>
        </p:spPr>
        <p:txBody>
          <a:bodyPr lIns="0" tIns="0" rIns="0" bIns="0"/>
          <a:lstStyle/>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b="1">
                <a:solidFill>
                  <a:srgbClr val="000000"/>
                </a:solidFill>
              </a:rPr>
              <a:t>Reference sequence:</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latin typeface="Simplified Arabic Fixed" pitchFamily="49" charset="-78"/>
                <a:cs typeface="Simplified Arabic Fixed" pitchFamily="49" charset="-78"/>
              </a:rPr>
              <a:t>...ACTGG</a:t>
            </a:r>
            <a:r>
              <a:rPr lang="en-GB" sz="2000">
                <a:solidFill>
                  <a:srgbClr val="FF0000"/>
                </a:solidFill>
                <a:latin typeface="Simplified Arabic Fixed" pitchFamily="49" charset="-78"/>
                <a:cs typeface="Simplified Arabic Fixed" pitchFamily="49" charset="-78"/>
              </a:rPr>
              <a:t>GTCATCGTACG</a:t>
            </a:r>
            <a:r>
              <a:rPr lang="en-GB" sz="2000">
                <a:solidFill>
                  <a:srgbClr val="FF950E"/>
                </a:solidFill>
                <a:latin typeface="Simplified Arabic Fixed" pitchFamily="49" charset="-78"/>
                <a:cs typeface="Simplified Arabic Fixed" pitchFamily="49" charset="-78"/>
              </a:rPr>
              <a:t>ATCGATCGATCGATCGATCGGCTA</a:t>
            </a:r>
            <a:r>
              <a:rPr lang="en-GB" sz="2000">
                <a:solidFill>
                  <a:srgbClr val="000000"/>
                </a:solidFill>
                <a:latin typeface="Simplified Arabic Fixed" pitchFamily="49" charset="-78"/>
                <a:cs typeface="Simplified Arabic Fixed" pitchFamily="49" charset="-78"/>
              </a:rPr>
              <a:t>GCTAGCTA...</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2000">
                <a:solidFill>
                  <a:srgbClr val="000000"/>
                </a:solidFill>
              </a:rPr>
              <a:t>			</a:t>
            </a:r>
          </a:p>
          <a:p>
            <a:pPr marL="431800" indent="-322263">
              <a:spcAft>
                <a:spcPts val="888"/>
              </a:spcAft>
              <a:buClr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sz="2000">
              <a:solidFill>
                <a:srgbClr val="000000"/>
              </a:solidFill>
            </a:endParaRPr>
          </a:p>
        </p:txBody>
      </p:sp>
      <p:grpSp>
        <p:nvGrpSpPr>
          <p:cNvPr id="2" name="Group 10"/>
          <p:cNvGrpSpPr>
            <a:grpSpLocks/>
          </p:cNvGrpSpPr>
          <p:nvPr/>
        </p:nvGrpSpPr>
        <p:grpSpPr bwMode="auto">
          <a:xfrm>
            <a:off x="2016125" y="2433638"/>
            <a:ext cx="5748338" cy="1112837"/>
            <a:chOff x="2015976" y="2433638"/>
            <a:chExt cx="5748487" cy="1112837"/>
          </a:xfrm>
        </p:grpSpPr>
        <p:cxnSp>
          <p:nvCxnSpPr>
            <p:cNvPr id="55304" name="AutoShape 4"/>
            <p:cNvCxnSpPr>
              <a:cxnSpLocks noChangeShapeType="1"/>
            </p:cNvCxnSpPr>
            <p:nvPr/>
          </p:nvCxnSpPr>
          <p:spPr bwMode="auto">
            <a:xfrm>
              <a:off x="3672160" y="2915741"/>
              <a:ext cx="4030662" cy="11113"/>
            </a:xfrm>
            <a:prstGeom prst="straightConnector1">
              <a:avLst/>
            </a:prstGeom>
            <a:noFill/>
            <a:ln w="9360">
              <a:solidFill>
                <a:srgbClr val="000000"/>
              </a:solidFill>
              <a:miter lim="800000"/>
              <a:headEnd/>
              <a:tailEnd type="triangle" w="med" len="med"/>
            </a:ln>
          </p:spPr>
        </p:cxnSp>
        <p:sp>
          <p:nvSpPr>
            <p:cNvPr id="55305" name="Text Box 5"/>
            <p:cNvSpPr txBox="1">
              <a:spLocks noChangeArrowheads="1"/>
            </p:cNvSpPr>
            <p:nvPr/>
          </p:nvSpPr>
          <p:spPr bwMode="auto">
            <a:xfrm>
              <a:off x="2015976" y="2555701"/>
              <a:ext cx="1582738" cy="433387"/>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Seed</a:t>
              </a:r>
            </a:p>
          </p:txBody>
        </p:sp>
        <p:sp>
          <p:nvSpPr>
            <p:cNvPr id="55306" name="Text Box 6"/>
            <p:cNvSpPr txBox="1">
              <a:spLocks noChangeArrowheads="1"/>
            </p:cNvSpPr>
            <p:nvPr/>
          </p:nvSpPr>
          <p:spPr bwMode="auto">
            <a:xfrm>
              <a:off x="3894138" y="2433638"/>
              <a:ext cx="3870325" cy="1112837"/>
            </a:xfrm>
            <a:prstGeom prst="rect">
              <a:avLst/>
            </a:prstGeom>
            <a:noFill/>
            <a:ln w="9525">
              <a:noFill/>
              <a:round/>
              <a:headEnd/>
              <a:tailEnd/>
            </a:ln>
          </p:spPr>
          <p:txBody>
            <a:bodyPr lIns="90000" tIns="46800" rIns="90000" bIns="46800">
              <a:spAutoFit/>
            </a:bodyPr>
            <a:lstStyle/>
            <a:p>
              <a:pP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Extend with Smith Waterman </a:t>
              </a:r>
            </a:p>
          </p:txBody>
        </p:sp>
      </p:grpSp>
      <p:sp>
        <p:nvSpPr>
          <p:cNvPr id="55301" name="Text Box 7"/>
          <p:cNvSpPr txBox="1">
            <a:spLocks noChangeArrowheads="1"/>
          </p:cNvSpPr>
          <p:nvPr/>
        </p:nvSpPr>
        <p:spPr bwMode="auto">
          <a:xfrm>
            <a:off x="1463675" y="4403725"/>
            <a:ext cx="6964363" cy="2498725"/>
          </a:xfrm>
          <a:prstGeom prst="rect">
            <a:avLst/>
          </a:prstGeom>
          <a:noFill/>
          <a:ln w="9525">
            <a:noFill/>
            <a:round/>
            <a:headEnd/>
            <a:tailEnd/>
          </a:ln>
        </p:spPr>
        <p:txBody>
          <a:bodyPr lIns="90000" tIns="46800" rIns="90000" bIns="46800">
            <a:spAutoFit/>
          </a:bodyP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a:solidFill>
                  <a:srgbClr val="000000"/>
                </a:solidFill>
              </a:rPr>
              <a:t>Most alignment programs can only detect gaps in Smith-Waterman phase</a:t>
            </a:r>
          </a:p>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a:solidFill>
                  <a:srgbClr val="000000"/>
                </a:solidFill>
              </a:rPr>
              <a:t> once a seed has been identified. Some algorithms (e.g. Bowtie) do not even allow gaps at this stage</a:t>
            </a:r>
          </a:p>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endParaRPr lang="en-GB" b="1">
              <a:solidFill>
                <a:srgbClr val="000000"/>
              </a:solidFill>
            </a:endParaRPr>
          </a:p>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b="1">
                <a:solidFill>
                  <a:srgbClr val="000000"/>
                </a:solidFill>
              </a:rPr>
              <a:t>This reduces sensitivity especially with multiple insertions in a small region</a:t>
            </a:r>
          </a:p>
        </p:txBody>
      </p:sp>
      <p:sp>
        <p:nvSpPr>
          <p:cNvPr id="28" name="TextBox 27"/>
          <p:cNvSpPr txBox="1">
            <a:spLocks noChangeArrowheads="1"/>
          </p:cNvSpPr>
          <p:nvPr/>
        </p:nvSpPr>
        <p:spPr bwMode="auto">
          <a:xfrm>
            <a:off x="2016125" y="3203575"/>
            <a:ext cx="2087563" cy="722313"/>
          </a:xfrm>
          <a:prstGeom prst="rect">
            <a:avLst/>
          </a:prstGeom>
          <a:noFill/>
          <a:ln w="9525">
            <a:noFill/>
            <a:miter lim="800000"/>
            <a:headEnd/>
            <a:tailEnd/>
          </a:ln>
        </p:spPr>
        <p:txBody>
          <a:bodyPr>
            <a:spAutoFit/>
          </a:bodyPr>
          <a:lstStyle/>
          <a:p>
            <a:r>
              <a:rPr lang="en-GB" sz="2000">
                <a:solidFill>
                  <a:srgbClr val="FF0000"/>
                </a:solidFill>
                <a:latin typeface="Simplified Arabic Fixed" pitchFamily="49" charset="-78"/>
                <a:cs typeface="Simplified Arabic Fixed" pitchFamily="49" charset="-78"/>
              </a:rPr>
              <a:t>GTCATCGTACG</a:t>
            </a:r>
            <a:endParaRPr lang="en-GB" sz="2000">
              <a:solidFill>
                <a:srgbClr val="00B050"/>
              </a:solidFill>
              <a:latin typeface="Simplified Arabic Fixed" pitchFamily="49" charset="-78"/>
              <a:cs typeface="Simplified Arabic Fixed" pitchFamily="49" charset="-78"/>
            </a:endParaRPr>
          </a:p>
          <a:p>
            <a:endParaRPr lang="en-GB">
              <a:latin typeface="Simplified Arabic Fixed" pitchFamily="49" charset="-78"/>
              <a:cs typeface="Simplified Arabic Fixed" pitchFamily="49" charset="-78"/>
            </a:endParaRPr>
          </a:p>
        </p:txBody>
      </p:sp>
      <p:sp>
        <p:nvSpPr>
          <p:cNvPr id="29" name="TextBox 28"/>
          <p:cNvSpPr txBox="1">
            <a:spLocks noChangeArrowheads="1"/>
          </p:cNvSpPr>
          <p:nvPr/>
        </p:nvSpPr>
        <p:spPr bwMode="auto">
          <a:xfrm>
            <a:off x="3671888" y="3203575"/>
            <a:ext cx="5400675" cy="384175"/>
          </a:xfrm>
          <a:prstGeom prst="rect">
            <a:avLst/>
          </a:prstGeom>
          <a:noFill/>
          <a:ln w="9525">
            <a:noFill/>
            <a:miter lim="800000"/>
            <a:headEnd/>
            <a:tailEnd/>
          </a:ln>
        </p:spPr>
        <p:txBody>
          <a:bodyPr>
            <a:spAutoFit/>
          </a:bodyPr>
          <a:lstStyle/>
          <a:p>
            <a:r>
              <a:rPr lang="en-GB" sz="2000">
                <a:solidFill>
                  <a:srgbClr val="FFC000"/>
                </a:solidFill>
                <a:latin typeface="Simplified Arabic Fixed" pitchFamily="49" charset="-78"/>
                <a:cs typeface="Simplified Arabic Fixed" pitchFamily="49" charset="-78"/>
              </a:rPr>
              <a:t>ATCGA-CGATCGATCGATCGGCTA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26523" y="0"/>
            <a:ext cx="8604250" cy="1258887"/>
          </a:xfrm>
        </p:spPr>
        <p:txBody>
          <a:bodyPr/>
          <a:lstStyle/>
          <a:p>
            <a:r>
              <a:rPr lang="en-GB" sz="3200" dirty="0" smtClean="0"/>
              <a:t>Short read alignment applications</a:t>
            </a:r>
          </a:p>
        </p:txBody>
      </p:sp>
      <p:pic>
        <p:nvPicPr>
          <p:cNvPr id="8195" name="Picture 2"/>
          <p:cNvPicPr>
            <a:picLocks noChangeAspect="1" noChangeArrowheads="1"/>
          </p:cNvPicPr>
          <p:nvPr/>
        </p:nvPicPr>
        <p:blipFill>
          <a:blip r:embed="rId2" cstate="print"/>
          <a:srcRect/>
          <a:stretch>
            <a:fillRect/>
          </a:stretch>
        </p:blipFill>
        <p:spPr bwMode="auto">
          <a:xfrm>
            <a:off x="2524125" y="2562225"/>
            <a:ext cx="4848225" cy="14097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2403475" y="5192713"/>
            <a:ext cx="4981575" cy="1857375"/>
          </a:xfrm>
          <a:prstGeom prst="rect">
            <a:avLst/>
          </a:prstGeom>
          <a:noFill/>
          <a:ln w="9525">
            <a:noFill/>
            <a:miter lim="800000"/>
            <a:headEnd/>
            <a:tailEnd/>
          </a:ln>
        </p:spPr>
      </p:pic>
      <p:sp>
        <p:nvSpPr>
          <p:cNvPr id="8197" name="TextBox 5"/>
          <p:cNvSpPr txBox="1">
            <a:spLocks noChangeArrowheads="1"/>
          </p:cNvSpPr>
          <p:nvPr/>
        </p:nvSpPr>
        <p:spPr bwMode="auto">
          <a:xfrm>
            <a:off x="1096963" y="1573213"/>
            <a:ext cx="4681537" cy="1809750"/>
          </a:xfrm>
          <a:prstGeom prst="rect">
            <a:avLst/>
          </a:prstGeom>
          <a:noFill/>
          <a:ln w="9525">
            <a:noFill/>
            <a:miter lim="800000"/>
            <a:headEnd/>
            <a:tailEnd/>
          </a:ln>
        </p:spPr>
        <p:txBody>
          <a:bodyPr>
            <a:spAutoFit/>
          </a:bodyPr>
          <a:lstStyle/>
          <a:p>
            <a:r>
              <a:rPr lang="en-GB" b="1" dirty="0">
                <a:solidFill>
                  <a:schemeClr val="tx1"/>
                </a:solidFill>
              </a:rPr>
              <a:t>Genotyping:</a:t>
            </a:r>
          </a:p>
          <a:p>
            <a:r>
              <a:rPr lang="en-GB" dirty="0">
                <a:solidFill>
                  <a:schemeClr val="tx1"/>
                </a:solidFill>
              </a:rPr>
              <a:t>	</a:t>
            </a:r>
            <a:r>
              <a:rPr lang="en-GB" dirty="0" err="1">
                <a:solidFill>
                  <a:schemeClr val="tx1"/>
                </a:solidFill>
              </a:rPr>
              <a:t>Methylation</a:t>
            </a:r>
            <a:endParaRPr lang="en-GB" dirty="0">
              <a:solidFill>
                <a:schemeClr val="tx1"/>
              </a:solidFill>
            </a:endParaRPr>
          </a:p>
          <a:p>
            <a:r>
              <a:rPr lang="en-GB" dirty="0">
                <a:solidFill>
                  <a:schemeClr val="tx1"/>
                </a:solidFill>
              </a:rPr>
              <a:t>	SNPs </a:t>
            </a:r>
          </a:p>
          <a:p>
            <a:r>
              <a:rPr lang="en-GB" dirty="0">
                <a:solidFill>
                  <a:schemeClr val="tx1"/>
                </a:solidFill>
              </a:rPr>
              <a:t>	</a:t>
            </a:r>
            <a:r>
              <a:rPr lang="en-GB" dirty="0" err="1">
                <a:solidFill>
                  <a:schemeClr val="tx1"/>
                </a:solidFill>
              </a:rPr>
              <a:t>Indels</a:t>
            </a:r>
            <a:endParaRPr lang="en-GB" dirty="0">
              <a:solidFill>
                <a:schemeClr val="tx1"/>
              </a:solidFill>
            </a:endParaRPr>
          </a:p>
          <a:p>
            <a:r>
              <a:rPr lang="en-GB" dirty="0">
                <a:solidFill>
                  <a:schemeClr val="tx1"/>
                </a:solidFill>
              </a:rPr>
              <a:t>	</a:t>
            </a:r>
          </a:p>
        </p:txBody>
      </p:sp>
      <p:sp>
        <p:nvSpPr>
          <p:cNvPr id="8198" name="TextBox 6"/>
          <p:cNvSpPr txBox="1">
            <a:spLocks noChangeArrowheads="1"/>
          </p:cNvSpPr>
          <p:nvPr/>
        </p:nvSpPr>
        <p:spPr bwMode="auto">
          <a:xfrm>
            <a:off x="1139825" y="4413250"/>
            <a:ext cx="4681538" cy="1122363"/>
          </a:xfrm>
          <a:prstGeom prst="rect">
            <a:avLst/>
          </a:prstGeom>
          <a:noFill/>
          <a:ln w="9525">
            <a:noFill/>
            <a:miter lim="800000"/>
            <a:headEnd/>
            <a:tailEnd/>
          </a:ln>
        </p:spPr>
        <p:txBody>
          <a:bodyPr>
            <a:spAutoFit/>
          </a:bodyPr>
          <a:lstStyle/>
          <a:p>
            <a:r>
              <a:rPr lang="en-GB" b="1" dirty="0">
                <a:solidFill>
                  <a:schemeClr val="tx1"/>
                </a:solidFill>
              </a:rPr>
              <a:t>Classify and measure peaks</a:t>
            </a:r>
            <a:r>
              <a:rPr lang="en-GB" dirty="0">
                <a:solidFill>
                  <a:schemeClr val="tx1"/>
                </a:solidFill>
              </a:rPr>
              <a:t>: </a:t>
            </a:r>
          </a:p>
          <a:p>
            <a:r>
              <a:rPr lang="en-GB" dirty="0">
                <a:solidFill>
                  <a:schemeClr val="tx1"/>
                </a:solidFill>
              </a:rPr>
              <a:t>	</a:t>
            </a:r>
            <a:r>
              <a:rPr lang="en-GB" dirty="0" err="1">
                <a:solidFill>
                  <a:schemeClr val="tx1"/>
                </a:solidFill>
              </a:rPr>
              <a:t>ChIP-Seq</a:t>
            </a:r>
            <a:endParaRPr lang="en-GB" dirty="0">
              <a:solidFill>
                <a:schemeClr val="tx1"/>
              </a:solidFill>
            </a:endParaRPr>
          </a:p>
          <a:p>
            <a:r>
              <a:rPr lang="en-GB" dirty="0">
                <a:solidFill>
                  <a:schemeClr val="tx1"/>
                </a:solidFill>
              </a:rPr>
              <a:t>	RNA-</a:t>
            </a:r>
            <a:r>
              <a:rPr lang="en-GB" dirty="0" err="1">
                <a:solidFill>
                  <a:schemeClr val="tx1"/>
                </a:solidFill>
              </a:rPr>
              <a:t>Seq</a:t>
            </a:r>
            <a:endParaRPr lang="en-GB"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713271" y="4219"/>
            <a:ext cx="8604250" cy="1258887"/>
          </a:xfrm>
        </p:spPr>
        <p:txBody>
          <a:bodyPr/>
          <a:lstStyle/>
          <a:p>
            <a:r>
              <a:rPr lang="en-GB" sz="3200" dirty="0" smtClean="0"/>
              <a:t>Indel detection</a:t>
            </a:r>
          </a:p>
        </p:txBody>
      </p:sp>
      <p:sp>
        <p:nvSpPr>
          <p:cNvPr id="56323" name="Content Placeholder 2"/>
          <p:cNvSpPr>
            <a:spLocks noGrp="1"/>
          </p:cNvSpPr>
          <p:nvPr>
            <p:ph idx="1"/>
          </p:nvPr>
        </p:nvSpPr>
        <p:spPr>
          <a:xfrm>
            <a:off x="713271" y="1375600"/>
            <a:ext cx="8604250" cy="5117964"/>
          </a:xfrm>
        </p:spPr>
        <p:txBody>
          <a:bodyPr/>
          <a:lstStyle/>
          <a:p>
            <a:pPr>
              <a:buFont typeface="Arial" charset="0"/>
              <a:buChar char="•"/>
            </a:pPr>
            <a:r>
              <a:rPr lang="en-GB" sz="2400" dirty="0" smtClean="0"/>
              <a:t>Some algorithms do allow gaps within seed</a:t>
            </a:r>
          </a:p>
          <a:p>
            <a:pPr lvl="1">
              <a:buFont typeface="Times New Roman" pitchFamily="18" charset="0"/>
              <a:buChar char="−"/>
            </a:pPr>
            <a:r>
              <a:rPr lang="en-GB" sz="2000" dirty="0" smtClean="0"/>
              <a:t>Indel seeds for homology search </a:t>
            </a:r>
            <a:r>
              <a:rPr lang="en-GB" sz="2000" i="1" dirty="0" smtClean="0"/>
              <a:t>Bioinformatics (2006) 22(14): e341-e349 doi:10.1093/bioinformatics/btl263 </a:t>
            </a:r>
          </a:p>
          <a:p>
            <a:pPr lvl="1">
              <a:buFont typeface="Times New Roman" pitchFamily="18" charset="0"/>
              <a:buChar char="−"/>
            </a:pPr>
            <a:r>
              <a:rPr lang="de-DE" sz="2000" dirty="0" smtClean="0"/>
              <a:t>Weese D, Emde AK, Rausch T, et al. RazerS–fast read </a:t>
            </a:r>
            <a:r>
              <a:rPr lang="en-GB" sz="2000" dirty="0" smtClean="0"/>
              <a:t>mapping with sensitivity control. Genome Res 2009;19:1646–54</a:t>
            </a:r>
          </a:p>
          <a:p>
            <a:pPr lvl="1">
              <a:buFont typeface="Times New Roman" pitchFamily="18" charset="0"/>
              <a:buChar char="−"/>
            </a:pPr>
            <a:r>
              <a:rPr lang="en-GB" sz="2000" dirty="0" smtClean="0"/>
              <a:t>Rumble SM, </a:t>
            </a:r>
            <a:r>
              <a:rPr lang="en-GB" sz="2000" dirty="0" err="1" smtClean="0"/>
              <a:t>Lacroute</a:t>
            </a:r>
            <a:r>
              <a:rPr lang="en-GB" sz="2000" dirty="0" smtClean="0"/>
              <a:t> P, </a:t>
            </a:r>
            <a:r>
              <a:rPr lang="en-GB" sz="2000" dirty="0" err="1" smtClean="0"/>
              <a:t>Dalca</a:t>
            </a:r>
            <a:r>
              <a:rPr lang="en-GB" sz="2000" dirty="0" smtClean="0"/>
              <a:t> AV, et al. </a:t>
            </a:r>
            <a:r>
              <a:rPr lang="en-GB" sz="2000" dirty="0" err="1" smtClean="0"/>
              <a:t>SHRiMP</a:t>
            </a:r>
            <a:r>
              <a:rPr lang="en-GB" sz="2000" dirty="0" smtClean="0"/>
              <a:t>: accurate mapping of short </a:t>
            </a:r>
            <a:r>
              <a:rPr lang="en-GB" sz="2000" dirty="0" err="1" smtClean="0"/>
              <a:t>color</a:t>
            </a:r>
            <a:r>
              <a:rPr lang="en-GB" sz="2000" dirty="0" smtClean="0"/>
              <a:t>-space reads. </a:t>
            </a:r>
            <a:r>
              <a:rPr lang="en-GB" sz="2000" dirty="0" err="1" smtClean="0"/>
              <a:t>PLoS</a:t>
            </a:r>
            <a:r>
              <a:rPr lang="en-GB" sz="2000" dirty="0" smtClean="0"/>
              <a:t> </a:t>
            </a:r>
            <a:r>
              <a:rPr lang="en-GB" sz="2000" dirty="0" err="1" smtClean="0"/>
              <a:t>Comput</a:t>
            </a:r>
            <a:r>
              <a:rPr lang="en-GB" sz="2000" dirty="0" smtClean="0"/>
              <a:t> </a:t>
            </a:r>
            <a:r>
              <a:rPr lang="en-GB" sz="2000" dirty="0" err="1" smtClean="0"/>
              <a:t>Biol</a:t>
            </a:r>
            <a:r>
              <a:rPr lang="en-GB" sz="2000" dirty="0" smtClean="0"/>
              <a:t> 2009;5:e1000386</a:t>
            </a:r>
          </a:p>
          <a:p>
            <a:pPr>
              <a:buFont typeface="Arial" charset="0"/>
              <a:buChar char="•"/>
            </a:pPr>
            <a:r>
              <a:rPr lang="en-GB" sz="2400" dirty="0" smtClean="0"/>
              <a:t>Use of multiple seeds</a:t>
            </a:r>
          </a:p>
          <a:p>
            <a:pPr lvl="1">
              <a:buFont typeface="Times New Roman" pitchFamily="18" charset="0"/>
              <a:buChar char="−"/>
            </a:pPr>
            <a:r>
              <a:rPr lang="en-GB" sz="2000" dirty="0" smtClean="0"/>
              <a:t>Especially useful for longer reads (&gt;36bp)</a:t>
            </a:r>
          </a:p>
          <a:p>
            <a:pPr lvl="1">
              <a:buFont typeface="Times New Roman" pitchFamily="18" charset="0"/>
              <a:buChar char="−"/>
            </a:pPr>
            <a:r>
              <a:rPr lang="en-GB" sz="2000" dirty="0" smtClean="0"/>
              <a:t>Li R, Li Y, Kristiansen K, et al. SOAP: short </a:t>
            </a:r>
            <a:r>
              <a:rPr lang="en-GB" sz="2000" dirty="0" err="1" smtClean="0"/>
              <a:t>oligonucleotide</a:t>
            </a:r>
            <a:r>
              <a:rPr lang="en-GB" sz="2000" dirty="0" smtClean="0"/>
              <a:t> alignment program. Bioinformatics 2008;24:713–4</a:t>
            </a:r>
          </a:p>
          <a:p>
            <a:pPr lvl="1">
              <a:buFont typeface="Times New Roman" pitchFamily="18" charset="0"/>
              <a:buChar char="−"/>
            </a:pPr>
            <a:r>
              <a:rPr lang="en-GB" sz="2000" dirty="0" smtClean="0"/>
              <a:t>Jiang H, Wong WH. </a:t>
            </a:r>
            <a:r>
              <a:rPr lang="en-GB" sz="2000" dirty="0" err="1" smtClean="0"/>
              <a:t>SeqMap</a:t>
            </a:r>
            <a:r>
              <a:rPr lang="en-GB" sz="2000" dirty="0" smtClean="0"/>
              <a:t>: mapping massive amount of </a:t>
            </a:r>
            <a:r>
              <a:rPr lang="en-GB" sz="2000" dirty="0" err="1" smtClean="0"/>
              <a:t>oligonucleotides</a:t>
            </a:r>
            <a:r>
              <a:rPr lang="en-GB" sz="2000" dirty="0" smtClean="0"/>
              <a:t> to the genome. Bioinformatics 2008;24: 2395–6</a:t>
            </a:r>
          </a:p>
          <a:p>
            <a:endParaRPr lang="en-GB" sz="66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10"/>
          <p:cNvSpPr>
            <a:spLocks noChangeShapeType="1"/>
          </p:cNvSpPr>
          <p:nvPr/>
        </p:nvSpPr>
        <p:spPr bwMode="auto">
          <a:xfrm>
            <a:off x="671513" y="5340350"/>
            <a:ext cx="8905875" cy="0"/>
          </a:xfrm>
          <a:prstGeom prst="line">
            <a:avLst/>
          </a:prstGeom>
          <a:noFill/>
          <a:ln w="38100">
            <a:solidFill>
              <a:schemeClr val="tx1"/>
            </a:solidFill>
            <a:round/>
            <a:headEnd/>
            <a:tailEnd/>
          </a:ln>
        </p:spPr>
        <p:txBody>
          <a:bodyPr lIns="100794" tIns="50397" rIns="100794" bIns="50397"/>
          <a:lstStyle/>
          <a:p>
            <a:endParaRPr lang="en-GB"/>
          </a:p>
        </p:txBody>
      </p:sp>
      <p:sp>
        <p:nvSpPr>
          <p:cNvPr id="57347" name="Line 9"/>
          <p:cNvSpPr>
            <a:spLocks noChangeShapeType="1"/>
          </p:cNvSpPr>
          <p:nvPr/>
        </p:nvSpPr>
        <p:spPr bwMode="auto">
          <a:xfrm>
            <a:off x="503238" y="4122738"/>
            <a:ext cx="8232775" cy="0"/>
          </a:xfrm>
          <a:prstGeom prst="line">
            <a:avLst/>
          </a:prstGeom>
          <a:noFill/>
          <a:ln w="38100">
            <a:solidFill>
              <a:schemeClr val="tx1"/>
            </a:solidFill>
            <a:round/>
            <a:headEnd/>
            <a:tailEnd/>
          </a:ln>
        </p:spPr>
        <p:txBody>
          <a:bodyPr lIns="100794" tIns="50397" rIns="100794" bIns="50397"/>
          <a:lstStyle/>
          <a:p>
            <a:endParaRPr lang="en-GB"/>
          </a:p>
        </p:txBody>
      </p:sp>
      <p:sp>
        <p:nvSpPr>
          <p:cNvPr id="57348" name="Rectangle 2"/>
          <p:cNvSpPr>
            <a:spLocks noGrp="1" noChangeArrowheads="1"/>
          </p:cNvSpPr>
          <p:nvPr>
            <p:ph type="title"/>
          </p:nvPr>
        </p:nvSpPr>
        <p:spPr>
          <a:xfrm>
            <a:off x="739775" y="-9033"/>
            <a:ext cx="8604250" cy="1258887"/>
          </a:xfrm>
        </p:spPr>
        <p:txBody>
          <a:bodyPr/>
          <a:lstStyle/>
          <a:p>
            <a:pPr eaLnBrk="1" hangingPunct="1"/>
            <a:r>
              <a:rPr lang="en-US" sz="3200" dirty="0" smtClean="0">
                <a:solidFill>
                  <a:schemeClr val="tx1"/>
                </a:solidFill>
              </a:rPr>
              <a:t>Paired-end reads are important</a:t>
            </a:r>
          </a:p>
        </p:txBody>
      </p:sp>
      <p:sp>
        <p:nvSpPr>
          <p:cNvPr id="57349" name="Rectangle 4"/>
          <p:cNvSpPr>
            <a:spLocks noChangeArrowheads="1"/>
          </p:cNvSpPr>
          <p:nvPr/>
        </p:nvSpPr>
        <p:spPr bwMode="auto">
          <a:xfrm>
            <a:off x="2519363" y="3997325"/>
            <a:ext cx="1344612" cy="250825"/>
          </a:xfrm>
          <a:prstGeom prst="rect">
            <a:avLst/>
          </a:prstGeom>
          <a:solidFill>
            <a:srgbClr val="FF0000"/>
          </a:solidFill>
          <a:ln w="9525">
            <a:solidFill>
              <a:schemeClr val="tx1"/>
            </a:solidFill>
            <a:miter lim="800000"/>
            <a:headEnd/>
            <a:tailEnd/>
          </a:ln>
        </p:spPr>
        <p:txBody>
          <a:bodyPr wrap="none" lIns="100794" tIns="50397" rIns="100794" bIns="50397" anchor="ctr"/>
          <a:lstStyle/>
          <a:p>
            <a:endParaRPr lang="en-US">
              <a:solidFill>
                <a:schemeClr val="tx1"/>
              </a:solidFill>
            </a:endParaRPr>
          </a:p>
        </p:txBody>
      </p:sp>
      <p:sp>
        <p:nvSpPr>
          <p:cNvPr id="57350" name="Rectangle 5"/>
          <p:cNvSpPr>
            <a:spLocks noChangeArrowheads="1"/>
          </p:cNvSpPr>
          <p:nvPr/>
        </p:nvSpPr>
        <p:spPr bwMode="auto">
          <a:xfrm>
            <a:off x="4284663" y="5214938"/>
            <a:ext cx="1343025" cy="252412"/>
          </a:xfrm>
          <a:prstGeom prst="rect">
            <a:avLst/>
          </a:prstGeom>
          <a:solidFill>
            <a:srgbClr val="FF0000"/>
          </a:solidFill>
          <a:ln w="9525">
            <a:solidFill>
              <a:schemeClr val="tx1"/>
            </a:solidFill>
            <a:miter lim="800000"/>
            <a:headEnd/>
            <a:tailEnd/>
          </a:ln>
        </p:spPr>
        <p:txBody>
          <a:bodyPr wrap="none" lIns="100794" tIns="50397" rIns="100794" bIns="50397" anchor="ctr"/>
          <a:lstStyle/>
          <a:p>
            <a:endParaRPr lang="en-US">
              <a:solidFill>
                <a:schemeClr val="tx1"/>
              </a:solidFill>
            </a:endParaRPr>
          </a:p>
        </p:txBody>
      </p:sp>
      <p:sp>
        <p:nvSpPr>
          <p:cNvPr id="57351" name="Rectangle 6"/>
          <p:cNvSpPr>
            <a:spLocks noChangeArrowheads="1"/>
          </p:cNvSpPr>
          <p:nvPr/>
        </p:nvSpPr>
        <p:spPr bwMode="auto">
          <a:xfrm>
            <a:off x="1092200" y="5214938"/>
            <a:ext cx="1344613" cy="252412"/>
          </a:xfrm>
          <a:prstGeom prst="rect">
            <a:avLst/>
          </a:prstGeom>
          <a:solidFill>
            <a:srgbClr val="FF0000"/>
          </a:solidFill>
          <a:ln w="9525">
            <a:solidFill>
              <a:schemeClr val="tx1"/>
            </a:solidFill>
            <a:miter lim="800000"/>
            <a:headEnd/>
            <a:tailEnd/>
          </a:ln>
        </p:spPr>
        <p:txBody>
          <a:bodyPr wrap="none" lIns="100794" tIns="50397" rIns="100794" bIns="50397" anchor="ctr"/>
          <a:lstStyle/>
          <a:p>
            <a:endParaRPr lang="en-US">
              <a:solidFill>
                <a:schemeClr val="tx1"/>
              </a:solidFill>
            </a:endParaRPr>
          </a:p>
        </p:txBody>
      </p:sp>
      <p:sp>
        <p:nvSpPr>
          <p:cNvPr id="57352" name="Rectangle 7"/>
          <p:cNvSpPr>
            <a:spLocks noChangeArrowheads="1"/>
          </p:cNvSpPr>
          <p:nvPr/>
        </p:nvSpPr>
        <p:spPr bwMode="auto">
          <a:xfrm>
            <a:off x="6719888" y="5214938"/>
            <a:ext cx="1344612" cy="252412"/>
          </a:xfrm>
          <a:prstGeom prst="rect">
            <a:avLst/>
          </a:prstGeom>
          <a:solidFill>
            <a:srgbClr val="FF0000"/>
          </a:solidFill>
          <a:ln w="9525">
            <a:solidFill>
              <a:schemeClr val="tx1"/>
            </a:solidFill>
            <a:miter lim="800000"/>
            <a:headEnd/>
            <a:tailEnd/>
          </a:ln>
        </p:spPr>
        <p:txBody>
          <a:bodyPr wrap="none" lIns="100794" tIns="50397" rIns="100794" bIns="50397" anchor="ctr"/>
          <a:lstStyle/>
          <a:p>
            <a:endParaRPr lang="en-US">
              <a:solidFill>
                <a:schemeClr val="tx1"/>
              </a:solidFill>
            </a:endParaRPr>
          </a:p>
        </p:txBody>
      </p:sp>
      <p:sp>
        <p:nvSpPr>
          <p:cNvPr id="57353" name="Rectangle 8"/>
          <p:cNvSpPr>
            <a:spLocks noChangeArrowheads="1"/>
          </p:cNvSpPr>
          <p:nvPr/>
        </p:nvSpPr>
        <p:spPr bwMode="auto">
          <a:xfrm>
            <a:off x="6469063" y="3997325"/>
            <a:ext cx="1343025" cy="250825"/>
          </a:xfrm>
          <a:prstGeom prst="rect">
            <a:avLst/>
          </a:prstGeom>
          <a:solidFill>
            <a:srgbClr val="FF0000"/>
          </a:solidFill>
          <a:ln w="9525">
            <a:solidFill>
              <a:schemeClr val="tx1"/>
            </a:solidFill>
            <a:miter lim="800000"/>
            <a:headEnd/>
            <a:tailEnd/>
          </a:ln>
        </p:spPr>
        <p:txBody>
          <a:bodyPr wrap="none" lIns="100794" tIns="50397" rIns="100794" bIns="50397" anchor="ctr"/>
          <a:lstStyle/>
          <a:p>
            <a:endParaRPr lang="en-US">
              <a:solidFill>
                <a:schemeClr val="tx1"/>
              </a:solidFill>
            </a:endParaRPr>
          </a:p>
        </p:txBody>
      </p:sp>
      <p:sp>
        <p:nvSpPr>
          <p:cNvPr id="57354" name="Line 11"/>
          <p:cNvSpPr>
            <a:spLocks noChangeShapeType="1"/>
          </p:cNvSpPr>
          <p:nvPr/>
        </p:nvSpPr>
        <p:spPr bwMode="auto">
          <a:xfrm>
            <a:off x="2100263" y="6516688"/>
            <a:ext cx="755650" cy="0"/>
          </a:xfrm>
          <a:prstGeom prst="line">
            <a:avLst/>
          </a:prstGeom>
          <a:noFill/>
          <a:ln w="44450">
            <a:solidFill>
              <a:srgbClr val="FF0000"/>
            </a:solidFill>
            <a:round/>
            <a:headEnd/>
            <a:tailEnd/>
          </a:ln>
        </p:spPr>
        <p:txBody>
          <a:bodyPr lIns="100794" tIns="50397" rIns="100794" bIns="50397"/>
          <a:lstStyle/>
          <a:p>
            <a:endParaRPr lang="en-GB"/>
          </a:p>
        </p:txBody>
      </p:sp>
      <p:sp>
        <p:nvSpPr>
          <p:cNvPr id="57355" name="Text Box 12"/>
          <p:cNvSpPr txBox="1">
            <a:spLocks noChangeArrowheads="1"/>
          </p:cNvSpPr>
          <p:nvPr/>
        </p:nvSpPr>
        <p:spPr bwMode="auto">
          <a:xfrm>
            <a:off x="2436813" y="3324225"/>
            <a:ext cx="2209800" cy="446088"/>
          </a:xfrm>
          <a:prstGeom prst="rect">
            <a:avLst/>
          </a:prstGeom>
          <a:noFill/>
          <a:ln w="9525">
            <a:noFill/>
            <a:miter lim="800000"/>
            <a:headEnd/>
            <a:tailEnd/>
          </a:ln>
        </p:spPr>
        <p:txBody>
          <a:bodyPr wrap="none" lIns="100794" tIns="50397" rIns="100794" bIns="50397">
            <a:spAutoFit/>
          </a:bodyPr>
          <a:lstStyle/>
          <a:p>
            <a:r>
              <a:rPr lang="en-US">
                <a:solidFill>
                  <a:srgbClr val="FF0000"/>
                </a:solidFill>
              </a:rPr>
              <a:t>Repetitive DNA</a:t>
            </a:r>
          </a:p>
        </p:txBody>
      </p:sp>
      <p:sp>
        <p:nvSpPr>
          <p:cNvPr id="57356" name="Text Box 13"/>
          <p:cNvSpPr txBox="1">
            <a:spLocks noChangeArrowheads="1"/>
          </p:cNvSpPr>
          <p:nvPr/>
        </p:nvSpPr>
        <p:spPr bwMode="auto">
          <a:xfrm>
            <a:off x="4435475" y="3616325"/>
            <a:ext cx="1854200" cy="446088"/>
          </a:xfrm>
          <a:prstGeom prst="rect">
            <a:avLst/>
          </a:prstGeom>
          <a:noFill/>
          <a:ln w="9525">
            <a:noFill/>
            <a:miter lim="800000"/>
            <a:headEnd/>
            <a:tailEnd/>
          </a:ln>
        </p:spPr>
        <p:txBody>
          <a:bodyPr wrap="none" lIns="100794" tIns="50397" rIns="100794" bIns="50397">
            <a:spAutoFit/>
          </a:bodyPr>
          <a:lstStyle/>
          <a:p>
            <a:r>
              <a:rPr lang="en-US">
                <a:solidFill>
                  <a:schemeClr val="tx1"/>
                </a:solidFill>
              </a:rPr>
              <a:t>Unique DNA</a:t>
            </a:r>
          </a:p>
        </p:txBody>
      </p:sp>
      <p:sp>
        <p:nvSpPr>
          <p:cNvPr id="57357" name="Line 14"/>
          <p:cNvSpPr>
            <a:spLocks noChangeShapeType="1"/>
          </p:cNvSpPr>
          <p:nvPr/>
        </p:nvSpPr>
        <p:spPr bwMode="auto">
          <a:xfrm flipH="1" flipV="1">
            <a:off x="1763713" y="5592763"/>
            <a:ext cx="504825" cy="671512"/>
          </a:xfrm>
          <a:prstGeom prst="line">
            <a:avLst/>
          </a:prstGeom>
          <a:noFill/>
          <a:ln w="73025">
            <a:solidFill>
              <a:schemeClr val="tx1"/>
            </a:solidFill>
            <a:round/>
            <a:headEnd/>
            <a:tailEnd type="triangle" w="med" len="med"/>
          </a:ln>
        </p:spPr>
        <p:txBody>
          <a:bodyPr lIns="100794" tIns="50397" rIns="100794" bIns="50397"/>
          <a:lstStyle/>
          <a:p>
            <a:endParaRPr lang="en-GB"/>
          </a:p>
        </p:txBody>
      </p:sp>
      <p:sp>
        <p:nvSpPr>
          <p:cNvPr id="57358" name="Line 15"/>
          <p:cNvSpPr>
            <a:spLocks noChangeShapeType="1"/>
          </p:cNvSpPr>
          <p:nvPr/>
        </p:nvSpPr>
        <p:spPr bwMode="auto">
          <a:xfrm flipV="1">
            <a:off x="2687638" y="5592763"/>
            <a:ext cx="1931987" cy="587375"/>
          </a:xfrm>
          <a:prstGeom prst="line">
            <a:avLst/>
          </a:prstGeom>
          <a:noFill/>
          <a:ln w="73025">
            <a:solidFill>
              <a:schemeClr val="tx1"/>
            </a:solidFill>
            <a:round/>
            <a:headEnd/>
            <a:tailEnd type="triangle" w="med" len="med"/>
          </a:ln>
        </p:spPr>
        <p:txBody>
          <a:bodyPr lIns="100794" tIns="50397" rIns="100794" bIns="50397"/>
          <a:lstStyle/>
          <a:p>
            <a:endParaRPr lang="en-GB"/>
          </a:p>
        </p:txBody>
      </p:sp>
      <p:sp>
        <p:nvSpPr>
          <p:cNvPr id="57359" name="Line 16"/>
          <p:cNvSpPr>
            <a:spLocks noChangeShapeType="1"/>
          </p:cNvSpPr>
          <p:nvPr/>
        </p:nvSpPr>
        <p:spPr bwMode="auto">
          <a:xfrm flipV="1">
            <a:off x="3360738" y="5592763"/>
            <a:ext cx="3527425" cy="839787"/>
          </a:xfrm>
          <a:prstGeom prst="line">
            <a:avLst/>
          </a:prstGeom>
          <a:noFill/>
          <a:ln w="73025">
            <a:solidFill>
              <a:schemeClr val="tx1"/>
            </a:solidFill>
            <a:round/>
            <a:headEnd/>
            <a:tailEnd type="triangle" w="med" len="med"/>
          </a:ln>
        </p:spPr>
        <p:txBody>
          <a:bodyPr lIns="100794" tIns="50397" rIns="100794" bIns="50397"/>
          <a:lstStyle/>
          <a:p>
            <a:endParaRPr lang="en-GB"/>
          </a:p>
        </p:txBody>
      </p:sp>
      <p:sp>
        <p:nvSpPr>
          <p:cNvPr id="57360" name="Text Box 17"/>
          <p:cNvSpPr txBox="1">
            <a:spLocks noChangeArrowheads="1"/>
          </p:cNvSpPr>
          <p:nvPr/>
        </p:nvSpPr>
        <p:spPr bwMode="auto">
          <a:xfrm>
            <a:off x="1763713" y="6694214"/>
            <a:ext cx="2714625" cy="788987"/>
          </a:xfrm>
          <a:prstGeom prst="rect">
            <a:avLst/>
          </a:prstGeom>
          <a:noFill/>
          <a:ln w="9525">
            <a:noFill/>
            <a:miter lim="800000"/>
            <a:headEnd/>
            <a:tailEnd/>
          </a:ln>
        </p:spPr>
        <p:txBody>
          <a:bodyPr wrap="none" lIns="100794" tIns="50397" rIns="100794" bIns="50397">
            <a:spAutoFit/>
          </a:bodyPr>
          <a:lstStyle/>
          <a:p>
            <a:r>
              <a:rPr lang="en-US" dirty="0">
                <a:solidFill>
                  <a:schemeClr val="tx1"/>
                </a:solidFill>
              </a:rPr>
              <a:t>Single read maps to </a:t>
            </a:r>
          </a:p>
          <a:p>
            <a:r>
              <a:rPr lang="en-US" dirty="0">
                <a:solidFill>
                  <a:schemeClr val="tx1"/>
                </a:solidFill>
              </a:rPr>
              <a:t>multiple positions</a:t>
            </a:r>
          </a:p>
        </p:txBody>
      </p:sp>
      <p:sp>
        <p:nvSpPr>
          <p:cNvPr id="57361" name="Line 18"/>
          <p:cNvSpPr>
            <a:spLocks noChangeShapeType="1"/>
          </p:cNvSpPr>
          <p:nvPr/>
        </p:nvSpPr>
        <p:spPr bwMode="auto">
          <a:xfrm>
            <a:off x="6719888" y="5005388"/>
            <a:ext cx="757237" cy="0"/>
          </a:xfrm>
          <a:prstGeom prst="line">
            <a:avLst/>
          </a:prstGeom>
          <a:noFill/>
          <a:ln w="44450">
            <a:solidFill>
              <a:srgbClr val="FF0000"/>
            </a:solidFill>
            <a:round/>
            <a:headEnd/>
            <a:tailEnd/>
          </a:ln>
        </p:spPr>
        <p:txBody>
          <a:bodyPr lIns="100794" tIns="50397" rIns="100794" bIns="50397"/>
          <a:lstStyle/>
          <a:p>
            <a:endParaRPr lang="en-GB"/>
          </a:p>
        </p:txBody>
      </p:sp>
      <p:sp>
        <p:nvSpPr>
          <p:cNvPr id="57362" name="Line 19"/>
          <p:cNvSpPr>
            <a:spLocks noChangeShapeType="1"/>
          </p:cNvSpPr>
          <p:nvPr/>
        </p:nvSpPr>
        <p:spPr bwMode="auto">
          <a:xfrm>
            <a:off x="7561263" y="5005388"/>
            <a:ext cx="1090612" cy="0"/>
          </a:xfrm>
          <a:prstGeom prst="line">
            <a:avLst/>
          </a:prstGeom>
          <a:noFill/>
          <a:ln w="38100" cap="rnd">
            <a:solidFill>
              <a:schemeClr val="tx1"/>
            </a:solidFill>
            <a:prstDash val="sysDot"/>
            <a:round/>
            <a:headEnd/>
            <a:tailEnd/>
          </a:ln>
        </p:spPr>
        <p:txBody>
          <a:bodyPr lIns="100794" tIns="50397" rIns="100794" bIns="50397"/>
          <a:lstStyle/>
          <a:p>
            <a:endParaRPr lang="en-GB"/>
          </a:p>
        </p:txBody>
      </p:sp>
      <p:sp>
        <p:nvSpPr>
          <p:cNvPr id="57363" name="Line 20"/>
          <p:cNvSpPr>
            <a:spLocks noChangeShapeType="1"/>
          </p:cNvSpPr>
          <p:nvPr/>
        </p:nvSpPr>
        <p:spPr bwMode="auto">
          <a:xfrm>
            <a:off x="8651875" y="5005388"/>
            <a:ext cx="757238" cy="0"/>
          </a:xfrm>
          <a:prstGeom prst="line">
            <a:avLst/>
          </a:prstGeom>
          <a:noFill/>
          <a:ln w="44450">
            <a:solidFill>
              <a:schemeClr val="tx1"/>
            </a:solidFill>
            <a:round/>
            <a:headEnd/>
            <a:tailEnd/>
          </a:ln>
        </p:spPr>
        <p:txBody>
          <a:bodyPr lIns="100794" tIns="50397" rIns="100794" bIns="50397"/>
          <a:lstStyle/>
          <a:p>
            <a:endParaRPr lang="en-GB"/>
          </a:p>
        </p:txBody>
      </p:sp>
      <p:sp>
        <p:nvSpPr>
          <p:cNvPr id="57364" name="Text Box 21"/>
          <p:cNvSpPr txBox="1">
            <a:spLocks noChangeArrowheads="1"/>
          </p:cNvSpPr>
          <p:nvPr/>
        </p:nvSpPr>
        <p:spPr bwMode="auto">
          <a:xfrm>
            <a:off x="6376988" y="4500563"/>
            <a:ext cx="3473450" cy="446087"/>
          </a:xfrm>
          <a:prstGeom prst="rect">
            <a:avLst/>
          </a:prstGeom>
          <a:noFill/>
          <a:ln w="9525">
            <a:noFill/>
            <a:miter lim="800000"/>
            <a:headEnd/>
            <a:tailEnd/>
          </a:ln>
        </p:spPr>
        <p:txBody>
          <a:bodyPr wrap="none" lIns="100794" tIns="50397" rIns="100794" bIns="50397">
            <a:spAutoFit/>
          </a:bodyPr>
          <a:lstStyle/>
          <a:p>
            <a:r>
              <a:rPr lang="en-US">
                <a:solidFill>
                  <a:schemeClr val="tx1"/>
                </a:solidFill>
              </a:rPr>
              <a:t>Paired read maps uniquely</a:t>
            </a:r>
          </a:p>
        </p:txBody>
      </p:sp>
      <p:sp>
        <p:nvSpPr>
          <p:cNvPr id="57365" name="Line 30"/>
          <p:cNvSpPr>
            <a:spLocks noChangeShapeType="1"/>
          </p:cNvSpPr>
          <p:nvPr/>
        </p:nvSpPr>
        <p:spPr bwMode="auto">
          <a:xfrm>
            <a:off x="3863975" y="2327275"/>
            <a:ext cx="755650" cy="0"/>
          </a:xfrm>
          <a:prstGeom prst="line">
            <a:avLst/>
          </a:prstGeom>
          <a:noFill/>
          <a:ln w="44450">
            <a:solidFill>
              <a:schemeClr val="tx1"/>
            </a:solidFill>
            <a:round/>
            <a:headEnd/>
            <a:tailEnd/>
          </a:ln>
        </p:spPr>
        <p:txBody>
          <a:bodyPr lIns="100794" tIns="50397" rIns="100794" bIns="50397"/>
          <a:lstStyle/>
          <a:p>
            <a:endParaRPr lang="en-GB"/>
          </a:p>
        </p:txBody>
      </p:sp>
      <p:sp>
        <p:nvSpPr>
          <p:cNvPr id="57366" name="Line 31"/>
          <p:cNvSpPr>
            <a:spLocks noChangeShapeType="1"/>
          </p:cNvSpPr>
          <p:nvPr/>
        </p:nvSpPr>
        <p:spPr bwMode="auto">
          <a:xfrm>
            <a:off x="4703763" y="2327275"/>
            <a:ext cx="1092200" cy="0"/>
          </a:xfrm>
          <a:prstGeom prst="line">
            <a:avLst/>
          </a:prstGeom>
          <a:noFill/>
          <a:ln w="38100" cap="rnd">
            <a:solidFill>
              <a:schemeClr val="tx1"/>
            </a:solidFill>
            <a:prstDash val="sysDot"/>
            <a:round/>
            <a:headEnd/>
            <a:tailEnd/>
          </a:ln>
        </p:spPr>
        <p:txBody>
          <a:bodyPr lIns="100794" tIns="50397" rIns="100794" bIns="50397"/>
          <a:lstStyle/>
          <a:p>
            <a:endParaRPr lang="en-GB"/>
          </a:p>
        </p:txBody>
      </p:sp>
      <p:sp>
        <p:nvSpPr>
          <p:cNvPr id="57367" name="Line 32"/>
          <p:cNvSpPr>
            <a:spLocks noChangeShapeType="1"/>
          </p:cNvSpPr>
          <p:nvPr/>
        </p:nvSpPr>
        <p:spPr bwMode="auto">
          <a:xfrm>
            <a:off x="5795963" y="2327275"/>
            <a:ext cx="755650" cy="0"/>
          </a:xfrm>
          <a:prstGeom prst="line">
            <a:avLst/>
          </a:prstGeom>
          <a:noFill/>
          <a:ln w="44450">
            <a:solidFill>
              <a:schemeClr val="tx1"/>
            </a:solidFill>
            <a:round/>
            <a:headEnd/>
            <a:tailEnd/>
          </a:ln>
        </p:spPr>
        <p:txBody>
          <a:bodyPr lIns="100794" tIns="50397" rIns="100794" bIns="50397"/>
          <a:lstStyle/>
          <a:p>
            <a:endParaRPr lang="en-GB"/>
          </a:p>
        </p:txBody>
      </p:sp>
      <p:sp>
        <p:nvSpPr>
          <p:cNvPr id="57368" name="Text Box 33"/>
          <p:cNvSpPr txBox="1">
            <a:spLocks noChangeArrowheads="1"/>
          </p:cNvSpPr>
          <p:nvPr/>
        </p:nvSpPr>
        <p:spPr bwMode="auto">
          <a:xfrm>
            <a:off x="3509963" y="2451100"/>
            <a:ext cx="1066800" cy="446088"/>
          </a:xfrm>
          <a:prstGeom prst="rect">
            <a:avLst/>
          </a:prstGeom>
          <a:noFill/>
          <a:ln w="9525">
            <a:noFill/>
            <a:miter lim="800000"/>
            <a:headEnd/>
            <a:tailEnd/>
          </a:ln>
        </p:spPr>
        <p:txBody>
          <a:bodyPr wrap="none" lIns="100794" tIns="50397" rIns="100794" bIns="50397">
            <a:spAutoFit/>
          </a:bodyPr>
          <a:lstStyle/>
          <a:p>
            <a:r>
              <a:rPr lang="en-US">
                <a:solidFill>
                  <a:schemeClr val="tx1"/>
                </a:solidFill>
              </a:rPr>
              <a:t>Read 1</a:t>
            </a:r>
          </a:p>
        </p:txBody>
      </p:sp>
      <p:sp>
        <p:nvSpPr>
          <p:cNvPr id="57369" name="Text Box 34"/>
          <p:cNvSpPr txBox="1">
            <a:spLocks noChangeArrowheads="1"/>
          </p:cNvSpPr>
          <p:nvPr/>
        </p:nvSpPr>
        <p:spPr bwMode="auto">
          <a:xfrm>
            <a:off x="5789613" y="2451100"/>
            <a:ext cx="1065212" cy="446088"/>
          </a:xfrm>
          <a:prstGeom prst="rect">
            <a:avLst/>
          </a:prstGeom>
          <a:noFill/>
          <a:ln w="9525">
            <a:noFill/>
            <a:miter lim="800000"/>
            <a:headEnd/>
            <a:tailEnd/>
          </a:ln>
        </p:spPr>
        <p:txBody>
          <a:bodyPr wrap="none" lIns="100794" tIns="50397" rIns="100794" bIns="50397">
            <a:spAutoFit/>
          </a:bodyPr>
          <a:lstStyle/>
          <a:p>
            <a:r>
              <a:rPr lang="en-US">
                <a:solidFill>
                  <a:schemeClr val="tx1"/>
                </a:solidFill>
              </a:rPr>
              <a:t>Read 2</a:t>
            </a:r>
          </a:p>
        </p:txBody>
      </p:sp>
      <p:sp>
        <p:nvSpPr>
          <p:cNvPr id="57370" name="Text Box 35"/>
          <p:cNvSpPr txBox="1">
            <a:spLocks noChangeArrowheads="1"/>
          </p:cNvSpPr>
          <p:nvPr/>
        </p:nvSpPr>
        <p:spPr bwMode="auto">
          <a:xfrm>
            <a:off x="4200525" y="1487488"/>
            <a:ext cx="2263775" cy="444500"/>
          </a:xfrm>
          <a:prstGeom prst="rect">
            <a:avLst/>
          </a:prstGeom>
          <a:noFill/>
          <a:ln w="9525">
            <a:noFill/>
            <a:miter lim="800000"/>
            <a:headEnd/>
            <a:tailEnd/>
          </a:ln>
        </p:spPr>
        <p:txBody>
          <a:bodyPr wrap="none" lIns="100794" tIns="50397" rIns="100794" bIns="50397">
            <a:spAutoFit/>
          </a:bodyPr>
          <a:lstStyle/>
          <a:p>
            <a:r>
              <a:rPr lang="en-US">
                <a:solidFill>
                  <a:schemeClr val="tx1"/>
                </a:solidFill>
              </a:rPr>
              <a:t>Known Distance</a:t>
            </a:r>
          </a:p>
        </p:txBody>
      </p:sp>
      <p:sp>
        <p:nvSpPr>
          <p:cNvPr id="57371" name="Line 36"/>
          <p:cNvSpPr>
            <a:spLocks noChangeShapeType="1"/>
          </p:cNvSpPr>
          <p:nvPr/>
        </p:nvSpPr>
        <p:spPr bwMode="auto">
          <a:xfrm flipH="1">
            <a:off x="4619625" y="1908175"/>
            <a:ext cx="84138" cy="334963"/>
          </a:xfrm>
          <a:prstGeom prst="line">
            <a:avLst/>
          </a:prstGeom>
          <a:noFill/>
          <a:ln w="25400">
            <a:solidFill>
              <a:schemeClr val="tx1"/>
            </a:solidFill>
            <a:round/>
            <a:headEnd/>
            <a:tailEnd type="triangle" w="med" len="med"/>
          </a:ln>
        </p:spPr>
        <p:txBody>
          <a:bodyPr lIns="100794" tIns="50397" rIns="100794" bIns="50397"/>
          <a:lstStyle/>
          <a:p>
            <a:endParaRPr lang="en-GB"/>
          </a:p>
        </p:txBody>
      </p:sp>
      <p:sp>
        <p:nvSpPr>
          <p:cNvPr id="57372" name="Line 37"/>
          <p:cNvSpPr>
            <a:spLocks noChangeShapeType="1"/>
          </p:cNvSpPr>
          <p:nvPr/>
        </p:nvSpPr>
        <p:spPr bwMode="auto">
          <a:xfrm flipH="1">
            <a:off x="5795963" y="1908175"/>
            <a:ext cx="84137" cy="334963"/>
          </a:xfrm>
          <a:prstGeom prst="line">
            <a:avLst/>
          </a:prstGeom>
          <a:noFill/>
          <a:ln w="25400">
            <a:solidFill>
              <a:schemeClr val="tx1"/>
            </a:solidFill>
            <a:round/>
            <a:headEnd/>
            <a:tailEnd type="triangle" w="med" len="med"/>
          </a:ln>
        </p:spPr>
        <p:txBody>
          <a:bodyPr lIns="100794" tIns="50397" rIns="100794" bIns="50397"/>
          <a:lstStyle/>
          <a:p>
            <a:endParaRPr lang="en-GB"/>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a:stretch>
            <a:fillRect/>
          </a:stretch>
        </p:blipFill>
        <p:spPr bwMode="auto">
          <a:xfrm>
            <a:off x="2724150" y="1174750"/>
            <a:ext cx="4624388" cy="6092825"/>
          </a:xfrm>
          <a:prstGeom prst="rect">
            <a:avLst/>
          </a:prstGeom>
          <a:noFill/>
          <a:ln w="9525">
            <a:noFill/>
            <a:miter lim="800000"/>
            <a:headEnd/>
            <a:tailEnd/>
          </a:ln>
        </p:spPr>
      </p:pic>
      <p:sp>
        <p:nvSpPr>
          <p:cNvPr id="3" name="Title 1"/>
          <p:cNvSpPr txBox="1">
            <a:spLocks/>
          </p:cNvSpPr>
          <p:nvPr/>
        </p:nvSpPr>
        <p:spPr>
          <a:xfrm>
            <a:off x="819150" y="344556"/>
            <a:ext cx="8604250" cy="781878"/>
          </a:xfrm>
          <a:prstGeom prst="rect">
            <a:avLst/>
          </a:prstGeom>
        </p:spPr>
        <p:txBody>
          <a:bodyPr/>
          <a:lstStyle/>
          <a:p>
            <a:pPr algn="ctr" eaLnBrk="0">
              <a:buFont typeface="Times New Roman" pitchFamily="16" charset="0"/>
              <a:buNone/>
              <a:defRPr/>
            </a:pPr>
            <a:r>
              <a:rPr lang="en-GB" sz="3200" b="1" dirty="0">
                <a:solidFill>
                  <a:srgbClr val="000000"/>
                </a:solidFill>
                <a:latin typeface="Times New Roman" pitchFamily="16" charset="0"/>
              </a:rPr>
              <a:t>Effect of paired-end alignments</a:t>
            </a:r>
            <a:endParaRPr lang="en-GB" sz="3200" b="1" kern="0" dirty="0">
              <a:solidFill>
                <a:srgbClr val="000000"/>
              </a:solidFill>
              <a:latin typeface="+mj-lt"/>
              <a:ea typeface="+mj-ea"/>
              <a:cs typeface="+mj-cs"/>
            </a:endParaRPr>
          </a:p>
        </p:txBody>
      </p:sp>
      <p:sp>
        <p:nvSpPr>
          <p:cNvPr id="58372" name="Rectangle 3"/>
          <p:cNvSpPr>
            <a:spLocks noChangeArrowheads="1"/>
          </p:cNvSpPr>
          <p:nvPr/>
        </p:nvSpPr>
        <p:spPr bwMode="auto">
          <a:xfrm>
            <a:off x="7584040" y="5638941"/>
            <a:ext cx="2212975" cy="1695450"/>
          </a:xfrm>
          <a:prstGeom prst="rect">
            <a:avLst/>
          </a:prstGeom>
          <a:noFill/>
          <a:ln w="9525">
            <a:noFill/>
            <a:miter lim="800000"/>
            <a:headEnd/>
            <a:tailEnd/>
          </a:ln>
        </p:spPr>
        <p:txBody>
          <a:bodyPr>
            <a:spAutoFit/>
          </a:bodyPr>
          <a:lstStyle/>
          <a:p>
            <a:r>
              <a:rPr lang="en-GB" sz="1600" dirty="0" err="1">
                <a:solidFill>
                  <a:schemeClr val="tx1"/>
                </a:solidFill>
              </a:rPr>
              <a:t>Heng</a:t>
            </a:r>
            <a:r>
              <a:rPr lang="en-GB" sz="1600" dirty="0">
                <a:solidFill>
                  <a:schemeClr val="tx1"/>
                </a:solidFill>
              </a:rPr>
              <a:t> Li &amp; Nils Homer. Sequence alignment algorithms for next-generation sequencing. Briefings in Bioinformatics. </a:t>
            </a:r>
            <a:r>
              <a:rPr lang="en-GB" sz="1600" dirty="0" err="1">
                <a:solidFill>
                  <a:schemeClr val="tx1"/>
                </a:solidFill>
              </a:rPr>
              <a:t>Vol</a:t>
            </a:r>
            <a:r>
              <a:rPr lang="en-GB" sz="1600" dirty="0">
                <a:solidFill>
                  <a:schemeClr val="tx1"/>
                </a:solidFill>
              </a:rPr>
              <a:t> 11. No 5. 473 483, 2010</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776288" y="11117"/>
            <a:ext cx="8604250" cy="1258887"/>
          </a:xfrm>
        </p:spPr>
        <p:txBody>
          <a:bodyPr/>
          <a:lstStyle/>
          <a:p>
            <a:r>
              <a:rPr lang="en-GB" sz="3200" dirty="0" smtClean="0"/>
              <a:t>Effect of coverage on SNP call accuracy</a:t>
            </a:r>
          </a:p>
        </p:txBody>
      </p:sp>
      <p:pic>
        <p:nvPicPr>
          <p:cNvPr id="59395" name="Picture 2"/>
          <p:cNvPicPr>
            <a:picLocks noChangeAspect="1" noChangeArrowheads="1"/>
          </p:cNvPicPr>
          <p:nvPr/>
        </p:nvPicPr>
        <p:blipFill>
          <a:blip r:embed="rId2" cstate="print"/>
          <a:srcRect/>
          <a:stretch>
            <a:fillRect/>
          </a:stretch>
        </p:blipFill>
        <p:spPr bwMode="auto">
          <a:xfrm>
            <a:off x="822325" y="3163888"/>
            <a:ext cx="5289550" cy="4395787"/>
          </a:xfrm>
          <a:prstGeom prst="rect">
            <a:avLst/>
          </a:prstGeom>
          <a:noFill/>
          <a:ln w="9525">
            <a:noFill/>
            <a:miter lim="800000"/>
            <a:headEnd/>
            <a:tailEnd/>
          </a:ln>
        </p:spPr>
      </p:pic>
      <p:sp>
        <p:nvSpPr>
          <p:cNvPr id="59396" name="TextBox 4"/>
          <p:cNvSpPr txBox="1">
            <a:spLocks noChangeArrowheads="1"/>
          </p:cNvSpPr>
          <p:nvPr/>
        </p:nvSpPr>
        <p:spPr bwMode="auto">
          <a:xfrm>
            <a:off x="5907088" y="4754563"/>
            <a:ext cx="3438525" cy="608012"/>
          </a:xfrm>
          <a:prstGeom prst="rect">
            <a:avLst/>
          </a:prstGeom>
          <a:noFill/>
          <a:ln w="9525">
            <a:noFill/>
            <a:miter lim="800000"/>
            <a:headEnd/>
            <a:tailEnd/>
          </a:ln>
        </p:spPr>
        <p:txBody>
          <a:bodyPr>
            <a:spAutoFit/>
          </a:bodyPr>
          <a:lstStyle/>
          <a:p>
            <a:r>
              <a:rPr lang="en-GB" sz="1800" i="1" dirty="0">
                <a:solidFill>
                  <a:schemeClr val="tx1"/>
                </a:solidFill>
              </a:rPr>
              <a:t>Source – Illumina Tech Note</a:t>
            </a:r>
          </a:p>
          <a:p>
            <a:r>
              <a:rPr lang="en-GB" sz="1800" i="1" dirty="0">
                <a:solidFill>
                  <a:schemeClr val="tx1"/>
                </a:solidFill>
              </a:rPr>
              <a:t>Human diploid sample </a:t>
            </a:r>
          </a:p>
        </p:txBody>
      </p:sp>
      <p:sp>
        <p:nvSpPr>
          <p:cNvPr id="59397" name="TextBox 5"/>
          <p:cNvSpPr txBox="1">
            <a:spLocks noChangeArrowheads="1"/>
          </p:cNvSpPr>
          <p:nvPr/>
        </p:nvSpPr>
        <p:spPr bwMode="auto">
          <a:xfrm>
            <a:off x="768350" y="1390650"/>
            <a:ext cx="8356600" cy="1809750"/>
          </a:xfrm>
          <a:prstGeom prst="rect">
            <a:avLst/>
          </a:prstGeom>
          <a:noFill/>
          <a:ln w="9525">
            <a:noFill/>
            <a:miter lim="800000"/>
            <a:headEnd/>
            <a:tailEnd/>
          </a:ln>
        </p:spPr>
        <p:txBody>
          <a:bodyPr>
            <a:spAutoFit/>
          </a:bodyPr>
          <a:lstStyle/>
          <a:p>
            <a:pPr>
              <a:buFont typeface="Arial" charset="0"/>
              <a:buChar char="•"/>
            </a:pPr>
            <a:r>
              <a:rPr lang="en-GB" dirty="0"/>
              <a:t> </a:t>
            </a:r>
            <a:r>
              <a:rPr lang="en-GB" dirty="0">
                <a:solidFill>
                  <a:schemeClr val="tx1"/>
                </a:solidFill>
              </a:rPr>
              <a:t>Depends crucially on </a:t>
            </a:r>
            <a:r>
              <a:rPr lang="en-GB" dirty="0" err="1">
                <a:solidFill>
                  <a:schemeClr val="tx1"/>
                </a:solidFill>
              </a:rPr>
              <a:t>ploidy</a:t>
            </a:r>
            <a:endParaRPr lang="en-GB" dirty="0">
              <a:solidFill>
                <a:schemeClr val="tx1"/>
              </a:solidFill>
            </a:endParaRPr>
          </a:p>
          <a:p>
            <a:pPr>
              <a:buFont typeface="Arial" charset="0"/>
              <a:buChar char="•"/>
            </a:pPr>
            <a:r>
              <a:rPr lang="en-GB" dirty="0">
                <a:solidFill>
                  <a:schemeClr val="tx1"/>
                </a:solidFill>
              </a:rPr>
              <a:t> Bacterial genomes can get away with 10-20x </a:t>
            </a:r>
          </a:p>
          <a:p>
            <a:pPr>
              <a:buFont typeface="Arial" charset="0"/>
              <a:buChar char="•"/>
            </a:pPr>
            <a:r>
              <a:rPr lang="en-GB" dirty="0">
                <a:solidFill>
                  <a:schemeClr val="tx1"/>
                </a:solidFill>
              </a:rPr>
              <a:t> For human genomes and other diploids 20-30x is regarded as </a:t>
            </a:r>
            <a:r>
              <a:rPr lang="en-GB" dirty="0" smtClean="0">
                <a:solidFill>
                  <a:schemeClr val="tx1"/>
                </a:solidFill>
              </a:rPr>
              <a:t>   </a:t>
            </a:r>
          </a:p>
          <a:p>
            <a:r>
              <a:rPr lang="en-GB" dirty="0">
                <a:solidFill>
                  <a:schemeClr val="tx1"/>
                </a:solidFill>
              </a:rPr>
              <a:t> </a:t>
            </a:r>
            <a:r>
              <a:rPr lang="en-GB" dirty="0" smtClean="0">
                <a:solidFill>
                  <a:schemeClr val="tx1"/>
                </a:solidFill>
              </a:rPr>
              <a:t>  standard</a:t>
            </a:r>
            <a:endParaRPr lang="en-GB" dirty="0">
              <a:solidFill>
                <a:schemeClr val="tx1"/>
              </a:solidFill>
            </a:endParaRPr>
          </a:p>
          <a:p>
            <a:pPr>
              <a:buFont typeface="Arial" charset="0"/>
              <a:buChar char="•"/>
            </a:pPr>
            <a:r>
              <a:rPr lang="en-GB" dirty="0">
                <a:solidFill>
                  <a:schemeClr val="tx1"/>
                </a:solidFill>
              </a:rPr>
              <a:t> Poly-</a:t>
            </a:r>
            <a:r>
              <a:rPr lang="en-GB" dirty="0" err="1">
                <a:solidFill>
                  <a:schemeClr val="tx1"/>
                </a:solidFill>
              </a:rPr>
              <a:t>ploids</a:t>
            </a:r>
            <a:r>
              <a:rPr lang="en-GB" dirty="0">
                <a:solidFill>
                  <a:schemeClr val="tx1"/>
                </a:solidFill>
              </a:rPr>
              <a:t> (</a:t>
            </a:r>
            <a:r>
              <a:rPr lang="en-GB" dirty="0" err="1">
                <a:solidFill>
                  <a:schemeClr val="tx1"/>
                </a:solidFill>
              </a:rPr>
              <a:t>e.g</a:t>
            </a:r>
            <a:r>
              <a:rPr lang="en-GB" dirty="0">
                <a:solidFill>
                  <a:schemeClr val="tx1"/>
                </a:solidFill>
              </a:rPr>
              <a:t> wheat) may need much higher coverage</a:t>
            </a:r>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39775" y="-9033"/>
            <a:ext cx="8604250" cy="1258887"/>
          </a:xfrm>
        </p:spPr>
        <p:txBody>
          <a:bodyPr/>
          <a:lstStyle/>
          <a:p>
            <a:r>
              <a:rPr lang="en-GB" sz="3200" dirty="0" smtClean="0"/>
              <a:t>PCR duplicates</a:t>
            </a:r>
          </a:p>
        </p:txBody>
      </p:sp>
      <p:sp>
        <p:nvSpPr>
          <p:cNvPr id="60419" name="Content Placeholder 3"/>
          <p:cNvSpPr>
            <a:spLocks noGrp="1"/>
          </p:cNvSpPr>
          <p:nvPr>
            <p:ph idx="1"/>
          </p:nvPr>
        </p:nvSpPr>
        <p:spPr>
          <a:xfrm>
            <a:off x="739775" y="1518762"/>
            <a:ext cx="8897938" cy="4759325"/>
          </a:xfrm>
        </p:spPr>
        <p:txBody>
          <a:bodyPr/>
          <a:lstStyle/>
          <a:p>
            <a:pPr>
              <a:buFont typeface="Arial" charset="0"/>
              <a:buChar char="•"/>
            </a:pPr>
            <a:r>
              <a:rPr lang="en-GB" sz="2400" b="1" dirty="0" smtClean="0"/>
              <a:t>2</a:t>
            </a:r>
            <a:r>
              <a:rPr lang="en-GB" sz="2400" b="1" baseline="30000" dirty="0" smtClean="0"/>
              <a:t>nd</a:t>
            </a:r>
            <a:r>
              <a:rPr lang="en-GB" sz="2400" b="1" dirty="0" smtClean="0"/>
              <a:t> generation sequencers are not single-molecule sequencers</a:t>
            </a:r>
          </a:p>
          <a:p>
            <a:pPr lvl="1">
              <a:buFont typeface="Times New Roman" pitchFamily="18" charset="0"/>
              <a:buChar char="−"/>
            </a:pPr>
            <a:r>
              <a:rPr lang="en-GB" sz="2400" dirty="0" smtClean="0"/>
              <a:t>All have at least one PCR amplification step</a:t>
            </a:r>
          </a:p>
          <a:p>
            <a:pPr lvl="1">
              <a:buFont typeface="Times New Roman" pitchFamily="18" charset="0"/>
              <a:buChar char="−"/>
            </a:pPr>
            <a:r>
              <a:rPr lang="en-GB" sz="2400" dirty="0" smtClean="0"/>
              <a:t>Can result in duplicate DNA fragments</a:t>
            </a:r>
          </a:p>
          <a:p>
            <a:pPr lvl="1">
              <a:buFont typeface="Times New Roman" pitchFamily="18" charset="0"/>
              <a:buChar char="−"/>
            </a:pPr>
            <a:r>
              <a:rPr lang="en-GB" sz="2400" dirty="0" smtClean="0"/>
              <a:t>This can bias SNP calls or introduce false SNPs</a:t>
            </a:r>
          </a:p>
          <a:p>
            <a:pPr lvl="1"/>
            <a:endParaRPr lang="en-GB" dirty="0" smtClean="0"/>
          </a:p>
          <a:p>
            <a:pPr>
              <a:buFont typeface="Arial" charset="0"/>
              <a:buChar char="•"/>
            </a:pPr>
            <a:r>
              <a:rPr lang="en-GB" sz="2400" b="1" dirty="0" smtClean="0"/>
              <a:t>Generally duplicates only make up a small fraction of the results</a:t>
            </a:r>
          </a:p>
          <a:p>
            <a:pPr lvl="1">
              <a:buFont typeface="Times New Roman" pitchFamily="18" charset="0"/>
              <a:buChar char="−"/>
            </a:pPr>
            <a:r>
              <a:rPr lang="en-GB" sz="2400" dirty="0" smtClean="0"/>
              <a:t>Good libraries have &lt; 2-3% of duplicates</a:t>
            </a:r>
          </a:p>
          <a:p>
            <a:pPr lvl="1">
              <a:buFont typeface="Times New Roman" pitchFamily="18" charset="0"/>
              <a:buChar char="−"/>
            </a:pPr>
            <a:r>
              <a:rPr lang="en-GB" sz="2400" dirty="0" err="1" smtClean="0"/>
              <a:t>SAMtools</a:t>
            </a:r>
            <a:r>
              <a:rPr lang="en-GB" sz="2400" dirty="0" smtClean="0"/>
              <a:t> and Picard can identify and remove these when aligned against a reference genome</a:t>
            </a:r>
          </a:p>
          <a:p>
            <a:pPr lvl="1">
              <a:buFont typeface="Times New Roman" pitchFamily="18" charset="0"/>
              <a:buChar char="−"/>
            </a:pPr>
            <a:r>
              <a:rPr lang="en-GB" sz="2400" dirty="0" smtClean="0"/>
              <a:t>Do NOT do this for RNA and </a:t>
            </a:r>
            <a:r>
              <a:rPr lang="en-GB" sz="2400" dirty="0" err="1" smtClean="0"/>
              <a:t>ChIP-seq</a:t>
            </a:r>
            <a:r>
              <a:rPr lang="en-GB" sz="2400" dirty="0" smtClean="0"/>
              <a:t> data!</a:t>
            </a:r>
          </a:p>
          <a:p>
            <a:r>
              <a:rPr lang="en-GB" dirty="0" smtClean="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39775" y="4219"/>
            <a:ext cx="8604250" cy="1258887"/>
          </a:xfrm>
        </p:spPr>
        <p:txBody>
          <a:bodyPr/>
          <a:lstStyle/>
          <a:p>
            <a:r>
              <a:rPr lang="en-GB" sz="3200" dirty="0" smtClean="0"/>
              <a:t>PCR duplicates</a:t>
            </a:r>
          </a:p>
        </p:txBody>
      </p:sp>
      <p:pic>
        <p:nvPicPr>
          <p:cNvPr id="61443" name="Picture 2"/>
          <p:cNvPicPr>
            <a:picLocks noGrp="1" noChangeAspect="1" noChangeArrowheads="1"/>
          </p:cNvPicPr>
          <p:nvPr>
            <p:ph idx="1"/>
          </p:nvPr>
        </p:nvPicPr>
        <p:blipFill>
          <a:blip r:embed="rId2" cstate="print"/>
          <a:srcRect t="936" r="1736"/>
          <a:stretch>
            <a:fillRect/>
          </a:stretch>
        </p:blipFill>
        <p:spPr>
          <a:xfrm>
            <a:off x="0" y="1707883"/>
            <a:ext cx="10005536" cy="4678630"/>
          </a:xfr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9150" y="331304"/>
            <a:ext cx="8604250" cy="875196"/>
          </a:xfrm>
          <a:prstGeom prst="rect">
            <a:avLst/>
          </a:prstGeom>
        </p:spPr>
        <p:txBody>
          <a:bodyPr/>
          <a:lstStyle/>
          <a:p>
            <a:pPr algn="ctr" eaLnBrk="0">
              <a:buFont typeface="Times New Roman" pitchFamily="16" charset="0"/>
              <a:buNone/>
              <a:defRPr/>
            </a:pPr>
            <a:r>
              <a:rPr lang="en-GB" sz="3200" b="1" dirty="0">
                <a:solidFill>
                  <a:srgbClr val="000000"/>
                </a:solidFill>
                <a:latin typeface="Times New Roman" pitchFamily="16" charset="0"/>
              </a:rPr>
              <a:t>Base quality impacts on read mapping</a:t>
            </a:r>
            <a:endParaRPr lang="en-GB" sz="3200" b="1" kern="0" dirty="0">
              <a:solidFill>
                <a:srgbClr val="000000"/>
              </a:solidFill>
              <a:latin typeface="+mj-lt"/>
              <a:ea typeface="+mj-ea"/>
              <a:cs typeface="+mj-cs"/>
            </a:endParaRPr>
          </a:p>
        </p:txBody>
      </p:sp>
      <p:pic>
        <p:nvPicPr>
          <p:cNvPr id="62467" name="Picture 2"/>
          <p:cNvPicPr>
            <a:picLocks noChangeAspect="1" noChangeArrowheads="1"/>
          </p:cNvPicPr>
          <p:nvPr/>
        </p:nvPicPr>
        <p:blipFill>
          <a:blip r:embed="rId3" cstate="print"/>
          <a:srcRect/>
          <a:stretch>
            <a:fillRect/>
          </a:stretch>
        </p:blipFill>
        <p:spPr bwMode="auto">
          <a:xfrm>
            <a:off x="1401763" y="1500188"/>
            <a:ext cx="6848475" cy="4383087"/>
          </a:xfrm>
          <a:prstGeom prst="rect">
            <a:avLst/>
          </a:prstGeom>
          <a:noFill/>
          <a:ln w="9525">
            <a:noFill/>
            <a:miter lim="800000"/>
            <a:headEnd/>
            <a:tailEnd/>
          </a:ln>
        </p:spPr>
      </p:pic>
      <p:sp>
        <p:nvSpPr>
          <p:cNvPr id="62468" name="Rectangle 3"/>
          <p:cNvSpPr>
            <a:spLocks noChangeArrowheads="1"/>
          </p:cNvSpPr>
          <p:nvPr/>
        </p:nvSpPr>
        <p:spPr bwMode="auto">
          <a:xfrm>
            <a:off x="7662516" y="5665445"/>
            <a:ext cx="2212975" cy="1695450"/>
          </a:xfrm>
          <a:prstGeom prst="rect">
            <a:avLst/>
          </a:prstGeom>
          <a:noFill/>
          <a:ln w="9525">
            <a:noFill/>
            <a:miter lim="800000"/>
            <a:headEnd/>
            <a:tailEnd/>
          </a:ln>
        </p:spPr>
        <p:txBody>
          <a:bodyPr>
            <a:spAutoFit/>
          </a:bodyPr>
          <a:lstStyle/>
          <a:p>
            <a:r>
              <a:rPr lang="en-GB" sz="1600" dirty="0" err="1">
                <a:solidFill>
                  <a:schemeClr val="tx1"/>
                </a:solidFill>
              </a:rPr>
              <a:t>Heng</a:t>
            </a:r>
            <a:r>
              <a:rPr lang="en-GB" sz="1600" dirty="0">
                <a:solidFill>
                  <a:schemeClr val="tx1"/>
                </a:solidFill>
              </a:rPr>
              <a:t> Li &amp; Nils Homer. Sequence alignment algorithms for next-generation sequencing. Briefings in Bioinformatics. </a:t>
            </a:r>
            <a:r>
              <a:rPr lang="en-GB" sz="1600" dirty="0" err="1">
                <a:solidFill>
                  <a:schemeClr val="tx1"/>
                </a:solidFill>
              </a:rPr>
              <a:t>Vol</a:t>
            </a:r>
            <a:r>
              <a:rPr lang="en-GB" sz="1600" dirty="0">
                <a:solidFill>
                  <a:schemeClr val="tx1"/>
                </a:solidFill>
              </a:rPr>
              <a:t> 11. No 5. 473 483, 2010</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9150" y="379896"/>
            <a:ext cx="8604250" cy="800100"/>
          </a:xfrm>
          <a:prstGeom prst="rect">
            <a:avLst/>
          </a:prstGeom>
        </p:spPr>
        <p:txBody>
          <a:bodyPr/>
          <a:lstStyle/>
          <a:p>
            <a:pPr algn="ctr" eaLnBrk="0">
              <a:buFont typeface="Times New Roman" pitchFamily="16" charset="0"/>
              <a:buNone/>
              <a:defRPr/>
            </a:pPr>
            <a:r>
              <a:rPr lang="en-GB" sz="3200" b="1" dirty="0" err="1">
                <a:solidFill>
                  <a:srgbClr val="000000"/>
                </a:solidFill>
                <a:latin typeface="Times New Roman" pitchFamily="16" charset="0"/>
              </a:rPr>
              <a:t>Methylation</a:t>
            </a:r>
            <a:r>
              <a:rPr lang="en-GB" sz="3200" b="1" dirty="0">
                <a:solidFill>
                  <a:srgbClr val="000000"/>
                </a:solidFill>
                <a:latin typeface="Times New Roman" pitchFamily="16" charset="0"/>
              </a:rPr>
              <a:t> experiments</a:t>
            </a:r>
            <a:endParaRPr lang="en-GB" sz="3200" b="1" kern="0" dirty="0">
              <a:solidFill>
                <a:srgbClr val="000000"/>
              </a:solidFill>
              <a:latin typeface="+mj-lt"/>
              <a:ea typeface="+mj-ea"/>
              <a:cs typeface="+mj-cs"/>
            </a:endParaRPr>
          </a:p>
        </p:txBody>
      </p:sp>
      <p:pic>
        <p:nvPicPr>
          <p:cNvPr id="63491" name="Picture 3"/>
          <p:cNvPicPr>
            <a:picLocks noChangeAspect="1" noChangeArrowheads="1"/>
          </p:cNvPicPr>
          <p:nvPr/>
        </p:nvPicPr>
        <p:blipFill>
          <a:blip r:embed="rId3" cstate="print"/>
          <a:srcRect/>
          <a:stretch>
            <a:fillRect/>
          </a:stretch>
        </p:blipFill>
        <p:spPr bwMode="auto">
          <a:xfrm>
            <a:off x="720725" y="2943225"/>
            <a:ext cx="8604250" cy="2911475"/>
          </a:xfrm>
          <a:prstGeom prst="rect">
            <a:avLst/>
          </a:prstGeom>
          <a:noFill/>
          <a:ln w="9525">
            <a:noFill/>
            <a:round/>
            <a:headEnd/>
            <a:tailEnd/>
          </a:ln>
        </p:spPr>
      </p:pic>
      <p:cxnSp>
        <p:nvCxnSpPr>
          <p:cNvPr id="63492" name="Straight Arrow Connector 4"/>
          <p:cNvCxnSpPr>
            <a:cxnSpLocks noChangeShapeType="1"/>
          </p:cNvCxnSpPr>
          <p:nvPr/>
        </p:nvCxnSpPr>
        <p:spPr bwMode="auto">
          <a:xfrm rot="10800000" flipV="1">
            <a:off x="1978094" y="2001632"/>
            <a:ext cx="1755775" cy="804863"/>
          </a:xfrm>
          <a:prstGeom prst="straightConnector1">
            <a:avLst/>
          </a:prstGeom>
          <a:noFill/>
          <a:ln w="9525" algn="ctr">
            <a:solidFill>
              <a:schemeClr val="tx1"/>
            </a:solidFill>
            <a:round/>
            <a:headEnd/>
            <a:tailEnd type="triangle" w="lg" len="lg"/>
          </a:ln>
        </p:spPr>
      </p:cxnSp>
      <p:sp>
        <p:nvSpPr>
          <p:cNvPr id="63493" name="TextBox 6"/>
          <p:cNvSpPr txBox="1">
            <a:spLocks noChangeArrowheads="1"/>
          </p:cNvSpPr>
          <p:nvPr/>
        </p:nvSpPr>
        <p:spPr bwMode="auto">
          <a:xfrm>
            <a:off x="3913188" y="1627188"/>
            <a:ext cx="3803650" cy="378565"/>
          </a:xfrm>
          <a:prstGeom prst="rect">
            <a:avLst/>
          </a:prstGeom>
          <a:noFill/>
          <a:ln w="9525">
            <a:noFill/>
            <a:miter lim="800000"/>
            <a:headEnd/>
            <a:tailEnd/>
          </a:ln>
        </p:spPr>
        <p:txBody>
          <a:bodyPr>
            <a:spAutoFit/>
          </a:bodyPr>
          <a:lstStyle/>
          <a:p>
            <a:r>
              <a:rPr lang="en-GB" sz="2000" dirty="0" err="1">
                <a:solidFill>
                  <a:schemeClr val="tx1"/>
                </a:solidFill>
                <a:latin typeface="Arial" pitchFamily="34" charset="0"/>
                <a:cs typeface="Arial" pitchFamily="34" charset="0"/>
              </a:rPr>
              <a:t>Unmethylated</a:t>
            </a:r>
            <a:r>
              <a:rPr lang="en-GB" sz="2000" dirty="0">
                <a:solidFill>
                  <a:schemeClr val="tx1"/>
                </a:solidFill>
                <a:latin typeface="Arial" pitchFamily="34" charset="0"/>
                <a:cs typeface="Arial" pitchFamily="34" charset="0"/>
              </a:rPr>
              <a:t> cytosine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9150" y="379896"/>
            <a:ext cx="8604250" cy="800100"/>
          </a:xfrm>
          <a:prstGeom prst="rect">
            <a:avLst/>
          </a:prstGeom>
        </p:spPr>
        <p:txBody>
          <a:bodyPr/>
          <a:lstStyle/>
          <a:p>
            <a:pPr algn="ctr" eaLnBrk="0">
              <a:buFont typeface="Times New Roman" pitchFamily="16" charset="0"/>
              <a:buNone/>
              <a:defRPr/>
            </a:pPr>
            <a:r>
              <a:rPr lang="en-GB" sz="3200" b="1" dirty="0" err="1">
                <a:solidFill>
                  <a:srgbClr val="000000"/>
                </a:solidFill>
                <a:latin typeface="Times New Roman" pitchFamily="16" charset="0"/>
              </a:rPr>
              <a:t>Methylation</a:t>
            </a:r>
            <a:r>
              <a:rPr lang="en-GB" sz="3200" b="1" dirty="0">
                <a:solidFill>
                  <a:srgbClr val="000000"/>
                </a:solidFill>
                <a:latin typeface="Times New Roman" pitchFamily="16" charset="0"/>
              </a:rPr>
              <a:t> experiments</a:t>
            </a:r>
            <a:endParaRPr lang="en-GB" sz="3200" b="1" kern="0" dirty="0">
              <a:solidFill>
                <a:srgbClr val="000000"/>
              </a:solidFill>
              <a:latin typeface="+mj-lt"/>
              <a:ea typeface="+mj-ea"/>
              <a:cs typeface="+mj-cs"/>
            </a:endParaRPr>
          </a:p>
        </p:txBody>
      </p:sp>
      <p:sp>
        <p:nvSpPr>
          <p:cNvPr id="64515" name="TextBox 3"/>
          <p:cNvSpPr txBox="1">
            <a:spLocks noChangeArrowheads="1"/>
          </p:cNvSpPr>
          <p:nvPr/>
        </p:nvSpPr>
        <p:spPr bwMode="auto">
          <a:xfrm>
            <a:off x="566738" y="1453667"/>
            <a:ext cx="9107487" cy="5244705"/>
          </a:xfrm>
          <a:prstGeom prst="rect">
            <a:avLst/>
          </a:prstGeom>
          <a:noFill/>
          <a:ln w="9525">
            <a:noFill/>
            <a:miter lim="800000"/>
            <a:headEnd/>
            <a:tailEnd/>
          </a:ln>
        </p:spPr>
        <p:txBody>
          <a:bodyPr>
            <a:spAutoFit/>
          </a:bodyPr>
          <a:lstStyle/>
          <a:p>
            <a:pPr>
              <a:buFont typeface="Arial" charset="0"/>
              <a:buChar char="•"/>
            </a:pPr>
            <a:r>
              <a:rPr lang="en-GB" dirty="0"/>
              <a:t> </a:t>
            </a:r>
            <a:r>
              <a:rPr lang="en-GB" dirty="0">
                <a:solidFill>
                  <a:schemeClr val="tx1"/>
                </a:solidFill>
              </a:rPr>
              <a:t>Directly aligning reads against a reference will fail due to excessive </a:t>
            </a:r>
            <a:r>
              <a:rPr lang="en-GB" dirty="0" smtClean="0">
                <a:solidFill>
                  <a:schemeClr val="tx1"/>
                </a:solidFill>
              </a:rPr>
              <a:t>mismatches </a:t>
            </a:r>
            <a:r>
              <a:rPr lang="en-GB" dirty="0">
                <a:solidFill>
                  <a:schemeClr val="tx1"/>
                </a:solidFill>
              </a:rPr>
              <a:t>in non-</a:t>
            </a:r>
            <a:r>
              <a:rPr lang="en-GB" dirty="0" err="1">
                <a:solidFill>
                  <a:schemeClr val="tx1"/>
                </a:solidFill>
              </a:rPr>
              <a:t>methylated</a:t>
            </a:r>
            <a:r>
              <a:rPr lang="en-GB" dirty="0">
                <a:solidFill>
                  <a:schemeClr val="tx1"/>
                </a:solidFill>
              </a:rPr>
              <a:t> regions</a:t>
            </a:r>
          </a:p>
          <a:p>
            <a:endParaRPr lang="en-GB" dirty="0">
              <a:solidFill>
                <a:schemeClr val="tx1"/>
              </a:solidFill>
            </a:endParaRPr>
          </a:p>
          <a:p>
            <a:pPr>
              <a:buFont typeface="Arial" charset="0"/>
              <a:buChar char="•"/>
            </a:pPr>
            <a:r>
              <a:rPr lang="en-GB" dirty="0" smtClean="0">
                <a:solidFill>
                  <a:schemeClr val="tx1"/>
                </a:solidFill>
              </a:rPr>
              <a:t> Most </a:t>
            </a:r>
            <a:r>
              <a:rPr lang="en-GB" dirty="0">
                <a:solidFill>
                  <a:schemeClr val="tx1"/>
                </a:solidFill>
              </a:rPr>
              <a:t>aligners deal with this by creating 2 reference sequences</a:t>
            </a:r>
          </a:p>
          <a:p>
            <a:pPr lvl="1">
              <a:buFont typeface="Times New Roman" pitchFamily="18" charset="0"/>
              <a:buChar char="−"/>
            </a:pPr>
            <a:r>
              <a:rPr lang="en-GB" dirty="0">
                <a:solidFill>
                  <a:schemeClr val="tx1"/>
                </a:solidFill>
              </a:rPr>
              <a:t>One has all Cs converted to Ts</a:t>
            </a:r>
          </a:p>
          <a:p>
            <a:pPr lvl="1">
              <a:buFont typeface="Times New Roman" pitchFamily="18" charset="0"/>
              <a:buChar char="−"/>
            </a:pPr>
            <a:r>
              <a:rPr lang="en-GB" dirty="0">
                <a:solidFill>
                  <a:schemeClr val="tx1"/>
                </a:solidFill>
              </a:rPr>
              <a:t>One has all Gs converted to As</a:t>
            </a:r>
          </a:p>
          <a:p>
            <a:pPr>
              <a:buFont typeface="Arial" charset="0"/>
              <a:buChar char="•"/>
            </a:pPr>
            <a:endParaRPr lang="en-GB" dirty="0">
              <a:solidFill>
                <a:schemeClr val="tx1"/>
              </a:solidFill>
            </a:endParaRPr>
          </a:p>
          <a:p>
            <a:pPr>
              <a:buFont typeface="Arial" charset="0"/>
              <a:buChar char="•"/>
            </a:pPr>
            <a:r>
              <a:rPr lang="en-GB" dirty="0">
                <a:solidFill>
                  <a:schemeClr val="tx1"/>
                </a:solidFill>
              </a:rPr>
              <a:t> Convert Cs to Ts in all reads aligned against C-T reference</a:t>
            </a:r>
          </a:p>
          <a:p>
            <a:pPr>
              <a:buFont typeface="Arial" charset="0"/>
              <a:buChar char="•"/>
            </a:pPr>
            <a:r>
              <a:rPr lang="en-GB" dirty="0">
                <a:solidFill>
                  <a:schemeClr val="tx1"/>
                </a:solidFill>
              </a:rPr>
              <a:t> Convert Gs to As in all reads aligned against G-A reference</a:t>
            </a:r>
          </a:p>
          <a:p>
            <a:pPr>
              <a:buFont typeface="Arial" charset="0"/>
              <a:buChar char="•"/>
            </a:pPr>
            <a:endParaRPr lang="en-GB" dirty="0">
              <a:solidFill>
                <a:schemeClr val="tx1"/>
              </a:solidFill>
            </a:endParaRPr>
          </a:p>
          <a:p>
            <a:pPr>
              <a:buFont typeface="Arial" charset="0"/>
              <a:buChar char="•"/>
            </a:pPr>
            <a:r>
              <a:rPr lang="en-GB" dirty="0">
                <a:solidFill>
                  <a:schemeClr val="tx1"/>
                </a:solidFill>
              </a:rPr>
              <a:t> If there are no mutations or sequencing errors the reads will always map to one of the two references</a:t>
            </a:r>
          </a:p>
          <a:p>
            <a:pPr>
              <a:buFont typeface="Arial" charset="0"/>
              <a:buChar char="•"/>
            </a:pPr>
            <a:endParaRPr lang="en-GB" dirty="0">
              <a:solidFill>
                <a:schemeClr val="tx1"/>
              </a:solidFill>
            </a:endParaRPr>
          </a:p>
          <a:p>
            <a:pPr>
              <a:buFont typeface="Arial" charset="0"/>
              <a:buChar char="•"/>
            </a:pPr>
            <a:endParaRPr lang="en-GB" dirty="0">
              <a:solidFill>
                <a:schemeClr val="tx1"/>
              </a:solidFill>
            </a:endParaRPr>
          </a:p>
          <a:p>
            <a:pPr>
              <a:buFont typeface="Arial" charset="0"/>
              <a:buChar char="•"/>
            </a:pPr>
            <a:endParaRPr lang="en-GB" dirty="0">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679446" y="11117"/>
            <a:ext cx="8605838" cy="1260475"/>
          </a:xfrm>
          <a:prstGeom prst="rect">
            <a:avLst/>
          </a:prstGeom>
          <a:noFill/>
          <a:ln w="9525">
            <a:noFill/>
            <a:round/>
            <a:headEnd/>
            <a:tailEnd/>
          </a:ln>
        </p:spPr>
        <p:txBody>
          <a:bodyPr lIns="0" tIns="0" rIns="0" bIns="0" anchor="ctr"/>
          <a:lstStyle/>
          <a:p>
            <a:pPr algn="ctr" hangingPunct="1">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rPr>
              <a:t>Multiple mapping reads</a:t>
            </a:r>
          </a:p>
        </p:txBody>
      </p:sp>
      <p:sp>
        <p:nvSpPr>
          <p:cNvPr id="65539" name="Text Box 2"/>
          <p:cNvSpPr txBox="1">
            <a:spLocks noChangeArrowheads="1"/>
          </p:cNvSpPr>
          <p:nvPr/>
        </p:nvSpPr>
        <p:spPr bwMode="auto">
          <a:xfrm>
            <a:off x="503238" y="3443288"/>
            <a:ext cx="9074150" cy="3309937"/>
          </a:xfrm>
          <a:prstGeom prst="rect">
            <a:avLst/>
          </a:prstGeom>
          <a:noFill/>
          <a:ln w="9525">
            <a:noFill/>
            <a:round/>
            <a:headEnd/>
            <a:tailEnd/>
          </a:ln>
        </p:spPr>
        <p:txBody>
          <a:bodyPr lIns="0" tIns="0" rIns="0" bIns="0"/>
          <a:lstStyle/>
          <a:p>
            <a:pPr marL="430213" indent="-323850" hangingPunct="1">
              <a:lnSpc>
                <a:spcPct val="90000"/>
              </a:lnSpc>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000000"/>
                </a:solidFill>
              </a:rPr>
              <a:t>A single read may occur more than once in the reference genome.</a:t>
            </a:r>
          </a:p>
          <a:p>
            <a:pPr marL="430213" indent="-323850" hangingPunct="1">
              <a:lnSpc>
                <a:spcPct val="90000"/>
              </a:lnSpc>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000000"/>
                </a:solidFill>
              </a:rPr>
              <a:t>This may be due to gene or whole chromosome duplication or repetitive sequences </a:t>
            </a:r>
          </a:p>
          <a:p>
            <a:pPr marL="430213" indent="-323850" hangingPunct="1">
              <a:lnSpc>
                <a:spcPct val="90000"/>
              </a:lnSpc>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000000"/>
                </a:solidFill>
              </a:rPr>
              <a:t>Aligners generally allow you to chose how these are dealt with</a:t>
            </a:r>
          </a:p>
          <a:p>
            <a:pPr marL="430213" indent="-323850" hangingPunct="1">
              <a:lnSpc>
                <a:spcPct val="90000"/>
              </a:lnSpc>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000000"/>
                </a:solidFill>
              </a:rPr>
              <a:t>Some aligners automatically assign a multi-mapping read to one of the locations at random (e.g. MAQ)</a:t>
            </a:r>
          </a:p>
        </p:txBody>
      </p:sp>
      <p:sp>
        <p:nvSpPr>
          <p:cNvPr id="65540" name="Line 3"/>
          <p:cNvSpPr>
            <a:spLocks noChangeShapeType="1"/>
          </p:cNvSpPr>
          <p:nvPr/>
        </p:nvSpPr>
        <p:spPr bwMode="auto">
          <a:xfrm>
            <a:off x="0" y="2519363"/>
            <a:ext cx="10080625" cy="1587"/>
          </a:xfrm>
          <a:prstGeom prst="line">
            <a:avLst/>
          </a:prstGeom>
          <a:noFill/>
          <a:ln w="9360">
            <a:solidFill>
              <a:srgbClr val="000000"/>
            </a:solidFill>
            <a:miter lim="800000"/>
            <a:headEnd/>
            <a:tailEnd/>
          </a:ln>
        </p:spPr>
        <p:txBody>
          <a:bodyPr/>
          <a:lstStyle/>
          <a:p>
            <a:endParaRPr lang="en-GB"/>
          </a:p>
        </p:txBody>
      </p:sp>
      <p:sp>
        <p:nvSpPr>
          <p:cNvPr id="65541" name="Rectangle 4"/>
          <p:cNvSpPr>
            <a:spLocks noChangeArrowheads="1"/>
          </p:cNvSpPr>
          <p:nvPr/>
        </p:nvSpPr>
        <p:spPr bwMode="auto">
          <a:xfrm>
            <a:off x="3611563" y="1679575"/>
            <a:ext cx="420687" cy="84138"/>
          </a:xfrm>
          <a:prstGeom prst="rect">
            <a:avLst/>
          </a:prstGeom>
          <a:solidFill>
            <a:srgbClr val="00CC99"/>
          </a:solidFill>
          <a:ln w="9360">
            <a:solidFill>
              <a:srgbClr val="000000"/>
            </a:solidFill>
            <a:miter lim="800000"/>
            <a:headEnd/>
            <a:tailEnd/>
          </a:ln>
        </p:spPr>
        <p:txBody>
          <a:bodyPr wrap="none" anchor="ctr"/>
          <a:lstStyle/>
          <a:p>
            <a:endParaRPr lang="en-US"/>
          </a:p>
        </p:txBody>
      </p:sp>
      <p:sp>
        <p:nvSpPr>
          <p:cNvPr id="65542" name="Rectangle 5"/>
          <p:cNvSpPr>
            <a:spLocks noChangeArrowheads="1"/>
          </p:cNvSpPr>
          <p:nvPr/>
        </p:nvSpPr>
        <p:spPr bwMode="auto">
          <a:xfrm>
            <a:off x="336550" y="2435225"/>
            <a:ext cx="419100" cy="84138"/>
          </a:xfrm>
          <a:prstGeom prst="rect">
            <a:avLst/>
          </a:prstGeom>
          <a:solidFill>
            <a:srgbClr val="00CC99"/>
          </a:solidFill>
          <a:ln w="9360">
            <a:solidFill>
              <a:srgbClr val="000000"/>
            </a:solidFill>
            <a:miter lim="800000"/>
            <a:headEnd/>
            <a:tailEnd/>
          </a:ln>
        </p:spPr>
        <p:txBody>
          <a:bodyPr wrap="none" anchor="ctr"/>
          <a:lstStyle/>
          <a:p>
            <a:endParaRPr lang="en-US"/>
          </a:p>
        </p:txBody>
      </p:sp>
      <p:sp>
        <p:nvSpPr>
          <p:cNvPr id="65543" name="Rectangle 6"/>
          <p:cNvSpPr>
            <a:spLocks noChangeArrowheads="1"/>
          </p:cNvSpPr>
          <p:nvPr/>
        </p:nvSpPr>
        <p:spPr bwMode="auto">
          <a:xfrm>
            <a:off x="2352675" y="2435225"/>
            <a:ext cx="419100" cy="84138"/>
          </a:xfrm>
          <a:prstGeom prst="rect">
            <a:avLst/>
          </a:prstGeom>
          <a:solidFill>
            <a:srgbClr val="00CC99"/>
          </a:solidFill>
          <a:ln w="9360">
            <a:solidFill>
              <a:srgbClr val="000000"/>
            </a:solidFill>
            <a:miter lim="800000"/>
            <a:headEnd/>
            <a:tailEnd/>
          </a:ln>
        </p:spPr>
        <p:txBody>
          <a:bodyPr wrap="none" anchor="ctr"/>
          <a:lstStyle/>
          <a:p>
            <a:endParaRPr lang="en-US"/>
          </a:p>
        </p:txBody>
      </p:sp>
      <p:sp>
        <p:nvSpPr>
          <p:cNvPr id="65544" name="Rectangle 7"/>
          <p:cNvSpPr>
            <a:spLocks noChangeArrowheads="1"/>
          </p:cNvSpPr>
          <p:nvPr/>
        </p:nvSpPr>
        <p:spPr bwMode="auto">
          <a:xfrm>
            <a:off x="3108325" y="2435225"/>
            <a:ext cx="420688" cy="84138"/>
          </a:xfrm>
          <a:prstGeom prst="rect">
            <a:avLst/>
          </a:prstGeom>
          <a:solidFill>
            <a:srgbClr val="00CC99"/>
          </a:solidFill>
          <a:ln w="9360">
            <a:solidFill>
              <a:srgbClr val="000000"/>
            </a:solidFill>
            <a:miter lim="800000"/>
            <a:headEnd/>
            <a:tailEnd/>
          </a:ln>
        </p:spPr>
        <p:txBody>
          <a:bodyPr wrap="none" anchor="ctr"/>
          <a:lstStyle/>
          <a:p>
            <a:endParaRPr lang="en-US"/>
          </a:p>
        </p:txBody>
      </p:sp>
      <p:sp>
        <p:nvSpPr>
          <p:cNvPr id="65545" name="Rectangle 8"/>
          <p:cNvSpPr>
            <a:spLocks noChangeArrowheads="1"/>
          </p:cNvSpPr>
          <p:nvPr/>
        </p:nvSpPr>
        <p:spPr bwMode="auto">
          <a:xfrm>
            <a:off x="5292725" y="2435225"/>
            <a:ext cx="419100" cy="84138"/>
          </a:xfrm>
          <a:prstGeom prst="rect">
            <a:avLst/>
          </a:prstGeom>
          <a:solidFill>
            <a:srgbClr val="00CC99"/>
          </a:solidFill>
          <a:ln w="9360">
            <a:solidFill>
              <a:srgbClr val="000000"/>
            </a:solidFill>
            <a:miter lim="800000"/>
            <a:headEnd/>
            <a:tailEnd/>
          </a:ln>
        </p:spPr>
        <p:txBody>
          <a:bodyPr wrap="none" anchor="ctr"/>
          <a:lstStyle/>
          <a:p>
            <a:endParaRPr lang="en-US"/>
          </a:p>
        </p:txBody>
      </p:sp>
      <p:sp>
        <p:nvSpPr>
          <p:cNvPr id="65546" name="Rectangle 9"/>
          <p:cNvSpPr>
            <a:spLocks noChangeArrowheads="1"/>
          </p:cNvSpPr>
          <p:nvPr/>
        </p:nvSpPr>
        <p:spPr bwMode="auto">
          <a:xfrm>
            <a:off x="8904288" y="2435225"/>
            <a:ext cx="420687" cy="84138"/>
          </a:xfrm>
          <a:prstGeom prst="rect">
            <a:avLst/>
          </a:prstGeom>
          <a:solidFill>
            <a:srgbClr val="00CC99"/>
          </a:solidFill>
          <a:ln w="9360">
            <a:solidFill>
              <a:srgbClr val="000000"/>
            </a:solidFill>
            <a:miter lim="800000"/>
            <a:headEnd/>
            <a:tailEnd/>
          </a:ln>
        </p:spPr>
        <p:txBody>
          <a:bodyPr wrap="none" anchor="ctr"/>
          <a:lstStyle/>
          <a:p>
            <a:endParaRPr lang="en-US"/>
          </a:p>
        </p:txBody>
      </p:sp>
      <p:cxnSp>
        <p:nvCxnSpPr>
          <p:cNvPr id="65547" name="AutoShape 10"/>
          <p:cNvCxnSpPr>
            <a:cxnSpLocks noChangeShapeType="1"/>
            <a:stCxn id="65541" idx="2"/>
            <a:endCxn id="65542" idx="0"/>
          </p:cNvCxnSpPr>
          <p:nvPr/>
        </p:nvCxnSpPr>
        <p:spPr bwMode="auto">
          <a:xfrm flipH="1">
            <a:off x="546100" y="1763713"/>
            <a:ext cx="3275013" cy="671512"/>
          </a:xfrm>
          <a:prstGeom prst="straightConnector1">
            <a:avLst/>
          </a:prstGeom>
          <a:noFill/>
          <a:ln w="9360">
            <a:solidFill>
              <a:srgbClr val="000000"/>
            </a:solidFill>
            <a:miter lim="800000"/>
            <a:headEnd/>
            <a:tailEnd type="triangle" w="med" len="med"/>
          </a:ln>
        </p:spPr>
      </p:cxnSp>
      <p:cxnSp>
        <p:nvCxnSpPr>
          <p:cNvPr id="65548" name="AutoShape 11"/>
          <p:cNvCxnSpPr>
            <a:cxnSpLocks noChangeShapeType="1"/>
            <a:stCxn id="65541" idx="2"/>
            <a:endCxn id="65543" idx="0"/>
          </p:cNvCxnSpPr>
          <p:nvPr/>
        </p:nvCxnSpPr>
        <p:spPr bwMode="auto">
          <a:xfrm flipH="1">
            <a:off x="2562225" y="1763713"/>
            <a:ext cx="1258888" cy="671512"/>
          </a:xfrm>
          <a:prstGeom prst="straightConnector1">
            <a:avLst/>
          </a:prstGeom>
          <a:noFill/>
          <a:ln w="9360">
            <a:solidFill>
              <a:srgbClr val="000000"/>
            </a:solidFill>
            <a:miter lim="800000"/>
            <a:headEnd/>
            <a:tailEnd type="triangle" w="med" len="med"/>
          </a:ln>
        </p:spPr>
      </p:cxnSp>
      <p:cxnSp>
        <p:nvCxnSpPr>
          <p:cNvPr id="65549" name="AutoShape 12"/>
          <p:cNvCxnSpPr>
            <a:cxnSpLocks noChangeShapeType="1"/>
            <a:stCxn id="65541" idx="2"/>
            <a:endCxn id="65544" idx="0"/>
          </p:cNvCxnSpPr>
          <p:nvPr/>
        </p:nvCxnSpPr>
        <p:spPr bwMode="auto">
          <a:xfrm flipH="1">
            <a:off x="3317875" y="1763713"/>
            <a:ext cx="503238" cy="671512"/>
          </a:xfrm>
          <a:prstGeom prst="straightConnector1">
            <a:avLst/>
          </a:prstGeom>
          <a:noFill/>
          <a:ln w="9360">
            <a:solidFill>
              <a:srgbClr val="000000"/>
            </a:solidFill>
            <a:miter lim="800000"/>
            <a:headEnd/>
            <a:tailEnd type="triangle" w="med" len="med"/>
          </a:ln>
        </p:spPr>
      </p:cxnSp>
      <p:cxnSp>
        <p:nvCxnSpPr>
          <p:cNvPr id="65550" name="AutoShape 13"/>
          <p:cNvCxnSpPr>
            <a:cxnSpLocks noChangeShapeType="1"/>
            <a:stCxn id="65541" idx="2"/>
            <a:endCxn id="65545" idx="0"/>
          </p:cNvCxnSpPr>
          <p:nvPr/>
        </p:nvCxnSpPr>
        <p:spPr bwMode="auto">
          <a:xfrm>
            <a:off x="3821113" y="1763713"/>
            <a:ext cx="1681162" cy="671512"/>
          </a:xfrm>
          <a:prstGeom prst="straightConnector1">
            <a:avLst/>
          </a:prstGeom>
          <a:noFill/>
          <a:ln w="9360">
            <a:solidFill>
              <a:srgbClr val="000000"/>
            </a:solidFill>
            <a:miter lim="800000"/>
            <a:headEnd/>
            <a:tailEnd type="triangle" w="med" len="med"/>
          </a:ln>
        </p:spPr>
      </p:cxnSp>
      <p:cxnSp>
        <p:nvCxnSpPr>
          <p:cNvPr id="65551" name="AutoShape 14"/>
          <p:cNvCxnSpPr>
            <a:cxnSpLocks noChangeShapeType="1"/>
            <a:stCxn id="65541" idx="2"/>
            <a:endCxn id="65546" idx="0"/>
          </p:cNvCxnSpPr>
          <p:nvPr/>
        </p:nvCxnSpPr>
        <p:spPr bwMode="auto">
          <a:xfrm>
            <a:off x="3821113" y="1763713"/>
            <a:ext cx="5292725" cy="671512"/>
          </a:xfrm>
          <a:prstGeom prst="straightConnector1">
            <a:avLst/>
          </a:prstGeom>
          <a:noFill/>
          <a:ln w="9360">
            <a:solidFill>
              <a:srgbClr val="000000"/>
            </a:solidFill>
            <a:miter lim="800000"/>
            <a:headEnd/>
            <a:tailEnd type="triangle" w="med" len="med"/>
          </a:ln>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27200"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Contents</a:t>
            </a:r>
          </a:p>
        </p:txBody>
      </p:sp>
      <p:sp>
        <p:nvSpPr>
          <p:cNvPr id="6147" name="Text Box 2"/>
          <p:cNvSpPr txBox="1">
            <a:spLocks noChangeArrowheads="1"/>
          </p:cNvSpPr>
          <p:nvPr/>
        </p:nvSpPr>
        <p:spPr bwMode="auto">
          <a:xfrm>
            <a:off x="726523" y="1396656"/>
            <a:ext cx="8605838" cy="5560736"/>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Alignment algorithms for short-reads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b="1" dirty="0">
                <a:solidFill>
                  <a:srgbClr val="000000"/>
                </a:solidFill>
              </a:rPr>
              <a:t>Background – Blast (why can’t we use it?)</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kern="0" dirty="0">
                <a:solidFill>
                  <a:srgbClr val="000000"/>
                </a:solidFill>
              </a:rPr>
              <a:t>Adapting hashed seed-extend </a:t>
            </a:r>
            <a:r>
              <a:rPr lang="en-GB" sz="2000" kern="0" dirty="0" smtClean="0">
                <a:solidFill>
                  <a:srgbClr val="000000"/>
                </a:solidFill>
              </a:rPr>
              <a:t>algorithms </a:t>
            </a:r>
            <a:r>
              <a:rPr lang="en-GB" sz="2000" kern="0" dirty="0">
                <a:solidFill>
                  <a:srgbClr val="000000"/>
                </a:solidFill>
              </a:rPr>
              <a:t>to work with shorter 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Indel detection</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Suffix/Prefix Tries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Other alignment considerations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alignment </a:t>
            </a:r>
            <a:r>
              <a:rPr lang="en-GB" sz="2000" dirty="0" smtClean="0">
                <a:solidFill>
                  <a:srgbClr val="000000"/>
                </a:solidFill>
              </a:rPr>
              <a:t>pipeline</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New methods of SNP calling</a:t>
            </a:r>
            <a:endParaRPr lang="en-GB" sz="260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000" dirty="0">
              <a:solidFill>
                <a:srgbClr val="000000"/>
              </a:solidFill>
            </a:endParaRPr>
          </a:p>
        </p:txBody>
      </p:sp>
    </p:spTree>
    <p:extLst>
      <p:ext uri="{BB962C8B-B14F-4D97-AF65-F5344CB8AC3E}">
        <p14:creationId xmlns:p14="http://schemas.microsoft.com/office/powerpoint/2010/main" val="1834130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758825" y="-8900"/>
            <a:ext cx="8605838" cy="1260475"/>
          </a:xfrm>
          <a:prstGeom prst="rect">
            <a:avLst/>
          </a:prstGeom>
          <a:noFill/>
          <a:ln w="9525">
            <a:noFill/>
            <a:round/>
            <a:headEnd/>
            <a:tailEnd/>
          </a:ln>
        </p:spPr>
        <p:txBody>
          <a:bodyPr lIns="0" tIns="0" rIns="0" bIns="0" anchor="ctr"/>
          <a:lstStyle/>
          <a:p>
            <a:pPr algn="ctr" hangingPunct="1">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rPr>
              <a:t>Spliced-read mapping</a:t>
            </a:r>
          </a:p>
        </p:txBody>
      </p:sp>
      <p:sp>
        <p:nvSpPr>
          <p:cNvPr id="66563" name="Text Box 2"/>
          <p:cNvSpPr txBox="1">
            <a:spLocks noChangeArrowheads="1"/>
          </p:cNvSpPr>
          <p:nvPr/>
        </p:nvSpPr>
        <p:spPr bwMode="auto">
          <a:xfrm>
            <a:off x="466725" y="5857875"/>
            <a:ext cx="9074150" cy="2049463"/>
          </a:xfrm>
          <a:prstGeom prst="rect">
            <a:avLst/>
          </a:prstGeom>
          <a:noFill/>
          <a:ln w="9525">
            <a:noFill/>
            <a:round/>
            <a:headEnd/>
            <a:tailEnd/>
          </a:ln>
        </p:spPr>
        <p:txBody>
          <a:bodyPr lIns="0" tIns="0" rIns="0" bIns="0"/>
          <a:lstStyle/>
          <a:p>
            <a:pPr marL="430213" indent="-323850" hangingPunct="1">
              <a:spcAft>
                <a:spcPts val="888"/>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dirty="0">
              <a:solidFill>
                <a:srgbClr val="000000"/>
              </a:solidFill>
            </a:endParaRPr>
          </a:p>
          <a:p>
            <a:pPr marL="430213" indent="-323850" hangingPunct="1">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000000"/>
                </a:solidFill>
              </a:rPr>
              <a:t>Need packages which can account for splice variants  </a:t>
            </a:r>
          </a:p>
          <a:p>
            <a:pPr marL="430213" indent="-323850" hangingPunct="1">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000000"/>
                </a:solidFill>
              </a:rPr>
              <a:t>Examples: </a:t>
            </a:r>
            <a:r>
              <a:rPr lang="en-US" dirty="0" err="1">
                <a:solidFill>
                  <a:srgbClr val="000000"/>
                </a:solidFill>
              </a:rPr>
              <a:t>TopHat</a:t>
            </a:r>
            <a:r>
              <a:rPr lang="en-US" dirty="0">
                <a:solidFill>
                  <a:srgbClr val="000000"/>
                </a:solidFill>
              </a:rPr>
              <a:t>, </a:t>
            </a:r>
            <a:r>
              <a:rPr lang="en-US" dirty="0" smtClean="0">
                <a:solidFill>
                  <a:srgbClr val="000000"/>
                </a:solidFill>
              </a:rPr>
              <a:t>ERANGE</a:t>
            </a:r>
            <a:endParaRPr lang="en-US" dirty="0">
              <a:solidFill>
                <a:srgbClr val="000000"/>
              </a:solidFill>
            </a:endParaRPr>
          </a:p>
        </p:txBody>
      </p:sp>
      <p:pic>
        <p:nvPicPr>
          <p:cNvPr id="66564" name="Picture 3"/>
          <p:cNvPicPr>
            <a:picLocks noChangeAspect="1" noChangeArrowheads="1"/>
          </p:cNvPicPr>
          <p:nvPr/>
        </p:nvPicPr>
        <p:blipFill>
          <a:blip r:embed="rId3" cstate="print"/>
          <a:srcRect/>
          <a:stretch>
            <a:fillRect/>
          </a:stretch>
        </p:blipFill>
        <p:spPr bwMode="auto">
          <a:xfrm>
            <a:off x="1354138" y="1260475"/>
            <a:ext cx="7372350" cy="43037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620302" y="357806"/>
            <a:ext cx="9053788" cy="550279"/>
          </a:xfrm>
          <a:prstGeom prst="rect">
            <a:avLst/>
          </a:prstGeom>
          <a:noFill/>
          <a:ln w="9525">
            <a:noFill/>
            <a:miter lim="800000"/>
            <a:headEnd/>
            <a:tailEnd/>
          </a:ln>
        </p:spPr>
        <p:txBody>
          <a:bodyPr wrap="square">
            <a:spAutoFit/>
          </a:bodyPr>
          <a:lstStyle/>
          <a:p>
            <a:pPr algn="ctr"/>
            <a:r>
              <a:rPr lang="en-GB" sz="3200" b="1" dirty="0">
                <a:solidFill>
                  <a:schemeClr val="tx1"/>
                </a:solidFill>
              </a:rPr>
              <a:t>Local realignment to improve SNP/Indel detection</a:t>
            </a:r>
            <a:endParaRPr lang="en-GB" sz="3200" b="1" dirty="0"/>
          </a:p>
        </p:txBody>
      </p:sp>
      <p:sp>
        <p:nvSpPr>
          <p:cNvPr id="67587" name="TextBox 2"/>
          <p:cNvSpPr txBox="1">
            <a:spLocks noChangeArrowheads="1"/>
          </p:cNvSpPr>
          <p:nvPr/>
        </p:nvSpPr>
        <p:spPr bwMode="auto">
          <a:xfrm>
            <a:off x="858838" y="1682750"/>
            <a:ext cx="8540750" cy="3527425"/>
          </a:xfrm>
          <a:prstGeom prst="rect">
            <a:avLst/>
          </a:prstGeom>
          <a:noFill/>
          <a:ln w="9525">
            <a:noFill/>
            <a:miter lim="800000"/>
            <a:headEnd/>
            <a:tailEnd/>
          </a:ln>
        </p:spPr>
        <p:txBody>
          <a:bodyPr>
            <a:spAutoFit/>
          </a:bodyPr>
          <a:lstStyle/>
          <a:p>
            <a:pPr>
              <a:buFont typeface="Arial" charset="0"/>
              <a:buChar char="•"/>
            </a:pPr>
            <a:r>
              <a:rPr lang="en-GB" dirty="0">
                <a:solidFill>
                  <a:schemeClr val="tx1"/>
                </a:solidFill>
              </a:rPr>
              <a:t> Read aligners map each read (or read pair) independently  of all other reads</a:t>
            </a:r>
          </a:p>
          <a:p>
            <a:pPr>
              <a:buFont typeface="Arial" charset="0"/>
              <a:buChar char="•"/>
            </a:pPr>
            <a:r>
              <a:rPr lang="en-GB" dirty="0">
                <a:solidFill>
                  <a:schemeClr val="tx1"/>
                </a:solidFill>
              </a:rPr>
              <a:t> Around </a:t>
            </a:r>
            <a:r>
              <a:rPr lang="en-GB" dirty="0" err="1">
                <a:solidFill>
                  <a:schemeClr val="tx1"/>
                </a:solidFill>
              </a:rPr>
              <a:t>indels</a:t>
            </a:r>
            <a:r>
              <a:rPr lang="en-GB" dirty="0">
                <a:solidFill>
                  <a:schemeClr val="tx1"/>
                </a:solidFill>
              </a:rPr>
              <a:t> and other variants it can be helpful to make use of other metrics</a:t>
            </a:r>
          </a:p>
          <a:p>
            <a:pPr lvl="1"/>
            <a:r>
              <a:rPr lang="en-GB" dirty="0">
                <a:solidFill>
                  <a:schemeClr val="tx1"/>
                </a:solidFill>
              </a:rPr>
              <a:t>e.g. Global median coverage for multi-mapping reads</a:t>
            </a:r>
          </a:p>
          <a:p>
            <a:pPr>
              <a:buFont typeface="Arial" charset="0"/>
              <a:buChar char="•"/>
            </a:pPr>
            <a:r>
              <a:rPr lang="en-GB" dirty="0">
                <a:solidFill>
                  <a:schemeClr val="tx1"/>
                </a:solidFill>
              </a:rPr>
              <a:t> Tools such as GATK, </a:t>
            </a:r>
            <a:r>
              <a:rPr lang="en-GB" dirty="0" err="1" smtClean="0">
                <a:solidFill>
                  <a:schemeClr val="tx1"/>
                </a:solidFill>
              </a:rPr>
              <a:t>SAMtools</a:t>
            </a:r>
            <a:r>
              <a:rPr lang="en-GB" dirty="0" smtClean="0">
                <a:solidFill>
                  <a:schemeClr val="tx1"/>
                </a:solidFill>
              </a:rPr>
              <a:t>, </a:t>
            </a:r>
            <a:r>
              <a:rPr lang="en-GB" dirty="0" err="1" smtClean="0">
                <a:solidFill>
                  <a:schemeClr val="tx1"/>
                </a:solidFill>
              </a:rPr>
              <a:t>Pindel</a:t>
            </a:r>
            <a:r>
              <a:rPr lang="en-GB" dirty="0" smtClean="0">
                <a:solidFill>
                  <a:schemeClr val="tx1"/>
                </a:solidFill>
              </a:rPr>
              <a:t> and </a:t>
            </a:r>
            <a:r>
              <a:rPr lang="en-GB" dirty="0" err="1">
                <a:solidFill>
                  <a:schemeClr val="tx1"/>
                </a:solidFill>
              </a:rPr>
              <a:t>Breakdancer</a:t>
            </a:r>
            <a:r>
              <a:rPr lang="en-GB" dirty="0">
                <a:solidFill>
                  <a:schemeClr val="tx1"/>
                </a:solidFill>
              </a:rPr>
              <a:t> realign reads in the vicinity of variants to improve calls</a:t>
            </a:r>
          </a:p>
          <a:p>
            <a:endParaRPr lang="en-GB" dirty="0">
              <a:solidFill>
                <a:schemeClr val="tx1"/>
              </a:solidFill>
            </a:endParaRPr>
          </a:p>
          <a:p>
            <a:pPr lvl="1">
              <a:buFont typeface="Arial" charset="0"/>
              <a:buChar char="•"/>
            </a:pPr>
            <a:endParaRPr lang="en-GB" dirty="0">
              <a:solidFill>
                <a:schemeClr val="tx1"/>
              </a:solidFill>
            </a:endParaRPr>
          </a:p>
          <a:p>
            <a:pPr lvl="1">
              <a:buFont typeface="Arial" charset="0"/>
              <a:buChar char="•"/>
            </a:pPr>
            <a:endParaRPr lang="en-GB" dirty="0">
              <a:solidFill>
                <a:schemeClr val="tx1"/>
              </a:solidFill>
            </a:endParaRPr>
          </a:p>
        </p:txBody>
      </p:sp>
      <p:sp>
        <p:nvSpPr>
          <p:cNvPr id="67588" name="Rectangle 3"/>
          <p:cNvSpPr>
            <a:spLocks noChangeArrowheads="1"/>
          </p:cNvSpPr>
          <p:nvPr/>
        </p:nvSpPr>
        <p:spPr bwMode="auto">
          <a:xfrm>
            <a:off x="744469" y="5540375"/>
            <a:ext cx="8158163" cy="350838"/>
          </a:xfrm>
          <a:prstGeom prst="rect">
            <a:avLst/>
          </a:prstGeom>
          <a:noFill/>
          <a:ln w="9525">
            <a:noFill/>
            <a:miter lim="800000"/>
            <a:headEnd/>
            <a:tailEnd/>
          </a:ln>
        </p:spPr>
        <p:txBody>
          <a:bodyPr>
            <a:spAutoFit/>
          </a:bodyPr>
          <a:lstStyle/>
          <a:p>
            <a:r>
              <a:rPr lang="en-GB" sz="1800" dirty="0">
                <a:solidFill>
                  <a:schemeClr val="tx1"/>
                </a:solidFill>
              </a:rPr>
              <a:t>http://www.broadinstitute.org/gsa/wiki/index.php/The_Genome_Analysis_Toolkit</a:t>
            </a:r>
          </a:p>
        </p:txBody>
      </p:sp>
      <p:sp>
        <p:nvSpPr>
          <p:cNvPr id="67589" name="TextBox 4"/>
          <p:cNvSpPr txBox="1">
            <a:spLocks noChangeArrowheads="1"/>
          </p:cNvSpPr>
          <p:nvPr/>
        </p:nvSpPr>
        <p:spPr bwMode="auto">
          <a:xfrm>
            <a:off x="731838" y="5999163"/>
            <a:ext cx="7716837" cy="1924050"/>
          </a:xfrm>
          <a:prstGeom prst="rect">
            <a:avLst/>
          </a:prstGeom>
          <a:noFill/>
          <a:ln w="9525">
            <a:noFill/>
            <a:miter lim="800000"/>
            <a:headEnd/>
            <a:tailEnd/>
          </a:ln>
        </p:spPr>
        <p:txBody>
          <a:bodyPr>
            <a:spAutoFit/>
          </a:bodyPr>
          <a:lstStyle/>
          <a:p>
            <a:r>
              <a:rPr lang="en-GB" sz="1600" dirty="0">
                <a:solidFill>
                  <a:schemeClr val="tx1"/>
                </a:solidFill>
              </a:rPr>
              <a:t>Chen, K. </a:t>
            </a:r>
            <a:r>
              <a:rPr lang="en-GB" sz="1600" dirty="0" err="1">
                <a:solidFill>
                  <a:schemeClr val="tx1"/>
                </a:solidFill>
              </a:rPr>
              <a:t>BreakDancer</a:t>
            </a:r>
            <a:r>
              <a:rPr lang="en-GB" sz="1600" dirty="0">
                <a:solidFill>
                  <a:schemeClr val="tx1"/>
                </a:solidFill>
              </a:rPr>
              <a:t>: an algorithm for high-resolution mapping of genomic structural variation</a:t>
            </a:r>
            <a:r>
              <a:rPr lang="en-GB" sz="1600" i="1" dirty="0">
                <a:solidFill>
                  <a:schemeClr val="tx1"/>
                </a:solidFill>
              </a:rPr>
              <a:t> Nature Methods</a:t>
            </a:r>
            <a:r>
              <a:rPr lang="en-GB" sz="1600" dirty="0">
                <a:solidFill>
                  <a:schemeClr val="tx1"/>
                </a:solidFill>
              </a:rPr>
              <a:t> 6, 677 - 681 (2009) </a:t>
            </a:r>
          </a:p>
          <a:p>
            <a:r>
              <a:rPr lang="en-GB" sz="1600" dirty="0">
                <a:solidFill>
                  <a:schemeClr val="tx1"/>
                </a:solidFill>
              </a:rPr>
              <a:t>Li H.*, </a:t>
            </a:r>
            <a:r>
              <a:rPr lang="en-GB" sz="1600" dirty="0" err="1">
                <a:solidFill>
                  <a:schemeClr val="tx1"/>
                </a:solidFill>
              </a:rPr>
              <a:t>Handsaker</a:t>
            </a:r>
            <a:r>
              <a:rPr lang="en-GB" sz="1600" dirty="0">
                <a:solidFill>
                  <a:schemeClr val="tx1"/>
                </a:solidFill>
              </a:rPr>
              <a:t> B.*, </a:t>
            </a:r>
            <a:r>
              <a:rPr lang="en-GB" sz="1600" dirty="0" err="1">
                <a:solidFill>
                  <a:schemeClr val="tx1"/>
                </a:solidFill>
              </a:rPr>
              <a:t>Wysoker</a:t>
            </a:r>
            <a:r>
              <a:rPr lang="en-GB" sz="1600" dirty="0">
                <a:solidFill>
                  <a:schemeClr val="tx1"/>
                </a:solidFill>
              </a:rPr>
              <a:t> A., Fennell T., </a:t>
            </a:r>
            <a:r>
              <a:rPr lang="en-GB" sz="1600" dirty="0" err="1">
                <a:solidFill>
                  <a:schemeClr val="tx1"/>
                </a:solidFill>
              </a:rPr>
              <a:t>Ruan</a:t>
            </a:r>
            <a:r>
              <a:rPr lang="en-GB" sz="1600" dirty="0">
                <a:solidFill>
                  <a:schemeClr val="tx1"/>
                </a:solidFill>
              </a:rPr>
              <a:t> J., Homer N., </a:t>
            </a:r>
            <a:r>
              <a:rPr lang="en-GB" sz="1600" dirty="0" err="1">
                <a:solidFill>
                  <a:schemeClr val="tx1"/>
                </a:solidFill>
              </a:rPr>
              <a:t>Marth</a:t>
            </a:r>
            <a:r>
              <a:rPr lang="en-GB" sz="1600" dirty="0">
                <a:solidFill>
                  <a:schemeClr val="tx1"/>
                </a:solidFill>
              </a:rPr>
              <a:t> G., </a:t>
            </a:r>
            <a:r>
              <a:rPr lang="en-GB" sz="1600" dirty="0" err="1">
                <a:solidFill>
                  <a:schemeClr val="tx1"/>
                </a:solidFill>
              </a:rPr>
              <a:t>Abecasis</a:t>
            </a:r>
            <a:r>
              <a:rPr lang="en-GB" sz="1600" dirty="0">
                <a:solidFill>
                  <a:schemeClr val="tx1"/>
                </a:solidFill>
              </a:rPr>
              <a:t> G., Durbin R. and 1000 Genome Project Data Processing Subgroup (2009) The Sequence alignment/map (SAM) format and </a:t>
            </a:r>
            <a:r>
              <a:rPr lang="en-GB" sz="1600" dirty="0" err="1">
                <a:solidFill>
                  <a:schemeClr val="tx1"/>
                </a:solidFill>
              </a:rPr>
              <a:t>SAMtools</a:t>
            </a:r>
            <a:r>
              <a:rPr lang="en-GB" sz="1600" dirty="0">
                <a:solidFill>
                  <a:schemeClr val="tx1"/>
                </a:solidFill>
              </a:rPr>
              <a:t>. Bioinformatics, 25, 2078-9 </a:t>
            </a:r>
            <a:r>
              <a:rPr lang="en-GB" dirty="0">
                <a:solidFill>
                  <a:schemeClr val="tx1"/>
                </a:solidFill>
              </a:rPr>
              <a:t/>
            </a:r>
            <a:br>
              <a:rPr lang="en-GB" dirty="0">
                <a:solidFill>
                  <a:schemeClr val="tx1"/>
                </a:solidFill>
              </a:rPr>
            </a:br>
            <a:endParaRPr lang="en-GB" b="1" dirty="0">
              <a:solidFill>
                <a:schemeClr val="tx1"/>
              </a:solidFill>
            </a:endParaRPr>
          </a:p>
          <a:p>
            <a:r>
              <a:rPr lang="en-GB" dirty="0">
                <a:solidFill>
                  <a:schemeClr val="tx1"/>
                </a:solidFill>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122" y="839964"/>
            <a:ext cx="6160382" cy="53362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56386" y="271753"/>
            <a:ext cx="9380582" cy="228973"/>
          </a:xfrm>
          <a:noFill/>
          <a:ln/>
        </p:spPr>
        <p:txBody>
          <a:bodyPr>
            <a:spAutoFit/>
          </a:bodyPr>
          <a:lstStyle/>
          <a:p>
            <a:pPr marL="0" indent="0" algn="ctr">
              <a:spcBef>
                <a:spcPct val="0"/>
              </a:spcBef>
              <a:buFontTx/>
              <a:buNone/>
            </a:pPr>
            <a:r>
              <a:rPr lang="en-US" sz="1600" b="1">
                <a:solidFill>
                  <a:schemeClr val="tx2"/>
                </a:solidFill>
              </a:rPr>
              <a:t>Figure 6. A visual examination of a spurious gene (CDC27).</a:t>
            </a:r>
          </a:p>
        </p:txBody>
      </p:sp>
      <p:sp>
        <p:nvSpPr>
          <p:cNvPr id="4100" name="Text Box 4"/>
          <p:cNvSpPr txBox="1">
            <a:spLocks noChangeArrowheads="1"/>
          </p:cNvSpPr>
          <p:nvPr/>
        </p:nvSpPr>
        <p:spPr bwMode="auto">
          <a:xfrm>
            <a:off x="445482" y="6336786"/>
            <a:ext cx="9202389" cy="60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200"/>
              <a:t>Jia P, Li F, Xia J, Chen H, et al. (2012) Consensus Rules in Variant Detection from Next-Generation Sequencing Data. PLoS ONE 7(6): e38470. doi:10.1371/journal.pone.0038470</a:t>
            </a:r>
          </a:p>
          <a:p>
            <a:pPr eaLnBrk="1" hangingPunct="1"/>
            <a:r>
              <a:rPr lang="en-US" sz="1200">
                <a:hlinkClick r:id="rId3"/>
              </a:rPr>
              <a:t>http://www.plosone.org/article/info:doi/10.1371/journal.pone.0038470</a:t>
            </a:r>
            <a:endParaRPr lang="en-US" sz="12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925" y="6991464"/>
            <a:ext cx="2431060" cy="50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6162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911225" y="366713"/>
            <a:ext cx="8177213" cy="1260475"/>
          </a:xfrm>
          <a:prstGeom prst="rect">
            <a:avLst/>
          </a:prstGeom>
          <a:noFill/>
          <a:ln w="9525">
            <a:noFill/>
            <a:miter lim="800000"/>
            <a:headEnd/>
            <a:tailEnd/>
          </a:ln>
        </p:spPr>
        <p:txBody>
          <a:bodyPr lIns="100794" tIns="50397" rIns="100794" bIns="50397"/>
          <a:lstStyle/>
          <a:p>
            <a:pPr algn="ctr"/>
            <a:r>
              <a:rPr lang="en-US" sz="3200" b="1" dirty="0">
                <a:solidFill>
                  <a:schemeClr val="tx1"/>
                </a:solidFill>
                <a:latin typeface="+mn-lt"/>
              </a:rPr>
              <a:t>All platforms have errors and </a:t>
            </a:r>
            <a:r>
              <a:rPr lang="en-US" sz="3200" b="1" dirty="0" err="1">
                <a:solidFill>
                  <a:schemeClr val="tx1"/>
                </a:solidFill>
                <a:latin typeface="+mn-lt"/>
              </a:rPr>
              <a:t>artefacts</a:t>
            </a:r>
            <a:endParaRPr lang="en-US" sz="3200" b="1" dirty="0">
              <a:solidFill>
                <a:schemeClr val="tx1"/>
              </a:solidFill>
              <a:latin typeface="+mn-lt"/>
            </a:endParaRPr>
          </a:p>
        </p:txBody>
      </p:sp>
      <p:pic>
        <p:nvPicPr>
          <p:cNvPr id="68611" name="Picture 2" descr="http://www.exeter.ac.uk/media/universityofexeter/webteam/shared/righthandimages218px/research/sequencer.jpg"/>
          <p:cNvPicPr>
            <a:picLocks noChangeAspect="1" noChangeArrowheads="1"/>
          </p:cNvPicPr>
          <p:nvPr/>
        </p:nvPicPr>
        <p:blipFill>
          <a:blip r:embed="rId2" cstate="print"/>
          <a:srcRect/>
          <a:stretch>
            <a:fillRect/>
          </a:stretch>
        </p:blipFill>
        <p:spPr bwMode="auto">
          <a:xfrm>
            <a:off x="1071563" y="2192338"/>
            <a:ext cx="1733550" cy="1193800"/>
          </a:xfrm>
          <a:prstGeom prst="rect">
            <a:avLst/>
          </a:prstGeom>
          <a:noFill/>
          <a:ln w="9525">
            <a:noFill/>
            <a:miter lim="800000"/>
            <a:headEnd/>
            <a:tailEnd/>
          </a:ln>
        </p:spPr>
      </p:pic>
      <p:pic>
        <p:nvPicPr>
          <p:cNvPr id="68612" name="Picture 2" descr="The Genome Sequencer FLX System"/>
          <p:cNvPicPr>
            <a:picLocks noChangeAspect="1" noChangeArrowheads="1"/>
          </p:cNvPicPr>
          <p:nvPr/>
        </p:nvPicPr>
        <p:blipFill>
          <a:blip r:embed="rId3" cstate="print"/>
          <a:srcRect/>
          <a:stretch>
            <a:fillRect/>
          </a:stretch>
        </p:blipFill>
        <p:spPr bwMode="auto">
          <a:xfrm>
            <a:off x="5754688" y="2430463"/>
            <a:ext cx="873125" cy="925512"/>
          </a:xfrm>
          <a:prstGeom prst="rect">
            <a:avLst/>
          </a:prstGeom>
          <a:noFill/>
          <a:ln w="9525">
            <a:noFill/>
            <a:miter lim="800000"/>
            <a:headEnd/>
            <a:tailEnd/>
          </a:ln>
        </p:spPr>
      </p:pic>
      <p:pic>
        <p:nvPicPr>
          <p:cNvPr id="68613" name="Picture 4" descr="https://products.appliedbiosystems.com/ab/en/US/htdocs/productMgr/images/SOLiD_small.jpg"/>
          <p:cNvPicPr>
            <a:picLocks noChangeAspect="1" noChangeArrowheads="1"/>
          </p:cNvPicPr>
          <p:nvPr/>
        </p:nvPicPr>
        <p:blipFill>
          <a:blip r:embed="rId4" cstate="print"/>
          <a:srcRect/>
          <a:stretch>
            <a:fillRect/>
          </a:stretch>
        </p:blipFill>
        <p:spPr bwMode="auto">
          <a:xfrm>
            <a:off x="3214688" y="2271713"/>
            <a:ext cx="1825625" cy="1173162"/>
          </a:xfrm>
          <a:prstGeom prst="rect">
            <a:avLst/>
          </a:prstGeom>
          <a:noFill/>
          <a:ln w="9525">
            <a:noFill/>
            <a:miter lim="800000"/>
            <a:headEnd/>
            <a:tailEnd/>
          </a:ln>
        </p:spPr>
      </p:pic>
      <p:pic>
        <p:nvPicPr>
          <p:cNvPr id="68614" name="Picture 5" descr="http://www.iontorrent.com/lib/images/products/pgm_images.jpg"/>
          <p:cNvPicPr>
            <a:picLocks noChangeAspect="1" noChangeArrowheads="1"/>
          </p:cNvPicPr>
          <p:nvPr/>
        </p:nvPicPr>
        <p:blipFill>
          <a:blip r:embed="rId5" cstate="print"/>
          <a:srcRect/>
          <a:stretch>
            <a:fillRect/>
          </a:stretch>
        </p:blipFill>
        <p:spPr bwMode="auto">
          <a:xfrm>
            <a:off x="7659688" y="2589213"/>
            <a:ext cx="1341437" cy="793750"/>
          </a:xfrm>
          <a:prstGeom prst="rect">
            <a:avLst/>
          </a:prstGeom>
          <a:noFill/>
          <a:ln w="9525">
            <a:noFill/>
            <a:miter lim="800000"/>
            <a:headEnd/>
            <a:tailEnd/>
          </a:ln>
        </p:spPr>
      </p:pic>
      <p:cxnSp>
        <p:nvCxnSpPr>
          <p:cNvPr id="9" name="Straight Arrow Connector 8"/>
          <p:cNvCxnSpPr>
            <a:cxnSpLocks noChangeShapeType="1"/>
          </p:cNvCxnSpPr>
          <p:nvPr/>
        </p:nvCxnSpPr>
        <p:spPr bwMode="auto">
          <a:xfrm>
            <a:off x="1944688" y="4017963"/>
            <a:ext cx="1349375" cy="952500"/>
          </a:xfrm>
          <a:prstGeom prst="straightConnector1">
            <a:avLst/>
          </a:prstGeom>
          <a:noFill/>
          <a:ln w="9525" algn="ctr">
            <a:solidFill>
              <a:schemeClr val="tx1"/>
            </a:solidFill>
            <a:round/>
            <a:headEnd/>
            <a:tailEnd type="arrow" w="med" len="med"/>
          </a:ln>
        </p:spPr>
      </p:cxnSp>
      <p:cxnSp>
        <p:nvCxnSpPr>
          <p:cNvPr id="12" name="Straight Arrow Connector 11"/>
          <p:cNvCxnSpPr>
            <a:cxnSpLocks noChangeShapeType="1"/>
          </p:cNvCxnSpPr>
          <p:nvPr/>
        </p:nvCxnSpPr>
        <p:spPr bwMode="auto">
          <a:xfrm rot="16200000" flipH="1">
            <a:off x="3690938" y="4256088"/>
            <a:ext cx="1031875" cy="396875"/>
          </a:xfrm>
          <a:prstGeom prst="straightConnector1">
            <a:avLst/>
          </a:prstGeom>
          <a:noFill/>
          <a:ln w="9525" algn="ctr">
            <a:solidFill>
              <a:schemeClr val="tx1"/>
            </a:solidFill>
            <a:round/>
            <a:headEnd/>
            <a:tailEnd type="arrow" w="med" len="med"/>
          </a:ln>
        </p:spPr>
      </p:cxnSp>
      <p:sp>
        <p:nvSpPr>
          <p:cNvPr id="68617" name="TextBox 13"/>
          <p:cNvSpPr txBox="1">
            <a:spLocks noChangeArrowheads="1"/>
          </p:cNvSpPr>
          <p:nvPr/>
        </p:nvSpPr>
        <p:spPr bwMode="auto">
          <a:xfrm>
            <a:off x="515938" y="3541713"/>
            <a:ext cx="2898775" cy="358775"/>
          </a:xfrm>
          <a:prstGeom prst="rect">
            <a:avLst/>
          </a:prstGeom>
          <a:noFill/>
          <a:ln w="9525">
            <a:noFill/>
            <a:miter lim="800000"/>
            <a:headEnd/>
            <a:tailEnd/>
          </a:ln>
        </p:spPr>
        <p:txBody>
          <a:bodyPr lIns="100794" tIns="50397" rIns="100794" bIns="50397">
            <a:spAutoFit/>
          </a:bodyPr>
          <a:lstStyle/>
          <a:p>
            <a:pPr algn="ctr" eaLnBrk="0"/>
            <a:r>
              <a:rPr lang="en-GB" sz="1800" dirty="0">
                <a:solidFill>
                  <a:schemeClr val="tx1"/>
                </a:solidFill>
              </a:rPr>
              <a:t>Illumina</a:t>
            </a:r>
          </a:p>
        </p:txBody>
      </p:sp>
      <p:sp>
        <p:nvSpPr>
          <p:cNvPr id="68618" name="TextBox 14"/>
          <p:cNvSpPr txBox="1">
            <a:spLocks noChangeArrowheads="1"/>
          </p:cNvSpPr>
          <p:nvPr/>
        </p:nvSpPr>
        <p:spPr bwMode="auto">
          <a:xfrm>
            <a:off x="2659063" y="3541713"/>
            <a:ext cx="2897187" cy="358775"/>
          </a:xfrm>
          <a:prstGeom prst="rect">
            <a:avLst/>
          </a:prstGeom>
          <a:noFill/>
          <a:ln w="9525">
            <a:noFill/>
            <a:miter lim="800000"/>
            <a:headEnd/>
            <a:tailEnd/>
          </a:ln>
        </p:spPr>
        <p:txBody>
          <a:bodyPr lIns="100794" tIns="50397" rIns="100794" bIns="50397">
            <a:spAutoFit/>
          </a:bodyPr>
          <a:lstStyle/>
          <a:p>
            <a:pPr algn="ctr" eaLnBrk="0"/>
            <a:r>
              <a:rPr lang="en-GB" sz="1800">
                <a:solidFill>
                  <a:schemeClr val="tx1"/>
                </a:solidFill>
              </a:rPr>
              <a:t>SoLID/ABI-Life</a:t>
            </a:r>
          </a:p>
        </p:txBody>
      </p:sp>
      <p:sp>
        <p:nvSpPr>
          <p:cNvPr id="68619" name="TextBox 15"/>
          <p:cNvSpPr txBox="1">
            <a:spLocks noChangeArrowheads="1"/>
          </p:cNvSpPr>
          <p:nvPr/>
        </p:nvSpPr>
        <p:spPr bwMode="auto">
          <a:xfrm>
            <a:off x="4960938" y="3541713"/>
            <a:ext cx="2898775" cy="373062"/>
          </a:xfrm>
          <a:prstGeom prst="rect">
            <a:avLst/>
          </a:prstGeom>
          <a:noFill/>
          <a:ln w="9525">
            <a:noFill/>
            <a:miter lim="800000"/>
            <a:headEnd/>
            <a:tailEnd/>
          </a:ln>
        </p:spPr>
        <p:txBody>
          <a:bodyPr lIns="100794" tIns="50397" rIns="100794" bIns="50397">
            <a:spAutoFit/>
          </a:bodyPr>
          <a:lstStyle/>
          <a:p>
            <a:pPr algn="ctr" eaLnBrk="0"/>
            <a:r>
              <a:rPr lang="en-GB" sz="1800">
                <a:solidFill>
                  <a:schemeClr val="tx1"/>
                </a:solidFill>
              </a:rPr>
              <a:t>Roche 454</a:t>
            </a:r>
          </a:p>
        </p:txBody>
      </p:sp>
      <p:cxnSp>
        <p:nvCxnSpPr>
          <p:cNvPr id="17" name="Straight Arrow Connector 16"/>
          <p:cNvCxnSpPr>
            <a:cxnSpLocks noChangeShapeType="1"/>
          </p:cNvCxnSpPr>
          <p:nvPr/>
        </p:nvCxnSpPr>
        <p:spPr bwMode="auto">
          <a:xfrm rot="5400000">
            <a:off x="5476875" y="4216401"/>
            <a:ext cx="1031875" cy="476250"/>
          </a:xfrm>
          <a:prstGeom prst="straightConnector1">
            <a:avLst/>
          </a:prstGeom>
          <a:noFill/>
          <a:ln w="9525" algn="ctr">
            <a:solidFill>
              <a:schemeClr val="tx1"/>
            </a:solidFill>
            <a:round/>
            <a:headEnd/>
            <a:tailEnd type="arrow" w="med" len="med"/>
          </a:ln>
        </p:spPr>
      </p:cxnSp>
      <p:cxnSp>
        <p:nvCxnSpPr>
          <p:cNvPr id="19" name="Straight Arrow Connector 18"/>
          <p:cNvCxnSpPr>
            <a:cxnSpLocks noChangeShapeType="1"/>
          </p:cNvCxnSpPr>
          <p:nvPr/>
        </p:nvCxnSpPr>
        <p:spPr bwMode="auto">
          <a:xfrm rot="10800000" flipV="1">
            <a:off x="6708775" y="4017963"/>
            <a:ext cx="1506538" cy="1031875"/>
          </a:xfrm>
          <a:prstGeom prst="straightConnector1">
            <a:avLst/>
          </a:prstGeom>
          <a:noFill/>
          <a:ln w="9525" algn="ctr">
            <a:solidFill>
              <a:schemeClr val="tx1"/>
            </a:solidFill>
            <a:round/>
            <a:headEnd/>
            <a:tailEnd type="arrow" w="med" len="med"/>
          </a:ln>
        </p:spPr>
      </p:cxnSp>
      <p:sp>
        <p:nvSpPr>
          <p:cNvPr id="68622" name="TextBox 20"/>
          <p:cNvSpPr txBox="1">
            <a:spLocks noChangeArrowheads="1"/>
          </p:cNvSpPr>
          <p:nvPr/>
        </p:nvSpPr>
        <p:spPr bwMode="auto">
          <a:xfrm>
            <a:off x="6946900" y="3541713"/>
            <a:ext cx="2897188" cy="373062"/>
          </a:xfrm>
          <a:prstGeom prst="rect">
            <a:avLst/>
          </a:prstGeom>
          <a:noFill/>
          <a:ln w="9525">
            <a:noFill/>
            <a:miter lim="800000"/>
            <a:headEnd/>
            <a:tailEnd/>
          </a:ln>
        </p:spPr>
        <p:txBody>
          <a:bodyPr lIns="100794" tIns="50397" rIns="100794" bIns="50397">
            <a:spAutoFit/>
          </a:bodyPr>
          <a:lstStyle/>
          <a:p>
            <a:pPr algn="ctr" eaLnBrk="0"/>
            <a:r>
              <a:rPr lang="en-GB" sz="1800">
                <a:solidFill>
                  <a:schemeClr val="tx1"/>
                </a:solidFill>
              </a:rPr>
              <a:t>Ion Torrent</a:t>
            </a:r>
          </a:p>
        </p:txBody>
      </p:sp>
      <p:sp>
        <p:nvSpPr>
          <p:cNvPr id="18448" name="TextBox 39"/>
          <p:cNvSpPr txBox="1">
            <a:spLocks noChangeArrowheads="1"/>
          </p:cNvSpPr>
          <p:nvPr/>
        </p:nvSpPr>
        <p:spPr bwMode="auto">
          <a:xfrm>
            <a:off x="1150938" y="5129213"/>
            <a:ext cx="7699375" cy="1131887"/>
          </a:xfrm>
          <a:prstGeom prst="rect">
            <a:avLst/>
          </a:prstGeom>
          <a:noFill/>
          <a:ln w="9525">
            <a:noFill/>
            <a:miter lim="800000"/>
            <a:headEnd/>
            <a:tailEnd/>
          </a:ln>
        </p:spPr>
        <p:txBody>
          <a:bodyPr lIns="100794" tIns="50397" rIns="100794" bIns="50397">
            <a:spAutoFit/>
          </a:bodyPr>
          <a:lstStyle/>
          <a:p>
            <a:pPr marL="503238" indent="-503238" algn="ctr" eaLnBrk="0">
              <a:buFont typeface="Times" pitchFamily="18" charset="0"/>
              <a:buAutoNum type="arabicPeriod"/>
            </a:pPr>
            <a:r>
              <a:rPr lang="en-GB" dirty="0">
                <a:solidFill>
                  <a:schemeClr val="tx1"/>
                </a:solidFill>
                <a:latin typeface="+mn-lt"/>
                <a:cs typeface="Arial" charset="0"/>
              </a:rPr>
              <a:t>Removal of low quality bases</a:t>
            </a:r>
          </a:p>
          <a:p>
            <a:pPr marL="503238" indent="-503238" algn="ctr" eaLnBrk="0">
              <a:buFont typeface="Times" pitchFamily="18" charset="0"/>
              <a:buAutoNum type="arabicPeriod"/>
            </a:pPr>
            <a:r>
              <a:rPr lang="en-GB" dirty="0">
                <a:solidFill>
                  <a:schemeClr val="tx1"/>
                </a:solidFill>
                <a:latin typeface="+mn-lt"/>
                <a:cs typeface="Arial" charset="0"/>
              </a:rPr>
              <a:t>Removal of adaptor sequences</a:t>
            </a:r>
          </a:p>
          <a:p>
            <a:pPr marL="503238" indent="-503238" algn="ctr" eaLnBrk="0">
              <a:buFont typeface="Times" pitchFamily="18" charset="0"/>
              <a:buAutoNum type="arabicPeriod"/>
            </a:pPr>
            <a:r>
              <a:rPr lang="en-GB" dirty="0">
                <a:solidFill>
                  <a:schemeClr val="tx1"/>
                </a:solidFill>
                <a:latin typeface="+mn-lt"/>
                <a:cs typeface="Arial" charset="0"/>
              </a:rPr>
              <a:t>Platform specific artefacts (</a:t>
            </a:r>
            <a:r>
              <a:rPr lang="en-GB" dirty="0" err="1">
                <a:solidFill>
                  <a:schemeClr val="tx1"/>
                </a:solidFill>
                <a:latin typeface="+mn-lt"/>
                <a:cs typeface="Arial" charset="0"/>
              </a:rPr>
              <a:t>e.g</a:t>
            </a:r>
            <a:r>
              <a:rPr lang="en-GB" dirty="0">
                <a:solidFill>
                  <a:schemeClr val="tx1"/>
                </a:solidFill>
                <a:latin typeface="+mn-lt"/>
                <a:cs typeface="Arial" charset="0"/>
              </a:rPr>
              <a:t> </a:t>
            </a:r>
            <a:r>
              <a:rPr lang="en-GB" dirty="0" err="1">
                <a:solidFill>
                  <a:schemeClr val="tx1"/>
                </a:solidFill>
                <a:latin typeface="+mn-lt"/>
                <a:cs typeface="Arial" charset="0"/>
              </a:rPr>
              <a:t>homopolymers</a:t>
            </a:r>
            <a:r>
              <a:rPr lang="en-GB" dirty="0">
                <a:solidFill>
                  <a:schemeClr val="tx1"/>
                </a:solidFill>
                <a:latin typeface="+mn-lt"/>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dissolve">
                                      <p:cBhvr>
                                        <p:cTn id="17"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51" y="839964"/>
            <a:ext cx="6936794" cy="53362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56386" y="271753"/>
            <a:ext cx="9380582" cy="228973"/>
          </a:xfrm>
          <a:noFill/>
          <a:ln/>
        </p:spPr>
        <p:txBody>
          <a:bodyPr>
            <a:spAutoFit/>
          </a:bodyPr>
          <a:lstStyle/>
          <a:p>
            <a:pPr marL="0" indent="0" algn="ctr">
              <a:spcBef>
                <a:spcPct val="0"/>
              </a:spcBef>
              <a:buFontTx/>
              <a:buNone/>
            </a:pPr>
            <a:r>
              <a:rPr lang="en-US" sz="1600" b="1" dirty="0">
                <a:solidFill>
                  <a:schemeClr val="tx2"/>
                </a:solidFill>
              </a:rPr>
              <a:t>Table 2. Spurious genes having mutations detected </a:t>
            </a:r>
            <a:r>
              <a:rPr lang="en-US" sz="1600" b="1" dirty="0" smtClean="0">
                <a:solidFill>
                  <a:schemeClr val="tx2"/>
                </a:solidFill>
              </a:rPr>
              <a:t>in 30 </a:t>
            </a:r>
            <a:r>
              <a:rPr lang="en-US" sz="1600" b="1" dirty="0">
                <a:solidFill>
                  <a:schemeClr val="tx2"/>
                </a:solidFill>
              </a:rPr>
              <a:t>samples.</a:t>
            </a:r>
          </a:p>
        </p:txBody>
      </p:sp>
      <p:sp>
        <p:nvSpPr>
          <p:cNvPr id="4100" name="Text Box 4"/>
          <p:cNvSpPr txBox="1">
            <a:spLocks noChangeArrowheads="1"/>
          </p:cNvSpPr>
          <p:nvPr/>
        </p:nvSpPr>
        <p:spPr bwMode="auto">
          <a:xfrm>
            <a:off x="445482" y="6336786"/>
            <a:ext cx="9202389" cy="60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200"/>
              <a:t>Jia P, Li F, Xia J, Chen H, et al. (2012) Consensus Rules in Variant Detection from Next-Generation Sequencing Data. PLoS ONE 7(6): e38470. doi:10.1371/journal.pone.0038470</a:t>
            </a:r>
          </a:p>
          <a:p>
            <a:pPr eaLnBrk="1" hangingPunct="1"/>
            <a:r>
              <a:rPr lang="en-US" sz="1200">
                <a:hlinkClick r:id="rId3"/>
              </a:rPr>
              <a:t>http://www.plosone.org/article/info:doi/10.1371/journal.pone.0038470</a:t>
            </a:r>
            <a:endParaRPr lang="en-US" sz="12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925" y="6991464"/>
            <a:ext cx="2431060" cy="50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212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911225" y="366713"/>
            <a:ext cx="8177213" cy="1260475"/>
          </a:xfrm>
          <a:prstGeom prst="rect">
            <a:avLst/>
          </a:prstGeom>
          <a:noFill/>
          <a:ln w="9525">
            <a:noFill/>
            <a:miter lim="800000"/>
            <a:headEnd/>
            <a:tailEnd/>
          </a:ln>
        </p:spPr>
        <p:txBody>
          <a:bodyPr lIns="100794" tIns="50397" rIns="100794" bIns="50397"/>
          <a:lstStyle/>
          <a:p>
            <a:pPr algn="ctr"/>
            <a:r>
              <a:rPr lang="en-US" sz="3200" b="1" dirty="0" err="1">
                <a:solidFill>
                  <a:schemeClr val="tx1"/>
                </a:solidFill>
                <a:latin typeface="+mn-lt"/>
              </a:rPr>
              <a:t>Illumina</a:t>
            </a:r>
            <a:r>
              <a:rPr lang="en-US" sz="3200" b="1" dirty="0">
                <a:solidFill>
                  <a:schemeClr val="tx1"/>
                </a:solidFill>
                <a:latin typeface="+mn-lt"/>
              </a:rPr>
              <a:t> </a:t>
            </a:r>
            <a:r>
              <a:rPr lang="en-US" sz="3200" b="1" dirty="0" err="1">
                <a:solidFill>
                  <a:schemeClr val="tx1"/>
                </a:solidFill>
                <a:latin typeface="+mn-lt"/>
              </a:rPr>
              <a:t>artefacts</a:t>
            </a:r>
            <a:endParaRPr lang="en-US" sz="3200" b="1" dirty="0">
              <a:solidFill>
                <a:schemeClr val="tx1"/>
              </a:solidFill>
              <a:latin typeface="+mn-lt"/>
            </a:endParaRPr>
          </a:p>
        </p:txBody>
      </p:sp>
      <p:pic>
        <p:nvPicPr>
          <p:cNvPr id="69635" name="Picture 2" descr="http://www.exeter.ac.uk/media/universityofexeter/webteam/shared/righthandimages218px/research/sequencer.jpg"/>
          <p:cNvPicPr>
            <a:picLocks noChangeAspect="1" noChangeArrowheads="1"/>
          </p:cNvPicPr>
          <p:nvPr/>
        </p:nvPicPr>
        <p:blipFill>
          <a:blip r:embed="rId2" cstate="print"/>
          <a:srcRect/>
          <a:stretch>
            <a:fillRect/>
          </a:stretch>
        </p:blipFill>
        <p:spPr bwMode="auto">
          <a:xfrm>
            <a:off x="3452813" y="1795463"/>
            <a:ext cx="3016250" cy="2074862"/>
          </a:xfrm>
          <a:prstGeom prst="rect">
            <a:avLst/>
          </a:prstGeom>
          <a:noFill/>
          <a:ln w="9525">
            <a:noFill/>
            <a:miter lim="800000"/>
            <a:headEnd/>
            <a:tailEnd/>
          </a:ln>
        </p:spPr>
      </p:pic>
      <p:pic>
        <p:nvPicPr>
          <p:cNvPr id="69636" name="Picture 2"/>
          <p:cNvPicPr>
            <a:picLocks noChangeAspect="1" noChangeArrowheads="1"/>
          </p:cNvPicPr>
          <p:nvPr/>
        </p:nvPicPr>
        <p:blipFill>
          <a:blip r:embed="rId3" cstate="print"/>
          <a:srcRect/>
          <a:stretch>
            <a:fillRect/>
          </a:stretch>
        </p:blipFill>
        <p:spPr bwMode="auto">
          <a:xfrm>
            <a:off x="1865313" y="1241425"/>
            <a:ext cx="6350000" cy="4678363"/>
          </a:xfrm>
          <a:prstGeom prst="rect">
            <a:avLst/>
          </a:prstGeom>
          <a:noFill/>
          <a:ln w="9525">
            <a:noFill/>
            <a:miter lim="800000"/>
            <a:headEnd/>
            <a:tailEnd/>
          </a:ln>
        </p:spPr>
      </p:pic>
      <p:sp>
        <p:nvSpPr>
          <p:cNvPr id="69637" name="TextBox 8"/>
          <p:cNvSpPr txBox="1">
            <a:spLocks noChangeArrowheads="1"/>
          </p:cNvSpPr>
          <p:nvPr/>
        </p:nvSpPr>
        <p:spPr bwMode="auto">
          <a:xfrm>
            <a:off x="3214688" y="5922963"/>
            <a:ext cx="5716587" cy="474662"/>
          </a:xfrm>
          <a:prstGeom prst="rect">
            <a:avLst/>
          </a:prstGeom>
          <a:noFill/>
          <a:ln w="9525">
            <a:noFill/>
            <a:miter lim="800000"/>
            <a:headEnd/>
            <a:tailEnd/>
          </a:ln>
        </p:spPr>
        <p:txBody>
          <a:bodyPr lIns="100794" tIns="50397" rIns="100794" bIns="50397">
            <a:spAutoFit/>
          </a:bodyPr>
          <a:lstStyle/>
          <a:p>
            <a:pPr algn="r" eaLnBrk="0"/>
            <a:r>
              <a:rPr lang="en-GB" sz="1300" dirty="0">
                <a:solidFill>
                  <a:schemeClr val="tx1"/>
                </a:solidFill>
              </a:rPr>
              <a:t>Nakamura, K. et </a:t>
            </a:r>
            <a:r>
              <a:rPr lang="en-GB" sz="1300" dirty="0" smtClean="0">
                <a:solidFill>
                  <a:schemeClr val="tx1"/>
                </a:solidFill>
              </a:rPr>
              <a:t>al. </a:t>
            </a:r>
            <a:r>
              <a:rPr lang="en-GB" sz="1300" dirty="0">
                <a:solidFill>
                  <a:schemeClr val="tx1"/>
                </a:solidFill>
              </a:rPr>
              <a:t>Sequence-specific error profile of Illumina sequencers </a:t>
            </a:r>
          </a:p>
          <a:p>
            <a:pPr algn="r" eaLnBrk="0"/>
            <a:r>
              <a:rPr lang="en-GB" sz="1300" i="1" dirty="0" err="1">
                <a:solidFill>
                  <a:schemeClr val="tx1"/>
                </a:solidFill>
              </a:rPr>
              <a:t>Nucl</a:t>
            </a:r>
            <a:r>
              <a:rPr lang="en-GB" sz="1300" i="1" dirty="0">
                <a:solidFill>
                  <a:schemeClr val="tx1"/>
                </a:solidFill>
              </a:rPr>
              <a:t>. Acids Res. (2011) May 16, 2011 </a:t>
            </a:r>
            <a:endParaRPr lang="en-GB" sz="1300" dirty="0">
              <a:solidFill>
                <a:schemeClr val="tx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911225" y="366713"/>
            <a:ext cx="8177213" cy="1260475"/>
          </a:xfrm>
          <a:prstGeom prst="rect">
            <a:avLst/>
          </a:prstGeom>
          <a:noFill/>
          <a:ln w="9525">
            <a:noFill/>
            <a:miter lim="800000"/>
            <a:headEnd/>
            <a:tailEnd/>
          </a:ln>
        </p:spPr>
        <p:txBody>
          <a:bodyPr lIns="100794" tIns="50397" rIns="100794" bIns="50397"/>
          <a:lstStyle/>
          <a:p>
            <a:pPr algn="ctr"/>
            <a:r>
              <a:rPr lang="en-US" sz="3200" b="1" dirty="0" err="1">
                <a:solidFill>
                  <a:schemeClr val="tx1"/>
                </a:solidFill>
                <a:latin typeface="+mn-lt"/>
              </a:rPr>
              <a:t>Illumina</a:t>
            </a:r>
            <a:r>
              <a:rPr lang="en-US" sz="3200" b="1" dirty="0">
                <a:solidFill>
                  <a:schemeClr val="tx1"/>
                </a:solidFill>
                <a:latin typeface="+mn-lt"/>
              </a:rPr>
              <a:t> </a:t>
            </a:r>
            <a:r>
              <a:rPr lang="en-US" sz="3200" b="1" dirty="0" err="1">
                <a:solidFill>
                  <a:schemeClr val="tx1"/>
                </a:solidFill>
                <a:latin typeface="+mn-lt"/>
              </a:rPr>
              <a:t>artefacts</a:t>
            </a:r>
            <a:endParaRPr lang="en-US" sz="3200" b="1" dirty="0">
              <a:solidFill>
                <a:schemeClr val="tx1"/>
              </a:solidFill>
              <a:latin typeface="+mn-lt"/>
            </a:endParaRPr>
          </a:p>
        </p:txBody>
      </p:sp>
      <p:sp>
        <p:nvSpPr>
          <p:cNvPr id="6" name="TextBox 5"/>
          <p:cNvSpPr txBox="1"/>
          <p:nvPr/>
        </p:nvSpPr>
        <p:spPr>
          <a:xfrm>
            <a:off x="992188" y="1557338"/>
            <a:ext cx="8415337" cy="3307784"/>
          </a:xfrm>
          <a:prstGeom prst="rect">
            <a:avLst/>
          </a:prstGeom>
          <a:solidFill>
            <a:schemeClr val="bg1"/>
          </a:solidFill>
        </p:spPr>
        <p:txBody>
          <a:bodyPr lIns="100794" tIns="50397" rIns="100794" bIns="50397">
            <a:spAutoFit/>
          </a:bodyPr>
          <a:lstStyle/>
          <a:p>
            <a:pPr marL="503972" indent="-503972" eaLnBrk="0">
              <a:buClrTx/>
              <a:buFontTx/>
              <a:buAutoNum type="arabicPeriod"/>
              <a:defRPr/>
            </a:pPr>
            <a:r>
              <a:rPr lang="en-GB" sz="2800" dirty="0">
                <a:solidFill>
                  <a:schemeClr val="tx1"/>
                </a:solidFill>
                <a:latin typeface="+mn-lt"/>
                <a:cs typeface="Arial" pitchFamily="34" charset="0"/>
              </a:rPr>
              <a:t>GC rich regions are under represented</a:t>
            </a:r>
          </a:p>
          <a:p>
            <a:pPr marL="1511915" lvl="2" indent="-503972" eaLnBrk="0">
              <a:buFontTx/>
              <a:buAutoNum type="alphaLcPeriod"/>
              <a:defRPr/>
            </a:pPr>
            <a:r>
              <a:rPr lang="en-GB" sz="2800" dirty="0">
                <a:solidFill>
                  <a:schemeClr val="tx1"/>
                </a:solidFill>
                <a:latin typeface="+mn-lt"/>
                <a:cs typeface="Arial" pitchFamily="34" charset="0"/>
              </a:rPr>
              <a:t>PCR</a:t>
            </a:r>
          </a:p>
          <a:p>
            <a:pPr marL="1511915" lvl="2" indent="-503972" eaLnBrk="0">
              <a:buFontTx/>
              <a:buAutoNum type="alphaLcPeriod"/>
              <a:defRPr/>
            </a:pPr>
            <a:r>
              <a:rPr lang="en-GB" sz="2800" dirty="0">
                <a:solidFill>
                  <a:schemeClr val="tx1"/>
                </a:solidFill>
                <a:latin typeface="+mn-lt"/>
                <a:cs typeface="Arial" pitchFamily="34" charset="0"/>
              </a:rPr>
              <a:t>Sequencing</a:t>
            </a:r>
          </a:p>
          <a:p>
            <a:pPr marL="503972" indent="-503972" eaLnBrk="0">
              <a:buClrTx/>
              <a:buFontTx/>
              <a:buAutoNum type="arabicPeriod"/>
              <a:defRPr/>
            </a:pPr>
            <a:r>
              <a:rPr lang="en-GB" sz="2800" dirty="0">
                <a:solidFill>
                  <a:schemeClr val="tx1"/>
                </a:solidFill>
                <a:latin typeface="+mn-lt"/>
                <a:cs typeface="Arial" pitchFamily="34" charset="0"/>
              </a:rPr>
              <a:t>Substitutions more common than insertions</a:t>
            </a:r>
          </a:p>
          <a:p>
            <a:pPr eaLnBrk="0">
              <a:defRPr/>
            </a:pPr>
            <a:r>
              <a:rPr lang="en-GB" sz="2800" dirty="0">
                <a:solidFill>
                  <a:schemeClr val="tx1"/>
                </a:solidFill>
                <a:latin typeface="+mn-lt"/>
                <a:cs typeface="Arial" pitchFamily="34" charset="0"/>
              </a:rPr>
              <a:t>3.   GGC/GCC motif is associated with low quality and mismatches</a:t>
            </a:r>
          </a:p>
          <a:p>
            <a:pPr eaLnBrk="0">
              <a:defRPr/>
            </a:pPr>
            <a:r>
              <a:rPr lang="en-GB" sz="2800" dirty="0">
                <a:solidFill>
                  <a:schemeClr val="tx1"/>
                </a:solidFill>
                <a:latin typeface="+mn-lt"/>
                <a:cs typeface="Arial" pitchFamily="34" charset="0"/>
              </a:rPr>
              <a:t>4.   Filtering low quality reads exacerbates low coverage of GC regions</a:t>
            </a:r>
          </a:p>
        </p:txBody>
      </p:sp>
      <p:sp>
        <p:nvSpPr>
          <p:cNvPr id="7" name="TextBox 6"/>
          <p:cNvSpPr txBox="1">
            <a:spLocks noChangeArrowheads="1"/>
          </p:cNvSpPr>
          <p:nvPr/>
        </p:nvSpPr>
        <p:spPr bwMode="auto">
          <a:xfrm>
            <a:off x="754063" y="5049838"/>
            <a:ext cx="8415337" cy="788987"/>
          </a:xfrm>
          <a:prstGeom prst="rect">
            <a:avLst/>
          </a:prstGeom>
          <a:noFill/>
          <a:ln w="9525">
            <a:noFill/>
            <a:miter lim="800000"/>
            <a:headEnd/>
            <a:tailEnd/>
          </a:ln>
        </p:spPr>
        <p:txBody>
          <a:bodyPr lIns="100794" tIns="50397" rIns="100794" bIns="50397">
            <a:spAutoFit/>
          </a:bodyPr>
          <a:lstStyle/>
          <a:p>
            <a:pPr marL="503238" indent="-503238" algn="ctr" eaLnBrk="0"/>
            <a:r>
              <a:rPr lang="en-GB" b="1" i="1" dirty="0">
                <a:solidFill>
                  <a:schemeClr val="tx1"/>
                </a:solidFill>
              </a:rPr>
              <a:t>Software should ideally account for this technology specific bias but doesn’t </a:t>
            </a:r>
            <a:r>
              <a:rPr lang="en-GB" b="1" i="1" dirty="0" smtClean="0">
                <a:solidFill>
                  <a:schemeClr val="tx1"/>
                </a:solidFill>
              </a:rPr>
              <a:t>(yet)</a:t>
            </a:r>
            <a:endParaRPr lang="en-GB"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15826" y="4630"/>
            <a:ext cx="8604250" cy="1258887"/>
          </a:xfrm>
        </p:spPr>
        <p:txBody>
          <a:bodyPr/>
          <a:lstStyle/>
          <a:p>
            <a:pPr eaLnBrk="1" hangingPunct="1"/>
            <a:r>
              <a:rPr lang="en-GB" sz="3200" dirty="0" smtClean="0">
                <a:latin typeface="+mn-lt"/>
              </a:rPr>
              <a:t>Unmapped reads</a:t>
            </a:r>
            <a:endParaRPr lang="en-US" sz="3200" dirty="0" smtClean="0">
              <a:latin typeface="+mn-lt"/>
            </a:endParaRPr>
          </a:p>
        </p:txBody>
      </p:sp>
      <p:sp>
        <p:nvSpPr>
          <p:cNvPr id="96262" name="Rectangle 6"/>
          <p:cNvSpPr>
            <a:spLocks noChangeArrowheads="1"/>
          </p:cNvSpPr>
          <p:nvPr/>
        </p:nvSpPr>
        <p:spPr bwMode="auto">
          <a:xfrm>
            <a:off x="701675" y="1522413"/>
            <a:ext cx="8678863" cy="66675"/>
          </a:xfrm>
          <a:prstGeom prst="rect">
            <a:avLst/>
          </a:prstGeom>
          <a:solidFill>
            <a:srgbClr val="9DADC6"/>
          </a:solidFill>
          <a:ln w="9525">
            <a:solidFill>
              <a:schemeClr val="tx1"/>
            </a:solidFill>
            <a:miter lim="800000"/>
            <a:headEnd/>
            <a:tailEnd/>
          </a:ln>
        </p:spPr>
        <p:txBody>
          <a:bodyPr wrap="none" lIns="100794" tIns="50397" rIns="100794" bIns="50397" anchor="ctr"/>
          <a:lstStyle/>
          <a:p>
            <a:endParaRPr lang="en-US"/>
          </a:p>
        </p:txBody>
      </p:sp>
      <p:sp>
        <p:nvSpPr>
          <p:cNvPr id="96264" name="Rectangle 8"/>
          <p:cNvSpPr>
            <a:spLocks noChangeArrowheads="1"/>
          </p:cNvSpPr>
          <p:nvPr/>
        </p:nvSpPr>
        <p:spPr bwMode="auto">
          <a:xfrm flipH="1">
            <a:off x="2171700" y="6038850"/>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65" name="Rectangle 9"/>
          <p:cNvSpPr>
            <a:spLocks noChangeArrowheads="1"/>
          </p:cNvSpPr>
          <p:nvPr/>
        </p:nvSpPr>
        <p:spPr bwMode="auto">
          <a:xfrm flipH="1">
            <a:off x="3003550" y="6110288"/>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66" name="Rectangle 10"/>
          <p:cNvSpPr>
            <a:spLocks noChangeArrowheads="1"/>
          </p:cNvSpPr>
          <p:nvPr/>
        </p:nvSpPr>
        <p:spPr bwMode="auto">
          <a:xfrm flipH="1">
            <a:off x="2566988" y="6434138"/>
            <a:ext cx="557212"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67" name="Rectangle 11"/>
          <p:cNvSpPr>
            <a:spLocks noChangeArrowheads="1"/>
          </p:cNvSpPr>
          <p:nvPr/>
        </p:nvSpPr>
        <p:spPr bwMode="auto">
          <a:xfrm flipH="1">
            <a:off x="3514725" y="5672138"/>
            <a:ext cx="555625"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68" name="Rectangle 12"/>
          <p:cNvSpPr>
            <a:spLocks noChangeArrowheads="1"/>
          </p:cNvSpPr>
          <p:nvPr/>
        </p:nvSpPr>
        <p:spPr bwMode="auto">
          <a:xfrm flipH="1">
            <a:off x="2874963" y="5842000"/>
            <a:ext cx="557212"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69" name="Rectangle 13"/>
          <p:cNvSpPr>
            <a:spLocks noChangeArrowheads="1"/>
          </p:cNvSpPr>
          <p:nvPr/>
        </p:nvSpPr>
        <p:spPr bwMode="auto">
          <a:xfrm flipH="1">
            <a:off x="3711575" y="5868988"/>
            <a:ext cx="557213"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0" name="Rectangle 14"/>
          <p:cNvSpPr>
            <a:spLocks noChangeArrowheads="1"/>
          </p:cNvSpPr>
          <p:nvPr/>
        </p:nvSpPr>
        <p:spPr bwMode="auto">
          <a:xfrm flipH="1">
            <a:off x="3200400" y="630872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1" name="Rectangle 15"/>
          <p:cNvSpPr>
            <a:spLocks noChangeArrowheads="1"/>
          </p:cNvSpPr>
          <p:nvPr/>
        </p:nvSpPr>
        <p:spPr bwMode="auto">
          <a:xfrm flipH="1">
            <a:off x="1949450" y="573087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2" name="Rectangle 16"/>
          <p:cNvSpPr>
            <a:spLocks noChangeArrowheads="1"/>
          </p:cNvSpPr>
          <p:nvPr/>
        </p:nvSpPr>
        <p:spPr bwMode="auto">
          <a:xfrm flipH="1">
            <a:off x="1484313" y="5995988"/>
            <a:ext cx="555625"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3" name="Rectangle 17"/>
          <p:cNvSpPr>
            <a:spLocks noChangeArrowheads="1"/>
          </p:cNvSpPr>
          <p:nvPr/>
        </p:nvSpPr>
        <p:spPr bwMode="auto">
          <a:xfrm flipH="1">
            <a:off x="1566863" y="6278563"/>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4" name="Rectangle 18"/>
          <p:cNvSpPr>
            <a:spLocks noChangeArrowheads="1"/>
          </p:cNvSpPr>
          <p:nvPr/>
        </p:nvSpPr>
        <p:spPr bwMode="auto">
          <a:xfrm flipH="1">
            <a:off x="1189038" y="5756275"/>
            <a:ext cx="555625"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5" name="Rectangle 19"/>
          <p:cNvSpPr>
            <a:spLocks noChangeArrowheads="1"/>
          </p:cNvSpPr>
          <p:nvPr/>
        </p:nvSpPr>
        <p:spPr bwMode="auto">
          <a:xfrm flipH="1">
            <a:off x="1501775" y="5472113"/>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6" name="Rectangle 20"/>
          <p:cNvSpPr>
            <a:spLocks noChangeArrowheads="1"/>
          </p:cNvSpPr>
          <p:nvPr/>
        </p:nvSpPr>
        <p:spPr bwMode="auto">
          <a:xfrm flipH="1">
            <a:off x="2428875" y="5535613"/>
            <a:ext cx="557213"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7" name="Rectangle 21"/>
          <p:cNvSpPr>
            <a:spLocks noChangeArrowheads="1"/>
          </p:cNvSpPr>
          <p:nvPr/>
        </p:nvSpPr>
        <p:spPr bwMode="auto">
          <a:xfrm flipH="1">
            <a:off x="3222625" y="5473700"/>
            <a:ext cx="555625"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8" name="Rectangle 22"/>
          <p:cNvSpPr>
            <a:spLocks noChangeArrowheads="1"/>
          </p:cNvSpPr>
          <p:nvPr/>
        </p:nvSpPr>
        <p:spPr bwMode="auto">
          <a:xfrm flipH="1">
            <a:off x="6057900" y="680402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79" name="Rectangle 23"/>
          <p:cNvSpPr>
            <a:spLocks noChangeArrowheads="1"/>
          </p:cNvSpPr>
          <p:nvPr/>
        </p:nvSpPr>
        <p:spPr bwMode="auto">
          <a:xfrm flipH="1">
            <a:off x="4473575" y="5640388"/>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0" name="Rectangle 24"/>
          <p:cNvSpPr>
            <a:spLocks noChangeArrowheads="1"/>
          </p:cNvSpPr>
          <p:nvPr/>
        </p:nvSpPr>
        <p:spPr bwMode="auto">
          <a:xfrm flipH="1">
            <a:off x="4565650" y="581977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1" name="Rectangle 25"/>
          <p:cNvSpPr>
            <a:spLocks noChangeArrowheads="1"/>
          </p:cNvSpPr>
          <p:nvPr/>
        </p:nvSpPr>
        <p:spPr bwMode="auto">
          <a:xfrm flipH="1">
            <a:off x="3948113" y="6056313"/>
            <a:ext cx="557212"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2" name="Rectangle 26"/>
          <p:cNvSpPr>
            <a:spLocks noChangeArrowheads="1"/>
          </p:cNvSpPr>
          <p:nvPr/>
        </p:nvSpPr>
        <p:spPr bwMode="auto">
          <a:xfrm flipH="1">
            <a:off x="4106863" y="6292850"/>
            <a:ext cx="557212"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3" name="Rectangle 27"/>
          <p:cNvSpPr>
            <a:spLocks noChangeArrowheads="1"/>
          </p:cNvSpPr>
          <p:nvPr/>
        </p:nvSpPr>
        <p:spPr bwMode="auto">
          <a:xfrm flipH="1">
            <a:off x="6035675" y="6043613"/>
            <a:ext cx="557213"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4" name="Rectangle 28"/>
          <p:cNvSpPr>
            <a:spLocks noChangeArrowheads="1"/>
          </p:cNvSpPr>
          <p:nvPr/>
        </p:nvSpPr>
        <p:spPr bwMode="auto">
          <a:xfrm flipH="1">
            <a:off x="6867525" y="6116638"/>
            <a:ext cx="557213"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5" name="Rectangle 29"/>
          <p:cNvSpPr>
            <a:spLocks noChangeArrowheads="1"/>
          </p:cNvSpPr>
          <p:nvPr/>
        </p:nvSpPr>
        <p:spPr bwMode="auto">
          <a:xfrm flipH="1">
            <a:off x="6430963" y="6440488"/>
            <a:ext cx="557212"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6" name="Rectangle 30"/>
          <p:cNvSpPr>
            <a:spLocks noChangeArrowheads="1"/>
          </p:cNvSpPr>
          <p:nvPr/>
        </p:nvSpPr>
        <p:spPr bwMode="auto">
          <a:xfrm flipH="1">
            <a:off x="7378700" y="5676900"/>
            <a:ext cx="555625"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7" name="Rectangle 31"/>
          <p:cNvSpPr>
            <a:spLocks noChangeArrowheads="1"/>
          </p:cNvSpPr>
          <p:nvPr/>
        </p:nvSpPr>
        <p:spPr bwMode="auto">
          <a:xfrm flipH="1">
            <a:off x="6738938" y="5846763"/>
            <a:ext cx="557212"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8" name="Rectangle 32"/>
          <p:cNvSpPr>
            <a:spLocks noChangeArrowheads="1"/>
          </p:cNvSpPr>
          <p:nvPr/>
        </p:nvSpPr>
        <p:spPr bwMode="auto">
          <a:xfrm flipH="1">
            <a:off x="7575550" y="5873750"/>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89" name="Rectangle 33"/>
          <p:cNvSpPr>
            <a:spLocks noChangeArrowheads="1"/>
          </p:cNvSpPr>
          <p:nvPr/>
        </p:nvSpPr>
        <p:spPr bwMode="auto">
          <a:xfrm flipH="1">
            <a:off x="7065963" y="6313488"/>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0" name="Rectangle 34"/>
          <p:cNvSpPr>
            <a:spLocks noChangeArrowheads="1"/>
          </p:cNvSpPr>
          <p:nvPr/>
        </p:nvSpPr>
        <p:spPr bwMode="auto">
          <a:xfrm flipH="1">
            <a:off x="5813425" y="5735638"/>
            <a:ext cx="557213"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1" name="Rectangle 35"/>
          <p:cNvSpPr>
            <a:spLocks noChangeArrowheads="1"/>
          </p:cNvSpPr>
          <p:nvPr/>
        </p:nvSpPr>
        <p:spPr bwMode="auto">
          <a:xfrm flipH="1">
            <a:off x="5348288" y="6000750"/>
            <a:ext cx="557212"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2" name="Rectangle 36"/>
          <p:cNvSpPr>
            <a:spLocks noChangeArrowheads="1"/>
          </p:cNvSpPr>
          <p:nvPr/>
        </p:nvSpPr>
        <p:spPr bwMode="auto">
          <a:xfrm flipH="1">
            <a:off x="5430838" y="6283325"/>
            <a:ext cx="555625"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3" name="Rectangle 37"/>
          <p:cNvSpPr>
            <a:spLocks noChangeArrowheads="1"/>
          </p:cNvSpPr>
          <p:nvPr/>
        </p:nvSpPr>
        <p:spPr bwMode="auto">
          <a:xfrm flipH="1">
            <a:off x="4630738" y="6069013"/>
            <a:ext cx="557212"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4" name="Rectangle 38"/>
          <p:cNvSpPr>
            <a:spLocks noChangeArrowheads="1"/>
          </p:cNvSpPr>
          <p:nvPr/>
        </p:nvSpPr>
        <p:spPr bwMode="auto">
          <a:xfrm flipH="1">
            <a:off x="5365750" y="547687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5" name="Rectangle 39"/>
          <p:cNvSpPr>
            <a:spLocks noChangeArrowheads="1"/>
          </p:cNvSpPr>
          <p:nvPr/>
        </p:nvSpPr>
        <p:spPr bwMode="auto">
          <a:xfrm flipH="1">
            <a:off x="6292850" y="554037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6" name="Rectangle 40"/>
          <p:cNvSpPr>
            <a:spLocks noChangeArrowheads="1"/>
          </p:cNvSpPr>
          <p:nvPr/>
        </p:nvSpPr>
        <p:spPr bwMode="auto">
          <a:xfrm flipH="1">
            <a:off x="7086600" y="5478463"/>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7" name="Rectangle 41"/>
          <p:cNvSpPr>
            <a:spLocks noChangeArrowheads="1"/>
          </p:cNvSpPr>
          <p:nvPr/>
        </p:nvSpPr>
        <p:spPr bwMode="auto">
          <a:xfrm flipH="1">
            <a:off x="7947025" y="5456238"/>
            <a:ext cx="557213"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8" name="Rectangle 42"/>
          <p:cNvSpPr>
            <a:spLocks noChangeArrowheads="1"/>
          </p:cNvSpPr>
          <p:nvPr/>
        </p:nvSpPr>
        <p:spPr bwMode="auto">
          <a:xfrm flipH="1">
            <a:off x="8337550" y="5645150"/>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299" name="Rectangle 43"/>
          <p:cNvSpPr>
            <a:spLocks noChangeArrowheads="1"/>
          </p:cNvSpPr>
          <p:nvPr/>
        </p:nvSpPr>
        <p:spPr bwMode="auto">
          <a:xfrm flipH="1">
            <a:off x="5205413" y="5672138"/>
            <a:ext cx="555625" cy="47625"/>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300" name="Rectangle 44"/>
          <p:cNvSpPr>
            <a:spLocks noChangeArrowheads="1"/>
          </p:cNvSpPr>
          <p:nvPr/>
        </p:nvSpPr>
        <p:spPr bwMode="auto">
          <a:xfrm flipH="1">
            <a:off x="7812088" y="6061075"/>
            <a:ext cx="557212"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301" name="Rectangle 45"/>
          <p:cNvSpPr>
            <a:spLocks noChangeArrowheads="1"/>
          </p:cNvSpPr>
          <p:nvPr/>
        </p:nvSpPr>
        <p:spPr bwMode="auto">
          <a:xfrm flipH="1">
            <a:off x="7972425" y="6297613"/>
            <a:ext cx="555625"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96303" name="Rectangle 47"/>
          <p:cNvSpPr>
            <a:spLocks noChangeArrowheads="1"/>
          </p:cNvSpPr>
          <p:nvPr/>
        </p:nvSpPr>
        <p:spPr bwMode="auto">
          <a:xfrm>
            <a:off x="706438" y="1720850"/>
            <a:ext cx="8678862" cy="65088"/>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71723" name="Rectangle 22"/>
          <p:cNvSpPr>
            <a:spLocks noChangeArrowheads="1"/>
          </p:cNvSpPr>
          <p:nvPr/>
        </p:nvSpPr>
        <p:spPr bwMode="auto">
          <a:xfrm flipH="1">
            <a:off x="5424488" y="6646863"/>
            <a:ext cx="557212"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71724" name="Rectangle 22"/>
          <p:cNvSpPr>
            <a:spLocks noChangeArrowheads="1"/>
          </p:cNvSpPr>
          <p:nvPr/>
        </p:nvSpPr>
        <p:spPr bwMode="auto">
          <a:xfrm flipH="1">
            <a:off x="4643438" y="6578600"/>
            <a:ext cx="557212"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71725" name="Rectangle 22"/>
          <p:cNvSpPr>
            <a:spLocks noChangeArrowheads="1"/>
          </p:cNvSpPr>
          <p:nvPr/>
        </p:nvSpPr>
        <p:spPr bwMode="auto">
          <a:xfrm flipH="1">
            <a:off x="4540250" y="5908675"/>
            <a:ext cx="557213" cy="49213"/>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
        <p:nvSpPr>
          <p:cNvPr id="71726" name="Rectangle 22"/>
          <p:cNvSpPr>
            <a:spLocks noChangeArrowheads="1"/>
          </p:cNvSpPr>
          <p:nvPr/>
        </p:nvSpPr>
        <p:spPr bwMode="auto">
          <a:xfrm flipH="1">
            <a:off x="7800975" y="6719888"/>
            <a:ext cx="557213" cy="49212"/>
          </a:xfrm>
          <a:prstGeom prst="rect">
            <a:avLst/>
          </a:prstGeom>
          <a:solidFill>
            <a:srgbClr val="DBE3F0"/>
          </a:solidFill>
          <a:ln w="9525">
            <a:solidFill>
              <a:schemeClr val="tx1"/>
            </a:solidFill>
            <a:miter lim="800000"/>
            <a:headEnd/>
            <a:tailEnd/>
          </a:ln>
        </p:spPr>
        <p:txBody>
          <a:bodyPr wrap="none" lIns="100794" tIns="50397" rIns="100794" bIns="50397"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38 -0.00486 C 0.00364 -0.03308 0.00607 -0.0613 -0.00539 -0.09762 C -0.01684 -0.13393 -0.02969 -0.18737 -0.06719 -0.22322 C -0.10469 -0.25908 -0.19775 -0.25862 -0.23004 -0.31205 C -0.26233 -0.36549 -0.26684 -0.54106 -0.26146 -0.5443 " pathEditMode="relative" ptsTypes="aaaaA">
                                      <p:cBhvr>
                                        <p:cTn id="6" dur="1000" fill="hold"/>
                                        <p:tgtEl>
                                          <p:spTgt spid="9628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191 -0.00416 C -0.24931 -0.10964 -0.50053 -0.21466 -0.60764 -0.29724 C -0.71476 -0.37982 -0.63403 -0.45801 -0.64098 -0.50034 " pathEditMode="relative" rAng="0" ptsTypes="aaa">
                                      <p:cBhvr>
                                        <p:cTn id="8" dur="3000" fill="hold"/>
                                        <p:tgtEl>
                                          <p:spTgt spid="96296"/>
                                        </p:tgtEl>
                                        <p:attrNameLst>
                                          <p:attrName>ppt_x</p:attrName>
                                          <p:attrName>ppt_y</p:attrName>
                                        </p:attrNameLst>
                                      </p:cBhvr>
                                      <p:rCtr x="-35800" y="-24800"/>
                                    </p:animMotion>
                                  </p:childTnLst>
                                </p:cTn>
                              </p:par>
                              <p:par>
                                <p:cTn id="9" presetID="0" presetClass="path" presetSubtype="0" accel="50000" decel="50000" fill="hold" grpId="0" nodeType="withEffect">
                                  <p:stCondLst>
                                    <p:cond delay="0"/>
                                  </p:stCondLst>
                                  <p:childTnLst>
                                    <p:animMotion origin="layout" path="M -0.00104 -0.00578 C 0.06701 -0.12398 0.13507 -0.24196 0.20955 -0.29377 C 0.28402 -0.34559 0.39739 -0.27712 0.44566 -0.31667 C 0.49392 -0.35623 0.49635 -0.44367 0.49896 -0.53111 " pathEditMode="relative" ptsTypes="aaaA">
                                      <p:cBhvr>
                                        <p:cTn id="10" dur="1000" fill="hold"/>
                                        <p:tgtEl>
                                          <p:spTgt spid="9627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052 -0.00648 C -0.07657 -0.12168 -0.15261 -0.23664 -0.14809 -0.29193 C -0.14358 -0.34722 -0.00782 -0.29725 0.02708 -0.33889 C 0.06198 -0.38053 0.05764 -0.51608 0.06146 -0.54199 " pathEditMode="relative" ptsTypes="aaaA">
                                      <p:cBhvr>
                                        <p:cTn id="12" dur="1000" fill="hold"/>
                                        <p:tgtEl>
                                          <p:spTgt spid="96268"/>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0087 -0.00463 C -0.0474 -0.10641 -0.09549 -0.20819 -0.11823 -0.28892 C -0.14097 -0.36965 -0.13264 -0.44275 -0.13524 -0.48925 C -0.13785 -0.53574 -0.13455 -0.5517 -0.13438 -0.56813 " pathEditMode="relative" rAng="0" ptsTypes="aaaa">
                                      <p:cBhvr>
                                        <p:cTn id="14" dur="2000" fill="hold"/>
                                        <p:tgtEl>
                                          <p:spTgt spid="96291"/>
                                        </p:tgtEl>
                                        <p:attrNameLst>
                                          <p:attrName>ppt_x</p:attrName>
                                          <p:attrName>ppt_y</p:attrName>
                                        </p:attrNameLst>
                                      </p:cBhvr>
                                      <p:rCtr x="-7100" y="-28200"/>
                                    </p:animMotion>
                                  </p:childTnLst>
                                </p:cTn>
                              </p:par>
                              <p:par>
                                <p:cTn id="15" presetID="0" presetClass="path" presetSubtype="0" accel="50000" decel="50000" fill="hold" grpId="0" nodeType="withEffect">
                                  <p:stCondLst>
                                    <p:cond delay="0"/>
                                  </p:stCondLst>
                                  <p:childTnLst>
                                    <p:animMotion origin="layout" path="M 0.00156 -0.00717 C -0.02865 -0.07402 -0.05868 -0.14064 0.02621 -0.18112 C 0.11111 -0.22161 0.42153 -0.17812 0.51111 -0.2496 C 0.60069 -0.32107 0.58177 -0.58917 0.56337 -0.60999 " pathEditMode="relative" ptsTypes="aaaA">
                                      <p:cBhvr>
                                        <p:cTn id="16" dur="1000" fill="hold"/>
                                        <p:tgtEl>
                                          <p:spTgt spid="96270"/>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0225 -0.00346 C -0.01197 -0.09484 -0.02152 -0.18598 -0.025 -0.22808 C -0.02847 -0.27018 -0.04566 -0.22692 -0.02309 -0.25584 C -0.00052 -0.28475 0.08768 -0.34744 0.11025 -0.4018 C 0.13282 -0.45616 0.08143 -0.57275 0.11216 -0.582 " pathEditMode="relative" ptsTypes="aaaaA">
                                      <p:cBhvr>
                                        <p:cTn id="18" dur="3000" fill="hold"/>
                                        <p:tgtEl>
                                          <p:spTgt spid="96284"/>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4.48471E-6 4.7585E-6 C -0.12764 -0.13335 -0.25513 -0.26607 -0.31516 -0.35154 C -0.37536 -0.4368 -0.35141 -0.47922 -0.36086 -0.51281 " pathEditMode="relative" rAng="0" ptsTypes="aaa">
                                      <p:cBhvr>
                                        <p:cTn id="20" dur="1000" fill="hold"/>
                                        <p:tgtEl>
                                          <p:spTgt spid="96298"/>
                                        </p:tgtEl>
                                        <p:attrNameLst>
                                          <p:attrName>ppt_x</p:attrName>
                                          <p:attrName>ppt_y</p:attrName>
                                        </p:attrNameLst>
                                      </p:cBhvr>
                                      <p:rCtr x="-18800" y="-25600"/>
                                    </p:animMotion>
                                  </p:childTnLst>
                                </p:cTn>
                              </p:par>
                              <p:par>
                                <p:cTn id="21" presetID="0" presetClass="path" presetSubtype="0" accel="50000" decel="50000" fill="hold" grpId="0" nodeType="withEffect">
                                  <p:stCondLst>
                                    <p:cond delay="0"/>
                                  </p:stCondLst>
                                  <p:childTnLst>
                                    <p:animMotion origin="layout" path="M -0.00243 -0.00972 C -0.00694 -0.12769 -0.01128 -0.24543 -0.06528 -0.31552 C -0.11927 -0.38561 -0.28333 -0.39857 -0.32622 -0.42979 C -0.3691 -0.46102 -0.32309 -0.48809 -0.3224 -0.50335 " pathEditMode="relative" rAng="0" ptsTypes="aaaa">
                                      <p:cBhvr>
                                        <p:cTn id="22" dur="2000" fill="hold"/>
                                        <p:tgtEl>
                                          <p:spTgt spid="96295"/>
                                        </p:tgtEl>
                                        <p:attrNameLst>
                                          <p:attrName>ppt_x</p:attrName>
                                          <p:attrName>ppt_y</p:attrName>
                                        </p:attrNameLst>
                                      </p:cBhvr>
                                      <p:rCtr x="-18300" y="-24700"/>
                                    </p:animMotion>
                                  </p:childTnLst>
                                </p:cTn>
                              </p:par>
                              <p:par>
                                <p:cTn id="23" presetID="0" presetClass="path" presetSubtype="0" accel="50000" decel="50000" fill="hold" grpId="0" nodeType="withEffect">
                                  <p:stCondLst>
                                    <p:cond delay="0"/>
                                  </p:stCondLst>
                                  <p:childTnLst>
                                    <p:animMotion origin="layout" path="M -0.00018 -0.00463 C -0.04063 -0.05066 -0.08108 -0.096 -0.09254 -0.19107 C -0.104 -0.28615 -0.07362 -0.49572 -0.06875 -0.57576 " pathEditMode="relative" rAng="0" ptsTypes="aaa">
                                      <p:cBhvr>
                                        <p:cTn id="24" dur="1000" fill="hold"/>
                                        <p:tgtEl>
                                          <p:spTgt spid="96264"/>
                                        </p:tgtEl>
                                        <p:attrNameLst>
                                          <p:attrName>ppt_x</p:attrName>
                                          <p:attrName>ppt_y</p:attrName>
                                        </p:attrNameLst>
                                      </p:cBhvr>
                                      <p:rCtr x="-5200" y="-28600"/>
                                    </p:animMotion>
                                  </p:childTnLst>
                                </p:cTn>
                              </p:par>
                              <p:par>
                                <p:cTn id="25" presetID="0" presetClass="path" presetSubtype="0" accel="50000" decel="50000" fill="hold" grpId="0" nodeType="withEffect">
                                  <p:stCondLst>
                                    <p:cond delay="0"/>
                                  </p:stCondLst>
                                  <p:childTnLst>
                                    <p:animMotion origin="layout" path="M 0.00017 -0.00393 C 0.09479 -0.06824 0.18941 -0.13231 0.22291 -0.18922 C 0.25642 -0.24612 0.20382 -0.29377 0.20104 -0.34536 C 0.19826 -0.39694 0.20208 -0.44807 0.2059 -0.49896 " pathEditMode="relative" ptsTypes="aaaA">
                                      <p:cBhvr>
                                        <p:cTn id="26" dur="1000" fill="hold"/>
                                        <p:tgtEl>
                                          <p:spTgt spid="96294"/>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00018 -0.00763 C 0.0198 -0.12653 0.03959 -0.24543 0.04983 -0.34004 C 0.06007 -0.43465 0.06059 -0.50474 0.06129 -0.57483 " pathEditMode="relative" ptsTypes="aaA">
                                      <p:cBhvr>
                                        <p:cTn id="28" dur="3000" fill="hold"/>
                                        <p:tgtEl>
                                          <p:spTgt spid="96300"/>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00018 -0.0118 C 0.00799 -0.12376 0.0158 -0.23525 -0.07327 -0.31275 C -0.16233 -0.39024 -0.45695 -0.42424 -0.53421 -0.47629 C -0.61146 -0.52834 -0.57431 -0.57668 -0.53698 -0.6248 " pathEditMode="relative" ptsTypes="aaaA">
                                      <p:cBhvr>
                                        <p:cTn id="30" dur="1000" fill="hold"/>
                                        <p:tgtEl>
                                          <p:spTgt spid="96285"/>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00018 -0.00463 C -0.06945 -0.06709 -0.13872 -0.12954 -0.10209 -0.22924 C -0.06546 -0.32894 0.07708 -0.46635 0.21979 -0.60352 " pathEditMode="relative" ptsTypes="aaA">
                                      <p:cBhvr>
                                        <p:cTn id="32" dur="1000" fill="hold"/>
                                        <p:tgtEl>
                                          <p:spTgt spid="96273"/>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00087 -0.00555 C 0.11754 -0.10271 0.23421 -0.19986 0.27605 -0.28591 C 0.31789 -0.37196 0.25452 -0.48624 0.25139 -0.52209 " pathEditMode="relative" ptsTypes="aaA">
                                      <p:cBhvr>
                                        <p:cTn id="34" dur="1000" fill="hold"/>
                                        <p:tgtEl>
                                          <p:spTgt spid="96299"/>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4.28616E-7 -4.20412E-6 C -0.03703 -0.09701 -0.07454 -0.1934 -0.06398 -0.28685 C -0.05326 -0.3803 0.03719 -0.50378 0.06366 -0.56089 " pathEditMode="relative" rAng="0" ptsTypes="aaa">
                                      <p:cBhvr>
                                        <p:cTn id="36" dur="2000" fill="hold"/>
                                        <p:tgtEl>
                                          <p:spTgt spid="96272"/>
                                        </p:tgtEl>
                                        <p:attrNameLst>
                                          <p:attrName>ppt_x</p:attrName>
                                          <p:attrName>ppt_y</p:attrName>
                                        </p:attrNameLst>
                                      </p:cBhvr>
                                      <p:rCtr x="-600" y="-28100"/>
                                    </p:animMotion>
                                  </p:childTnLst>
                                </p:cTn>
                              </p:par>
                              <p:par>
                                <p:cTn id="37" presetID="0" presetClass="path" presetSubtype="0" accel="50000" decel="50000" fill="hold" grpId="0" nodeType="withEffect">
                                  <p:stCondLst>
                                    <p:cond delay="0"/>
                                  </p:stCondLst>
                                  <p:childTnLst>
                                    <p:animMotion origin="layout" path="M 0.0007 -0.00694 C 0.10608 -0.11219 0.21146 -0.21744 0.24549 -0.31159 C 0.27951 -0.40574 0.21111 -0.55286 0.20451 -0.57159 " pathEditMode="relative" ptsTypes="aaA">
                                      <p:cBhvr>
                                        <p:cTn id="38" dur="3000" fill="hold"/>
                                        <p:tgtEl>
                                          <p:spTgt spid="96281"/>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00121 -0.00532 C 0.01267 -0.12306 0.0243 -0.24057 -0.03872 -0.30858 C -0.10174 -0.37659 -0.32483 -0.36988 -0.37691 -0.41383 C -0.42899 -0.45778 -0.39011 -0.51515 -0.35122 -0.57252 " pathEditMode="relative" ptsTypes="aaaA">
                                      <p:cBhvr>
                                        <p:cTn id="40" dur="1000" fill="hold"/>
                                        <p:tgtEl>
                                          <p:spTgt spid="96283"/>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00035 -0.00486 C 0.12709 -0.13278 0.254 -0.2607 0.29271 -0.33842 C 0.33143 -0.41615 0.24393 -0.44506 0.23281 -0.47166 C 0.2217 -0.49827 0.22691 -0.4948 0.22604 -0.4985 " pathEditMode="relative" ptsTypes="aaaA">
                                      <p:cBhvr>
                                        <p:cTn id="42" dur="1000" fill="hold"/>
                                        <p:tgtEl>
                                          <p:spTgt spid="96277"/>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00069 -0.00625 C -0.0533 -0.06778 -0.10573 -0.12908 -0.12743 -0.21051 C -0.14913 -0.29193 -0.1434 -0.46218 -0.13125 -0.4948 " pathEditMode="relative" ptsTypes="aaA">
                                      <p:cBhvr>
                                        <p:cTn id="44" dur="1000" fill="hold"/>
                                        <p:tgtEl>
                                          <p:spTgt spid="96297"/>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0.00017 -0.00509 C -0.07014 -0.13093 -0.14028 -0.25677 -0.08941 -0.34652 C -0.03854 -0.43627 0.23993 -0.49989 0.3059 -0.54314 C 0.37187 -0.5864 0.30625 -0.59727 0.30677 -0.60676 " pathEditMode="relative" ptsTypes="aaaA">
                                      <p:cBhvr>
                                        <p:cTn id="46" dur="2000" fill="hold"/>
                                        <p:tgtEl>
                                          <p:spTgt spid="96282"/>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0.00034 -0.00578 C -0.06423 -0.07749 -0.12812 -0.1492 -0.10034 -0.21259 C -0.07257 -0.27597 0.12066 -0.33935 0.16632 -0.38654 C 0.21198 -0.43373 0.1724 -0.47722 0.17396 -0.49572 " pathEditMode="relative" ptsTypes="aaaA">
                                      <p:cBhvr>
                                        <p:cTn id="48" dur="3000" fill="hold"/>
                                        <p:tgtEl>
                                          <p:spTgt spid="96275"/>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00052 -0.00648 C 0.06476 -0.17048 0.13003 -0.33426 0.18993 -0.43419 C 0.24983 -0.53412 0.33056 -0.57761 0.35851 -0.6056 " pathEditMode="relative" ptsTypes="aaA">
                                      <p:cBhvr>
                                        <p:cTn id="50" dur="1000" fill="hold"/>
                                        <p:tgtEl>
                                          <p:spTgt spid="96292"/>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00087 -0.0067 C -0.12934 -0.11196 -0.25781 -0.21721 -0.30469 -0.30603 C -0.35156 -0.39486 -0.28524 -0.48901 -0.28177 -0.53967 C -0.2783 -0.59033 -0.2842 -0.59981 -0.28368 -0.61068 " pathEditMode="relative" ptsTypes="aaaA">
                                      <p:cBhvr>
                                        <p:cTn id="52" dur="1000" fill="hold"/>
                                        <p:tgtEl>
                                          <p:spTgt spid="96289"/>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5.55556E-7 -0.00578 C -0.04236 -0.12676 -0.08455 -0.24751 -0.05521 -0.30141 C -0.02587 -0.35531 0.1434 -0.28846 0.17622 -0.3294 C 0.20903 -0.37034 0.14774 -0.51191 0.14184 -0.54777 " pathEditMode="relative" ptsTypes="aaaA">
                                      <p:cBhvr>
                                        <p:cTn id="54" dur="3000" fill="hold"/>
                                        <p:tgtEl>
                                          <p:spTgt spid="96287"/>
                                        </p:tgtEl>
                                        <p:attrNameLst>
                                          <p:attrName>ppt_x</p:attrName>
                                          <p:attrName>ppt_y</p:attrName>
                                        </p:attrNameLst>
                                      </p:cBhvr>
                                    </p:animMotion>
                                  </p:childTnLst>
                                </p:cTn>
                              </p:par>
                              <p:par>
                                <p:cTn id="55" presetID="0" presetClass="path" presetSubtype="0" accel="50000" decel="50000" fill="hold" grpId="0" nodeType="withEffect">
                                  <p:stCondLst>
                                    <p:cond delay="0"/>
                                  </p:stCondLst>
                                  <p:childTnLst>
                                    <p:animMotion origin="layout" path="M 0.00122 -0.00393 C -0.08194 -0.0694 -0.1651 -0.13463 -0.07118 -0.23109 C 0.02274 -0.32755 0.45886 -0.52463 0.56493 -0.5827 " pathEditMode="relative" ptsTypes="aaA">
                                      <p:cBhvr>
                                        <p:cTn id="56" dur="2000" fill="hold"/>
                                        <p:tgtEl>
                                          <p:spTgt spid="96265"/>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00139 -0.00648 C -0.0783 -0.16077 -0.15503 -0.31506 -0.1776 -0.41846 C -0.20017 -0.52186 -0.1684 -0.57437 -0.13663 -0.62665 " pathEditMode="relative" ptsTypes="aaA">
                                      <p:cBhvr>
                                        <p:cTn id="58" dur="2000" fill="hold"/>
                                        <p:tgtEl>
                                          <p:spTgt spid="96266"/>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00139 -0.00556 C -0.08576 -0.075 -0.17291 -0.14421 -0.14583 -0.22894 C -0.11875 -0.31366 0.1125 -0.46019 0.16337 -0.51412 C 0.21424 -0.56806 0.16025 -0.54653 0.15973 -0.55255 " pathEditMode="relative" ptsTypes="aaaA">
                                      <p:cBhvr>
                                        <p:cTn id="60" dur="2000" fill="hold"/>
                                        <p:tgtEl>
                                          <p:spTgt spid="96269"/>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8.33333E-7 -0.00602 C 0.15503 -0.09213 0.31007 -0.17824 0.31215 -0.2419 C 0.31424 -0.30556 0.0592 -0.33287 0.01302 -0.38866 C -0.03316 -0.44445 0.03177 -0.54514 0.03524 -0.57639 " pathEditMode="relative" ptsTypes="aaaA">
                                      <p:cBhvr>
                                        <p:cTn id="62" dur="2000" fill="hold"/>
                                        <p:tgtEl>
                                          <p:spTgt spid="96293"/>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0.00035 -0.00486 C -0.12865 -0.08727 -0.25677 -0.16968 -0.30313 -0.25672 C -0.34948 -0.34375 -0.29948 -0.50625 -0.27899 -0.52709 " pathEditMode="relative" ptsTypes="aaA">
                                      <p:cBhvr>
                                        <p:cTn id="64" dur="2000" fill="hold"/>
                                        <p:tgtEl>
                                          <p:spTgt spid="96286"/>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0.00018 -0.00555 C -0.24965 -0.09606 -0.49948 -0.18634 -0.60364 -0.28703 C -0.70781 -0.38773 -0.63212 -0.57384 -0.62482 -0.60926 " pathEditMode="relative" ptsTypes="aaA">
                                      <p:cBhvr>
                                        <p:cTn id="66" dur="2000" fill="hold"/>
                                        <p:tgtEl>
                                          <p:spTgt spid="96301"/>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00104 -0.00487 C 0.10903 -0.12732 0.2191 -0.24977 0.2573 -0.33565 C 0.29549 -0.42153 0.23334 -0.4919 0.22778 -0.52084 " pathEditMode="relative" ptsTypes="aaA">
                                      <p:cBhvr>
                                        <p:cTn id="68" dur="2000" fill="hold"/>
                                        <p:tgtEl>
                                          <p:spTgt spid="96279"/>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00018 -0.00532 C 0.08281 -0.10555 0.16579 -0.20555 0.18784 -0.28426 C 0.20989 -0.36296 0.1401 -0.43634 0.13229 -0.47824 C 0.12448 -0.52014 0.10816 -0.59375 0.14149 -0.53611 " pathEditMode="relative" ptsTypes="aaaA">
                                      <p:cBhvr>
                                        <p:cTn id="70" dur="2000" fill="hold"/>
                                        <p:tgtEl>
                                          <p:spTgt spid="96274"/>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00156 -0.00787 C -0.01945 -0.04977 -0.04028 -0.09143 -0.004 -0.14977 C 0.03229 -0.2081 0.18107 -0.29537 0.21909 -0.35833 C 0.25711 -0.42129 0.22482 -0.50602 0.22378 -0.52754 " pathEditMode="relative" ptsTypes="aaaA">
                                      <p:cBhvr>
                                        <p:cTn id="72" dur="2000" fill="hold"/>
                                        <p:tgtEl>
                                          <p:spTgt spid="96267"/>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3.61111E-6 -0.00579 C 0.05416 -0.14283 0.1085 -0.27963 0.11284 -0.36019 C 0.11718 -0.44074 0.03836 -0.46505 0.02586 -0.48982 C 0.01336 -0.51459 0.03003 -0.51158 0.03784 -0.50949 " pathEditMode="relative" ptsTypes="aaaA">
                                      <p:cBhvr>
                                        <p:cTn id="74" dur="2000" fill="hold"/>
                                        <p:tgtEl>
                                          <p:spTgt spid="96276"/>
                                        </p:tgtEl>
                                        <p:attrNameLst>
                                          <p:attrName>ppt_x</p:attrName>
                                          <p:attrName>ppt_y</p:attrName>
                                        </p:attrNameLst>
                                      </p:cBhvr>
                                    </p:animMotion>
                                  </p:childTnLst>
                                </p:cTn>
                              </p:par>
                              <p:par>
                                <p:cTn id="75" presetID="0" presetClass="path" presetSubtype="0" accel="50000" decel="50000" fill="hold" grpId="0" nodeType="withEffect">
                                  <p:stCondLst>
                                    <p:cond delay="0"/>
                                  </p:stCondLst>
                                  <p:childTnLst>
                                    <p:animMotion origin="layout" path="M 0.00122 -0.00533 C -0.0349 -0.04977 -0.07101 -0.09398 -0.04132 -0.1669 C -0.01163 -0.23982 0.14306 -0.38264 0.17899 -0.44352 C 0.21493 -0.5044 0.16927 -0.52732 0.17431 -0.53241 " pathEditMode="relative" ptsTypes="aaaA">
                                      <p:cBhvr>
                                        <p:cTn id="76" dur="2000" fill="hold"/>
                                        <p:tgtEl>
                                          <p:spTgt spid="96290"/>
                                        </p:tgtEl>
                                        <p:attrNameLst>
                                          <p:attrName>ppt_x</p:attrName>
                                          <p:attrName>ppt_y</p:attrName>
                                        </p:attrNameLst>
                                      </p:cBhvr>
                                    </p:animMotion>
                                  </p:childTnLst>
                                </p:cTn>
                              </p:par>
                              <p:par>
                                <p:cTn id="77" presetID="0" presetClass="path" presetSubtype="0" accel="50000" decel="50000" fill="hold" grpId="0" nodeType="withEffect">
                                  <p:stCondLst>
                                    <p:cond delay="0"/>
                                  </p:stCondLst>
                                  <p:childTnLst>
                                    <p:animMotion origin="layout" path="M -0.0033 -0.0037 C -0.08542 -0.18333 -0.16754 -0.36296 -0.1875 -0.45439 C -0.20747 -0.54583 -0.1342 -0.53588 -0.12361 -0.55185 " pathEditMode="relative" ptsTypes="aaA">
                                      <p:cBhvr>
                                        <p:cTn id="78" dur="2000" fill="hold"/>
                                        <p:tgtEl>
                                          <p:spTgt spid="96288"/>
                                        </p:tgtEl>
                                        <p:attrNameLst>
                                          <p:attrName>ppt_x</p:attrName>
                                          <p:attrName>ppt_y</p:attrName>
                                        </p:attrNameLst>
                                      </p:cBhvr>
                                    </p:animMotion>
                                  </p:childTnLst>
                                </p:cTn>
                              </p:par>
                            </p:childTnLst>
                          </p:cTn>
                        </p:par>
                        <p:par>
                          <p:cTn id="79" fill="hold">
                            <p:stCondLst>
                              <p:cond delay="3000"/>
                            </p:stCondLst>
                            <p:childTnLst>
                              <p:par>
                                <p:cTn id="80" presetID="10" presetClass="entr" presetSubtype="0" fill="hold" grpId="0" nodeType="afterEffect">
                                  <p:stCondLst>
                                    <p:cond delay="0"/>
                                  </p:stCondLst>
                                  <p:childTnLst>
                                    <p:set>
                                      <p:cBhvr>
                                        <p:cTn id="81" dur="1" fill="hold">
                                          <p:stCondLst>
                                            <p:cond delay="0"/>
                                          </p:stCondLst>
                                        </p:cTn>
                                        <p:tgtEl>
                                          <p:spTgt spid="96303"/>
                                        </p:tgtEl>
                                        <p:attrNameLst>
                                          <p:attrName>style.visibility</p:attrName>
                                        </p:attrNameLst>
                                      </p:cBhvr>
                                      <p:to>
                                        <p:strVal val="visible"/>
                                      </p:to>
                                    </p:set>
                                    <p:animEffect transition="in" filter="fade">
                                      <p:cBhvr>
                                        <p:cTn id="82" dur="2000"/>
                                        <p:tgtEl>
                                          <p:spTgt spid="96303"/>
                                        </p:tgtEl>
                                      </p:cBhvr>
                                    </p:animEffect>
                                  </p:childTnLst>
                                </p:cTn>
                              </p:par>
                              <p:par>
                                <p:cTn id="83" presetID="10" presetClass="exit" presetSubtype="0" fill="hold" grpId="1" nodeType="withEffect">
                                  <p:stCondLst>
                                    <p:cond delay="0"/>
                                  </p:stCondLst>
                                  <p:childTnLst>
                                    <p:animEffect transition="out" filter="fade">
                                      <p:cBhvr>
                                        <p:cTn id="84" dur="2000"/>
                                        <p:tgtEl>
                                          <p:spTgt spid="96264"/>
                                        </p:tgtEl>
                                      </p:cBhvr>
                                    </p:animEffect>
                                    <p:set>
                                      <p:cBhvr>
                                        <p:cTn id="85" dur="1" fill="hold">
                                          <p:stCondLst>
                                            <p:cond delay="1999"/>
                                          </p:stCondLst>
                                        </p:cTn>
                                        <p:tgtEl>
                                          <p:spTgt spid="9626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96265"/>
                                        </p:tgtEl>
                                      </p:cBhvr>
                                    </p:animEffect>
                                    <p:set>
                                      <p:cBhvr>
                                        <p:cTn id="88" dur="1" fill="hold">
                                          <p:stCondLst>
                                            <p:cond delay="1999"/>
                                          </p:stCondLst>
                                        </p:cTn>
                                        <p:tgtEl>
                                          <p:spTgt spid="96265"/>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000"/>
                                        <p:tgtEl>
                                          <p:spTgt spid="96266"/>
                                        </p:tgtEl>
                                      </p:cBhvr>
                                    </p:animEffect>
                                    <p:set>
                                      <p:cBhvr>
                                        <p:cTn id="91" dur="1" fill="hold">
                                          <p:stCondLst>
                                            <p:cond delay="1999"/>
                                          </p:stCondLst>
                                        </p:cTn>
                                        <p:tgtEl>
                                          <p:spTgt spid="9626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96267"/>
                                        </p:tgtEl>
                                      </p:cBhvr>
                                    </p:animEffect>
                                    <p:set>
                                      <p:cBhvr>
                                        <p:cTn id="94" dur="1" fill="hold">
                                          <p:stCondLst>
                                            <p:cond delay="1999"/>
                                          </p:stCondLst>
                                        </p:cTn>
                                        <p:tgtEl>
                                          <p:spTgt spid="96267"/>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2000"/>
                                        <p:tgtEl>
                                          <p:spTgt spid="96268"/>
                                        </p:tgtEl>
                                      </p:cBhvr>
                                    </p:animEffect>
                                    <p:set>
                                      <p:cBhvr>
                                        <p:cTn id="97" dur="1" fill="hold">
                                          <p:stCondLst>
                                            <p:cond delay="1999"/>
                                          </p:stCondLst>
                                        </p:cTn>
                                        <p:tgtEl>
                                          <p:spTgt spid="9626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96269"/>
                                        </p:tgtEl>
                                      </p:cBhvr>
                                    </p:animEffect>
                                    <p:set>
                                      <p:cBhvr>
                                        <p:cTn id="100" dur="1" fill="hold">
                                          <p:stCondLst>
                                            <p:cond delay="1999"/>
                                          </p:stCondLst>
                                        </p:cTn>
                                        <p:tgtEl>
                                          <p:spTgt spid="96269"/>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96270"/>
                                        </p:tgtEl>
                                      </p:cBhvr>
                                    </p:animEffect>
                                    <p:set>
                                      <p:cBhvr>
                                        <p:cTn id="103" dur="1" fill="hold">
                                          <p:stCondLst>
                                            <p:cond delay="1999"/>
                                          </p:stCondLst>
                                        </p:cTn>
                                        <p:tgtEl>
                                          <p:spTgt spid="96270"/>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96271"/>
                                        </p:tgtEl>
                                      </p:cBhvr>
                                    </p:animEffect>
                                    <p:set>
                                      <p:cBhvr>
                                        <p:cTn id="106" dur="1" fill="hold">
                                          <p:stCondLst>
                                            <p:cond delay="1999"/>
                                          </p:stCondLst>
                                        </p:cTn>
                                        <p:tgtEl>
                                          <p:spTgt spid="96271"/>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2000"/>
                                        <p:tgtEl>
                                          <p:spTgt spid="96272"/>
                                        </p:tgtEl>
                                      </p:cBhvr>
                                    </p:animEffect>
                                    <p:set>
                                      <p:cBhvr>
                                        <p:cTn id="109" dur="1" fill="hold">
                                          <p:stCondLst>
                                            <p:cond delay="1999"/>
                                          </p:stCondLst>
                                        </p:cTn>
                                        <p:tgtEl>
                                          <p:spTgt spid="96272"/>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2000"/>
                                        <p:tgtEl>
                                          <p:spTgt spid="96273"/>
                                        </p:tgtEl>
                                      </p:cBhvr>
                                    </p:animEffect>
                                    <p:set>
                                      <p:cBhvr>
                                        <p:cTn id="112" dur="1" fill="hold">
                                          <p:stCondLst>
                                            <p:cond delay="1999"/>
                                          </p:stCondLst>
                                        </p:cTn>
                                        <p:tgtEl>
                                          <p:spTgt spid="96273"/>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2000"/>
                                        <p:tgtEl>
                                          <p:spTgt spid="96274"/>
                                        </p:tgtEl>
                                      </p:cBhvr>
                                    </p:animEffect>
                                    <p:set>
                                      <p:cBhvr>
                                        <p:cTn id="115" dur="1" fill="hold">
                                          <p:stCondLst>
                                            <p:cond delay="1999"/>
                                          </p:stCondLst>
                                        </p:cTn>
                                        <p:tgtEl>
                                          <p:spTgt spid="96274"/>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2000"/>
                                        <p:tgtEl>
                                          <p:spTgt spid="96275"/>
                                        </p:tgtEl>
                                      </p:cBhvr>
                                    </p:animEffect>
                                    <p:set>
                                      <p:cBhvr>
                                        <p:cTn id="118" dur="1" fill="hold">
                                          <p:stCondLst>
                                            <p:cond delay="1999"/>
                                          </p:stCondLst>
                                        </p:cTn>
                                        <p:tgtEl>
                                          <p:spTgt spid="96275"/>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2000"/>
                                        <p:tgtEl>
                                          <p:spTgt spid="96276"/>
                                        </p:tgtEl>
                                      </p:cBhvr>
                                    </p:animEffect>
                                    <p:set>
                                      <p:cBhvr>
                                        <p:cTn id="121" dur="1" fill="hold">
                                          <p:stCondLst>
                                            <p:cond delay="1999"/>
                                          </p:stCondLst>
                                        </p:cTn>
                                        <p:tgtEl>
                                          <p:spTgt spid="96276"/>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2000"/>
                                        <p:tgtEl>
                                          <p:spTgt spid="96277"/>
                                        </p:tgtEl>
                                      </p:cBhvr>
                                    </p:animEffect>
                                    <p:set>
                                      <p:cBhvr>
                                        <p:cTn id="124" dur="1" fill="hold">
                                          <p:stCondLst>
                                            <p:cond delay="1999"/>
                                          </p:stCondLst>
                                        </p:cTn>
                                        <p:tgtEl>
                                          <p:spTgt spid="96277"/>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2000"/>
                                        <p:tgtEl>
                                          <p:spTgt spid="96278"/>
                                        </p:tgtEl>
                                      </p:cBhvr>
                                    </p:animEffect>
                                    <p:set>
                                      <p:cBhvr>
                                        <p:cTn id="127" dur="1" fill="hold">
                                          <p:stCondLst>
                                            <p:cond delay="1999"/>
                                          </p:stCondLst>
                                        </p:cTn>
                                        <p:tgtEl>
                                          <p:spTgt spid="96278"/>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2000"/>
                                        <p:tgtEl>
                                          <p:spTgt spid="96279"/>
                                        </p:tgtEl>
                                      </p:cBhvr>
                                    </p:animEffect>
                                    <p:set>
                                      <p:cBhvr>
                                        <p:cTn id="130" dur="1" fill="hold">
                                          <p:stCondLst>
                                            <p:cond delay="1999"/>
                                          </p:stCondLst>
                                        </p:cTn>
                                        <p:tgtEl>
                                          <p:spTgt spid="96279"/>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2000"/>
                                        <p:tgtEl>
                                          <p:spTgt spid="96280"/>
                                        </p:tgtEl>
                                      </p:cBhvr>
                                    </p:animEffect>
                                    <p:set>
                                      <p:cBhvr>
                                        <p:cTn id="133" dur="1" fill="hold">
                                          <p:stCondLst>
                                            <p:cond delay="1999"/>
                                          </p:stCondLst>
                                        </p:cTn>
                                        <p:tgtEl>
                                          <p:spTgt spid="96280"/>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96281"/>
                                        </p:tgtEl>
                                      </p:cBhvr>
                                    </p:animEffect>
                                    <p:set>
                                      <p:cBhvr>
                                        <p:cTn id="136" dur="1" fill="hold">
                                          <p:stCondLst>
                                            <p:cond delay="1999"/>
                                          </p:stCondLst>
                                        </p:cTn>
                                        <p:tgtEl>
                                          <p:spTgt spid="96281"/>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2000"/>
                                        <p:tgtEl>
                                          <p:spTgt spid="96282"/>
                                        </p:tgtEl>
                                      </p:cBhvr>
                                    </p:animEffect>
                                    <p:set>
                                      <p:cBhvr>
                                        <p:cTn id="139" dur="1" fill="hold">
                                          <p:stCondLst>
                                            <p:cond delay="1999"/>
                                          </p:stCondLst>
                                        </p:cTn>
                                        <p:tgtEl>
                                          <p:spTgt spid="96282"/>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000"/>
                                        <p:tgtEl>
                                          <p:spTgt spid="96283"/>
                                        </p:tgtEl>
                                      </p:cBhvr>
                                    </p:animEffect>
                                    <p:set>
                                      <p:cBhvr>
                                        <p:cTn id="142" dur="1" fill="hold">
                                          <p:stCondLst>
                                            <p:cond delay="1999"/>
                                          </p:stCondLst>
                                        </p:cTn>
                                        <p:tgtEl>
                                          <p:spTgt spid="96283"/>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2000"/>
                                        <p:tgtEl>
                                          <p:spTgt spid="96284"/>
                                        </p:tgtEl>
                                      </p:cBhvr>
                                    </p:animEffect>
                                    <p:set>
                                      <p:cBhvr>
                                        <p:cTn id="145" dur="1" fill="hold">
                                          <p:stCondLst>
                                            <p:cond delay="1999"/>
                                          </p:stCondLst>
                                        </p:cTn>
                                        <p:tgtEl>
                                          <p:spTgt spid="96284"/>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96285"/>
                                        </p:tgtEl>
                                      </p:cBhvr>
                                    </p:animEffect>
                                    <p:set>
                                      <p:cBhvr>
                                        <p:cTn id="148" dur="1" fill="hold">
                                          <p:stCondLst>
                                            <p:cond delay="1999"/>
                                          </p:stCondLst>
                                        </p:cTn>
                                        <p:tgtEl>
                                          <p:spTgt spid="96285"/>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96286"/>
                                        </p:tgtEl>
                                      </p:cBhvr>
                                    </p:animEffect>
                                    <p:set>
                                      <p:cBhvr>
                                        <p:cTn id="151" dur="1" fill="hold">
                                          <p:stCondLst>
                                            <p:cond delay="1999"/>
                                          </p:stCondLst>
                                        </p:cTn>
                                        <p:tgtEl>
                                          <p:spTgt spid="96286"/>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2000"/>
                                        <p:tgtEl>
                                          <p:spTgt spid="96287"/>
                                        </p:tgtEl>
                                      </p:cBhvr>
                                    </p:animEffect>
                                    <p:set>
                                      <p:cBhvr>
                                        <p:cTn id="154" dur="1" fill="hold">
                                          <p:stCondLst>
                                            <p:cond delay="1999"/>
                                          </p:stCondLst>
                                        </p:cTn>
                                        <p:tgtEl>
                                          <p:spTgt spid="96287"/>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96288"/>
                                        </p:tgtEl>
                                      </p:cBhvr>
                                    </p:animEffect>
                                    <p:set>
                                      <p:cBhvr>
                                        <p:cTn id="157" dur="1" fill="hold">
                                          <p:stCondLst>
                                            <p:cond delay="1999"/>
                                          </p:stCondLst>
                                        </p:cTn>
                                        <p:tgtEl>
                                          <p:spTgt spid="96288"/>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2000"/>
                                        <p:tgtEl>
                                          <p:spTgt spid="96289"/>
                                        </p:tgtEl>
                                      </p:cBhvr>
                                    </p:animEffect>
                                    <p:set>
                                      <p:cBhvr>
                                        <p:cTn id="160" dur="1" fill="hold">
                                          <p:stCondLst>
                                            <p:cond delay="1999"/>
                                          </p:stCondLst>
                                        </p:cTn>
                                        <p:tgtEl>
                                          <p:spTgt spid="96289"/>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2000"/>
                                        <p:tgtEl>
                                          <p:spTgt spid="96290"/>
                                        </p:tgtEl>
                                      </p:cBhvr>
                                    </p:animEffect>
                                    <p:set>
                                      <p:cBhvr>
                                        <p:cTn id="163" dur="1" fill="hold">
                                          <p:stCondLst>
                                            <p:cond delay="1999"/>
                                          </p:stCondLst>
                                        </p:cTn>
                                        <p:tgtEl>
                                          <p:spTgt spid="96290"/>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2000"/>
                                        <p:tgtEl>
                                          <p:spTgt spid="96291"/>
                                        </p:tgtEl>
                                      </p:cBhvr>
                                    </p:animEffect>
                                    <p:set>
                                      <p:cBhvr>
                                        <p:cTn id="166" dur="1" fill="hold">
                                          <p:stCondLst>
                                            <p:cond delay="1999"/>
                                          </p:stCondLst>
                                        </p:cTn>
                                        <p:tgtEl>
                                          <p:spTgt spid="96291"/>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2000"/>
                                        <p:tgtEl>
                                          <p:spTgt spid="96292"/>
                                        </p:tgtEl>
                                      </p:cBhvr>
                                    </p:animEffect>
                                    <p:set>
                                      <p:cBhvr>
                                        <p:cTn id="169" dur="1" fill="hold">
                                          <p:stCondLst>
                                            <p:cond delay="1999"/>
                                          </p:stCondLst>
                                        </p:cTn>
                                        <p:tgtEl>
                                          <p:spTgt spid="96292"/>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2000"/>
                                        <p:tgtEl>
                                          <p:spTgt spid="96293"/>
                                        </p:tgtEl>
                                      </p:cBhvr>
                                    </p:animEffect>
                                    <p:set>
                                      <p:cBhvr>
                                        <p:cTn id="172" dur="1" fill="hold">
                                          <p:stCondLst>
                                            <p:cond delay="1999"/>
                                          </p:stCondLst>
                                        </p:cTn>
                                        <p:tgtEl>
                                          <p:spTgt spid="96293"/>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2000"/>
                                        <p:tgtEl>
                                          <p:spTgt spid="96294"/>
                                        </p:tgtEl>
                                      </p:cBhvr>
                                    </p:animEffect>
                                    <p:set>
                                      <p:cBhvr>
                                        <p:cTn id="175" dur="1" fill="hold">
                                          <p:stCondLst>
                                            <p:cond delay="1999"/>
                                          </p:stCondLst>
                                        </p:cTn>
                                        <p:tgtEl>
                                          <p:spTgt spid="96294"/>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2000"/>
                                        <p:tgtEl>
                                          <p:spTgt spid="96295"/>
                                        </p:tgtEl>
                                      </p:cBhvr>
                                    </p:animEffect>
                                    <p:set>
                                      <p:cBhvr>
                                        <p:cTn id="178" dur="1" fill="hold">
                                          <p:stCondLst>
                                            <p:cond delay="1999"/>
                                          </p:stCondLst>
                                        </p:cTn>
                                        <p:tgtEl>
                                          <p:spTgt spid="96295"/>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2000"/>
                                        <p:tgtEl>
                                          <p:spTgt spid="96296"/>
                                        </p:tgtEl>
                                      </p:cBhvr>
                                    </p:animEffect>
                                    <p:set>
                                      <p:cBhvr>
                                        <p:cTn id="181" dur="1" fill="hold">
                                          <p:stCondLst>
                                            <p:cond delay="1999"/>
                                          </p:stCondLst>
                                        </p:cTn>
                                        <p:tgtEl>
                                          <p:spTgt spid="96296"/>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2000"/>
                                        <p:tgtEl>
                                          <p:spTgt spid="96297"/>
                                        </p:tgtEl>
                                      </p:cBhvr>
                                    </p:animEffect>
                                    <p:set>
                                      <p:cBhvr>
                                        <p:cTn id="184" dur="1" fill="hold">
                                          <p:stCondLst>
                                            <p:cond delay="1999"/>
                                          </p:stCondLst>
                                        </p:cTn>
                                        <p:tgtEl>
                                          <p:spTgt spid="96297"/>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2000"/>
                                        <p:tgtEl>
                                          <p:spTgt spid="96298"/>
                                        </p:tgtEl>
                                      </p:cBhvr>
                                    </p:animEffect>
                                    <p:set>
                                      <p:cBhvr>
                                        <p:cTn id="187" dur="1" fill="hold">
                                          <p:stCondLst>
                                            <p:cond delay="1999"/>
                                          </p:stCondLst>
                                        </p:cTn>
                                        <p:tgtEl>
                                          <p:spTgt spid="96298"/>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2000"/>
                                        <p:tgtEl>
                                          <p:spTgt spid="96299"/>
                                        </p:tgtEl>
                                      </p:cBhvr>
                                    </p:animEffect>
                                    <p:set>
                                      <p:cBhvr>
                                        <p:cTn id="190" dur="1" fill="hold">
                                          <p:stCondLst>
                                            <p:cond delay="1999"/>
                                          </p:stCondLst>
                                        </p:cTn>
                                        <p:tgtEl>
                                          <p:spTgt spid="96299"/>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2000"/>
                                        <p:tgtEl>
                                          <p:spTgt spid="96300"/>
                                        </p:tgtEl>
                                      </p:cBhvr>
                                    </p:animEffect>
                                    <p:set>
                                      <p:cBhvr>
                                        <p:cTn id="193" dur="1" fill="hold">
                                          <p:stCondLst>
                                            <p:cond delay="1999"/>
                                          </p:stCondLst>
                                        </p:cTn>
                                        <p:tgtEl>
                                          <p:spTgt spid="96300"/>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2000"/>
                                        <p:tgtEl>
                                          <p:spTgt spid="96301"/>
                                        </p:tgtEl>
                                      </p:cBhvr>
                                    </p:animEffect>
                                    <p:set>
                                      <p:cBhvr>
                                        <p:cTn id="196" dur="1" fill="hold">
                                          <p:stCondLst>
                                            <p:cond delay="1999"/>
                                          </p:stCondLst>
                                        </p:cTn>
                                        <p:tgtEl>
                                          <p:spTgt spid="96301"/>
                                        </p:tgtEl>
                                        <p:attrNameLst>
                                          <p:attrName>style.visibility</p:attrName>
                                        </p:attrNameLst>
                                      </p:cBhvr>
                                      <p:to>
                                        <p:strVal val="hidden"/>
                                      </p:to>
                                    </p:set>
                                  </p:childTnLst>
                                </p:cTn>
                              </p:par>
                            </p:childTnLst>
                          </p:cTn>
                        </p:par>
                        <p:par>
                          <p:cTn id="197" fill="hold">
                            <p:stCondLst>
                              <p:cond delay="5000"/>
                            </p:stCondLst>
                            <p:childTnLst>
                              <p:par>
                                <p:cTn id="198" presetID="10" presetClass="exit" presetSubtype="0" fill="hold" grpId="0" nodeType="afterEffect">
                                  <p:stCondLst>
                                    <p:cond delay="0"/>
                                  </p:stCondLst>
                                  <p:childTnLst>
                                    <p:animEffect transition="out" filter="fade">
                                      <p:cBhvr>
                                        <p:cTn id="199" dur="2000"/>
                                        <p:tgtEl>
                                          <p:spTgt spid="96262"/>
                                        </p:tgtEl>
                                      </p:cBhvr>
                                    </p:animEffect>
                                    <p:set>
                                      <p:cBhvr>
                                        <p:cTn id="200" dur="1" fill="hold">
                                          <p:stCondLst>
                                            <p:cond delay="1999"/>
                                          </p:stCondLst>
                                        </p:cTn>
                                        <p:tgtEl>
                                          <p:spTgt spid="96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4" grpId="0" animBg="1"/>
      <p:bldP spid="96264" grpId="1" animBg="1"/>
      <p:bldP spid="96265" grpId="0" animBg="1"/>
      <p:bldP spid="96265" grpId="1" animBg="1"/>
      <p:bldP spid="96266" grpId="0" animBg="1"/>
      <p:bldP spid="96266" grpId="1" animBg="1"/>
      <p:bldP spid="96267" grpId="0" animBg="1"/>
      <p:bldP spid="96267" grpId="1" animBg="1"/>
      <p:bldP spid="96268" grpId="0" animBg="1"/>
      <p:bldP spid="96268" grpId="1" animBg="1"/>
      <p:bldP spid="96269" grpId="0" animBg="1"/>
      <p:bldP spid="96269" grpId="1" animBg="1"/>
      <p:bldP spid="96270" grpId="0" animBg="1"/>
      <p:bldP spid="96270" grpId="1" animBg="1"/>
      <p:bldP spid="96271" grpId="0" animBg="1"/>
      <p:bldP spid="96271" grpId="1" animBg="1"/>
      <p:bldP spid="96272" grpId="0" animBg="1"/>
      <p:bldP spid="96272" grpId="1" animBg="1"/>
      <p:bldP spid="96273" grpId="0" animBg="1"/>
      <p:bldP spid="96273" grpId="1" animBg="1"/>
      <p:bldP spid="96274" grpId="0" animBg="1"/>
      <p:bldP spid="96274" grpId="1" animBg="1"/>
      <p:bldP spid="96275" grpId="0" animBg="1"/>
      <p:bldP spid="96275" grpId="1" animBg="1"/>
      <p:bldP spid="96276" grpId="0" animBg="1"/>
      <p:bldP spid="96276" grpId="1" animBg="1"/>
      <p:bldP spid="96277" grpId="0" animBg="1"/>
      <p:bldP spid="96277" grpId="1" animBg="1"/>
      <p:bldP spid="96278" grpId="0" animBg="1"/>
      <p:bldP spid="96279" grpId="0" animBg="1"/>
      <p:bldP spid="96279" grpId="1" animBg="1"/>
      <p:bldP spid="96280" grpId="0" animBg="1"/>
      <p:bldP spid="96280" grpId="1" animBg="1"/>
      <p:bldP spid="96281" grpId="0" animBg="1"/>
      <p:bldP spid="96281" grpId="1" animBg="1"/>
      <p:bldP spid="96282" grpId="0" animBg="1"/>
      <p:bldP spid="96282" grpId="1" animBg="1"/>
      <p:bldP spid="96283" grpId="0" animBg="1"/>
      <p:bldP spid="96283" grpId="1" animBg="1"/>
      <p:bldP spid="96284" grpId="0" animBg="1"/>
      <p:bldP spid="96284" grpId="1" animBg="1"/>
      <p:bldP spid="96285" grpId="0" animBg="1"/>
      <p:bldP spid="96285" grpId="1" animBg="1"/>
      <p:bldP spid="96286" grpId="0" animBg="1"/>
      <p:bldP spid="96286" grpId="1" animBg="1"/>
      <p:bldP spid="96287" grpId="0" animBg="1"/>
      <p:bldP spid="96287" grpId="1" animBg="1"/>
      <p:bldP spid="96288" grpId="0" animBg="1"/>
      <p:bldP spid="96288" grpId="1" animBg="1"/>
      <p:bldP spid="96289" grpId="0" animBg="1"/>
      <p:bldP spid="96289" grpId="1" animBg="1"/>
      <p:bldP spid="96290" grpId="0" animBg="1"/>
      <p:bldP spid="96290" grpId="1" animBg="1"/>
      <p:bldP spid="96291" grpId="0" animBg="1"/>
      <p:bldP spid="96291" grpId="1" animBg="1"/>
      <p:bldP spid="96292" grpId="0" animBg="1"/>
      <p:bldP spid="96292" grpId="1" animBg="1"/>
      <p:bldP spid="96293" grpId="0" animBg="1"/>
      <p:bldP spid="96293" grpId="1" animBg="1"/>
      <p:bldP spid="96294" grpId="0" animBg="1"/>
      <p:bldP spid="96294" grpId="1" animBg="1"/>
      <p:bldP spid="96295" grpId="0" animBg="1"/>
      <p:bldP spid="96295" grpId="1" animBg="1"/>
      <p:bldP spid="96296" grpId="0" animBg="1"/>
      <p:bldP spid="96296" grpId="1" animBg="1"/>
      <p:bldP spid="96297" grpId="0" animBg="1"/>
      <p:bldP spid="96297" grpId="1" animBg="1"/>
      <p:bldP spid="96298" grpId="0" animBg="1"/>
      <p:bldP spid="96298" grpId="1" animBg="1"/>
      <p:bldP spid="96299" grpId="0" animBg="1"/>
      <p:bldP spid="96299" grpId="1" animBg="1"/>
      <p:bldP spid="96300" grpId="0" animBg="1"/>
      <p:bldP spid="96300" grpId="1" animBg="1"/>
      <p:bldP spid="96301" grpId="0" animBg="1"/>
      <p:bldP spid="96301" grpId="1" animBg="1"/>
      <p:bldP spid="9630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924477" y="353461"/>
            <a:ext cx="8177213" cy="1260475"/>
          </a:xfrm>
          <a:prstGeom prst="rect">
            <a:avLst/>
          </a:prstGeom>
          <a:noFill/>
          <a:ln w="9525">
            <a:noFill/>
            <a:miter lim="800000"/>
            <a:headEnd/>
            <a:tailEnd/>
          </a:ln>
        </p:spPr>
        <p:txBody>
          <a:bodyPr lIns="100794" tIns="50397" rIns="100794" bIns="50397"/>
          <a:lstStyle/>
          <a:p>
            <a:pPr algn="ctr"/>
            <a:r>
              <a:rPr lang="en-US" sz="3200" b="1" dirty="0">
                <a:solidFill>
                  <a:schemeClr val="tx1"/>
                </a:solidFill>
                <a:latin typeface="+mn-lt"/>
              </a:rPr>
              <a:t>Unmapped reads</a:t>
            </a:r>
          </a:p>
        </p:txBody>
      </p:sp>
      <p:sp>
        <p:nvSpPr>
          <p:cNvPr id="72707" name="TextBox 3"/>
          <p:cNvSpPr txBox="1">
            <a:spLocks noChangeArrowheads="1"/>
          </p:cNvSpPr>
          <p:nvPr/>
        </p:nvSpPr>
        <p:spPr bwMode="auto">
          <a:xfrm>
            <a:off x="553486" y="1281389"/>
            <a:ext cx="9107487" cy="5930900"/>
          </a:xfrm>
          <a:prstGeom prst="rect">
            <a:avLst/>
          </a:prstGeom>
          <a:noFill/>
          <a:ln w="9525">
            <a:noFill/>
            <a:miter lim="800000"/>
            <a:headEnd/>
            <a:tailEnd/>
          </a:ln>
        </p:spPr>
        <p:txBody>
          <a:bodyPr>
            <a:spAutoFit/>
          </a:bodyPr>
          <a:lstStyle/>
          <a:p>
            <a:pPr>
              <a:buFont typeface="Arial" charset="0"/>
              <a:buChar char="•"/>
            </a:pPr>
            <a:r>
              <a:rPr lang="en-GB" dirty="0"/>
              <a:t> </a:t>
            </a:r>
            <a:r>
              <a:rPr lang="en-GB" dirty="0">
                <a:solidFill>
                  <a:schemeClr val="tx1"/>
                </a:solidFill>
              </a:rPr>
              <a:t>Can be the result of:</a:t>
            </a:r>
          </a:p>
          <a:p>
            <a:pPr lvl="1">
              <a:buFont typeface="Times New Roman" pitchFamily="18" charset="0"/>
              <a:buChar char="−"/>
            </a:pPr>
            <a:r>
              <a:rPr lang="en-GB" dirty="0">
                <a:solidFill>
                  <a:schemeClr val="tx1"/>
                </a:solidFill>
              </a:rPr>
              <a:t>Sequencing errors (should be small fraction if quality filtering applied before mapping)</a:t>
            </a:r>
          </a:p>
          <a:p>
            <a:pPr lvl="1">
              <a:buFont typeface="Times New Roman" pitchFamily="18" charset="0"/>
              <a:buChar char="−"/>
            </a:pPr>
            <a:r>
              <a:rPr lang="en-GB" dirty="0">
                <a:solidFill>
                  <a:schemeClr val="tx1"/>
                </a:solidFill>
              </a:rPr>
              <a:t>Contamination</a:t>
            </a:r>
          </a:p>
          <a:p>
            <a:pPr lvl="1">
              <a:buFont typeface="Times New Roman" pitchFamily="18" charset="0"/>
              <a:buChar char="−"/>
            </a:pPr>
            <a:r>
              <a:rPr lang="en-GB" dirty="0">
                <a:solidFill>
                  <a:schemeClr val="tx1"/>
                </a:solidFill>
              </a:rPr>
              <a:t>Excessive matches to repeats </a:t>
            </a:r>
          </a:p>
          <a:p>
            <a:pPr lvl="1">
              <a:buFont typeface="Times New Roman" pitchFamily="18" charset="0"/>
              <a:buChar char="−"/>
            </a:pPr>
            <a:r>
              <a:rPr lang="en-GB" dirty="0">
                <a:solidFill>
                  <a:schemeClr val="tx1"/>
                </a:solidFill>
              </a:rPr>
              <a:t>Highly divergent regions between samples</a:t>
            </a:r>
          </a:p>
          <a:p>
            <a:pPr lvl="1">
              <a:buFont typeface="Times New Roman" pitchFamily="18" charset="0"/>
              <a:buChar char="−"/>
            </a:pPr>
            <a:r>
              <a:rPr lang="en-GB" dirty="0">
                <a:solidFill>
                  <a:schemeClr val="tx1"/>
                </a:solidFill>
              </a:rPr>
              <a:t>Novel genetic </a:t>
            </a:r>
            <a:r>
              <a:rPr lang="en-GB" dirty="0" smtClean="0">
                <a:solidFill>
                  <a:schemeClr val="tx1"/>
                </a:solidFill>
              </a:rPr>
              <a:t>material not present in reference</a:t>
            </a:r>
            <a:endParaRPr lang="en-GB" dirty="0">
              <a:solidFill>
                <a:schemeClr val="tx1"/>
              </a:solidFill>
            </a:endParaRPr>
          </a:p>
          <a:p>
            <a:pPr lvl="1">
              <a:buFont typeface="Times New Roman" pitchFamily="18" charset="0"/>
              <a:buChar char="−"/>
            </a:pPr>
            <a:r>
              <a:rPr lang="en-GB" dirty="0">
                <a:solidFill>
                  <a:schemeClr val="tx1"/>
                </a:solidFill>
              </a:rPr>
              <a:t>Plasmids</a:t>
            </a:r>
          </a:p>
          <a:p>
            <a:pPr>
              <a:buFont typeface="Arial" charset="0"/>
              <a:buChar char="•"/>
            </a:pPr>
            <a:endParaRPr lang="en-GB" dirty="0">
              <a:solidFill>
                <a:schemeClr val="tx1"/>
              </a:solidFill>
            </a:endParaRPr>
          </a:p>
          <a:p>
            <a:pPr>
              <a:buFont typeface="Arial" pitchFamily="34" charset="0"/>
              <a:buChar char="•"/>
            </a:pPr>
            <a:r>
              <a:rPr lang="en-GB" dirty="0">
                <a:solidFill>
                  <a:schemeClr val="tx1"/>
                </a:solidFill>
              </a:rPr>
              <a:t> Should be assembled de-novo with paired-end information if possible</a:t>
            </a:r>
          </a:p>
          <a:p>
            <a:pPr>
              <a:buFont typeface="Arial" pitchFamily="34" charset="0"/>
              <a:buChar char="•"/>
            </a:pPr>
            <a:r>
              <a:rPr lang="en-GB" dirty="0">
                <a:solidFill>
                  <a:schemeClr val="tx1"/>
                </a:solidFill>
              </a:rPr>
              <a:t> Resulting </a:t>
            </a:r>
            <a:r>
              <a:rPr lang="en-GB" dirty="0" err="1">
                <a:solidFill>
                  <a:schemeClr val="tx1"/>
                </a:solidFill>
              </a:rPr>
              <a:t>contigs</a:t>
            </a:r>
            <a:r>
              <a:rPr lang="en-GB" dirty="0">
                <a:solidFill>
                  <a:schemeClr val="tx1"/>
                </a:solidFill>
              </a:rPr>
              <a:t> run through </a:t>
            </a:r>
            <a:r>
              <a:rPr lang="en-GB" dirty="0" err="1">
                <a:solidFill>
                  <a:schemeClr val="tx1"/>
                </a:solidFill>
              </a:rPr>
              <a:t>MegaBlast</a:t>
            </a:r>
            <a:r>
              <a:rPr lang="en-GB" dirty="0">
                <a:solidFill>
                  <a:schemeClr val="tx1"/>
                </a:solidFill>
              </a:rPr>
              <a:t> against NCBI NT to check species</a:t>
            </a:r>
          </a:p>
          <a:p>
            <a:pPr>
              <a:buFont typeface="Arial" pitchFamily="34" charset="0"/>
              <a:buChar char="•"/>
            </a:pPr>
            <a:r>
              <a:rPr lang="en-GB" dirty="0">
                <a:solidFill>
                  <a:schemeClr val="tx1"/>
                </a:solidFill>
              </a:rPr>
              <a:t> Check against </a:t>
            </a:r>
            <a:r>
              <a:rPr lang="en-GB" dirty="0" err="1">
                <a:solidFill>
                  <a:schemeClr val="tx1"/>
                </a:solidFill>
              </a:rPr>
              <a:t>RepBase</a:t>
            </a:r>
            <a:r>
              <a:rPr lang="en-GB" dirty="0">
                <a:solidFill>
                  <a:schemeClr val="tx1"/>
                </a:solidFill>
              </a:rPr>
              <a:t> to remove repetitive </a:t>
            </a:r>
            <a:r>
              <a:rPr lang="en-GB" dirty="0" err="1">
                <a:solidFill>
                  <a:schemeClr val="tx1"/>
                </a:solidFill>
              </a:rPr>
              <a:t>contigs</a:t>
            </a:r>
            <a:endParaRPr lang="en-GB" dirty="0">
              <a:solidFill>
                <a:schemeClr val="tx1"/>
              </a:solidFill>
            </a:endParaRPr>
          </a:p>
          <a:p>
            <a:pPr>
              <a:buFont typeface="Arial" pitchFamily="34" charset="0"/>
              <a:buChar char="•"/>
            </a:pPr>
            <a:r>
              <a:rPr lang="en-GB" dirty="0">
                <a:solidFill>
                  <a:schemeClr val="tx1"/>
                </a:solidFill>
              </a:rPr>
              <a:t> Call ORFs</a:t>
            </a:r>
          </a:p>
          <a:p>
            <a:pPr>
              <a:buFont typeface="Arial" pitchFamily="34" charset="0"/>
              <a:buChar char="•"/>
            </a:pPr>
            <a:r>
              <a:rPr lang="en-GB" dirty="0">
                <a:solidFill>
                  <a:schemeClr val="tx1"/>
                </a:solidFill>
              </a:rPr>
              <a:t> Blast ORFs using </a:t>
            </a:r>
            <a:r>
              <a:rPr lang="en-GB" dirty="0" err="1">
                <a:solidFill>
                  <a:schemeClr val="tx1"/>
                </a:solidFill>
              </a:rPr>
              <a:t>BlastP</a:t>
            </a:r>
            <a:r>
              <a:rPr lang="en-GB" dirty="0">
                <a:solidFill>
                  <a:schemeClr val="tx1"/>
                </a:solidFill>
              </a:rPr>
              <a:t> against NCBI NR or </a:t>
            </a:r>
            <a:r>
              <a:rPr lang="en-GB" dirty="0" err="1">
                <a:solidFill>
                  <a:schemeClr val="tx1"/>
                </a:solidFill>
              </a:rPr>
              <a:t>Swissprot</a:t>
            </a:r>
            <a:r>
              <a:rPr lang="en-GB" dirty="0">
                <a:solidFill>
                  <a:schemeClr val="tx1"/>
                </a:solidFill>
              </a:rPr>
              <a:t> and Blast2GO</a:t>
            </a:r>
          </a:p>
          <a:p>
            <a:pPr>
              <a:buFont typeface="Arial" pitchFamily="34" charset="0"/>
              <a:buChar char="•"/>
            </a:pPr>
            <a:r>
              <a:rPr lang="en-GB" dirty="0">
                <a:solidFill>
                  <a:schemeClr val="tx1"/>
                </a:solidFill>
              </a:rPr>
              <a:t> Run through PFAM</a:t>
            </a:r>
          </a:p>
          <a:p>
            <a:endParaRPr lang="en-GB" dirty="0">
              <a:solidFill>
                <a:schemeClr val="tx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858838" y="374308"/>
            <a:ext cx="8175625" cy="550279"/>
          </a:xfrm>
          <a:prstGeom prst="rect">
            <a:avLst/>
          </a:prstGeom>
          <a:noFill/>
          <a:ln w="9525">
            <a:noFill/>
            <a:miter lim="800000"/>
            <a:headEnd/>
            <a:tailEnd/>
          </a:ln>
        </p:spPr>
        <p:txBody>
          <a:bodyPr>
            <a:spAutoFit/>
          </a:bodyPr>
          <a:lstStyle/>
          <a:p>
            <a:pPr algn="ctr"/>
            <a:r>
              <a:rPr lang="en-GB" sz="3200" b="1" dirty="0">
                <a:solidFill>
                  <a:schemeClr val="tx1"/>
                </a:solidFill>
                <a:latin typeface="+mn-lt"/>
              </a:rPr>
              <a:t>Typical alignment pipeline</a:t>
            </a:r>
            <a:endParaRPr lang="en-GB" sz="3200" b="1" dirty="0">
              <a:latin typeface="+mn-lt"/>
            </a:endParaRPr>
          </a:p>
        </p:txBody>
      </p:sp>
      <p:graphicFrame>
        <p:nvGraphicFramePr>
          <p:cNvPr id="3" name="Diagram 2"/>
          <p:cNvGraphicFramePr/>
          <p:nvPr>
            <p:extLst>
              <p:ext uri="{D42A27DB-BD31-4B8C-83A1-F6EECF244321}">
                <p14:modId xmlns:p14="http://schemas.microsoft.com/office/powerpoint/2010/main" val="2474338906"/>
              </p:ext>
            </p:extLst>
          </p:nvPr>
        </p:nvGraphicFramePr>
        <p:xfrm>
          <a:off x="768096" y="996300"/>
          <a:ext cx="8839433" cy="5782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3732" name="TextBox 3"/>
          <p:cNvSpPr txBox="1">
            <a:spLocks noChangeArrowheads="1"/>
          </p:cNvSpPr>
          <p:nvPr/>
        </p:nvSpPr>
        <p:spPr bwMode="auto">
          <a:xfrm>
            <a:off x="1723473" y="6879125"/>
            <a:ext cx="7808913" cy="349250"/>
          </a:xfrm>
          <a:prstGeom prst="rect">
            <a:avLst/>
          </a:prstGeom>
          <a:noFill/>
          <a:ln w="9525">
            <a:noFill/>
            <a:miter lim="800000"/>
            <a:headEnd/>
            <a:tailEnd/>
          </a:ln>
        </p:spPr>
        <p:txBody>
          <a:bodyPr>
            <a:spAutoFit/>
          </a:bodyPr>
          <a:lstStyle/>
          <a:p>
            <a:r>
              <a:rPr lang="en-GB" sz="1800" dirty="0">
                <a:solidFill>
                  <a:schemeClr val="tx1"/>
                </a:solidFill>
              </a:rPr>
              <a:t>* http://bioinformatics.net.au/software.nesoni.shtml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p:txBody>
          <a:bodyPr/>
          <a:lstStyle/>
          <a:p>
            <a:r>
              <a:rPr lang="en-US" dirty="0"/>
              <a:t>Dot Matrix </a:t>
            </a:r>
            <a:r>
              <a:rPr lang="en-US" dirty="0" smtClean="0"/>
              <a:t>Method</a:t>
            </a:r>
            <a:br>
              <a:rPr lang="en-US" dirty="0" smtClean="0"/>
            </a:br>
            <a:r>
              <a:rPr lang="en-US" dirty="0" smtClean="0"/>
              <a:t>- Aligning by eye</a:t>
            </a:r>
            <a:endParaRPr lang="en-US" dirty="0"/>
          </a:p>
        </p:txBody>
      </p:sp>
      <p:sp>
        <p:nvSpPr>
          <p:cNvPr id="8" name="Slide Number Placeholder 5"/>
          <p:cNvSpPr>
            <a:spLocks noGrp="1"/>
          </p:cNvSpPr>
          <p:nvPr>
            <p:ph type="sldNum" sz="quarter" idx="4294967295"/>
          </p:nvPr>
        </p:nvSpPr>
        <p:spPr>
          <a:xfrm>
            <a:off x="7980363" y="6804025"/>
            <a:ext cx="2100262" cy="503238"/>
          </a:xfrm>
          <a:prstGeom prst="rect">
            <a:avLst/>
          </a:prstGeom>
        </p:spPr>
        <p:txBody>
          <a:bodyPr lIns="100794" tIns="50397" rIns="100794" bIns="50397"/>
          <a:lstStyle/>
          <a:p>
            <a:fld id="{888CF2AA-5DD0-409B-9B7C-68ED8E36B92D}" type="slidenum">
              <a:rPr lang="en-US"/>
              <a:pPr/>
              <a:t>9</a:t>
            </a:fld>
            <a:endParaRPr lang="en-US"/>
          </a:p>
        </p:txBody>
      </p:sp>
      <p:grpSp>
        <p:nvGrpSpPr>
          <p:cNvPr id="2" name="Group 17"/>
          <p:cNvGrpSpPr>
            <a:grpSpLocks/>
          </p:cNvGrpSpPr>
          <p:nvPr/>
        </p:nvGrpSpPr>
        <p:grpSpPr bwMode="auto">
          <a:xfrm>
            <a:off x="1741359" y="1770924"/>
            <a:ext cx="7481713" cy="435825"/>
            <a:chOff x="0" y="0"/>
            <a:chExt cx="4275" cy="435825"/>
          </a:xfrm>
        </p:grpSpPr>
        <p:sp>
          <p:nvSpPr>
            <p:cNvPr id="8208" name="Rectangle 16"/>
            <p:cNvSpPr>
              <a:spLocks noChangeArrowheads="1"/>
            </p:cNvSpPr>
            <p:nvPr/>
          </p:nvSpPr>
          <p:spPr bwMode="auto">
            <a:xfrm>
              <a:off x="0" y="0"/>
              <a:ext cx="4275" cy="0"/>
            </a:xfrm>
            <a:prstGeom prst="rect">
              <a:avLst/>
            </a:prstGeom>
            <a:solidFill>
              <a:srgbClr val="FFFFFF"/>
            </a:solidFill>
            <a:ln w="12700" cap="sq">
              <a:noFill/>
              <a:miter lim="800000"/>
              <a:headEnd type="none" w="sm" len="sm"/>
              <a:tailEnd type="none" w="sm" len="sm"/>
            </a:ln>
            <a:effectLst/>
          </p:spPr>
          <p:txBody>
            <a:bodyPr/>
            <a:lstStyle/>
            <a:p>
              <a:endParaRPr lang="en-GB"/>
            </a:p>
          </p:txBody>
        </p:sp>
        <p:sp>
          <p:nvSpPr>
            <p:cNvPr id="8205" name="Rectangle 13"/>
            <p:cNvSpPr>
              <a:spLocks noChangeArrowheads="1"/>
            </p:cNvSpPr>
            <p:nvPr/>
          </p:nvSpPr>
          <p:spPr bwMode="auto">
            <a:xfrm>
              <a:off x="0" y="0"/>
              <a:ext cx="4275" cy="435825"/>
            </a:xfrm>
            <a:prstGeom prst="rect">
              <a:avLst/>
            </a:prstGeom>
            <a:solidFill>
              <a:srgbClr val="FFFFFF"/>
            </a:solidFill>
            <a:ln w="12700" cap="sq">
              <a:noFill/>
              <a:miter lim="800000"/>
              <a:headEnd type="none" w="sm" len="sm"/>
              <a:tailEnd type="none" w="sm" len="sm"/>
            </a:ln>
            <a:effectLst/>
          </p:spPr>
          <p:txBody>
            <a:bodyPr>
              <a:spAutoFit/>
            </a:bodyPr>
            <a:lstStyle/>
            <a:p>
              <a:endParaRPr lang="en-GB"/>
            </a:p>
          </p:txBody>
        </p:sp>
      </p:grpSp>
      <p:sp>
        <p:nvSpPr>
          <p:cNvPr id="8210" name="Rectangle 18"/>
          <p:cNvSpPr>
            <a:spLocks noChangeArrowheads="1"/>
          </p:cNvSpPr>
          <p:nvPr/>
        </p:nvSpPr>
        <p:spPr bwMode="auto">
          <a:xfrm>
            <a:off x="672042" y="7307686"/>
            <a:ext cx="8568531" cy="251989"/>
          </a:xfrm>
          <a:prstGeom prst="rect">
            <a:avLst/>
          </a:prstGeom>
          <a:noFill/>
          <a:ln w="9525">
            <a:noFill/>
            <a:miter lim="800000"/>
            <a:headEnd/>
            <a:tailEnd/>
          </a:ln>
          <a:effectLst/>
        </p:spPr>
        <p:txBody>
          <a:bodyPr lIns="101494" tIns="50748" rIns="101494" bIns="50748"/>
          <a:lstStyle/>
          <a:p>
            <a:pPr marL="377979" indent="-377979">
              <a:lnSpc>
                <a:spcPct val="90000"/>
              </a:lnSpc>
              <a:spcBef>
                <a:spcPct val="20000"/>
              </a:spcBef>
              <a:buClr>
                <a:schemeClr val="accent2"/>
              </a:buClr>
              <a:buSzPct val="80000"/>
            </a:pPr>
            <a:r>
              <a:rPr lang="en-US" sz="1100" b="1" dirty="0">
                <a:latin typeface="Arial" pitchFamily="34" charset="0"/>
              </a:rPr>
              <a:t>http://arbl.cvmbs.colostate.edu/molkit/dnadot/index.html</a:t>
            </a:r>
          </a:p>
        </p:txBody>
      </p:sp>
      <p:graphicFrame>
        <p:nvGraphicFramePr>
          <p:cNvPr id="8212" name="Object 20"/>
          <p:cNvGraphicFramePr>
            <a:graphicFrameLocks noChangeAspect="1"/>
          </p:cNvGraphicFramePr>
          <p:nvPr>
            <p:extLst>
              <p:ext uri="{D42A27DB-BD31-4B8C-83A1-F6EECF244321}">
                <p14:modId xmlns:p14="http://schemas.microsoft.com/office/powerpoint/2010/main" val="3340075632"/>
              </p:ext>
            </p:extLst>
          </p:nvPr>
        </p:nvGraphicFramePr>
        <p:xfrm>
          <a:off x="2961457" y="1988836"/>
          <a:ext cx="4389272" cy="4703798"/>
        </p:xfrm>
        <a:graphic>
          <a:graphicData uri="http://schemas.openxmlformats.org/presentationml/2006/ole">
            <mc:AlternateContent xmlns:mc="http://schemas.openxmlformats.org/markup-compatibility/2006">
              <mc:Choice xmlns:v="urn:schemas-microsoft-com:vml" Requires="v">
                <p:oleObj spid="_x0000_s7204" name="Photo Editor Photo" r:id="rId3" imgW="3982006" imgH="4266667" progId="">
                  <p:embed/>
                </p:oleObj>
              </mc:Choice>
              <mc:Fallback>
                <p:oleObj name="Photo Editor Photo" r:id="rId3" imgW="3982006" imgH="426666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457" y="1988836"/>
                        <a:ext cx="4389272" cy="470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27200" y="0"/>
            <a:ext cx="8605838" cy="1260475"/>
          </a:xfrm>
          <a:prstGeom prst="rect">
            <a:avLst/>
          </a:prstGeom>
          <a:noFill/>
          <a:ln w="9525">
            <a:noFill/>
            <a:round/>
            <a:headEnd/>
            <a:tailEnd/>
          </a:ln>
        </p:spPr>
        <p:txBody>
          <a:bodyPr lIns="0" tIns="0" rIns="0" bIns="0" anchor="ctr"/>
          <a:lstStyle/>
          <a:p>
            <a:pPr algn="ctr">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rPr>
              <a:t>Contents</a:t>
            </a:r>
          </a:p>
        </p:txBody>
      </p:sp>
      <p:sp>
        <p:nvSpPr>
          <p:cNvPr id="6147" name="Text Box 2"/>
          <p:cNvSpPr txBox="1">
            <a:spLocks noChangeArrowheads="1"/>
          </p:cNvSpPr>
          <p:nvPr/>
        </p:nvSpPr>
        <p:spPr bwMode="auto">
          <a:xfrm>
            <a:off x="726523" y="1396656"/>
            <a:ext cx="8605838" cy="5560736"/>
          </a:xfrm>
          <a:prstGeom prst="rect">
            <a:avLst/>
          </a:prstGeom>
          <a:noFill/>
          <a:ln w="9525">
            <a:noFill/>
            <a:round/>
            <a:headEnd/>
            <a:tailEnd/>
          </a:ln>
        </p:spPr>
        <p:txBody>
          <a:bodyPr lIns="0" tIns="0" rIns="0" bIns="0"/>
          <a:lstStyle/>
          <a:p>
            <a:pPr marL="430213" indent="-323850">
              <a:spcAft>
                <a:spcPts val="888"/>
              </a:spcAft>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a:solidFill>
                  <a:srgbClr val="000000"/>
                </a:solidFill>
              </a:rPr>
              <a:t>Alignment algorithms for short-reads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Background – Blast (why can’t we use it?)</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kern="0" dirty="0">
                <a:solidFill>
                  <a:srgbClr val="000000"/>
                </a:solidFill>
              </a:rPr>
              <a:t>Adapting hashed seed-extend </a:t>
            </a:r>
            <a:r>
              <a:rPr lang="en-GB" sz="2000" kern="0" dirty="0" smtClean="0">
                <a:solidFill>
                  <a:srgbClr val="000000"/>
                </a:solidFill>
              </a:rPr>
              <a:t>algorithms </a:t>
            </a:r>
            <a:r>
              <a:rPr lang="en-GB" sz="2000" kern="0" dirty="0">
                <a:solidFill>
                  <a:srgbClr val="000000"/>
                </a:solidFill>
              </a:rPr>
              <a:t>to work with shorter reads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Indel detection</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Suffix/Prefix Tries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Other alignment considerations</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rPr>
              <a:t>Typical alignment </a:t>
            </a:r>
            <a:r>
              <a:rPr lang="en-GB" sz="2000" dirty="0" smtClean="0">
                <a:solidFill>
                  <a:srgbClr val="000000"/>
                </a:solidFill>
              </a:rPr>
              <a:t>pipeline</a:t>
            </a: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dirty="0" smtClean="0">
                <a:solidFill>
                  <a:srgbClr val="000000"/>
                </a:solidFill>
              </a:rPr>
              <a:t>New methods of SNP calling</a:t>
            </a:r>
            <a:endParaRPr lang="en-GB" sz="2600" dirty="0">
              <a:solidFill>
                <a:srgbClr val="000000"/>
              </a:solidFill>
            </a:endParaRPr>
          </a:p>
          <a:p>
            <a:pPr marL="862013" lvl="1">
              <a:spcAft>
                <a:spcPts val="1138"/>
              </a:spcAft>
              <a:buSzPct val="75000"/>
              <a:buFont typeface="Symbol"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000" dirty="0">
              <a:solidFill>
                <a:srgbClr val="000000"/>
              </a:solidFill>
            </a:endParaRPr>
          </a:p>
        </p:txBody>
      </p:sp>
    </p:spTree>
    <p:extLst>
      <p:ext uri="{BB962C8B-B14F-4D97-AF65-F5344CB8AC3E}">
        <p14:creationId xmlns:p14="http://schemas.microsoft.com/office/powerpoint/2010/main" val="1834130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methods of SNP calling </a:t>
            </a:r>
            <a:endParaRPr lang="en-GB" dirty="0"/>
          </a:p>
        </p:txBody>
      </p:sp>
      <p:sp>
        <p:nvSpPr>
          <p:cNvPr id="3" name="Content Placeholder 2"/>
          <p:cNvSpPr>
            <a:spLocks noGrp="1"/>
          </p:cNvSpPr>
          <p:nvPr>
            <p:ph idx="1"/>
          </p:nvPr>
        </p:nvSpPr>
        <p:spPr>
          <a:xfrm>
            <a:off x="739775" y="1879111"/>
            <a:ext cx="8604250" cy="4759325"/>
          </a:xfrm>
        </p:spPr>
        <p:txBody>
          <a:bodyPr/>
          <a:lstStyle/>
          <a:p>
            <a:pPr>
              <a:buFont typeface="Arial" pitchFamily="34" charset="0"/>
              <a:buChar char="•"/>
            </a:pPr>
            <a:r>
              <a:rPr lang="en-GB" sz="2800" dirty="0" err="1" smtClean="0"/>
              <a:t>FreeBayes</a:t>
            </a:r>
            <a:r>
              <a:rPr lang="en-GB" sz="2800" dirty="0"/>
              <a:t> (</a:t>
            </a:r>
            <a:r>
              <a:rPr lang="en-GB" sz="2800" dirty="0">
                <a:hlinkClick r:id="rId2"/>
              </a:rPr>
              <a:t>http://</a:t>
            </a:r>
            <a:r>
              <a:rPr lang="en-GB" sz="2800" dirty="0" smtClean="0">
                <a:hlinkClick r:id="rId2"/>
              </a:rPr>
              <a:t>arxiv.org/pdf/1207.3907v2.pdf</a:t>
            </a:r>
            <a:r>
              <a:rPr lang="en-GB" sz="2800" dirty="0" smtClean="0"/>
              <a:t>)</a:t>
            </a:r>
          </a:p>
          <a:p>
            <a:pPr>
              <a:buFont typeface="Arial" pitchFamily="34" charset="0"/>
              <a:buChar char="•"/>
            </a:pPr>
            <a:r>
              <a:rPr lang="en-GB" sz="2800" dirty="0" smtClean="0"/>
              <a:t>Warning - unpublished</a:t>
            </a:r>
          </a:p>
          <a:p>
            <a:pPr lvl="1">
              <a:buFont typeface="Arial" pitchFamily="34" charset="0"/>
              <a:buChar char="•"/>
            </a:pPr>
            <a:r>
              <a:rPr lang="en-GB" dirty="0" smtClean="0"/>
              <a:t>Haplotype calling</a:t>
            </a:r>
          </a:p>
          <a:p>
            <a:pPr marL="457200" lvl="1" indent="0"/>
            <a:r>
              <a:rPr lang="en-GB" dirty="0" smtClean="0"/>
              <a:t>	</a:t>
            </a:r>
          </a:p>
          <a:p>
            <a:pPr marL="457200" lvl="1" indent="0"/>
            <a:r>
              <a:rPr lang="en-GB" dirty="0"/>
              <a:t>	</a:t>
            </a:r>
            <a:r>
              <a:rPr lang="en-GB" dirty="0" smtClean="0"/>
              <a:t>	ACA		Reference Genome  </a:t>
            </a:r>
          </a:p>
          <a:p>
            <a:pPr marL="457200" lvl="1" indent="0"/>
            <a:r>
              <a:rPr lang="en-GB" sz="2000" dirty="0" smtClean="0"/>
              <a:t>		Assume a SNP at both 5’ A-&gt;T and 3’ A-&gt;G</a:t>
            </a:r>
          </a:p>
          <a:p>
            <a:pPr marL="457200" lvl="1" indent="0"/>
            <a:endParaRPr lang="en-GB" sz="2000" dirty="0" smtClean="0"/>
          </a:p>
          <a:p>
            <a:pPr marL="457200" lvl="1" indent="0"/>
            <a:r>
              <a:rPr lang="en-GB" sz="2000" dirty="0" smtClean="0"/>
              <a:t>Do we have a homozygous?</a:t>
            </a:r>
          </a:p>
          <a:p>
            <a:pPr marL="457200" lvl="1" indent="0"/>
            <a:r>
              <a:rPr lang="en-GB" sz="2000" dirty="0" smtClean="0"/>
              <a:t>TCG	</a:t>
            </a:r>
            <a:endParaRPr lang="en-GB" sz="2000" dirty="0"/>
          </a:p>
          <a:p>
            <a:pPr marL="457200" lvl="1" indent="0"/>
            <a:r>
              <a:rPr lang="en-GB" sz="2000" dirty="0" smtClean="0"/>
              <a:t>Or a heterozygous?</a:t>
            </a:r>
          </a:p>
          <a:p>
            <a:pPr marL="457200" lvl="1" indent="0"/>
            <a:r>
              <a:rPr lang="en-GB" sz="2000" dirty="0" smtClean="0"/>
              <a:t>ACG</a:t>
            </a:r>
          </a:p>
          <a:p>
            <a:pPr marL="457200" lvl="1" indent="0"/>
            <a:r>
              <a:rPr lang="en-GB" sz="2000" dirty="0"/>
              <a:t>TCA</a:t>
            </a:r>
          </a:p>
          <a:p>
            <a:pPr marL="457200" lvl="1" indent="0"/>
            <a:endParaRPr lang="en-GB" dirty="0"/>
          </a:p>
          <a:p>
            <a:pPr marL="457200" lvl="1" indent="0"/>
            <a:r>
              <a:rPr lang="en-GB" dirty="0" smtClean="0"/>
              <a:t>Or</a:t>
            </a:r>
          </a:p>
          <a:p>
            <a:pPr marL="457200" lvl="1" indent="0"/>
            <a:r>
              <a:rPr lang="en-GB" dirty="0" smtClean="0"/>
              <a:t>and</a:t>
            </a:r>
            <a:endParaRPr lang="en-GB" dirty="0"/>
          </a:p>
        </p:txBody>
      </p:sp>
      <p:sp>
        <p:nvSpPr>
          <p:cNvPr id="4" name="TextBox 8"/>
          <p:cNvSpPr txBox="1">
            <a:spLocks noChangeArrowheads="1"/>
          </p:cNvSpPr>
          <p:nvPr/>
        </p:nvSpPr>
        <p:spPr bwMode="auto">
          <a:xfrm>
            <a:off x="2896250" y="7776091"/>
            <a:ext cx="10518423" cy="951030"/>
          </a:xfrm>
          <a:prstGeom prst="rect">
            <a:avLst/>
          </a:prstGeom>
          <a:noFill/>
          <a:ln w="9525">
            <a:noFill/>
            <a:miter lim="800000"/>
            <a:headEnd/>
            <a:tailEnd/>
          </a:ln>
        </p:spPr>
        <p:txBody>
          <a:bodyPr wrap="square">
            <a:spAutoFit/>
          </a:bodyPr>
          <a:lstStyle/>
          <a:p>
            <a:r>
              <a:rPr lang="en-GB" sz="2000" dirty="0" smtClean="0">
                <a:solidFill>
                  <a:srgbClr val="000000"/>
                </a:solidFill>
                <a:latin typeface="Simplified Arabic Fixed" pitchFamily="49" charset="-78"/>
                <a:cs typeface="Simplified Arabic Fixed" pitchFamily="49" charset="-78"/>
              </a:rPr>
              <a:t>ACTCC</a:t>
            </a:r>
            <a:r>
              <a:rPr lang="en-GB" sz="2000" dirty="0" smtClean="0">
                <a:solidFill>
                  <a:srgbClr val="FF0000"/>
                </a:solidFill>
                <a:latin typeface="Simplified Arabic Fixed" pitchFamily="49" charset="-78"/>
                <a:cs typeface="Simplified Arabic Fixed" pitchFamily="49" charset="-78"/>
              </a:rPr>
              <a:t>GT</a:t>
            </a:r>
            <a:r>
              <a:rPr lang="en-GB" sz="2000" dirty="0" smtClean="0">
                <a:solidFill>
                  <a:srgbClr val="000000"/>
                </a:solidFill>
                <a:latin typeface="Simplified Arabic Fixed" pitchFamily="49" charset="-78"/>
                <a:cs typeface="Simplified Arabic Fixed" pitchFamily="49" charset="-78"/>
              </a:rPr>
              <a:t>TTGTCAT</a:t>
            </a:r>
            <a:r>
              <a:rPr lang="en-GB" sz="2000" dirty="0" smtClean="0">
                <a:solidFill>
                  <a:schemeClr val="tx1"/>
                </a:solidFill>
                <a:latin typeface="Simplified Arabic Fixed" pitchFamily="49" charset="-78"/>
                <a:cs typeface="Simplified Arabic Fixed" pitchFamily="49" charset="-78"/>
              </a:rPr>
              <a:t>CGTACTTGGGATC</a:t>
            </a:r>
            <a:r>
              <a:rPr lang="en-GB" sz="2000" dirty="0" smtClean="0">
                <a:solidFill>
                  <a:srgbClr val="FF0000"/>
                </a:solidFill>
                <a:latin typeface="Simplified Arabic Fixed" pitchFamily="49" charset="-78"/>
                <a:cs typeface="Simplified Arabic Fixed" pitchFamily="49" charset="-78"/>
              </a:rPr>
              <a:t>G</a:t>
            </a:r>
            <a:r>
              <a:rPr lang="en-GB" sz="2000" dirty="0" smtClean="0">
                <a:solidFill>
                  <a:srgbClr val="000000"/>
                </a:solidFill>
                <a:latin typeface="Simplified Arabic Fixed" pitchFamily="49" charset="-78"/>
                <a:cs typeface="Simplified Arabic Fixed" pitchFamily="49" charset="-78"/>
              </a:rPr>
              <a:t>TAACA</a:t>
            </a:r>
            <a:r>
              <a:rPr lang="en-GB" sz="2000" dirty="0">
                <a:solidFill>
                  <a:srgbClr val="000000"/>
                </a:solidFill>
                <a:latin typeface="Simplified Arabic Fixed" pitchFamily="49" charset="-78"/>
                <a:cs typeface="Simplified Arabic Fixed" pitchFamily="49" charset="-78"/>
              </a:rPr>
              <a:t>	</a:t>
            </a:r>
            <a:r>
              <a:rPr lang="en-GB" sz="2000" dirty="0" smtClean="0">
                <a:solidFill>
                  <a:srgbClr val="000000"/>
                </a:solidFill>
                <a:latin typeface="Simplified Arabic Fixed" pitchFamily="49" charset="-78"/>
                <a:cs typeface="Simplified Arabic Fixed" pitchFamily="49" charset="-78"/>
              </a:rPr>
              <a:t>Strand 1</a:t>
            </a:r>
          </a:p>
          <a:p>
            <a:r>
              <a:rPr lang="en-GB" sz="2000" dirty="0">
                <a:solidFill>
                  <a:srgbClr val="000000"/>
                </a:solidFill>
                <a:latin typeface="Simplified Arabic Fixed" pitchFamily="49" charset="-78"/>
                <a:cs typeface="Simplified Arabic Fixed" pitchFamily="49" charset="-78"/>
              </a:rPr>
              <a:t>ACTCCC</a:t>
            </a:r>
            <a:r>
              <a:rPr lang="en-GB" sz="2000" dirty="0">
                <a:solidFill>
                  <a:srgbClr val="FF0000"/>
                </a:solidFill>
                <a:latin typeface="Simplified Arabic Fixed" pitchFamily="49" charset="-78"/>
                <a:cs typeface="Simplified Arabic Fixed" pitchFamily="49" charset="-78"/>
              </a:rPr>
              <a:t>AT</a:t>
            </a:r>
            <a:r>
              <a:rPr lang="en-GB" sz="2000" dirty="0">
                <a:solidFill>
                  <a:srgbClr val="000000"/>
                </a:solidFill>
                <a:latin typeface="Simplified Arabic Fixed" pitchFamily="49" charset="-78"/>
                <a:cs typeface="Simplified Arabic Fixed" pitchFamily="49" charset="-78"/>
              </a:rPr>
              <a:t>TGTCAT</a:t>
            </a:r>
            <a:r>
              <a:rPr lang="en-GB" sz="2000" dirty="0">
                <a:solidFill>
                  <a:schemeClr val="tx1"/>
                </a:solidFill>
                <a:latin typeface="Simplified Arabic Fixed" pitchFamily="49" charset="-78"/>
                <a:cs typeface="Simplified Arabic Fixed" pitchFamily="49" charset="-78"/>
              </a:rPr>
              <a:t>CGTACTTGGGATC</a:t>
            </a:r>
            <a:r>
              <a:rPr lang="en-GB" sz="2000" dirty="0">
                <a:solidFill>
                  <a:srgbClr val="FF0000"/>
                </a:solidFill>
                <a:latin typeface="Simplified Arabic Fixed" pitchFamily="49" charset="-78"/>
                <a:cs typeface="Simplified Arabic Fixed" pitchFamily="49" charset="-78"/>
              </a:rPr>
              <a:t>G</a:t>
            </a:r>
            <a:r>
              <a:rPr lang="en-GB" sz="2000" dirty="0">
                <a:solidFill>
                  <a:srgbClr val="000000"/>
                </a:solidFill>
                <a:latin typeface="Simplified Arabic Fixed" pitchFamily="49" charset="-78"/>
                <a:cs typeface="Simplified Arabic Fixed" pitchFamily="49" charset="-78"/>
              </a:rPr>
              <a:t>TAACA	</a:t>
            </a:r>
            <a:r>
              <a:rPr lang="en-GB" sz="2000" dirty="0" smtClean="0">
                <a:solidFill>
                  <a:srgbClr val="000000"/>
                </a:solidFill>
                <a:latin typeface="Simplified Arabic Fixed" pitchFamily="49" charset="-78"/>
                <a:cs typeface="Simplified Arabic Fixed" pitchFamily="49" charset="-78"/>
              </a:rPr>
              <a:t>Strand 2 (rev-comp)</a:t>
            </a:r>
            <a:endParaRPr lang="en-GB" sz="2000" dirty="0">
              <a:solidFill>
                <a:srgbClr val="000000"/>
              </a:solidFill>
              <a:latin typeface="Simplified Arabic Fixed" pitchFamily="49" charset="-78"/>
              <a:cs typeface="Simplified Arabic Fixed" pitchFamily="49" charset="-78"/>
            </a:endParaRPr>
          </a:p>
          <a:p>
            <a:r>
              <a:rPr lang="en-GB" sz="2000" dirty="0" smtClean="0">
                <a:solidFill>
                  <a:srgbClr val="000000"/>
                </a:solidFill>
                <a:latin typeface="Simplified Arabic Fixed" pitchFamily="49" charset="-78"/>
                <a:cs typeface="Simplified Arabic Fixed" pitchFamily="49" charset="-78"/>
              </a:rPr>
              <a:t> </a:t>
            </a:r>
            <a:endParaRPr lang="en-GB" sz="2000" dirty="0">
              <a:latin typeface="Simplified Arabic Fixed" pitchFamily="49" charset="-78"/>
              <a:cs typeface="Simplified Arabic Fixed" pitchFamily="49" charset="-78"/>
            </a:endParaRPr>
          </a:p>
        </p:txBody>
      </p:sp>
    </p:spTree>
    <p:extLst>
      <p:ext uri="{BB962C8B-B14F-4D97-AF65-F5344CB8AC3E}">
        <p14:creationId xmlns:p14="http://schemas.microsoft.com/office/powerpoint/2010/main" val="40497172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methods of SNP calling </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sz="2800" dirty="0" err="1" smtClean="0"/>
              <a:t>FreeBayes</a:t>
            </a:r>
            <a:r>
              <a:rPr lang="en-GB" sz="2800" dirty="0"/>
              <a:t> (http://</a:t>
            </a:r>
            <a:r>
              <a:rPr lang="en-GB" sz="2800" dirty="0" smtClean="0"/>
              <a:t>arxiv.org/pdf/1207.3907v2.pdf)</a:t>
            </a:r>
          </a:p>
          <a:p>
            <a:pPr lvl="1">
              <a:buFont typeface="Arial" pitchFamily="34" charset="0"/>
              <a:buChar char="•"/>
            </a:pPr>
            <a:r>
              <a:rPr lang="en-GB" dirty="0" smtClean="0"/>
              <a:t>Haplotype calling</a:t>
            </a:r>
          </a:p>
          <a:p>
            <a:pPr marL="457200" lvl="1" indent="0"/>
            <a:r>
              <a:rPr lang="en-GB" dirty="0" smtClean="0"/>
              <a:t>	</a:t>
            </a:r>
          </a:p>
          <a:p>
            <a:pPr marL="457200" lvl="1" indent="0"/>
            <a:r>
              <a:rPr lang="en-GB" dirty="0"/>
              <a:t>	</a:t>
            </a:r>
            <a:r>
              <a:rPr lang="en-GB" dirty="0" smtClean="0"/>
              <a:t>	</a:t>
            </a:r>
            <a:endParaRPr lang="en-GB" dirty="0"/>
          </a:p>
        </p:txBody>
      </p:sp>
      <p:sp>
        <p:nvSpPr>
          <p:cNvPr id="4" name="TextBox 8"/>
          <p:cNvSpPr txBox="1">
            <a:spLocks noChangeArrowheads="1"/>
          </p:cNvSpPr>
          <p:nvPr/>
        </p:nvSpPr>
        <p:spPr bwMode="auto">
          <a:xfrm>
            <a:off x="985389" y="3286153"/>
            <a:ext cx="10518423" cy="951030"/>
          </a:xfrm>
          <a:prstGeom prst="rect">
            <a:avLst/>
          </a:prstGeom>
          <a:noFill/>
          <a:ln w="9525">
            <a:noFill/>
            <a:miter lim="800000"/>
            <a:headEnd/>
            <a:tailEnd/>
          </a:ln>
        </p:spPr>
        <p:txBody>
          <a:bodyPr wrap="square">
            <a:spAutoFit/>
          </a:bodyPr>
          <a:lstStyle/>
          <a:p>
            <a:r>
              <a:rPr lang="en-GB" sz="2000" dirty="0" smtClean="0">
                <a:solidFill>
                  <a:srgbClr val="000000"/>
                </a:solidFill>
                <a:latin typeface="Simplified Arabic Fixed" pitchFamily="49" charset="-78"/>
                <a:cs typeface="Simplified Arabic Fixed" pitchFamily="49" charset="-78"/>
              </a:rPr>
              <a:t>ACTCC</a:t>
            </a:r>
            <a:r>
              <a:rPr lang="en-GB" sz="2000" dirty="0" smtClean="0">
                <a:solidFill>
                  <a:srgbClr val="FF0000"/>
                </a:solidFill>
                <a:latin typeface="Simplified Arabic Fixed" pitchFamily="49" charset="-78"/>
                <a:cs typeface="Simplified Arabic Fixed" pitchFamily="49" charset="-78"/>
              </a:rPr>
              <a:t>GT</a:t>
            </a:r>
            <a:r>
              <a:rPr lang="en-GB" sz="2000" dirty="0" smtClean="0">
                <a:solidFill>
                  <a:srgbClr val="000000"/>
                </a:solidFill>
                <a:latin typeface="Simplified Arabic Fixed" pitchFamily="49" charset="-78"/>
                <a:cs typeface="Simplified Arabic Fixed" pitchFamily="49" charset="-78"/>
              </a:rPr>
              <a:t>TTGTCAT</a:t>
            </a:r>
            <a:r>
              <a:rPr lang="en-GB" sz="2000" dirty="0" smtClean="0">
                <a:solidFill>
                  <a:schemeClr val="tx1"/>
                </a:solidFill>
                <a:latin typeface="Simplified Arabic Fixed" pitchFamily="49" charset="-78"/>
                <a:cs typeface="Simplified Arabic Fixed" pitchFamily="49" charset="-78"/>
              </a:rPr>
              <a:t>CGTACTTGGGATC</a:t>
            </a:r>
            <a:r>
              <a:rPr lang="en-GB" sz="2000" dirty="0" smtClean="0">
                <a:solidFill>
                  <a:srgbClr val="FF0000"/>
                </a:solidFill>
                <a:latin typeface="Simplified Arabic Fixed" pitchFamily="49" charset="-78"/>
                <a:cs typeface="Simplified Arabic Fixed" pitchFamily="49" charset="-78"/>
              </a:rPr>
              <a:t>G</a:t>
            </a:r>
            <a:r>
              <a:rPr lang="en-GB" sz="2000" dirty="0" smtClean="0">
                <a:solidFill>
                  <a:srgbClr val="000000"/>
                </a:solidFill>
                <a:latin typeface="Simplified Arabic Fixed" pitchFamily="49" charset="-78"/>
                <a:cs typeface="Simplified Arabic Fixed" pitchFamily="49" charset="-78"/>
              </a:rPr>
              <a:t>TAACA</a:t>
            </a:r>
            <a:r>
              <a:rPr lang="en-GB" sz="2000" dirty="0">
                <a:solidFill>
                  <a:srgbClr val="000000"/>
                </a:solidFill>
                <a:latin typeface="Simplified Arabic Fixed" pitchFamily="49" charset="-78"/>
                <a:cs typeface="Simplified Arabic Fixed" pitchFamily="49" charset="-78"/>
              </a:rPr>
              <a:t>	</a:t>
            </a:r>
            <a:r>
              <a:rPr lang="en-GB" sz="2000" dirty="0" smtClean="0">
                <a:solidFill>
                  <a:srgbClr val="000000"/>
                </a:solidFill>
                <a:latin typeface="Simplified Arabic Fixed" pitchFamily="49" charset="-78"/>
                <a:cs typeface="Simplified Arabic Fixed" pitchFamily="49" charset="-78"/>
              </a:rPr>
              <a:t>Strand 1</a:t>
            </a:r>
          </a:p>
          <a:p>
            <a:r>
              <a:rPr lang="en-GB" sz="2000" dirty="0">
                <a:solidFill>
                  <a:srgbClr val="000000"/>
                </a:solidFill>
                <a:latin typeface="Simplified Arabic Fixed" pitchFamily="49" charset="-78"/>
                <a:cs typeface="Simplified Arabic Fixed" pitchFamily="49" charset="-78"/>
              </a:rPr>
              <a:t>ACTCCC</a:t>
            </a:r>
            <a:r>
              <a:rPr lang="en-GB" sz="2000" dirty="0">
                <a:solidFill>
                  <a:srgbClr val="FF0000"/>
                </a:solidFill>
                <a:latin typeface="Simplified Arabic Fixed" pitchFamily="49" charset="-78"/>
                <a:cs typeface="Simplified Arabic Fixed" pitchFamily="49" charset="-78"/>
              </a:rPr>
              <a:t>AT</a:t>
            </a:r>
            <a:r>
              <a:rPr lang="en-GB" sz="2000" dirty="0">
                <a:solidFill>
                  <a:srgbClr val="000000"/>
                </a:solidFill>
                <a:latin typeface="Simplified Arabic Fixed" pitchFamily="49" charset="-78"/>
                <a:cs typeface="Simplified Arabic Fixed" pitchFamily="49" charset="-78"/>
              </a:rPr>
              <a:t>TGTCAT</a:t>
            </a:r>
            <a:r>
              <a:rPr lang="en-GB" sz="2000" dirty="0">
                <a:solidFill>
                  <a:schemeClr val="tx1"/>
                </a:solidFill>
                <a:latin typeface="Simplified Arabic Fixed" pitchFamily="49" charset="-78"/>
                <a:cs typeface="Simplified Arabic Fixed" pitchFamily="49" charset="-78"/>
              </a:rPr>
              <a:t>CGTACTTGGGATC</a:t>
            </a:r>
            <a:r>
              <a:rPr lang="en-GB" sz="2000" dirty="0">
                <a:solidFill>
                  <a:srgbClr val="FF0000"/>
                </a:solidFill>
                <a:latin typeface="Simplified Arabic Fixed" pitchFamily="49" charset="-78"/>
                <a:cs typeface="Simplified Arabic Fixed" pitchFamily="49" charset="-78"/>
              </a:rPr>
              <a:t>G</a:t>
            </a:r>
            <a:r>
              <a:rPr lang="en-GB" sz="2000" dirty="0">
                <a:solidFill>
                  <a:srgbClr val="000000"/>
                </a:solidFill>
                <a:latin typeface="Simplified Arabic Fixed" pitchFamily="49" charset="-78"/>
                <a:cs typeface="Simplified Arabic Fixed" pitchFamily="49" charset="-78"/>
              </a:rPr>
              <a:t>TAACA	</a:t>
            </a:r>
            <a:r>
              <a:rPr lang="en-GB" sz="2000" dirty="0" smtClean="0">
                <a:solidFill>
                  <a:srgbClr val="000000"/>
                </a:solidFill>
                <a:latin typeface="Simplified Arabic Fixed" pitchFamily="49" charset="-78"/>
                <a:cs typeface="Simplified Arabic Fixed" pitchFamily="49" charset="-78"/>
              </a:rPr>
              <a:t>Strand 2 (rev-comp)</a:t>
            </a:r>
            <a:endParaRPr lang="en-GB" sz="2000" dirty="0">
              <a:solidFill>
                <a:srgbClr val="000000"/>
              </a:solidFill>
              <a:latin typeface="Simplified Arabic Fixed" pitchFamily="49" charset="-78"/>
              <a:cs typeface="Simplified Arabic Fixed" pitchFamily="49" charset="-78"/>
            </a:endParaRPr>
          </a:p>
          <a:p>
            <a:r>
              <a:rPr lang="en-GB" sz="2000" dirty="0" smtClean="0">
                <a:solidFill>
                  <a:srgbClr val="000000"/>
                </a:solidFill>
                <a:latin typeface="Simplified Arabic Fixed" pitchFamily="49" charset="-78"/>
                <a:cs typeface="Simplified Arabic Fixed" pitchFamily="49" charset="-78"/>
              </a:rPr>
              <a:t> </a:t>
            </a:r>
            <a:endParaRPr lang="en-GB" sz="2000" dirty="0">
              <a:latin typeface="Simplified Arabic Fixed" pitchFamily="49" charset="-78"/>
              <a:cs typeface="Simplified Arabic Fixed" pitchFamily="49" charset="-78"/>
            </a:endParaRPr>
          </a:p>
        </p:txBody>
      </p:sp>
    </p:spTree>
    <p:extLst>
      <p:ext uri="{BB962C8B-B14F-4D97-AF65-F5344CB8AC3E}">
        <p14:creationId xmlns:p14="http://schemas.microsoft.com/office/powerpoint/2010/main" val="32134862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methods of SNP calling</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sz="2800" dirty="0" smtClean="0"/>
              <a:t>Why align at all?</a:t>
            </a:r>
          </a:p>
          <a:p>
            <a:pPr lvl="1">
              <a:buFont typeface="Arial" pitchFamily="34" charset="0"/>
              <a:buChar char="•"/>
            </a:pPr>
            <a:r>
              <a:rPr lang="en-GB" dirty="0" smtClean="0"/>
              <a:t>We only do this because of computational constraints</a:t>
            </a:r>
          </a:p>
          <a:p>
            <a:pPr lvl="1">
              <a:buFont typeface="Arial" pitchFamily="34" charset="0"/>
              <a:buChar char="•"/>
            </a:pPr>
            <a:r>
              <a:rPr lang="en-GB" dirty="0" smtClean="0"/>
              <a:t>Ideally we want to assemble </a:t>
            </a:r>
            <a:r>
              <a:rPr lang="en-GB" dirty="0" err="1" smtClean="0"/>
              <a:t>denovo</a:t>
            </a:r>
            <a:r>
              <a:rPr lang="en-GB" dirty="0" smtClean="0"/>
              <a:t> and then align to reference genome</a:t>
            </a:r>
          </a:p>
          <a:p>
            <a:pPr lvl="1">
              <a:buFont typeface="Arial" pitchFamily="34" charset="0"/>
              <a:buChar char="•"/>
            </a:pPr>
            <a:endParaRPr lang="en-GB" sz="3200" dirty="0"/>
          </a:p>
          <a:p>
            <a:pPr>
              <a:buFont typeface="Arial" pitchFamily="34" charset="0"/>
              <a:buChar char="•"/>
            </a:pPr>
            <a:r>
              <a:rPr lang="en-GB" sz="2800" dirty="0" smtClean="0"/>
              <a:t>Cortex is a step in this direction:</a:t>
            </a:r>
          </a:p>
          <a:p>
            <a:pPr lvl="1">
              <a:buFont typeface="Arial" pitchFamily="34" charset="0"/>
              <a:buChar char="•"/>
            </a:pPr>
            <a:r>
              <a:rPr lang="en-GB" dirty="0" err="1" smtClean="0"/>
              <a:t>Denovo</a:t>
            </a:r>
            <a:r>
              <a:rPr lang="en-GB" dirty="0" smtClean="0"/>
              <a:t> genome assembler, but keeps track of differences which could be due to SNPs/</a:t>
            </a:r>
            <a:r>
              <a:rPr lang="en-GB" dirty="0" err="1" smtClean="0"/>
              <a:t>Indels</a:t>
            </a:r>
            <a:endParaRPr lang="en-GB" dirty="0" smtClean="0"/>
          </a:p>
          <a:p>
            <a:pPr marL="457200" lvl="1" indent="0"/>
            <a:endParaRPr lang="en-GB" dirty="0" smtClean="0"/>
          </a:p>
        </p:txBody>
      </p:sp>
      <p:pic>
        <p:nvPicPr>
          <p:cNvPr id="4" name="Picture 2" descr="http://blog.goldenhelix.com/wp-content/uploads/2012/09/cortex_variant_call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745" y="5446713"/>
            <a:ext cx="2447925"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0590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422173"/>
            <a:ext cx="6962775" cy="3467100"/>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smtClean="0"/>
              <a:t>Variant calling with de-novo assembly</a:t>
            </a:r>
            <a:endParaRPr lang="en-GB" dirty="0"/>
          </a:p>
        </p:txBody>
      </p:sp>
      <p:pic>
        <p:nvPicPr>
          <p:cNvPr id="1027" name="Picture 3"/>
          <p:cNvPicPr>
            <a:picLocks noChangeAspect="1" noChangeArrowheads="1"/>
          </p:cNvPicPr>
          <p:nvPr/>
        </p:nvPicPr>
        <p:blipFill>
          <a:blip r:embed="rId3" cstate="print"/>
          <a:srcRect/>
          <a:stretch>
            <a:fillRect/>
          </a:stretch>
        </p:blipFill>
        <p:spPr bwMode="auto">
          <a:xfrm>
            <a:off x="2070100" y="2729593"/>
            <a:ext cx="8010525" cy="4219575"/>
          </a:xfrm>
          <a:prstGeom prst="rect">
            <a:avLst/>
          </a:prstGeom>
          <a:noFill/>
          <a:ln w="9525">
            <a:noFill/>
            <a:miter lim="800000"/>
            <a:headEnd/>
            <a:tailEnd/>
          </a:ln>
        </p:spPr>
      </p:pic>
    </p:spTree>
    <p:extLst>
      <p:ext uri="{BB962C8B-B14F-4D97-AF65-F5344CB8AC3E}">
        <p14:creationId xmlns:p14="http://schemas.microsoft.com/office/powerpoint/2010/main" val="29640532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GB" sz="3200" dirty="0" smtClean="0"/>
              <a:t>Questions!</a:t>
            </a:r>
          </a:p>
        </p:txBody>
      </p:sp>
      <p:sp>
        <p:nvSpPr>
          <p:cNvPr id="118787" name="Rectangle 3"/>
          <p:cNvSpPr>
            <a:spLocks noChangeArrowheads="1"/>
          </p:cNvSpPr>
          <p:nvPr/>
        </p:nvSpPr>
        <p:spPr bwMode="auto">
          <a:xfrm>
            <a:off x="1042988" y="3463925"/>
            <a:ext cx="8613775" cy="434975"/>
          </a:xfrm>
          <a:prstGeom prst="rect">
            <a:avLst/>
          </a:prstGeom>
          <a:noFill/>
          <a:ln w="9525">
            <a:noFill/>
            <a:miter lim="800000"/>
            <a:headEnd/>
            <a:tailEnd/>
          </a:ln>
        </p:spPr>
        <p:txBody>
          <a:bodyPr>
            <a:spAutoFit/>
          </a:bodyPr>
          <a:lstStyle/>
          <a:p>
            <a:r>
              <a:rPr lang="en-GB">
                <a:solidFill>
                  <a:schemeClr val="tx1"/>
                </a:solidFill>
              </a:rPr>
              <a:t>biosciences.exeter.ac.uk/facilities/sequencing/usefulresources/</a:t>
            </a:r>
          </a:p>
        </p:txBody>
      </p:sp>
    </p:spTree>
    <p:extLst>
      <p:ext uri="{BB962C8B-B14F-4D97-AF65-F5344CB8AC3E}">
        <p14:creationId xmlns:p14="http://schemas.microsoft.com/office/powerpoint/2010/main" val="6628872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3180522"/>
            <a:ext cx="6188765" cy="1466299"/>
          </a:xfrm>
          <a:prstGeom prst="rect">
            <a:avLst/>
          </a:prstGeom>
          <a:noFill/>
        </p:spPr>
        <p:txBody>
          <a:bodyPr wrap="square" rtlCol="0">
            <a:spAutoFit/>
          </a:bodyPr>
          <a:lstStyle/>
          <a:p>
            <a:r>
              <a:rPr lang="en-GB" sz="4800" b="1" dirty="0" smtClean="0">
                <a:solidFill>
                  <a:schemeClr val="tx1"/>
                </a:solidFill>
              </a:rPr>
              <a:t>Assembly algorithms for short reads</a:t>
            </a:r>
            <a:endParaRPr lang="en-GB" sz="4800" b="1" dirty="0">
              <a:solidFill>
                <a:schemeClr val="tx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4025" y="271672"/>
            <a:ext cx="9072563" cy="771525"/>
          </a:xfrm>
        </p:spPr>
        <p:txBody>
          <a:bodyPr/>
          <a:lstStyle/>
          <a:p>
            <a:pPr eaLnBrk="1" hangingPunct="1"/>
            <a:r>
              <a:rPr lang="en-GB" sz="3200" dirty="0" smtClean="0">
                <a:latin typeface="+mn-lt"/>
                <a:cs typeface="Arial" charset="0"/>
              </a:rPr>
              <a:t>De-novo sequence assembly</a:t>
            </a:r>
            <a:endParaRPr lang="en-US" sz="3200" dirty="0" smtClean="0">
              <a:latin typeface="+mn-lt"/>
              <a:cs typeface="Arial" charset="0"/>
            </a:endParaRPr>
          </a:p>
        </p:txBody>
      </p:sp>
      <p:grpSp>
        <p:nvGrpSpPr>
          <p:cNvPr id="2" name="Group 65"/>
          <p:cNvGrpSpPr>
            <a:grpSpLocks/>
          </p:cNvGrpSpPr>
          <p:nvPr/>
        </p:nvGrpSpPr>
        <p:grpSpPr bwMode="auto">
          <a:xfrm>
            <a:off x="2168525" y="2695575"/>
            <a:ext cx="6883400" cy="2276475"/>
            <a:chOff x="988" y="2162"/>
            <a:chExt cx="3933" cy="1301"/>
          </a:xfrm>
        </p:grpSpPr>
        <p:sp>
          <p:nvSpPr>
            <p:cNvPr id="76962" name="Rectangle 4"/>
            <p:cNvSpPr>
              <a:spLocks noChangeArrowheads="1"/>
            </p:cNvSpPr>
            <p:nvPr/>
          </p:nvSpPr>
          <p:spPr bwMode="auto">
            <a:xfrm>
              <a:off x="988" y="3436"/>
              <a:ext cx="239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63" name="Rectangle 13"/>
            <p:cNvSpPr>
              <a:spLocks noChangeArrowheads="1"/>
            </p:cNvSpPr>
            <p:nvPr/>
          </p:nvSpPr>
          <p:spPr bwMode="auto">
            <a:xfrm>
              <a:off x="997" y="2162"/>
              <a:ext cx="239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64" name="Rectangle 17"/>
            <p:cNvSpPr>
              <a:spLocks noChangeArrowheads="1"/>
            </p:cNvSpPr>
            <p:nvPr/>
          </p:nvSpPr>
          <p:spPr bwMode="auto">
            <a:xfrm>
              <a:off x="1630" y="3159"/>
              <a:ext cx="239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65" name="Rectangle 21"/>
            <p:cNvSpPr>
              <a:spLocks noChangeArrowheads="1"/>
            </p:cNvSpPr>
            <p:nvPr/>
          </p:nvSpPr>
          <p:spPr bwMode="auto">
            <a:xfrm>
              <a:off x="1789" y="2557"/>
              <a:ext cx="56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66" name="Rectangle 25"/>
            <p:cNvSpPr>
              <a:spLocks noChangeArrowheads="1"/>
            </p:cNvSpPr>
            <p:nvPr/>
          </p:nvSpPr>
          <p:spPr bwMode="auto">
            <a:xfrm>
              <a:off x="1037" y="2752"/>
              <a:ext cx="239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67" name="Rectangle 29"/>
            <p:cNvSpPr>
              <a:spLocks noChangeArrowheads="1"/>
            </p:cNvSpPr>
            <p:nvPr/>
          </p:nvSpPr>
          <p:spPr bwMode="auto">
            <a:xfrm>
              <a:off x="2522" y="2571"/>
              <a:ext cx="239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68" name="Rectangle 33"/>
            <p:cNvSpPr>
              <a:spLocks noChangeArrowheads="1"/>
            </p:cNvSpPr>
            <p:nvPr/>
          </p:nvSpPr>
          <p:spPr bwMode="auto">
            <a:xfrm>
              <a:off x="1783" y="2376"/>
              <a:ext cx="239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69" name="Rectangle 40"/>
            <p:cNvSpPr>
              <a:spLocks noChangeArrowheads="1"/>
            </p:cNvSpPr>
            <p:nvPr/>
          </p:nvSpPr>
          <p:spPr bwMode="auto">
            <a:xfrm>
              <a:off x="3572" y="2830"/>
              <a:ext cx="56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70" name="Rectangle 45"/>
            <p:cNvSpPr>
              <a:spLocks noChangeArrowheads="1"/>
            </p:cNvSpPr>
            <p:nvPr/>
          </p:nvSpPr>
          <p:spPr bwMode="auto">
            <a:xfrm>
              <a:off x="1628" y="2957"/>
              <a:ext cx="56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71" name="Rectangle 50"/>
            <p:cNvSpPr>
              <a:spLocks noChangeArrowheads="1"/>
            </p:cNvSpPr>
            <p:nvPr/>
          </p:nvSpPr>
          <p:spPr bwMode="auto">
            <a:xfrm>
              <a:off x="3057" y="3020"/>
              <a:ext cx="56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72" name="Rectangle 55"/>
            <p:cNvSpPr>
              <a:spLocks noChangeArrowheads="1"/>
            </p:cNvSpPr>
            <p:nvPr/>
          </p:nvSpPr>
          <p:spPr bwMode="auto">
            <a:xfrm>
              <a:off x="1107" y="2445"/>
              <a:ext cx="569" cy="27"/>
            </a:xfrm>
            <a:prstGeom prst="rect">
              <a:avLst/>
            </a:prstGeom>
            <a:solidFill>
              <a:srgbClr val="DBE3F0"/>
            </a:solidFill>
            <a:ln w="9525">
              <a:solidFill>
                <a:schemeClr val="tx1"/>
              </a:solidFill>
              <a:miter lim="800000"/>
              <a:headEnd/>
              <a:tailEnd/>
            </a:ln>
          </p:spPr>
          <p:txBody>
            <a:bodyPr wrap="none" anchor="ctr"/>
            <a:lstStyle/>
            <a:p>
              <a:endParaRPr lang="en-US"/>
            </a:p>
          </p:txBody>
        </p:sp>
        <p:sp>
          <p:nvSpPr>
            <p:cNvPr id="76973" name="Rectangle 60"/>
            <p:cNvSpPr>
              <a:spLocks noChangeArrowheads="1"/>
            </p:cNvSpPr>
            <p:nvPr/>
          </p:nvSpPr>
          <p:spPr bwMode="auto">
            <a:xfrm>
              <a:off x="2469" y="3279"/>
              <a:ext cx="569" cy="27"/>
            </a:xfrm>
            <a:prstGeom prst="rect">
              <a:avLst/>
            </a:prstGeom>
            <a:solidFill>
              <a:srgbClr val="DBE3F0"/>
            </a:solidFill>
            <a:ln w="9525">
              <a:solidFill>
                <a:schemeClr val="tx1"/>
              </a:solidFill>
              <a:miter lim="800000"/>
              <a:headEnd/>
              <a:tailEnd/>
            </a:ln>
          </p:spPr>
          <p:txBody>
            <a:bodyPr wrap="none" anchor="ctr"/>
            <a:lstStyle/>
            <a:p>
              <a:endParaRPr lang="en-US"/>
            </a:p>
          </p:txBody>
        </p:sp>
      </p:grpSp>
      <p:grpSp>
        <p:nvGrpSpPr>
          <p:cNvPr id="3" name="Group 64"/>
          <p:cNvGrpSpPr>
            <a:grpSpLocks/>
          </p:cNvGrpSpPr>
          <p:nvPr/>
        </p:nvGrpSpPr>
        <p:grpSpPr bwMode="auto">
          <a:xfrm>
            <a:off x="2159000" y="2620963"/>
            <a:ext cx="6881813" cy="2230437"/>
            <a:chOff x="988" y="2125"/>
            <a:chExt cx="3933" cy="1275"/>
          </a:xfrm>
        </p:grpSpPr>
        <p:sp>
          <p:nvSpPr>
            <p:cNvPr id="76938" name="Line 46"/>
            <p:cNvSpPr>
              <a:spLocks noChangeShapeType="1"/>
            </p:cNvSpPr>
            <p:nvPr/>
          </p:nvSpPr>
          <p:spPr bwMode="auto">
            <a:xfrm>
              <a:off x="1994" y="2921"/>
              <a:ext cx="203" cy="0"/>
            </a:xfrm>
            <a:prstGeom prst="line">
              <a:avLst/>
            </a:prstGeom>
            <a:noFill/>
            <a:ln w="9525">
              <a:solidFill>
                <a:schemeClr val="tx1"/>
              </a:solidFill>
              <a:round/>
              <a:headEnd type="triangle" w="med" len="med"/>
              <a:tailEnd/>
            </a:ln>
          </p:spPr>
          <p:txBody>
            <a:bodyPr/>
            <a:lstStyle/>
            <a:p>
              <a:endParaRPr lang="en-GB"/>
            </a:p>
          </p:txBody>
        </p:sp>
        <p:sp>
          <p:nvSpPr>
            <p:cNvPr id="76939" name="Line 5"/>
            <p:cNvSpPr>
              <a:spLocks noChangeShapeType="1"/>
            </p:cNvSpPr>
            <p:nvPr/>
          </p:nvSpPr>
          <p:spPr bwMode="auto">
            <a:xfrm>
              <a:off x="988" y="3399"/>
              <a:ext cx="203" cy="0"/>
            </a:xfrm>
            <a:prstGeom prst="line">
              <a:avLst/>
            </a:prstGeom>
            <a:noFill/>
            <a:ln w="9525">
              <a:solidFill>
                <a:schemeClr val="tx1"/>
              </a:solidFill>
              <a:round/>
              <a:headEnd/>
              <a:tailEnd type="triangle" w="med" len="med"/>
            </a:ln>
          </p:spPr>
          <p:txBody>
            <a:bodyPr/>
            <a:lstStyle/>
            <a:p>
              <a:endParaRPr lang="en-GB"/>
            </a:p>
          </p:txBody>
        </p:sp>
        <p:sp>
          <p:nvSpPr>
            <p:cNvPr id="76940" name="Line 6"/>
            <p:cNvSpPr>
              <a:spLocks noChangeShapeType="1"/>
            </p:cNvSpPr>
            <p:nvPr/>
          </p:nvSpPr>
          <p:spPr bwMode="auto">
            <a:xfrm>
              <a:off x="3184" y="3400"/>
              <a:ext cx="203" cy="0"/>
            </a:xfrm>
            <a:prstGeom prst="line">
              <a:avLst/>
            </a:prstGeom>
            <a:noFill/>
            <a:ln w="9525">
              <a:solidFill>
                <a:schemeClr val="tx1"/>
              </a:solidFill>
              <a:round/>
              <a:headEnd type="triangle" w="med" len="med"/>
              <a:tailEnd/>
            </a:ln>
          </p:spPr>
          <p:txBody>
            <a:bodyPr/>
            <a:lstStyle/>
            <a:p>
              <a:endParaRPr lang="en-GB"/>
            </a:p>
          </p:txBody>
        </p:sp>
        <p:sp>
          <p:nvSpPr>
            <p:cNvPr id="76941" name="Line 12"/>
            <p:cNvSpPr>
              <a:spLocks noChangeShapeType="1"/>
            </p:cNvSpPr>
            <p:nvPr/>
          </p:nvSpPr>
          <p:spPr bwMode="auto">
            <a:xfrm>
              <a:off x="997" y="2125"/>
              <a:ext cx="203" cy="0"/>
            </a:xfrm>
            <a:prstGeom prst="line">
              <a:avLst/>
            </a:prstGeom>
            <a:noFill/>
            <a:ln w="9525">
              <a:solidFill>
                <a:schemeClr val="tx1"/>
              </a:solidFill>
              <a:round/>
              <a:headEnd/>
              <a:tailEnd type="triangle" w="med" len="med"/>
            </a:ln>
          </p:spPr>
          <p:txBody>
            <a:bodyPr/>
            <a:lstStyle/>
            <a:p>
              <a:endParaRPr lang="en-GB"/>
            </a:p>
          </p:txBody>
        </p:sp>
        <p:sp>
          <p:nvSpPr>
            <p:cNvPr id="76942" name="Line 14"/>
            <p:cNvSpPr>
              <a:spLocks noChangeShapeType="1"/>
            </p:cNvSpPr>
            <p:nvPr/>
          </p:nvSpPr>
          <p:spPr bwMode="auto">
            <a:xfrm>
              <a:off x="3193" y="2126"/>
              <a:ext cx="203" cy="0"/>
            </a:xfrm>
            <a:prstGeom prst="line">
              <a:avLst/>
            </a:prstGeom>
            <a:noFill/>
            <a:ln w="9525">
              <a:solidFill>
                <a:schemeClr val="tx1"/>
              </a:solidFill>
              <a:round/>
              <a:headEnd type="triangle" w="med" len="med"/>
              <a:tailEnd/>
            </a:ln>
          </p:spPr>
          <p:txBody>
            <a:bodyPr/>
            <a:lstStyle/>
            <a:p>
              <a:endParaRPr lang="en-GB"/>
            </a:p>
          </p:txBody>
        </p:sp>
        <p:sp>
          <p:nvSpPr>
            <p:cNvPr id="76943" name="Line 16"/>
            <p:cNvSpPr>
              <a:spLocks noChangeShapeType="1"/>
            </p:cNvSpPr>
            <p:nvPr/>
          </p:nvSpPr>
          <p:spPr bwMode="auto">
            <a:xfrm>
              <a:off x="1630" y="3122"/>
              <a:ext cx="203" cy="0"/>
            </a:xfrm>
            <a:prstGeom prst="line">
              <a:avLst/>
            </a:prstGeom>
            <a:noFill/>
            <a:ln w="9525">
              <a:solidFill>
                <a:schemeClr val="tx1"/>
              </a:solidFill>
              <a:round/>
              <a:headEnd/>
              <a:tailEnd type="triangle" w="med" len="med"/>
            </a:ln>
          </p:spPr>
          <p:txBody>
            <a:bodyPr/>
            <a:lstStyle/>
            <a:p>
              <a:endParaRPr lang="en-GB"/>
            </a:p>
          </p:txBody>
        </p:sp>
        <p:sp>
          <p:nvSpPr>
            <p:cNvPr id="76944" name="Line 18"/>
            <p:cNvSpPr>
              <a:spLocks noChangeShapeType="1"/>
            </p:cNvSpPr>
            <p:nvPr/>
          </p:nvSpPr>
          <p:spPr bwMode="auto">
            <a:xfrm>
              <a:off x="3826" y="3123"/>
              <a:ext cx="203" cy="0"/>
            </a:xfrm>
            <a:prstGeom prst="line">
              <a:avLst/>
            </a:prstGeom>
            <a:noFill/>
            <a:ln w="9525">
              <a:solidFill>
                <a:schemeClr val="tx1"/>
              </a:solidFill>
              <a:round/>
              <a:headEnd type="triangle" w="med" len="med"/>
              <a:tailEnd/>
            </a:ln>
          </p:spPr>
          <p:txBody>
            <a:bodyPr/>
            <a:lstStyle/>
            <a:p>
              <a:endParaRPr lang="en-GB"/>
            </a:p>
          </p:txBody>
        </p:sp>
        <p:sp>
          <p:nvSpPr>
            <p:cNvPr id="76945" name="Line 20"/>
            <p:cNvSpPr>
              <a:spLocks noChangeShapeType="1"/>
            </p:cNvSpPr>
            <p:nvPr/>
          </p:nvSpPr>
          <p:spPr bwMode="auto">
            <a:xfrm>
              <a:off x="1789" y="2520"/>
              <a:ext cx="203" cy="0"/>
            </a:xfrm>
            <a:prstGeom prst="line">
              <a:avLst/>
            </a:prstGeom>
            <a:noFill/>
            <a:ln w="9525">
              <a:solidFill>
                <a:schemeClr val="tx1"/>
              </a:solidFill>
              <a:round/>
              <a:headEnd/>
              <a:tailEnd type="triangle" w="med" len="med"/>
            </a:ln>
          </p:spPr>
          <p:txBody>
            <a:bodyPr/>
            <a:lstStyle/>
            <a:p>
              <a:endParaRPr lang="en-GB"/>
            </a:p>
          </p:txBody>
        </p:sp>
        <p:sp>
          <p:nvSpPr>
            <p:cNvPr id="76946" name="Line 22"/>
            <p:cNvSpPr>
              <a:spLocks noChangeShapeType="1"/>
            </p:cNvSpPr>
            <p:nvPr/>
          </p:nvSpPr>
          <p:spPr bwMode="auto">
            <a:xfrm>
              <a:off x="2155" y="2521"/>
              <a:ext cx="203" cy="0"/>
            </a:xfrm>
            <a:prstGeom prst="line">
              <a:avLst/>
            </a:prstGeom>
            <a:noFill/>
            <a:ln w="9525">
              <a:solidFill>
                <a:schemeClr val="tx1"/>
              </a:solidFill>
              <a:round/>
              <a:headEnd type="triangle" w="med" len="med"/>
              <a:tailEnd/>
            </a:ln>
          </p:spPr>
          <p:txBody>
            <a:bodyPr/>
            <a:lstStyle/>
            <a:p>
              <a:endParaRPr lang="en-GB"/>
            </a:p>
          </p:txBody>
        </p:sp>
        <p:sp>
          <p:nvSpPr>
            <p:cNvPr id="76947" name="Line 24"/>
            <p:cNvSpPr>
              <a:spLocks noChangeShapeType="1"/>
            </p:cNvSpPr>
            <p:nvPr/>
          </p:nvSpPr>
          <p:spPr bwMode="auto">
            <a:xfrm>
              <a:off x="1037" y="2715"/>
              <a:ext cx="203" cy="0"/>
            </a:xfrm>
            <a:prstGeom prst="line">
              <a:avLst/>
            </a:prstGeom>
            <a:noFill/>
            <a:ln w="9525">
              <a:solidFill>
                <a:schemeClr val="tx1"/>
              </a:solidFill>
              <a:round/>
              <a:headEnd/>
              <a:tailEnd type="triangle" w="med" len="med"/>
            </a:ln>
          </p:spPr>
          <p:txBody>
            <a:bodyPr/>
            <a:lstStyle/>
            <a:p>
              <a:endParaRPr lang="en-GB"/>
            </a:p>
          </p:txBody>
        </p:sp>
        <p:sp>
          <p:nvSpPr>
            <p:cNvPr id="76948" name="Line 26"/>
            <p:cNvSpPr>
              <a:spLocks noChangeShapeType="1"/>
            </p:cNvSpPr>
            <p:nvPr/>
          </p:nvSpPr>
          <p:spPr bwMode="auto">
            <a:xfrm>
              <a:off x="3233" y="2716"/>
              <a:ext cx="203" cy="0"/>
            </a:xfrm>
            <a:prstGeom prst="line">
              <a:avLst/>
            </a:prstGeom>
            <a:noFill/>
            <a:ln w="9525">
              <a:solidFill>
                <a:schemeClr val="tx1"/>
              </a:solidFill>
              <a:round/>
              <a:headEnd type="triangle" w="med" len="med"/>
              <a:tailEnd/>
            </a:ln>
          </p:spPr>
          <p:txBody>
            <a:bodyPr/>
            <a:lstStyle/>
            <a:p>
              <a:endParaRPr lang="en-GB"/>
            </a:p>
          </p:txBody>
        </p:sp>
        <p:sp>
          <p:nvSpPr>
            <p:cNvPr id="76949" name="Line 28"/>
            <p:cNvSpPr>
              <a:spLocks noChangeShapeType="1"/>
            </p:cNvSpPr>
            <p:nvPr/>
          </p:nvSpPr>
          <p:spPr bwMode="auto">
            <a:xfrm>
              <a:off x="2522" y="2534"/>
              <a:ext cx="203" cy="0"/>
            </a:xfrm>
            <a:prstGeom prst="line">
              <a:avLst/>
            </a:prstGeom>
            <a:noFill/>
            <a:ln w="9525">
              <a:solidFill>
                <a:schemeClr val="tx1"/>
              </a:solidFill>
              <a:round/>
              <a:headEnd/>
              <a:tailEnd type="triangle" w="med" len="med"/>
            </a:ln>
          </p:spPr>
          <p:txBody>
            <a:bodyPr/>
            <a:lstStyle/>
            <a:p>
              <a:endParaRPr lang="en-GB"/>
            </a:p>
          </p:txBody>
        </p:sp>
        <p:sp>
          <p:nvSpPr>
            <p:cNvPr id="76950" name="Line 30"/>
            <p:cNvSpPr>
              <a:spLocks noChangeShapeType="1"/>
            </p:cNvSpPr>
            <p:nvPr/>
          </p:nvSpPr>
          <p:spPr bwMode="auto">
            <a:xfrm>
              <a:off x="4718" y="2535"/>
              <a:ext cx="203" cy="0"/>
            </a:xfrm>
            <a:prstGeom prst="line">
              <a:avLst/>
            </a:prstGeom>
            <a:noFill/>
            <a:ln w="9525">
              <a:solidFill>
                <a:schemeClr val="tx1"/>
              </a:solidFill>
              <a:round/>
              <a:headEnd type="triangle" w="med" len="med"/>
              <a:tailEnd/>
            </a:ln>
          </p:spPr>
          <p:txBody>
            <a:bodyPr/>
            <a:lstStyle/>
            <a:p>
              <a:endParaRPr lang="en-GB"/>
            </a:p>
          </p:txBody>
        </p:sp>
        <p:sp>
          <p:nvSpPr>
            <p:cNvPr id="76951" name="Line 32"/>
            <p:cNvSpPr>
              <a:spLocks noChangeShapeType="1"/>
            </p:cNvSpPr>
            <p:nvPr/>
          </p:nvSpPr>
          <p:spPr bwMode="auto">
            <a:xfrm>
              <a:off x="1783" y="2339"/>
              <a:ext cx="203" cy="0"/>
            </a:xfrm>
            <a:prstGeom prst="line">
              <a:avLst/>
            </a:prstGeom>
            <a:noFill/>
            <a:ln w="9525">
              <a:solidFill>
                <a:schemeClr val="tx1"/>
              </a:solidFill>
              <a:round/>
              <a:headEnd/>
              <a:tailEnd type="triangle" w="med" len="med"/>
            </a:ln>
          </p:spPr>
          <p:txBody>
            <a:bodyPr/>
            <a:lstStyle/>
            <a:p>
              <a:endParaRPr lang="en-GB"/>
            </a:p>
          </p:txBody>
        </p:sp>
        <p:sp>
          <p:nvSpPr>
            <p:cNvPr id="76952" name="Line 34"/>
            <p:cNvSpPr>
              <a:spLocks noChangeShapeType="1"/>
            </p:cNvSpPr>
            <p:nvPr/>
          </p:nvSpPr>
          <p:spPr bwMode="auto">
            <a:xfrm>
              <a:off x="3979" y="2340"/>
              <a:ext cx="203" cy="0"/>
            </a:xfrm>
            <a:prstGeom prst="line">
              <a:avLst/>
            </a:prstGeom>
            <a:noFill/>
            <a:ln w="9525">
              <a:solidFill>
                <a:schemeClr val="tx1"/>
              </a:solidFill>
              <a:round/>
              <a:headEnd type="triangle" w="med" len="med"/>
              <a:tailEnd/>
            </a:ln>
          </p:spPr>
          <p:txBody>
            <a:bodyPr/>
            <a:lstStyle/>
            <a:p>
              <a:endParaRPr lang="en-GB"/>
            </a:p>
          </p:txBody>
        </p:sp>
        <p:sp>
          <p:nvSpPr>
            <p:cNvPr id="76953" name="Line 38"/>
            <p:cNvSpPr>
              <a:spLocks noChangeShapeType="1"/>
            </p:cNvSpPr>
            <p:nvPr/>
          </p:nvSpPr>
          <p:spPr bwMode="auto">
            <a:xfrm>
              <a:off x="3572" y="2793"/>
              <a:ext cx="203" cy="0"/>
            </a:xfrm>
            <a:prstGeom prst="line">
              <a:avLst/>
            </a:prstGeom>
            <a:noFill/>
            <a:ln w="9525">
              <a:solidFill>
                <a:schemeClr val="tx1"/>
              </a:solidFill>
              <a:round/>
              <a:headEnd/>
              <a:tailEnd type="triangle" w="med" len="med"/>
            </a:ln>
          </p:spPr>
          <p:txBody>
            <a:bodyPr/>
            <a:lstStyle/>
            <a:p>
              <a:endParaRPr lang="en-GB"/>
            </a:p>
          </p:txBody>
        </p:sp>
        <p:sp>
          <p:nvSpPr>
            <p:cNvPr id="76954" name="Line 41"/>
            <p:cNvSpPr>
              <a:spLocks noChangeShapeType="1"/>
            </p:cNvSpPr>
            <p:nvPr/>
          </p:nvSpPr>
          <p:spPr bwMode="auto">
            <a:xfrm>
              <a:off x="3938" y="2794"/>
              <a:ext cx="203" cy="0"/>
            </a:xfrm>
            <a:prstGeom prst="line">
              <a:avLst/>
            </a:prstGeom>
            <a:noFill/>
            <a:ln w="9525">
              <a:solidFill>
                <a:schemeClr val="tx1"/>
              </a:solidFill>
              <a:round/>
              <a:headEnd type="triangle" w="med" len="med"/>
              <a:tailEnd/>
            </a:ln>
          </p:spPr>
          <p:txBody>
            <a:bodyPr/>
            <a:lstStyle/>
            <a:p>
              <a:endParaRPr lang="en-GB"/>
            </a:p>
          </p:txBody>
        </p:sp>
        <p:sp>
          <p:nvSpPr>
            <p:cNvPr id="76955" name="Line 43"/>
            <p:cNvSpPr>
              <a:spLocks noChangeShapeType="1"/>
            </p:cNvSpPr>
            <p:nvPr/>
          </p:nvSpPr>
          <p:spPr bwMode="auto">
            <a:xfrm>
              <a:off x="1628" y="2920"/>
              <a:ext cx="203" cy="0"/>
            </a:xfrm>
            <a:prstGeom prst="line">
              <a:avLst/>
            </a:prstGeom>
            <a:noFill/>
            <a:ln w="9525">
              <a:solidFill>
                <a:schemeClr val="tx1"/>
              </a:solidFill>
              <a:round/>
              <a:headEnd/>
              <a:tailEnd type="triangle" w="med" len="med"/>
            </a:ln>
          </p:spPr>
          <p:txBody>
            <a:bodyPr/>
            <a:lstStyle/>
            <a:p>
              <a:endParaRPr lang="en-GB"/>
            </a:p>
          </p:txBody>
        </p:sp>
        <p:sp>
          <p:nvSpPr>
            <p:cNvPr id="76956" name="Line 48"/>
            <p:cNvSpPr>
              <a:spLocks noChangeShapeType="1"/>
            </p:cNvSpPr>
            <p:nvPr/>
          </p:nvSpPr>
          <p:spPr bwMode="auto">
            <a:xfrm>
              <a:off x="3057" y="2983"/>
              <a:ext cx="203" cy="0"/>
            </a:xfrm>
            <a:prstGeom prst="line">
              <a:avLst/>
            </a:prstGeom>
            <a:noFill/>
            <a:ln w="9525">
              <a:solidFill>
                <a:schemeClr val="tx1"/>
              </a:solidFill>
              <a:round/>
              <a:headEnd/>
              <a:tailEnd type="triangle" w="med" len="med"/>
            </a:ln>
          </p:spPr>
          <p:txBody>
            <a:bodyPr/>
            <a:lstStyle/>
            <a:p>
              <a:endParaRPr lang="en-GB"/>
            </a:p>
          </p:txBody>
        </p:sp>
        <p:sp>
          <p:nvSpPr>
            <p:cNvPr id="76957" name="Line 51"/>
            <p:cNvSpPr>
              <a:spLocks noChangeShapeType="1"/>
            </p:cNvSpPr>
            <p:nvPr/>
          </p:nvSpPr>
          <p:spPr bwMode="auto">
            <a:xfrm>
              <a:off x="3423" y="2984"/>
              <a:ext cx="203" cy="0"/>
            </a:xfrm>
            <a:prstGeom prst="line">
              <a:avLst/>
            </a:prstGeom>
            <a:noFill/>
            <a:ln w="9525">
              <a:solidFill>
                <a:schemeClr val="tx1"/>
              </a:solidFill>
              <a:round/>
              <a:headEnd type="triangle" w="med" len="med"/>
              <a:tailEnd/>
            </a:ln>
          </p:spPr>
          <p:txBody>
            <a:bodyPr/>
            <a:lstStyle/>
            <a:p>
              <a:endParaRPr lang="en-GB"/>
            </a:p>
          </p:txBody>
        </p:sp>
        <p:sp>
          <p:nvSpPr>
            <p:cNvPr id="76958" name="Line 53"/>
            <p:cNvSpPr>
              <a:spLocks noChangeShapeType="1"/>
            </p:cNvSpPr>
            <p:nvPr/>
          </p:nvSpPr>
          <p:spPr bwMode="auto">
            <a:xfrm>
              <a:off x="1107" y="2408"/>
              <a:ext cx="203" cy="0"/>
            </a:xfrm>
            <a:prstGeom prst="line">
              <a:avLst/>
            </a:prstGeom>
            <a:noFill/>
            <a:ln w="9525">
              <a:solidFill>
                <a:schemeClr val="tx1"/>
              </a:solidFill>
              <a:round/>
              <a:headEnd/>
              <a:tailEnd type="triangle" w="med" len="med"/>
            </a:ln>
          </p:spPr>
          <p:txBody>
            <a:bodyPr/>
            <a:lstStyle/>
            <a:p>
              <a:endParaRPr lang="en-GB"/>
            </a:p>
          </p:txBody>
        </p:sp>
        <p:sp>
          <p:nvSpPr>
            <p:cNvPr id="76959" name="Line 56"/>
            <p:cNvSpPr>
              <a:spLocks noChangeShapeType="1"/>
            </p:cNvSpPr>
            <p:nvPr/>
          </p:nvSpPr>
          <p:spPr bwMode="auto">
            <a:xfrm>
              <a:off x="1473" y="2409"/>
              <a:ext cx="203" cy="0"/>
            </a:xfrm>
            <a:prstGeom prst="line">
              <a:avLst/>
            </a:prstGeom>
            <a:noFill/>
            <a:ln w="9525">
              <a:solidFill>
                <a:schemeClr val="tx1"/>
              </a:solidFill>
              <a:round/>
              <a:headEnd type="triangle" w="med" len="med"/>
              <a:tailEnd/>
            </a:ln>
          </p:spPr>
          <p:txBody>
            <a:bodyPr/>
            <a:lstStyle/>
            <a:p>
              <a:endParaRPr lang="en-GB"/>
            </a:p>
          </p:txBody>
        </p:sp>
        <p:sp>
          <p:nvSpPr>
            <p:cNvPr id="76960" name="Line 58"/>
            <p:cNvSpPr>
              <a:spLocks noChangeShapeType="1"/>
            </p:cNvSpPr>
            <p:nvPr/>
          </p:nvSpPr>
          <p:spPr bwMode="auto">
            <a:xfrm>
              <a:off x="2469" y="3242"/>
              <a:ext cx="203" cy="0"/>
            </a:xfrm>
            <a:prstGeom prst="line">
              <a:avLst/>
            </a:prstGeom>
            <a:noFill/>
            <a:ln w="9525">
              <a:solidFill>
                <a:schemeClr val="tx1"/>
              </a:solidFill>
              <a:round/>
              <a:headEnd/>
              <a:tailEnd type="triangle" w="med" len="med"/>
            </a:ln>
          </p:spPr>
          <p:txBody>
            <a:bodyPr/>
            <a:lstStyle/>
            <a:p>
              <a:endParaRPr lang="en-GB"/>
            </a:p>
          </p:txBody>
        </p:sp>
        <p:sp>
          <p:nvSpPr>
            <p:cNvPr id="76961" name="Line 61"/>
            <p:cNvSpPr>
              <a:spLocks noChangeShapeType="1"/>
            </p:cNvSpPr>
            <p:nvPr/>
          </p:nvSpPr>
          <p:spPr bwMode="auto">
            <a:xfrm>
              <a:off x="2835" y="3243"/>
              <a:ext cx="203" cy="0"/>
            </a:xfrm>
            <a:prstGeom prst="line">
              <a:avLst/>
            </a:prstGeom>
            <a:noFill/>
            <a:ln w="9525">
              <a:solidFill>
                <a:schemeClr val="tx1"/>
              </a:solidFill>
              <a:round/>
              <a:headEnd type="triangle" w="med" len="med"/>
              <a:tailEnd/>
            </a:ln>
          </p:spPr>
          <p:txBody>
            <a:bodyPr/>
            <a:lstStyle/>
            <a:p>
              <a:endParaRPr lang="en-GB"/>
            </a:p>
          </p:txBody>
        </p:sp>
      </p:grpSp>
      <p:grpSp>
        <p:nvGrpSpPr>
          <p:cNvPr id="4" name="Group 192"/>
          <p:cNvGrpSpPr>
            <a:grpSpLocks/>
          </p:cNvGrpSpPr>
          <p:nvPr/>
        </p:nvGrpSpPr>
        <p:grpSpPr bwMode="auto">
          <a:xfrm>
            <a:off x="2406650" y="2841625"/>
            <a:ext cx="6883400" cy="2230438"/>
            <a:chOff x="988" y="2125"/>
            <a:chExt cx="3933" cy="1275"/>
          </a:xfrm>
        </p:grpSpPr>
        <p:sp>
          <p:nvSpPr>
            <p:cNvPr id="76914" name="Line 193"/>
            <p:cNvSpPr>
              <a:spLocks noChangeShapeType="1"/>
            </p:cNvSpPr>
            <p:nvPr/>
          </p:nvSpPr>
          <p:spPr bwMode="auto">
            <a:xfrm>
              <a:off x="1994" y="2921"/>
              <a:ext cx="203" cy="0"/>
            </a:xfrm>
            <a:prstGeom prst="line">
              <a:avLst/>
            </a:prstGeom>
            <a:noFill/>
            <a:ln w="9525">
              <a:solidFill>
                <a:schemeClr val="tx1"/>
              </a:solidFill>
              <a:round/>
              <a:headEnd type="triangle" w="med" len="med"/>
              <a:tailEnd/>
            </a:ln>
          </p:spPr>
          <p:txBody>
            <a:bodyPr/>
            <a:lstStyle/>
            <a:p>
              <a:endParaRPr lang="en-GB"/>
            </a:p>
          </p:txBody>
        </p:sp>
        <p:sp>
          <p:nvSpPr>
            <p:cNvPr id="76915" name="Line 194"/>
            <p:cNvSpPr>
              <a:spLocks noChangeShapeType="1"/>
            </p:cNvSpPr>
            <p:nvPr/>
          </p:nvSpPr>
          <p:spPr bwMode="auto">
            <a:xfrm>
              <a:off x="988" y="3399"/>
              <a:ext cx="203" cy="0"/>
            </a:xfrm>
            <a:prstGeom prst="line">
              <a:avLst/>
            </a:prstGeom>
            <a:noFill/>
            <a:ln w="9525">
              <a:solidFill>
                <a:schemeClr val="tx1"/>
              </a:solidFill>
              <a:round/>
              <a:headEnd/>
              <a:tailEnd type="triangle" w="med" len="med"/>
            </a:ln>
          </p:spPr>
          <p:txBody>
            <a:bodyPr/>
            <a:lstStyle/>
            <a:p>
              <a:endParaRPr lang="en-GB"/>
            </a:p>
          </p:txBody>
        </p:sp>
        <p:sp>
          <p:nvSpPr>
            <p:cNvPr id="76916" name="Line 195"/>
            <p:cNvSpPr>
              <a:spLocks noChangeShapeType="1"/>
            </p:cNvSpPr>
            <p:nvPr/>
          </p:nvSpPr>
          <p:spPr bwMode="auto">
            <a:xfrm>
              <a:off x="3184" y="3400"/>
              <a:ext cx="203" cy="0"/>
            </a:xfrm>
            <a:prstGeom prst="line">
              <a:avLst/>
            </a:prstGeom>
            <a:noFill/>
            <a:ln w="9525">
              <a:solidFill>
                <a:schemeClr val="tx1"/>
              </a:solidFill>
              <a:round/>
              <a:headEnd type="triangle" w="med" len="med"/>
              <a:tailEnd/>
            </a:ln>
          </p:spPr>
          <p:txBody>
            <a:bodyPr/>
            <a:lstStyle/>
            <a:p>
              <a:endParaRPr lang="en-GB"/>
            </a:p>
          </p:txBody>
        </p:sp>
        <p:sp>
          <p:nvSpPr>
            <p:cNvPr id="76917" name="Line 196"/>
            <p:cNvSpPr>
              <a:spLocks noChangeShapeType="1"/>
            </p:cNvSpPr>
            <p:nvPr/>
          </p:nvSpPr>
          <p:spPr bwMode="auto">
            <a:xfrm>
              <a:off x="997" y="2125"/>
              <a:ext cx="203" cy="0"/>
            </a:xfrm>
            <a:prstGeom prst="line">
              <a:avLst/>
            </a:prstGeom>
            <a:noFill/>
            <a:ln w="9525">
              <a:solidFill>
                <a:schemeClr val="tx1"/>
              </a:solidFill>
              <a:round/>
              <a:headEnd/>
              <a:tailEnd type="triangle" w="med" len="med"/>
            </a:ln>
          </p:spPr>
          <p:txBody>
            <a:bodyPr/>
            <a:lstStyle/>
            <a:p>
              <a:endParaRPr lang="en-GB"/>
            </a:p>
          </p:txBody>
        </p:sp>
        <p:sp>
          <p:nvSpPr>
            <p:cNvPr id="76918" name="Line 197"/>
            <p:cNvSpPr>
              <a:spLocks noChangeShapeType="1"/>
            </p:cNvSpPr>
            <p:nvPr/>
          </p:nvSpPr>
          <p:spPr bwMode="auto">
            <a:xfrm>
              <a:off x="3193" y="2126"/>
              <a:ext cx="203" cy="0"/>
            </a:xfrm>
            <a:prstGeom prst="line">
              <a:avLst/>
            </a:prstGeom>
            <a:noFill/>
            <a:ln w="9525">
              <a:solidFill>
                <a:schemeClr val="tx1"/>
              </a:solidFill>
              <a:round/>
              <a:headEnd type="triangle" w="med" len="med"/>
              <a:tailEnd/>
            </a:ln>
          </p:spPr>
          <p:txBody>
            <a:bodyPr/>
            <a:lstStyle/>
            <a:p>
              <a:endParaRPr lang="en-GB"/>
            </a:p>
          </p:txBody>
        </p:sp>
        <p:sp>
          <p:nvSpPr>
            <p:cNvPr id="76919" name="Line 198"/>
            <p:cNvSpPr>
              <a:spLocks noChangeShapeType="1"/>
            </p:cNvSpPr>
            <p:nvPr/>
          </p:nvSpPr>
          <p:spPr bwMode="auto">
            <a:xfrm>
              <a:off x="1630" y="3122"/>
              <a:ext cx="203" cy="0"/>
            </a:xfrm>
            <a:prstGeom prst="line">
              <a:avLst/>
            </a:prstGeom>
            <a:noFill/>
            <a:ln w="9525">
              <a:solidFill>
                <a:schemeClr val="tx1"/>
              </a:solidFill>
              <a:round/>
              <a:headEnd/>
              <a:tailEnd type="triangle" w="med" len="med"/>
            </a:ln>
          </p:spPr>
          <p:txBody>
            <a:bodyPr/>
            <a:lstStyle/>
            <a:p>
              <a:endParaRPr lang="en-GB"/>
            </a:p>
          </p:txBody>
        </p:sp>
        <p:sp>
          <p:nvSpPr>
            <p:cNvPr id="76920" name="Line 199"/>
            <p:cNvSpPr>
              <a:spLocks noChangeShapeType="1"/>
            </p:cNvSpPr>
            <p:nvPr/>
          </p:nvSpPr>
          <p:spPr bwMode="auto">
            <a:xfrm>
              <a:off x="3826" y="3123"/>
              <a:ext cx="203" cy="0"/>
            </a:xfrm>
            <a:prstGeom prst="line">
              <a:avLst/>
            </a:prstGeom>
            <a:noFill/>
            <a:ln w="9525">
              <a:solidFill>
                <a:schemeClr val="tx1"/>
              </a:solidFill>
              <a:round/>
              <a:headEnd type="triangle" w="med" len="med"/>
              <a:tailEnd/>
            </a:ln>
          </p:spPr>
          <p:txBody>
            <a:bodyPr/>
            <a:lstStyle/>
            <a:p>
              <a:endParaRPr lang="en-GB"/>
            </a:p>
          </p:txBody>
        </p:sp>
        <p:sp>
          <p:nvSpPr>
            <p:cNvPr id="76921" name="Line 200"/>
            <p:cNvSpPr>
              <a:spLocks noChangeShapeType="1"/>
            </p:cNvSpPr>
            <p:nvPr/>
          </p:nvSpPr>
          <p:spPr bwMode="auto">
            <a:xfrm>
              <a:off x="1789" y="2520"/>
              <a:ext cx="203" cy="0"/>
            </a:xfrm>
            <a:prstGeom prst="line">
              <a:avLst/>
            </a:prstGeom>
            <a:noFill/>
            <a:ln w="9525">
              <a:solidFill>
                <a:schemeClr val="tx1"/>
              </a:solidFill>
              <a:round/>
              <a:headEnd/>
              <a:tailEnd type="triangle" w="med" len="med"/>
            </a:ln>
          </p:spPr>
          <p:txBody>
            <a:bodyPr/>
            <a:lstStyle/>
            <a:p>
              <a:endParaRPr lang="en-GB"/>
            </a:p>
          </p:txBody>
        </p:sp>
        <p:sp>
          <p:nvSpPr>
            <p:cNvPr id="76922" name="Line 201"/>
            <p:cNvSpPr>
              <a:spLocks noChangeShapeType="1"/>
            </p:cNvSpPr>
            <p:nvPr/>
          </p:nvSpPr>
          <p:spPr bwMode="auto">
            <a:xfrm>
              <a:off x="2155" y="2521"/>
              <a:ext cx="203" cy="0"/>
            </a:xfrm>
            <a:prstGeom prst="line">
              <a:avLst/>
            </a:prstGeom>
            <a:noFill/>
            <a:ln w="9525">
              <a:solidFill>
                <a:schemeClr val="tx1"/>
              </a:solidFill>
              <a:round/>
              <a:headEnd type="triangle" w="med" len="med"/>
              <a:tailEnd/>
            </a:ln>
          </p:spPr>
          <p:txBody>
            <a:bodyPr/>
            <a:lstStyle/>
            <a:p>
              <a:endParaRPr lang="en-GB"/>
            </a:p>
          </p:txBody>
        </p:sp>
        <p:sp>
          <p:nvSpPr>
            <p:cNvPr id="76923" name="Line 202"/>
            <p:cNvSpPr>
              <a:spLocks noChangeShapeType="1"/>
            </p:cNvSpPr>
            <p:nvPr/>
          </p:nvSpPr>
          <p:spPr bwMode="auto">
            <a:xfrm>
              <a:off x="1037" y="2715"/>
              <a:ext cx="203" cy="0"/>
            </a:xfrm>
            <a:prstGeom prst="line">
              <a:avLst/>
            </a:prstGeom>
            <a:noFill/>
            <a:ln w="9525">
              <a:solidFill>
                <a:schemeClr val="tx1"/>
              </a:solidFill>
              <a:round/>
              <a:headEnd/>
              <a:tailEnd type="triangle" w="med" len="med"/>
            </a:ln>
          </p:spPr>
          <p:txBody>
            <a:bodyPr/>
            <a:lstStyle/>
            <a:p>
              <a:endParaRPr lang="en-GB"/>
            </a:p>
          </p:txBody>
        </p:sp>
        <p:sp>
          <p:nvSpPr>
            <p:cNvPr id="76924" name="Line 203"/>
            <p:cNvSpPr>
              <a:spLocks noChangeShapeType="1"/>
            </p:cNvSpPr>
            <p:nvPr/>
          </p:nvSpPr>
          <p:spPr bwMode="auto">
            <a:xfrm>
              <a:off x="3233" y="2716"/>
              <a:ext cx="203" cy="0"/>
            </a:xfrm>
            <a:prstGeom prst="line">
              <a:avLst/>
            </a:prstGeom>
            <a:noFill/>
            <a:ln w="9525">
              <a:solidFill>
                <a:schemeClr val="tx1"/>
              </a:solidFill>
              <a:round/>
              <a:headEnd type="triangle" w="med" len="med"/>
              <a:tailEnd/>
            </a:ln>
          </p:spPr>
          <p:txBody>
            <a:bodyPr/>
            <a:lstStyle/>
            <a:p>
              <a:endParaRPr lang="en-GB"/>
            </a:p>
          </p:txBody>
        </p:sp>
        <p:sp>
          <p:nvSpPr>
            <p:cNvPr id="76925" name="Line 204"/>
            <p:cNvSpPr>
              <a:spLocks noChangeShapeType="1"/>
            </p:cNvSpPr>
            <p:nvPr/>
          </p:nvSpPr>
          <p:spPr bwMode="auto">
            <a:xfrm>
              <a:off x="2522" y="2534"/>
              <a:ext cx="203" cy="0"/>
            </a:xfrm>
            <a:prstGeom prst="line">
              <a:avLst/>
            </a:prstGeom>
            <a:noFill/>
            <a:ln w="9525">
              <a:solidFill>
                <a:schemeClr val="tx1"/>
              </a:solidFill>
              <a:round/>
              <a:headEnd/>
              <a:tailEnd type="triangle" w="med" len="med"/>
            </a:ln>
          </p:spPr>
          <p:txBody>
            <a:bodyPr/>
            <a:lstStyle/>
            <a:p>
              <a:endParaRPr lang="en-GB"/>
            </a:p>
          </p:txBody>
        </p:sp>
        <p:sp>
          <p:nvSpPr>
            <p:cNvPr id="76926" name="Line 205"/>
            <p:cNvSpPr>
              <a:spLocks noChangeShapeType="1"/>
            </p:cNvSpPr>
            <p:nvPr/>
          </p:nvSpPr>
          <p:spPr bwMode="auto">
            <a:xfrm>
              <a:off x="4718" y="2535"/>
              <a:ext cx="203" cy="0"/>
            </a:xfrm>
            <a:prstGeom prst="line">
              <a:avLst/>
            </a:prstGeom>
            <a:noFill/>
            <a:ln w="9525">
              <a:solidFill>
                <a:schemeClr val="tx1"/>
              </a:solidFill>
              <a:round/>
              <a:headEnd type="triangle" w="med" len="med"/>
              <a:tailEnd/>
            </a:ln>
          </p:spPr>
          <p:txBody>
            <a:bodyPr/>
            <a:lstStyle/>
            <a:p>
              <a:endParaRPr lang="en-GB"/>
            </a:p>
          </p:txBody>
        </p:sp>
        <p:sp>
          <p:nvSpPr>
            <p:cNvPr id="76927" name="Line 206"/>
            <p:cNvSpPr>
              <a:spLocks noChangeShapeType="1"/>
            </p:cNvSpPr>
            <p:nvPr/>
          </p:nvSpPr>
          <p:spPr bwMode="auto">
            <a:xfrm>
              <a:off x="1783" y="2339"/>
              <a:ext cx="203" cy="0"/>
            </a:xfrm>
            <a:prstGeom prst="line">
              <a:avLst/>
            </a:prstGeom>
            <a:noFill/>
            <a:ln w="9525">
              <a:solidFill>
                <a:schemeClr val="tx1"/>
              </a:solidFill>
              <a:round/>
              <a:headEnd/>
              <a:tailEnd type="triangle" w="med" len="med"/>
            </a:ln>
          </p:spPr>
          <p:txBody>
            <a:bodyPr/>
            <a:lstStyle/>
            <a:p>
              <a:endParaRPr lang="en-GB"/>
            </a:p>
          </p:txBody>
        </p:sp>
        <p:sp>
          <p:nvSpPr>
            <p:cNvPr id="76928" name="Line 207"/>
            <p:cNvSpPr>
              <a:spLocks noChangeShapeType="1"/>
            </p:cNvSpPr>
            <p:nvPr/>
          </p:nvSpPr>
          <p:spPr bwMode="auto">
            <a:xfrm>
              <a:off x="3979" y="2340"/>
              <a:ext cx="203" cy="0"/>
            </a:xfrm>
            <a:prstGeom prst="line">
              <a:avLst/>
            </a:prstGeom>
            <a:noFill/>
            <a:ln w="9525">
              <a:solidFill>
                <a:schemeClr val="tx1"/>
              </a:solidFill>
              <a:round/>
              <a:headEnd type="triangle" w="med" len="med"/>
              <a:tailEnd/>
            </a:ln>
          </p:spPr>
          <p:txBody>
            <a:bodyPr/>
            <a:lstStyle/>
            <a:p>
              <a:endParaRPr lang="en-GB"/>
            </a:p>
          </p:txBody>
        </p:sp>
        <p:sp>
          <p:nvSpPr>
            <p:cNvPr id="76929" name="Line 208"/>
            <p:cNvSpPr>
              <a:spLocks noChangeShapeType="1"/>
            </p:cNvSpPr>
            <p:nvPr/>
          </p:nvSpPr>
          <p:spPr bwMode="auto">
            <a:xfrm>
              <a:off x="3572" y="2793"/>
              <a:ext cx="203" cy="0"/>
            </a:xfrm>
            <a:prstGeom prst="line">
              <a:avLst/>
            </a:prstGeom>
            <a:noFill/>
            <a:ln w="9525">
              <a:solidFill>
                <a:schemeClr val="tx1"/>
              </a:solidFill>
              <a:round/>
              <a:headEnd/>
              <a:tailEnd type="triangle" w="med" len="med"/>
            </a:ln>
          </p:spPr>
          <p:txBody>
            <a:bodyPr/>
            <a:lstStyle/>
            <a:p>
              <a:endParaRPr lang="en-GB"/>
            </a:p>
          </p:txBody>
        </p:sp>
        <p:sp>
          <p:nvSpPr>
            <p:cNvPr id="76930" name="Line 209"/>
            <p:cNvSpPr>
              <a:spLocks noChangeShapeType="1"/>
            </p:cNvSpPr>
            <p:nvPr/>
          </p:nvSpPr>
          <p:spPr bwMode="auto">
            <a:xfrm>
              <a:off x="3938" y="2794"/>
              <a:ext cx="203" cy="0"/>
            </a:xfrm>
            <a:prstGeom prst="line">
              <a:avLst/>
            </a:prstGeom>
            <a:noFill/>
            <a:ln w="9525">
              <a:solidFill>
                <a:schemeClr val="tx1"/>
              </a:solidFill>
              <a:round/>
              <a:headEnd type="triangle" w="med" len="med"/>
              <a:tailEnd/>
            </a:ln>
          </p:spPr>
          <p:txBody>
            <a:bodyPr/>
            <a:lstStyle/>
            <a:p>
              <a:endParaRPr lang="en-GB"/>
            </a:p>
          </p:txBody>
        </p:sp>
        <p:sp>
          <p:nvSpPr>
            <p:cNvPr id="76931" name="Line 210"/>
            <p:cNvSpPr>
              <a:spLocks noChangeShapeType="1"/>
            </p:cNvSpPr>
            <p:nvPr/>
          </p:nvSpPr>
          <p:spPr bwMode="auto">
            <a:xfrm>
              <a:off x="1628" y="2920"/>
              <a:ext cx="203" cy="0"/>
            </a:xfrm>
            <a:prstGeom prst="line">
              <a:avLst/>
            </a:prstGeom>
            <a:noFill/>
            <a:ln w="9525">
              <a:solidFill>
                <a:schemeClr val="tx1"/>
              </a:solidFill>
              <a:round/>
              <a:headEnd/>
              <a:tailEnd type="triangle" w="med" len="med"/>
            </a:ln>
          </p:spPr>
          <p:txBody>
            <a:bodyPr/>
            <a:lstStyle/>
            <a:p>
              <a:endParaRPr lang="en-GB"/>
            </a:p>
          </p:txBody>
        </p:sp>
        <p:sp>
          <p:nvSpPr>
            <p:cNvPr id="76932" name="Line 211"/>
            <p:cNvSpPr>
              <a:spLocks noChangeShapeType="1"/>
            </p:cNvSpPr>
            <p:nvPr/>
          </p:nvSpPr>
          <p:spPr bwMode="auto">
            <a:xfrm>
              <a:off x="3057" y="2983"/>
              <a:ext cx="203" cy="0"/>
            </a:xfrm>
            <a:prstGeom prst="line">
              <a:avLst/>
            </a:prstGeom>
            <a:noFill/>
            <a:ln w="9525">
              <a:solidFill>
                <a:schemeClr val="tx1"/>
              </a:solidFill>
              <a:round/>
              <a:headEnd/>
              <a:tailEnd type="triangle" w="med" len="med"/>
            </a:ln>
          </p:spPr>
          <p:txBody>
            <a:bodyPr/>
            <a:lstStyle/>
            <a:p>
              <a:endParaRPr lang="en-GB"/>
            </a:p>
          </p:txBody>
        </p:sp>
        <p:sp>
          <p:nvSpPr>
            <p:cNvPr id="76933" name="Line 212"/>
            <p:cNvSpPr>
              <a:spLocks noChangeShapeType="1"/>
            </p:cNvSpPr>
            <p:nvPr/>
          </p:nvSpPr>
          <p:spPr bwMode="auto">
            <a:xfrm>
              <a:off x="3423" y="2984"/>
              <a:ext cx="203" cy="0"/>
            </a:xfrm>
            <a:prstGeom prst="line">
              <a:avLst/>
            </a:prstGeom>
            <a:noFill/>
            <a:ln w="9525">
              <a:solidFill>
                <a:schemeClr val="tx1"/>
              </a:solidFill>
              <a:round/>
              <a:headEnd type="triangle" w="med" len="med"/>
              <a:tailEnd/>
            </a:ln>
          </p:spPr>
          <p:txBody>
            <a:bodyPr/>
            <a:lstStyle/>
            <a:p>
              <a:endParaRPr lang="en-GB"/>
            </a:p>
          </p:txBody>
        </p:sp>
        <p:sp>
          <p:nvSpPr>
            <p:cNvPr id="76934" name="Line 213"/>
            <p:cNvSpPr>
              <a:spLocks noChangeShapeType="1"/>
            </p:cNvSpPr>
            <p:nvPr/>
          </p:nvSpPr>
          <p:spPr bwMode="auto">
            <a:xfrm>
              <a:off x="1107" y="2408"/>
              <a:ext cx="203" cy="0"/>
            </a:xfrm>
            <a:prstGeom prst="line">
              <a:avLst/>
            </a:prstGeom>
            <a:noFill/>
            <a:ln w="9525">
              <a:solidFill>
                <a:schemeClr val="tx1"/>
              </a:solidFill>
              <a:round/>
              <a:headEnd/>
              <a:tailEnd type="triangle" w="med" len="med"/>
            </a:ln>
          </p:spPr>
          <p:txBody>
            <a:bodyPr/>
            <a:lstStyle/>
            <a:p>
              <a:endParaRPr lang="en-GB"/>
            </a:p>
          </p:txBody>
        </p:sp>
        <p:sp>
          <p:nvSpPr>
            <p:cNvPr id="76935" name="Line 214"/>
            <p:cNvSpPr>
              <a:spLocks noChangeShapeType="1"/>
            </p:cNvSpPr>
            <p:nvPr/>
          </p:nvSpPr>
          <p:spPr bwMode="auto">
            <a:xfrm>
              <a:off x="1473" y="2409"/>
              <a:ext cx="203" cy="0"/>
            </a:xfrm>
            <a:prstGeom prst="line">
              <a:avLst/>
            </a:prstGeom>
            <a:noFill/>
            <a:ln w="9525">
              <a:solidFill>
                <a:schemeClr val="tx1"/>
              </a:solidFill>
              <a:round/>
              <a:headEnd type="triangle" w="med" len="med"/>
              <a:tailEnd/>
            </a:ln>
          </p:spPr>
          <p:txBody>
            <a:bodyPr/>
            <a:lstStyle/>
            <a:p>
              <a:endParaRPr lang="en-GB"/>
            </a:p>
          </p:txBody>
        </p:sp>
        <p:sp>
          <p:nvSpPr>
            <p:cNvPr id="76936" name="Line 215"/>
            <p:cNvSpPr>
              <a:spLocks noChangeShapeType="1"/>
            </p:cNvSpPr>
            <p:nvPr/>
          </p:nvSpPr>
          <p:spPr bwMode="auto">
            <a:xfrm>
              <a:off x="2469" y="3242"/>
              <a:ext cx="203" cy="0"/>
            </a:xfrm>
            <a:prstGeom prst="line">
              <a:avLst/>
            </a:prstGeom>
            <a:noFill/>
            <a:ln w="9525">
              <a:solidFill>
                <a:schemeClr val="tx1"/>
              </a:solidFill>
              <a:round/>
              <a:headEnd/>
              <a:tailEnd type="triangle" w="med" len="med"/>
            </a:ln>
          </p:spPr>
          <p:txBody>
            <a:bodyPr/>
            <a:lstStyle/>
            <a:p>
              <a:endParaRPr lang="en-GB"/>
            </a:p>
          </p:txBody>
        </p:sp>
        <p:sp>
          <p:nvSpPr>
            <p:cNvPr id="76937" name="Line 216"/>
            <p:cNvSpPr>
              <a:spLocks noChangeShapeType="1"/>
            </p:cNvSpPr>
            <p:nvPr/>
          </p:nvSpPr>
          <p:spPr bwMode="auto">
            <a:xfrm>
              <a:off x="2835" y="3243"/>
              <a:ext cx="203" cy="0"/>
            </a:xfrm>
            <a:prstGeom prst="line">
              <a:avLst/>
            </a:prstGeom>
            <a:noFill/>
            <a:ln w="9525">
              <a:solidFill>
                <a:schemeClr val="tx1"/>
              </a:solidFill>
              <a:round/>
              <a:headEnd type="triangle" w="med" len="med"/>
              <a:tailEnd/>
            </a:ln>
          </p:spPr>
          <p:txBody>
            <a:bodyPr/>
            <a:lstStyle/>
            <a:p>
              <a:endParaRPr lang="en-GB"/>
            </a:p>
          </p:txBody>
        </p:sp>
      </p:grpSp>
      <p:grpSp>
        <p:nvGrpSpPr>
          <p:cNvPr id="5" name="Group 217"/>
          <p:cNvGrpSpPr>
            <a:grpSpLocks/>
          </p:cNvGrpSpPr>
          <p:nvPr/>
        </p:nvGrpSpPr>
        <p:grpSpPr bwMode="auto">
          <a:xfrm>
            <a:off x="2112963" y="2938463"/>
            <a:ext cx="6883400" cy="2232025"/>
            <a:chOff x="988" y="2125"/>
            <a:chExt cx="3933" cy="1275"/>
          </a:xfrm>
        </p:grpSpPr>
        <p:sp>
          <p:nvSpPr>
            <p:cNvPr id="76890" name="Line 218"/>
            <p:cNvSpPr>
              <a:spLocks noChangeShapeType="1"/>
            </p:cNvSpPr>
            <p:nvPr/>
          </p:nvSpPr>
          <p:spPr bwMode="auto">
            <a:xfrm>
              <a:off x="1994" y="2921"/>
              <a:ext cx="203" cy="0"/>
            </a:xfrm>
            <a:prstGeom prst="line">
              <a:avLst/>
            </a:prstGeom>
            <a:noFill/>
            <a:ln w="9525">
              <a:solidFill>
                <a:schemeClr val="tx1"/>
              </a:solidFill>
              <a:round/>
              <a:headEnd type="triangle" w="med" len="med"/>
              <a:tailEnd/>
            </a:ln>
          </p:spPr>
          <p:txBody>
            <a:bodyPr/>
            <a:lstStyle/>
            <a:p>
              <a:endParaRPr lang="en-GB"/>
            </a:p>
          </p:txBody>
        </p:sp>
        <p:sp>
          <p:nvSpPr>
            <p:cNvPr id="76891" name="Line 219"/>
            <p:cNvSpPr>
              <a:spLocks noChangeShapeType="1"/>
            </p:cNvSpPr>
            <p:nvPr/>
          </p:nvSpPr>
          <p:spPr bwMode="auto">
            <a:xfrm>
              <a:off x="988" y="3399"/>
              <a:ext cx="203" cy="0"/>
            </a:xfrm>
            <a:prstGeom prst="line">
              <a:avLst/>
            </a:prstGeom>
            <a:noFill/>
            <a:ln w="9525">
              <a:solidFill>
                <a:schemeClr val="tx1"/>
              </a:solidFill>
              <a:round/>
              <a:headEnd/>
              <a:tailEnd type="triangle" w="med" len="med"/>
            </a:ln>
          </p:spPr>
          <p:txBody>
            <a:bodyPr/>
            <a:lstStyle/>
            <a:p>
              <a:endParaRPr lang="en-GB"/>
            </a:p>
          </p:txBody>
        </p:sp>
        <p:sp>
          <p:nvSpPr>
            <p:cNvPr id="76892" name="Line 220"/>
            <p:cNvSpPr>
              <a:spLocks noChangeShapeType="1"/>
            </p:cNvSpPr>
            <p:nvPr/>
          </p:nvSpPr>
          <p:spPr bwMode="auto">
            <a:xfrm>
              <a:off x="3184" y="3400"/>
              <a:ext cx="203" cy="0"/>
            </a:xfrm>
            <a:prstGeom prst="line">
              <a:avLst/>
            </a:prstGeom>
            <a:noFill/>
            <a:ln w="9525">
              <a:solidFill>
                <a:schemeClr val="tx1"/>
              </a:solidFill>
              <a:round/>
              <a:headEnd type="triangle" w="med" len="med"/>
              <a:tailEnd/>
            </a:ln>
          </p:spPr>
          <p:txBody>
            <a:bodyPr/>
            <a:lstStyle/>
            <a:p>
              <a:endParaRPr lang="en-GB"/>
            </a:p>
          </p:txBody>
        </p:sp>
        <p:sp>
          <p:nvSpPr>
            <p:cNvPr id="76893" name="Line 221"/>
            <p:cNvSpPr>
              <a:spLocks noChangeShapeType="1"/>
            </p:cNvSpPr>
            <p:nvPr/>
          </p:nvSpPr>
          <p:spPr bwMode="auto">
            <a:xfrm>
              <a:off x="997" y="2125"/>
              <a:ext cx="203" cy="0"/>
            </a:xfrm>
            <a:prstGeom prst="line">
              <a:avLst/>
            </a:prstGeom>
            <a:noFill/>
            <a:ln w="9525">
              <a:solidFill>
                <a:schemeClr val="tx1"/>
              </a:solidFill>
              <a:round/>
              <a:headEnd/>
              <a:tailEnd type="triangle" w="med" len="med"/>
            </a:ln>
          </p:spPr>
          <p:txBody>
            <a:bodyPr/>
            <a:lstStyle/>
            <a:p>
              <a:endParaRPr lang="en-GB"/>
            </a:p>
          </p:txBody>
        </p:sp>
        <p:sp>
          <p:nvSpPr>
            <p:cNvPr id="76894" name="Line 222"/>
            <p:cNvSpPr>
              <a:spLocks noChangeShapeType="1"/>
            </p:cNvSpPr>
            <p:nvPr/>
          </p:nvSpPr>
          <p:spPr bwMode="auto">
            <a:xfrm>
              <a:off x="3193" y="2126"/>
              <a:ext cx="203" cy="0"/>
            </a:xfrm>
            <a:prstGeom prst="line">
              <a:avLst/>
            </a:prstGeom>
            <a:noFill/>
            <a:ln w="9525">
              <a:solidFill>
                <a:schemeClr val="tx1"/>
              </a:solidFill>
              <a:round/>
              <a:headEnd type="triangle" w="med" len="med"/>
              <a:tailEnd/>
            </a:ln>
          </p:spPr>
          <p:txBody>
            <a:bodyPr/>
            <a:lstStyle/>
            <a:p>
              <a:endParaRPr lang="en-GB"/>
            </a:p>
          </p:txBody>
        </p:sp>
        <p:sp>
          <p:nvSpPr>
            <p:cNvPr id="76895" name="Line 223"/>
            <p:cNvSpPr>
              <a:spLocks noChangeShapeType="1"/>
            </p:cNvSpPr>
            <p:nvPr/>
          </p:nvSpPr>
          <p:spPr bwMode="auto">
            <a:xfrm>
              <a:off x="1630" y="3122"/>
              <a:ext cx="203" cy="0"/>
            </a:xfrm>
            <a:prstGeom prst="line">
              <a:avLst/>
            </a:prstGeom>
            <a:noFill/>
            <a:ln w="9525">
              <a:solidFill>
                <a:schemeClr val="tx1"/>
              </a:solidFill>
              <a:round/>
              <a:headEnd/>
              <a:tailEnd type="triangle" w="med" len="med"/>
            </a:ln>
          </p:spPr>
          <p:txBody>
            <a:bodyPr/>
            <a:lstStyle/>
            <a:p>
              <a:endParaRPr lang="en-GB"/>
            </a:p>
          </p:txBody>
        </p:sp>
        <p:sp>
          <p:nvSpPr>
            <p:cNvPr id="76896" name="Line 224"/>
            <p:cNvSpPr>
              <a:spLocks noChangeShapeType="1"/>
            </p:cNvSpPr>
            <p:nvPr/>
          </p:nvSpPr>
          <p:spPr bwMode="auto">
            <a:xfrm>
              <a:off x="3826" y="3123"/>
              <a:ext cx="203" cy="0"/>
            </a:xfrm>
            <a:prstGeom prst="line">
              <a:avLst/>
            </a:prstGeom>
            <a:noFill/>
            <a:ln w="9525">
              <a:solidFill>
                <a:schemeClr val="tx1"/>
              </a:solidFill>
              <a:round/>
              <a:headEnd type="triangle" w="med" len="med"/>
              <a:tailEnd/>
            </a:ln>
          </p:spPr>
          <p:txBody>
            <a:bodyPr/>
            <a:lstStyle/>
            <a:p>
              <a:endParaRPr lang="en-GB"/>
            </a:p>
          </p:txBody>
        </p:sp>
        <p:sp>
          <p:nvSpPr>
            <p:cNvPr id="76897" name="Line 225"/>
            <p:cNvSpPr>
              <a:spLocks noChangeShapeType="1"/>
            </p:cNvSpPr>
            <p:nvPr/>
          </p:nvSpPr>
          <p:spPr bwMode="auto">
            <a:xfrm>
              <a:off x="1789" y="2520"/>
              <a:ext cx="203" cy="0"/>
            </a:xfrm>
            <a:prstGeom prst="line">
              <a:avLst/>
            </a:prstGeom>
            <a:noFill/>
            <a:ln w="9525">
              <a:solidFill>
                <a:schemeClr val="tx1"/>
              </a:solidFill>
              <a:round/>
              <a:headEnd/>
              <a:tailEnd type="triangle" w="med" len="med"/>
            </a:ln>
          </p:spPr>
          <p:txBody>
            <a:bodyPr/>
            <a:lstStyle/>
            <a:p>
              <a:endParaRPr lang="en-GB"/>
            </a:p>
          </p:txBody>
        </p:sp>
        <p:sp>
          <p:nvSpPr>
            <p:cNvPr id="76898" name="Line 226"/>
            <p:cNvSpPr>
              <a:spLocks noChangeShapeType="1"/>
            </p:cNvSpPr>
            <p:nvPr/>
          </p:nvSpPr>
          <p:spPr bwMode="auto">
            <a:xfrm>
              <a:off x="2155" y="2521"/>
              <a:ext cx="203" cy="0"/>
            </a:xfrm>
            <a:prstGeom prst="line">
              <a:avLst/>
            </a:prstGeom>
            <a:noFill/>
            <a:ln w="9525">
              <a:solidFill>
                <a:schemeClr val="tx1"/>
              </a:solidFill>
              <a:round/>
              <a:headEnd type="triangle" w="med" len="med"/>
              <a:tailEnd/>
            </a:ln>
          </p:spPr>
          <p:txBody>
            <a:bodyPr/>
            <a:lstStyle/>
            <a:p>
              <a:endParaRPr lang="en-GB"/>
            </a:p>
          </p:txBody>
        </p:sp>
        <p:sp>
          <p:nvSpPr>
            <p:cNvPr id="76899" name="Line 227"/>
            <p:cNvSpPr>
              <a:spLocks noChangeShapeType="1"/>
            </p:cNvSpPr>
            <p:nvPr/>
          </p:nvSpPr>
          <p:spPr bwMode="auto">
            <a:xfrm>
              <a:off x="1037" y="2715"/>
              <a:ext cx="203" cy="0"/>
            </a:xfrm>
            <a:prstGeom prst="line">
              <a:avLst/>
            </a:prstGeom>
            <a:noFill/>
            <a:ln w="9525">
              <a:solidFill>
                <a:schemeClr val="tx1"/>
              </a:solidFill>
              <a:round/>
              <a:headEnd/>
              <a:tailEnd type="triangle" w="med" len="med"/>
            </a:ln>
          </p:spPr>
          <p:txBody>
            <a:bodyPr/>
            <a:lstStyle/>
            <a:p>
              <a:endParaRPr lang="en-GB"/>
            </a:p>
          </p:txBody>
        </p:sp>
        <p:sp>
          <p:nvSpPr>
            <p:cNvPr id="76900" name="Line 228"/>
            <p:cNvSpPr>
              <a:spLocks noChangeShapeType="1"/>
            </p:cNvSpPr>
            <p:nvPr/>
          </p:nvSpPr>
          <p:spPr bwMode="auto">
            <a:xfrm>
              <a:off x="3233" y="2716"/>
              <a:ext cx="203" cy="0"/>
            </a:xfrm>
            <a:prstGeom prst="line">
              <a:avLst/>
            </a:prstGeom>
            <a:noFill/>
            <a:ln w="9525">
              <a:solidFill>
                <a:schemeClr val="tx1"/>
              </a:solidFill>
              <a:round/>
              <a:headEnd type="triangle" w="med" len="med"/>
              <a:tailEnd/>
            </a:ln>
          </p:spPr>
          <p:txBody>
            <a:bodyPr/>
            <a:lstStyle/>
            <a:p>
              <a:endParaRPr lang="en-GB"/>
            </a:p>
          </p:txBody>
        </p:sp>
        <p:sp>
          <p:nvSpPr>
            <p:cNvPr id="76901" name="Line 229"/>
            <p:cNvSpPr>
              <a:spLocks noChangeShapeType="1"/>
            </p:cNvSpPr>
            <p:nvPr/>
          </p:nvSpPr>
          <p:spPr bwMode="auto">
            <a:xfrm>
              <a:off x="2522" y="2534"/>
              <a:ext cx="203" cy="0"/>
            </a:xfrm>
            <a:prstGeom prst="line">
              <a:avLst/>
            </a:prstGeom>
            <a:noFill/>
            <a:ln w="9525">
              <a:solidFill>
                <a:schemeClr val="tx1"/>
              </a:solidFill>
              <a:round/>
              <a:headEnd/>
              <a:tailEnd type="triangle" w="med" len="med"/>
            </a:ln>
          </p:spPr>
          <p:txBody>
            <a:bodyPr/>
            <a:lstStyle/>
            <a:p>
              <a:endParaRPr lang="en-GB"/>
            </a:p>
          </p:txBody>
        </p:sp>
        <p:sp>
          <p:nvSpPr>
            <p:cNvPr id="76902" name="Line 230"/>
            <p:cNvSpPr>
              <a:spLocks noChangeShapeType="1"/>
            </p:cNvSpPr>
            <p:nvPr/>
          </p:nvSpPr>
          <p:spPr bwMode="auto">
            <a:xfrm>
              <a:off x="4718" y="2535"/>
              <a:ext cx="203" cy="0"/>
            </a:xfrm>
            <a:prstGeom prst="line">
              <a:avLst/>
            </a:prstGeom>
            <a:noFill/>
            <a:ln w="9525">
              <a:solidFill>
                <a:schemeClr val="tx1"/>
              </a:solidFill>
              <a:round/>
              <a:headEnd type="triangle" w="med" len="med"/>
              <a:tailEnd/>
            </a:ln>
          </p:spPr>
          <p:txBody>
            <a:bodyPr/>
            <a:lstStyle/>
            <a:p>
              <a:endParaRPr lang="en-GB"/>
            </a:p>
          </p:txBody>
        </p:sp>
        <p:sp>
          <p:nvSpPr>
            <p:cNvPr id="76903" name="Line 231"/>
            <p:cNvSpPr>
              <a:spLocks noChangeShapeType="1"/>
            </p:cNvSpPr>
            <p:nvPr/>
          </p:nvSpPr>
          <p:spPr bwMode="auto">
            <a:xfrm>
              <a:off x="1783" y="2339"/>
              <a:ext cx="203" cy="0"/>
            </a:xfrm>
            <a:prstGeom prst="line">
              <a:avLst/>
            </a:prstGeom>
            <a:noFill/>
            <a:ln w="9525">
              <a:solidFill>
                <a:schemeClr val="tx1"/>
              </a:solidFill>
              <a:round/>
              <a:headEnd/>
              <a:tailEnd type="triangle" w="med" len="med"/>
            </a:ln>
          </p:spPr>
          <p:txBody>
            <a:bodyPr/>
            <a:lstStyle/>
            <a:p>
              <a:endParaRPr lang="en-GB"/>
            </a:p>
          </p:txBody>
        </p:sp>
        <p:sp>
          <p:nvSpPr>
            <p:cNvPr id="76904" name="Line 232"/>
            <p:cNvSpPr>
              <a:spLocks noChangeShapeType="1"/>
            </p:cNvSpPr>
            <p:nvPr/>
          </p:nvSpPr>
          <p:spPr bwMode="auto">
            <a:xfrm>
              <a:off x="3979" y="2340"/>
              <a:ext cx="203" cy="0"/>
            </a:xfrm>
            <a:prstGeom prst="line">
              <a:avLst/>
            </a:prstGeom>
            <a:noFill/>
            <a:ln w="9525">
              <a:solidFill>
                <a:schemeClr val="tx1"/>
              </a:solidFill>
              <a:round/>
              <a:headEnd type="triangle" w="med" len="med"/>
              <a:tailEnd/>
            </a:ln>
          </p:spPr>
          <p:txBody>
            <a:bodyPr/>
            <a:lstStyle/>
            <a:p>
              <a:endParaRPr lang="en-GB"/>
            </a:p>
          </p:txBody>
        </p:sp>
        <p:sp>
          <p:nvSpPr>
            <p:cNvPr id="76905" name="Line 233"/>
            <p:cNvSpPr>
              <a:spLocks noChangeShapeType="1"/>
            </p:cNvSpPr>
            <p:nvPr/>
          </p:nvSpPr>
          <p:spPr bwMode="auto">
            <a:xfrm>
              <a:off x="3572" y="2793"/>
              <a:ext cx="203" cy="0"/>
            </a:xfrm>
            <a:prstGeom prst="line">
              <a:avLst/>
            </a:prstGeom>
            <a:noFill/>
            <a:ln w="9525">
              <a:solidFill>
                <a:schemeClr val="tx1"/>
              </a:solidFill>
              <a:round/>
              <a:headEnd/>
              <a:tailEnd type="triangle" w="med" len="med"/>
            </a:ln>
          </p:spPr>
          <p:txBody>
            <a:bodyPr/>
            <a:lstStyle/>
            <a:p>
              <a:endParaRPr lang="en-GB"/>
            </a:p>
          </p:txBody>
        </p:sp>
        <p:sp>
          <p:nvSpPr>
            <p:cNvPr id="76906" name="Line 234"/>
            <p:cNvSpPr>
              <a:spLocks noChangeShapeType="1"/>
            </p:cNvSpPr>
            <p:nvPr/>
          </p:nvSpPr>
          <p:spPr bwMode="auto">
            <a:xfrm>
              <a:off x="3938" y="2794"/>
              <a:ext cx="203" cy="0"/>
            </a:xfrm>
            <a:prstGeom prst="line">
              <a:avLst/>
            </a:prstGeom>
            <a:noFill/>
            <a:ln w="9525">
              <a:solidFill>
                <a:schemeClr val="tx1"/>
              </a:solidFill>
              <a:round/>
              <a:headEnd type="triangle" w="med" len="med"/>
              <a:tailEnd/>
            </a:ln>
          </p:spPr>
          <p:txBody>
            <a:bodyPr/>
            <a:lstStyle/>
            <a:p>
              <a:endParaRPr lang="en-GB"/>
            </a:p>
          </p:txBody>
        </p:sp>
        <p:sp>
          <p:nvSpPr>
            <p:cNvPr id="76907" name="Line 235"/>
            <p:cNvSpPr>
              <a:spLocks noChangeShapeType="1"/>
            </p:cNvSpPr>
            <p:nvPr/>
          </p:nvSpPr>
          <p:spPr bwMode="auto">
            <a:xfrm>
              <a:off x="1628" y="2920"/>
              <a:ext cx="203" cy="0"/>
            </a:xfrm>
            <a:prstGeom prst="line">
              <a:avLst/>
            </a:prstGeom>
            <a:noFill/>
            <a:ln w="9525">
              <a:solidFill>
                <a:schemeClr val="tx1"/>
              </a:solidFill>
              <a:round/>
              <a:headEnd/>
              <a:tailEnd type="triangle" w="med" len="med"/>
            </a:ln>
          </p:spPr>
          <p:txBody>
            <a:bodyPr/>
            <a:lstStyle/>
            <a:p>
              <a:endParaRPr lang="en-GB"/>
            </a:p>
          </p:txBody>
        </p:sp>
        <p:sp>
          <p:nvSpPr>
            <p:cNvPr id="76908" name="Line 236"/>
            <p:cNvSpPr>
              <a:spLocks noChangeShapeType="1"/>
            </p:cNvSpPr>
            <p:nvPr/>
          </p:nvSpPr>
          <p:spPr bwMode="auto">
            <a:xfrm>
              <a:off x="3057" y="2983"/>
              <a:ext cx="203" cy="0"/>
            </a:xfrm>
            <a:prstGeom prst="line">
              <a:avLst/>
            </a:prstGeom>
            <a:noFill/>
            <a:ln w="9525">
              <a:solidFill>
                <a:schemeClr val="tx1"/>
              </a:solidFill>
              <a:round/>
              <a:headEnd/>
              <a:tailEnd type="triangle" w="med" len="med"/>
            </a:ln>
          </p:spPr>
          <p:txBody>
            <a:bodyPr/>
            <a:lstStyle/>
            <a:p>
              <a:endParaRPr lang="en-GB"/>
            </a:p>
          </p:txBody>
        </p:sp>
        <p:sp>
          <p:nvSpPr>
            <p:cNvPr id="76909" name="Line 237"/>
            <p:cNvSpPr>
              <a:spLocks noChangeShapeType="1"/>
            </p:cNvSpPr>
            <p:nvPr/>
          </p:nvSpPr>
          <p:spPr bwMode="auto">
            <a:xfrm>
              <a:off x="3423" y="2984"/>
              <a:ext cx="203" cy="0"/>
            </a:xfrm>
            <a:prstGeom prst="line">
              <a:avLst/>
            </a:prstGeom>
            <a:noFill/>
            <a:ln w="9525">
              <a:solidFill>
                <a:schemeClr val="tx1"/>
              </a:solidFill>
              <a:round/>
              <a:headEnd type="triangle" w="med" len="med"/>
              <a:tailEnd/>
            </a:ln>
          </p:spPr>
          <p:txBody>
            <a:bodyPr/>
            <a:lstStyle/>
            <a:p>
              <a:endParaRPr lang="en-GB"/>
            </a:p>
          </p:txBody>
        </p:sp>
        <p:sp>
          <p:nvSpPr>
            <p:cNvPr id="76910" name="Line 238"/>
            <p:cNvSpPr>
              <a:spLocks noChangeShapeType="1"/>
            </p:cNvSpPr>
            <p:nvPr/>
          </p:nvSpPr>
          <p:spPr bwMode="auto">
            <a:xfrm>
              <a:off x="1107" y="2408"/>
              <a:ext cx="203" cy="0"/>
            </a:xfrm>
            <a:prstGeom prst="line">
              <a:avLst/>
            </a:prstGeom>
            <a:noFill/>
            <a:ln w="9525">
              <a:solidFill>
                <a:schemeClr val="tx1"/>
              </a:solidFill>
              <a:round/>
              <a:headEnd/>
              <a:tailEnd type="triangle" w="med" len="med"/>
            </a:ln>
          </p:spPr>
          <p:txBody>
            <a:bodyPr/>
            <a:lstStyle/>
            <a:p>
              <a:endParaRPr lang="en-GB"/>
            </a:p>
          </p:txBody>
        </p:sp>
        <p:sp>
          <p:nvSpPr>
            <p:cNvPr id="76911" name="Line 239"/>
            <p:cNvSpPr>
              <a:spLocks noChangeShapeType="1"/>
            </p:cNvSpPr>
            <p:nvPr/>
          </p:nvSpPr>
          <p:spPr bwMode="auto">
            <a:xfrm>
              <a:off x="1473" y="2409"/>
              <a:ext cx="203" cy="0"/>
            </a:xfrm>
            <a:prstGeom prst="line">
              <a:avLst/>
            </a:prstGeom>
            <a:noFill/>
            <a:ln w="9525">
              <a:solidFill>
                <a:schemeClr val="tx1"/>
              </a:solidFill>
              <a:round/>
              <a:headEnd type="triangle" w="med" len="med"/>
              <a:tailEnd/>
            </a:ln>
          </p:spPr>
          <p:txBody>
            <a:bodyPr/>
            <a:lstStyle/>
            <a:p>
              <a:endParaRPr lang="en-GB"/>
            </a:p>
          </p:txBody>
        </p:sp>
        <p:sp>
          <p:nvSpPr>
            <p:cNvPr id="76912" name="Line 240"/>
            <p:cNvSpPr>
              <a:spLocks noChangeShapeType="1"/>
            </p:cNvSpPr>
            <p:nvPr/>
          </p:nvSpPr>
          <p:spPr bwMode="auto">
            <a:xfrm>
              <a:off x="2469" y="3242"/>
              <a:ext cx="203" cy="0"/>
            </a:xfrm>
            <a:prstGeom prst="line">
              <a:avLst/>
            </a:prstGeom>
            <a:noFill/>
            <a:ln w="9525">
              <a:solidFill>
                <a:schemeClr val="tx1"/>
              </a:solidFill>
              <a:round/>
              <a:headEnd/>
              <a:tailEnd type="triangle" w="med" len="med"/>
            </a:ln>
          </p:spPr>
          <p:txBody>
            <a:bodyPr/>
            <a:lstStyle/>
            <a:p>
              <a:endParaRPr lang="en-GB"/>
            </a:p>
          </p:txBody>
        </p:sp>
        <p:sp>
          <p:nvSpPr>
            <p:cNvPr id="76913" name="Line 241"/>
            <p:cNvSpPr>
              <a:spLocks noChangeShapeType="1"/>
            </p:cNvSpPr>
            <p:nvPr/>
          </p:nvSpPr>
          <p:spPr bwMode="auto">
            <a:xfrm>
              <a:off x="2835" y="3243"/>
              <a:ext cx="203" cy="0"/>
            </a:xfrm>
            <a:prstGeom prst="line">
              <a:avLst/>
            </a:prstGeom>
            <a:noFill/>
            <a:ln w="9525">
              <a:solidFill>
                <a:schemeClr val="tx1"/>
              </a:solidFill>
              <a:round/>
              <a:headEnd type="triangle" w="med" len="med"/>
              <a:tailEnd/>
            </a:ln>
          </p:spPr>
          <p:txBody>
            <a:bodyPr/>
            <a:lstStyle/>
            <a:p>
              <a:endParaRPr lang="en-GB"/>
            </a:p>
          </p:txBody>
        </p:sp>
      </p:grpSp>
      <p:grpSp>
        <p:nvGrpSpPr>
          <p:cNvPr id="6" name="Group 242"/>
          <p:cNvGrpSpPr>
            <a:grpSpLocks/>
          </p:cNvGrpSpPr>
          <p:nvPr/>
        </p:nvGrpSpPr>
        <p:grpSpPr bwMode="auto">
          <a:xfrm>
            <a:off x="2659063" y="2351088"/>
            <a:ext cx="6883400" cy="2230437"/>
            <a:chOff x="988" y="2125"/>
            <a:chExt cx="3933" cy="1275"/>
          </a:xfrm>
        </p:grpSpPr>
        <p:sp>
          <p:nvSpPr>
            <p:cNvPr id="76866" name="Line 243"/>
            <p:cNvSpPr>
              <a:spLocks noChangeShapeType="1"/>
            </p:cNvSpPr>
            <p:nvPr/>
          </p:nvSpPr>
          <p:spPr bwMode="auto">
            <a:xfrm>
              <a:off x="1994" y="2921"/>
              <a:ext cx="203" cy="0"/>
            </a:xfrm>
            <a:prstGeom prst="line">
              <a:avLst/>
            </a:prstGeom>
            <a:noFill/>
            <a:ln w="9525">
              <a:solidFill>
                <a:schemeClr val="tx1"/>
              </a:solidFill>
              <a:round/>
              <a:headEnd type="triangle" w="med" len="med"/>
              <a:tailEnd/>
            </a:ln>
          </p:spPr>
          <p:txBody>
            <a:bodyPr/>
            <a:lstStyle/>
            <a:p>
              <a:endParaRPr lang="en-GB"/>
            </a:p>
          </p:txBody>
        </p:sp>
        <p:sp>
          <p:nvSpPr>
            <p:cNvPr id="76867" name="Line 244"/>
            <p:cNvSpPr>
              <a:spLocks noChangeShapeType="1"/>
            </p:cNvSpPr>
            <p:nvPr/>
          </p:nvSpPr>
          <p:spPr bwMode="auto">
            <a:xfrm>
              <a:off x="988" y="3399"/>
              <a:ext cx="203" cy="0"/>
            </a:xfrm>
            <a:prstGeom prst="line">
              <a:avLst/>
            </a:prstGeom>
            <a:noFill/>
            <a:ln w="9525">
              <a:solidFill>
                <a:schemeClr val="tx1"/>
              </a:solidFill>
              <a:round/>
              <a:headEnd/>
              <a:tailEnd type="triangle" w="med" len="med"/>
            </a:ln>
          </p:spPr>
          <p:txBody>
            <a:bodyPr/>
            <a:lstStyle/>
            <a:p>
              <a:endParaRPr lang="en-GB"/>
            </a:p>
          </p:txBody>
        </p:sp>
        <p:sp>
          <p:nvSpPr>
            <p:cNvPr id="76868" name="Line 245"/>
            <p:cNvSpPr>
              <a:spLocks noChangeShapeType="1"/>
            </p:cNvSpPr>
            <p:nvPr/>
          </p:nvSpPr>
          <p:spPr bwMode="auto">
            <a:xfrm>
              <a:off x="3184" y="3400"/>
              <a:ext cx="203" cy="0"/>
            </a:xfrm>
            <a:prstGeom prst="line">
              <a:avLst/>
            </a:prstGeom>
            <a:noFill/>
            <a:ln w="9525">
              <a:solidFill>
                <a:schemeClr val="tx1"/>
              </a:solidFill>
              <a:round/>
              <a:headEnd type="triangle" w="med" len="med"/>
              <a:tailEnd/>
            </a:ln>
          </p:spPr>
          <p:txBody>
            <a:bodyPr/>
            <a:lstStyle/>
            <a:p>
              <a:endParaRPr lang="en-GB"/>
            </a:p>
          </p:txBody>
        </p:sp>
        <p:sp>
          <p:nvSpPr>
            <p:cNvPr id="76869" name="Line 246"/>
            <p:cNvSpPr>
              <a:spLocks noChangeShapeType="1"/>
            </p:cNvSpPr>
            <p:nvPr/>
          </p:nvSpPr>
          <p:spPr bwMode="auto">
            <a:xfrm>
              <a:off x="997" y="2125"/>
              <a:ext cx="203" cy="0"/>
            </a:xfrm>
            <a:prstGeom prst="line">
              <a:avLst/>
            </a:prstGeom>
            <a:noFill/>
            <a:ln w="9525">
              <a:solidFill>
                <a:schemeClr val="tx1"/>
              </a:solidFill>
              <a:round/>
              <a:headEnd/>
              <a:tailEnd type="triangle" w="med" len="med"/>
            </a:ln>
          </p:spPr>
          <p:txBody>
            <a:bodyPr/>
            <a:lstStyle/>
            <a:p>
              <a:endParaRPr lang="en-GB"/>
            </a:p>
          </p:txBody>
        </p:sp>
        <p:sp>
          <p:nvSpPr>
            <p:cNvPr id="76870" name="Line 247"/>
            <p:cNvSpPr>
              <a:spLocks noChangeShapeType="1"/>
            </p:cNvSpPr>
            <p:nvPr/>
          </p:nvSpPr>
          <p:spPr bwMode="auto">
            <a:xfrm>
              <a:off x="3193" y="2126"/>
              <a:ext cx="203" cy="0"/>
            </a:xfrm>
            <a:prstGeom prst="line">
              <a:avLst/>
            </a:prstGeom>
            <a:noFill/>
            <a:ln w="9525">
              <a:solidFill>
                <a:schemeClr val="tx1"/>
              </a:solidFill>
              <a:round/>
              <a:headEnd type="triangle" w="med" len="med"/>
              <a:tailEnd/>
            </a:ln>
          </p:spPr>
          <p:txBody>
            <a:bodyPr/>
            <a:lstStyle/>
            <a:p>
              <a:endParaRPr lang="en-GB"/>
            </a:p>
          </p:txBody>
        </p:sp>
        <p:sp>
          <p:nvSpPr>
            <p:cNvPr id="76871" name="Line 248"/>
            <p:cNvSpPr>
              <a:spLocks noChangeShapeType="1"/>
            </p:cNvSpPr>
            <p:nvPr/>
          </p:nvSpPr>
          <p:spPr bwMode="auto">
            <a:xfrm>
              <a:off x="1630" y="3122"/>
              <a:ext cx="203" cy="0"/>
            </a:xfrm>
            <a:prstGeom prst="line">
              <a:avLst/>
            </a:prstGeom>
            <a:noFill/>
            <a:ln w="9525">
              <a:solidFill>
                <a:schemeClr val="tx1"/>
              </a:solidFill>
              <a:round/>
              <a:headEnd/>
              <a:tailEnd type="triangle" w="med" len="med"/>
            </a:ln>
          </p:spPr>
          <p:txBody>
            <a:bodyPr/>
            <a:lstStyle/>
            <a:p>
              <a:endParaRPr lang="en-GB"/>
            </a:p>
          </p:txBody>
        </p:sp>
        <p:sp>
          <p:nvSpPr>
            <p:cNvPr id="76872" name="Line 249"/>
            <p:cNvSpPr>
              <a:spLocks noChangeShapeType="1"/>
            </p:cNvSpPr>
            <p:nvPr/>
          </p:nvSpPr>
          <p:spPr bwMode="auto">
            <a:xfrm>
              <a:off x="3826" y="3123"/>
              <a:ext cx="203" cy="0"/>
            </a:xfrm>
            <a:prstGeom prst="line">
              <a:avLst/>
            </a:prstGeom>
            <a:noFill/>
            <a:ln w="9525">
              <a:solidFill>
                <a:schemeClr val="tx1"/>
              </a:solidFill>
              <a:round/>
              <a:headEnd type="triangle" w="med" len="med"/>
              <a:tailEnd/>
            </a:ln>
          </p:spPr>
          <p:txBody>
            <a:bodyPr/>
            <a:lstStyle/>
            <a:p>
              <a:endParaRPr lang="en-GB"/>
            </a:p>
          </p:txBody>
        </p:sp>
        <p:sp>
          <p:nvSpPr>
            <p:cNvPr id="76873" name="Line 250"/>
            <p:cNvSpPr>
              <a:spLocks noChangeShapeType="1"/>
            </p:cNvSpPr>
            <p:nvPr/>
          </p:nvSpPr>
          <p:spPr bwMode="auto">
            <a:xfrm>
              <a:off x="1789" y="2520"/>
              <a:ext cx="203" cy="0"/>
            </a:xfrm>
            <a:prstGeom prst="line">
              <a:avLst/>
            </a:prstGeom>
            <a:noFill/>
            <a:ln w="9525">
              <a:solidFill>
                <a:schemeClr val="tx1"/>
              </a:solidFill>
              <a:round/>
              <a:headEnd/>
              <a:tailEnd type="triangle" w="med" len="med"/>
            </a:ln>
          </p:spPr>
          <p:txBody>
            <a:bodyPr/>
            <a:lstStyle/>
            <a:p>
              <a:endParaRPr lang="en-GB"/>
            </a:p>
          </p:txBody>
        </p:sp>
        <p:sp>
          <p:nvSpPr>
            <p:cNvPr id="76874" name="Line 251"/>
            <p:cNvSpPr>
              <a:spLocks noChangeShapeType="1"/>
            </p:cNvSpPr>
            <p:nvPr/>
          </p:nvSpPr>
          <p:spPr bwMode="auto">
            <a:xfrm>
              <a:off x="2155" y="2521"/>
              <a:ext cx="203" cy="0"/>
            </a:xfrm>
            <a:prstGeom prst="line">
              <a:avLst/>
            </a:prstGeom>
            <a:noFill/>
            <a:ln w="9525">
              <a:solidFill>
                <a:schemeClr val="tx1"/>
              </a:solidFill>
              <a:round/>
              <a:headEnd type="triangle" w="med" len="med"/>
              <a:tailEnd/>
            </a:ln>
          </p:spPr>
          <p:txBody>
            <a:bodyPr/>
            <a:lstStyle/>
            <a:p>
              <a:endParaRPr lang="en-GB"/>
            </a:p>
          </p:txBody>
        </p:sp>
        <p:sp>
          <p:nvSpPr>
            <p:cNvPr id="76875" name="Line 252"/>
            <p:cNvSpPr>
              <a:spLocks noChangeShapeType="1"/>
            </p:cNvSpPr>
            <p:nvPr/>
          </p:nvSpPr>
          <p:spPr bwMode="auto">
            <a:xfrm>
              <a:off x="1037" y="2715"/>
              <a:ext cx="203" cy="0"/>
            </a:xfrm>
            <a:prstGeom prst="line">
              <a:avLst/>
            </a:prstGeom>
            <a:noFill/>
            <a:ln w="9525">
              <a:solidFill>
                <a:schemeClr val="tx1"/>
              </a:solidFill>
              <a:round/>
              <a:headEnd/>
              <a:tailEnd type="triangle" w="med" len="med"/>
            </a:ln>
          </p:spPr>
          <p:txBody>
            <a:bodyPr/>
            <a:lstStyle/>
            <a:p>
              <a:endParaRPr lang="en-GB"/>
            </a:p>
          </p:txBody>
        </p:sp>
        <p:sp>
          <p:nvSpPr>
            <p:cNvPr id="76876" name="Line 253"/>
            <p:cNvSpPr>
              <a:spLocks noChangeShapeType="1"/>
            </p:cNvSpPr>
            <p:nvPr/>
          </p:nvSpPr>
          <p:spPr bwMode="auto">
            <a:xfrm>
              <a:off x="3233" y="2716"/>
              <a:ext cx="203" cy="0"/>
            </a:xfrm>
            <a:prstGeom prst="line">
              <a:avLst/>
            </a:prstGeom>
            <a:noFill/>
            <a:ln w="9525">
              <a:solidFill>
                <a:schemeClr val="tx1"/>
              </a:solidFill>
              <a:round/>
              <a:headEnd type="triangle" w="med" len="med"/>
              <a:tailEnd/>
            </a:ln>
          </p:spPr>
          <p:txBody>
            <a:bodyPr/>
            <a:lstStyle/>
            <a:p>
              <a:endParaRPr lang="en-GB"/>
            </a:p>
          </p:txBody>
        </p:sp>
        <p:sp>
          <p:nvSpPr>
            <p:cNvPr id="76877" name="Line 254"/>
            <p:cNvSpPr>
              <a:spLocks noChangeShapeType="1"/>
            </p:cNvSpPr>
            <p:nvPr/>
          </p:nvSpPr>
          <p:spPr bwMode="auto">
            <a:xfrm>
              <a:off x="2522" y="2534"/>
              <a:ext cx="203" cy="0"/>
            </a:xfrm>
            <a:prstGeom prst="line">
              <a:avLst/>
            </a:prstGeom>
            <a:noFill/>
            <a:ln w="9525">
              <a:solidFill>
                <a:schemeClr val="tx1"/>
              </a:solidFill>
              <a:round/>
              <a:headEnd/>
              <a:tailEnd type="triangle" w="med" len="med"/>
            </a:ln>
          </p:spPr>
          <p:txBody>
            <a:bodyPr/>
            <a:lstStyle/>
            <a:p>
              <a:endParaRPr lang="en-GB"/>
            </a:p>
          </p:txBody>
        </p:sp>
        <p:sp>
          <p:nvSpPr>
            <p:cNvPr id="76878" name="Line 255"/>
            <p:cNvSpPr>
              <a:spLocks noChangeShapeType="1"/>
            </p:cNvSpPr>
            <p:nvPr/>
          </p:nvSpPr>
          <p:spPr bwMode="auto">
            <a:xfrm>
              <a:off x="4718" y="2535"/>
              <a:ext cx="203" cy="0"/>
            </a:xfrm>
            <a:prstGeom prst="line">
              <a:avLst/>
            </a:prstGeom>
            <a:noFill/>
            <a:ln w="9525">
              <a:solidFill>
                <a:schemeClr val="tx1"/>
              </a:solidFill>
              <a:round/>
              <a:headEnd type="triangle" w="med" len="med"/>
              <a:tailEnd/>
            </a:ln>
          </p:spPr>
          <p:txBody>
            <a:bodyPr/>
            <a:lstStyle/>
            <a:p>
              <a:endParaRPr lang="en-GB"/>
            </a:p>
          </p:txBody>
        </p:sp>
        <p:sp>
          <p:nvSpPr>
            <p:cNvPr id="76879" name="Line 256"/>
            <p:cNvSpPr>
              <a:spLocks noChangeShapeType="1"/>
            </p:cNvSpPr>
            <p:nvPr/>
          </p:nvSpPr>
          <p:spPr bwMode="auto">
            <a:xfrm>
              <a:off x="1783" y="2339"/>
              <a:ext cx="203" cy="0"/>
            </a:xfrm>
            <a:prstGeom prst="line">
              <a:avLst/>
            </a:prstGeom>
            <a:noFill/>
            <a:ln w="9525">
              <a:solidFill>
                <a:schemeClr val="tx1"/>
              </a:solidFill>
              <a:round/>
              <a:headEnd/>
              <a:tailEnd type="triangle" w="med" len="med"/>
            </a:ln>
          </p:spPr>
          <p:txBody>
            <a:bodyPr/>
            <a:lstStyle/>
            <a:p>
              <a:endParaRPr lang="en-GB"/>
            </a:p>
          </p:txBody>
        </p:sp>
        <p:sp>
          <p:nvSpPr>
            <p:cNvPr id="76880" name="Line 257"/>
            <p:cNvSpPr>
              <a:spLocks noChangeShapeType="1"/>
            </p:cNvSpPr>
            <p:nvPr/>
          </p:nvSpPr>
          <p:spPr bwMode="auto">
            <a:xfrm>
              <a:off x="3979" y="2340"/>
              <a:ext cx="203" cy="0"/>
            </a:xfrm>
            <a:prstGeom prst="line">
              <a:avLst/>
            </a:prstGeom>
            <a:noFill/>
            <a:ln w="9525">
              <a:solidFill>
                <a:schemeClr val="tx1"/>
              </a:solidFill>
              <a:round/>
              <a:headEnd type="triangle" w="med" len="med"/>
              <a:tailEnd/>
            </a:ln>
          </p:spPr>
          <p:txBody>
            <a:bodyPr/>
            <a:lstStyle/>
            <a:p>
              <a:endParaRPr lang="en-GB"/>
            </a:p>
          </p:txBody>
        </p:sp>
        <p:sp>
          <p:nvSpPr>
            <p:cNvPr id="76881" name="Line 258"/>
            <p:cNvSpPr>
              <a:spLocks noChangeShapeType="1"/>
            </p:cNvSpPr>
            <p:nvPr/>
          </p:nvSpPr>
          <p:spPr bwMode="auto">
            <a:xfrm>
              <a:off x="3572" y="2793"/>
              <a:ext cx="203" cy="0"/>
            </a:xfrm>
            <a:prstGeom prst="line">
              <a:avLst/>
            </a:prstGeom>
            <a:noFill/>
            <a:ln w="9525">
              <a:solidFill>
                <a:schemeClr val="tx1"/>
              </a:solidFill>
              <a:round/>
              <a:headEnd/>
              <a:tailEnd type="triangle" w="med" len="med"/>
            </a:ln>
          </p:spPr>
          <p:txBody>
            <a:bodyPr/>
            <a:lstStyle/>
            <a:p>
              <a:endParaRPr lang="en-GB"/>
            </a:p>
          </p:txBody>
        </p:sp>
        <p:sp>
          <p:nvSpPr>
            <p:cNvPr id="76882" name="Line 259"/>
            <p:cNvSpPr>
              <a:spLocks noChangeShapeType="1"/>
            </p:cNvSpPr>
            <p:nvPr/>
          </p:nvSpPr>
          <p:spPr bwMode="auto">
            <a:xfrm>
              <a:off x="3938" y="2794"/>
              <a:ext cx="203" cy="0"/>
            </a:xfrm>
            <a:prstGeom prst="line">
              <a:avLst/>
            </a:prstGeom>
            <a:noFill/>
            <a:ln w="9525">
              <a:solidFill>
                <a:schemeClr val="tx1"/>
              </a:solidFill>
              <a:round/>
              <a:headEnd type="triangle" w="med" len="med"/>
              <a:tailEnd/>
            </a:ln>
          </p:spPr>
          <p:txBody>
            <a:bodyPr/>
            <a:lstStyle/>
            <a:p>
              <a:endParaRPr lang="en-GB"/>
            </a:p>
          </p:txBody>
        </p:sp>
        <p:sp>
          <p:nvSpPr>
            <p:cNvPr id="76883" name="Line 260"/>
            <p:cNvSpPr>
              <a:spLocks noChangeShapeType="1"/>
            </p:cNvSpPr>
            <p:nvPr/>
          </p:nvSpPr>
          <p:spPr bwMode="auto">
            <a:xfrm>
              <a:off x="1628" y="2920"/>
              <a:ext cx="203" cy="0"/>
            </a:xfrm>
            <a:prstGeom prst="line">
              <a:avLst/>
            </a:prstGeom>
            <a:noFill/>
            <a:ln w="9525">
              <a:solidFill>
                <a:schemeClr val="tx1"/>
              </a:solidFill>
              <a:round/>
              <a:headEnd/>
              <a:tailEnd type="triangle" w="med" len="med"/>
            </a:ln>
          </p:spPr>
          <p:txBody>
            <a:bodyPr/>
            <a:lstStyle/>
            <a:p>
              <a:endParaRPr lang="en-GB"/>
            </a:p>
          </p:txBody>
        </p:sp>
        <p:sp>
          <p:nvSpPr>
            <p:cNvPr id="76884" name="Line 261"/>
            <p:cNvSpPr>
              <a:spLocks noChangeShapeType="1"/>
            </p:cNvSpPr>
            <p:nvPr/>
          </p:nvSpPr>
          <p:spPr bwMode="auto">
            <a:xfrm>
              <a:off x="3057" y="2983"/>
              <a:ext cx="203" cy="0"/>
            </a:xfrm>
            <a:prstGeom prst="line">
              <a:avLst/>
            </a:prstGeom>
            <a:noFill/>
            <a:ln w="9525">
              <a:solidFill>
                <a:schemeClr val="tx1"/>
              </a:solidFill>
              <a:round/>
              <a:headEnd/>
              <a:tailEnd type="triangle" w="med" len="med"/>
            </a:ln>
          </p:spPr>
          <p:txBody>
            <a:bodyPr/>
            <a:lstStyle/>
            <a:p>
              <a:endParaRPr lang="en-GB"/>
            </a:p>
          </p:txBody>
        </p:sp>
        <p:sp>
          <p:nvSpPr>
            <p:cNvPr id="76885" name="Line 262"/>
            <p:cNvSpPr>
              <a:spLocks noChangeShapeType="1"/>
            </p:cNvSpPr>
            <p:nvPr/>
          </p:nvSpPr>
          <p:spPr bwMode="auto">
            <a:xfrm>
              <a:off x="3423" y="2984"/>
              <a:ext cx="203" cy="0"/>
            </a:xfrm>
            <a:prstGeom prst="line">
              <a:avLst/>
            </a:prstGeom>
            <a:noFill/>
            <a:ln w="9525">
              <a:solidFill>
                <a:schemeClr val="tx1"/>
              </a:solidFill>
              <a:round/>
              <a:headEnd type="triangle" w="med" len="med"/>
              <a:tailEnd/>
            </a:ln>
          </p:spPr>
          <p:txBody>
            <a:bodyPr/>
            <a:lstStyle/>
            <a:p>
              <a:endParaRPr lang="en-GB"/>
            </a:p>
          </p:txBody>
        </p:sp>
        <p:sp>
          <p:nvSpPr>
            <p:cNvPr id="76886" name="Line 263"/>
            <p:cNvSpPr>
              <a:spLocks noChangeShapeType="1"/>
            </p:cNvSpPr>
            <p:nvPr/>
          </p:nvSpPr>
          <p:spPr bwMode="auto">
            <a:xfrm>
              <a:off x="1107" y="2408"/>
              <a:ext cx="203" cy="0"/>
            </a:xfrm>
            <a:prstGeom prst="line">
              <a:avLst/>
            </a:prstGeom>
            <a:noFill/>
            <a:ln w="9525">
              <a:solidFill>
                <a:schemeClr val="tx1"/>
              </a:solidFill>
              <a:round/>
              <a:headEnd/>
              <a:tailEnd type="triangle" w="med" len="med"/>
            </a:ln>
          </p:spPr>
          <p:txBody>
            <a:bodyPr/>
            <a:lstStyle/>
            <a:p>
              <a:endParaRPr lang="en-GB"/>
            </a:p>
          </p:txBody>
        </p:sp>
        <p:sp>
          <p:nvSpPr>
            <p:cNvPr id="76887" name="Line 264"/>
            <p:cNvSpPr>
              <a:spLocks noChangeShapeType="1"/>
            </p:cNvSpPr>
            <p:nvPr/>
          </p:nvSpPr>
          <p:spPr bwMode="auto">
            <a:xfrm>
              <a:off x="1473" y="2409"/>
              <a:ext cx="203" cy="0"/>
            </a:xfrm>
            <a:prstGeom prst="line">
              <a:avLst/>
            </a:prstGeom>
            <a:noFill/>
            <a:ln w="9525">
              <a:solidFill>
                <a:schemeClr val="tx1"/>
              </a:solidFill>
              <a:round/>
              <a:headEnd type="triangle" w="med" len="med"/>
              <a:tailEnd/>
            </a:ln>
          </p:spPr>
          <p:txBody>
            <a:bodyPr/>
            <a:lstStyle/>
            <a:p>
              <a:endParaRPr lang="en-GB"/>
            </a:p>
          </p:txBody>
        </p:sp>
        <p:sp>
          <p:nvSpPr>
            <p:cNvPr id="76888" name="Line 265"/>
            <p:cNvSpPr>
              <a:spLocks noChangeShapeType="1"/>
            </p:cNvSpPr>
            <p:nvPr/>
          </p:nvSpPr>
          <p:spPr bwMode="auto">
            <a:xfrm>
              <a:off x="2469" y="3242"/>
              <a:ext cx="203" cy="0"/>
            </a:xfrm>
            <a:prstGeom prst="line">
              <a:avLst/>
            </a:prstGeom>
            <a:noFill/>
            <a:ln w="9525">
              <a:solidFill>
                <a:schemeClr val="tx1"/>
              </a:solidFill>
              <a:round/>
              <a:headEnd/>
              <a:tailEnd type="triangle" w="med" len="med"/>
            </a:ln>
          </p:spPr>
          <p:txBody>
            <a:bodyPr/>
            <a:lstStyle/>
            <a:p>
              <a:endParaRPr lang="en-GB"/>
            </a:p>
          </p:txBody>
        </p:sp>
        <p:sp>
          <p:nvSpPr>
            <p:cNvPr id="76889" name="Line 266"/>
            <p:cNvSpPr>
              <a:spLocks noChangeShapeType="1"/>
            </p:cNvSpPr>
            <p:nvPr/>
          </p:nvSpPr>
          <p:spPr bwMode="auto">
            <a:xfrm>
              <a:off x="2835" y="3243"/>
              <a:ext cx="203" cy="0"/>
            </a:xfrm>
            <a:prstGeom prst="line">
              <a:avLst/>
            </a:prstGeom>
            <a:noFill/>
            <a:ln w="9525">
              <a:solidFill>
                <a:schemeClr val="tx1"/>
              </a:solidFill>
              <a:round/>
              <a:headEnd type="triangle" w="med" len="med"/>
              <a:tailEnd/>
            </a:ln>
          </p:spPr>
          <p:txBody>
            <a:bodyPr/>
            <a:lstStyle/>
            <a:p>
              <a:endParaRPr lang="en-GB"/>
            </a:p>
          </p:txBody>
        </p:sp>
      </p:grpSp>
      <p:grpSp>
        <p:nvGrpSpPr>
          <p:cNvPr id="7" name="Group 292"/>
          <p:cNvGrpSpPr>
            <a:grpSpLocks/>
          </p:cNvGrpSpPr>
          <p:nvPr/>
        </p:nvGrpSpPr>
        <p:grpSpPr bwMode="auto">
          <a:xfrm>
            <a:off x="2406650" y="3246438"/>
            <a:ext cx="6883400" cy="2232025"/>
            <a:chOff x="988" y="2125"/>
            <a:chExt cx="3933" cy="1275"/>
          </a:xfrm>
        </p:grpSpPr>
        <p:sp>
          <p:nvSpPr>
            <p:cNvPr id="76842" name="Line 293"/>
            <p:cNvSpPr>
              <a:spLocks noChangeShapeType="1"/>
            </p:cNvSpPr>
            <p:nvPr/>
          </p:nvSpPr>
          <p:spPr bwMode="auto">
            <a:xfrm>
              <a:off x="1994" y="2921"/>
              <a:ext cx="203" cy="0"/>
            </a:xfrm>
            <a:prstGeom prst="line">
              <a:avLst/>
            </a:prstGeom>
            <a:noFill/>
            <a:ln w="9525">
              <a:solidFill>
                <a:schemeClr val="tx1"/>
              </a:solidFill>
              <a:round/>
              <a:headEnd type="triangle" w="med" len="med"/>
              <a:tailEnd/>
            </a:ln>
          </p:spPr>
          <p:txBody>
            <a:bodyPr/>
            <a:lstStyle/>
            <a:p>
              <a:endParaRPr lang="en-GB"/>
            </a:p>
          </p:txBody>
        </p:sp>
        <p:sp>
          <p:nvSpPr>
            <p:cNvPr id="76843" name="Line 294"/>
            <p:cNvSpPr>
              <a:spLocks noChangeShapeType="1"/>
            </p:cNvSpPr>
            <p:nvPr/>
          </p:nvSpPr>
          <p:spPr bwMode="auto">
            <a:xfrm>
              <a:off x="988" y="3399"/>
              <a:ext cx="203" cy="0"/>
            </a:xfrm>
            <a:prstGeom prst="line">
              <a:avLst/>
            </a:prstGeom>
            <a:noFill/>
            <a:ln w="9525">
              <a:solidFill>
                <a:schemeClr val="tx1"/>
              </a:solidFill>
              <a:round/>
              <a:headEnd/>
              <a:tailEnd type="triangle" w="med" len="med"/>
            </a:ln>
          </p:spPr>
          <p:txBody>
            <a:bodyPr/>
            <a:lstStyle/>
            <a:p>
              <a:endParaRPr lang="en-GB"/>
            </a:p>
          </p:txBody>
        </p:sp>
        <p:sp>
          <p:nvSpPr>
            <p:cNvPr id="76844" name="Line 295"/>
            <p:cNvSpPr>
              <a:spLocks noChangeShapeType="1"/>
            </p:cNvSpPr>
            <p:nvPr/>
          </p:nvSpPr>
          <p:spPr bwMode="auto">
            <a:xfrm>
              <a:off x="3184" y="3400"/>
              <a:ext cx="203" cy="0"/>
            </a:xfrm>
            <a:prstGeom prst="line">
              <a:avLst/>
            </a:prstGeom>
            <a:noFill/>
            <a:ln w="9525">
              <a:solidFill>
                <a:schemeClr val="tx1"/>
              </a:solidFill>
              <a:round/>
              <a:headEnd type="triangle" w="med" len="med"/>
              <a:tailEnd/>
            </a:ln>
          </p:spPr>
          <p:txBody>
            <a:bodyPr/>
            <a:lstStyle/>
            <a:p>
              <a:endParaRPr lang="en-GB"/>
            </a:p>
          </p:txBody>
        </p:sp>
        <p:sp>
          <p:nvSpPr>
            <p:cNvPr id="76845" name="Line 296"/>
            <p:cNvSpPr>
              <a:spLocks noChangeShapeType="1"/>
            </p:cNvSpPr>
            <p:nvPr/>
          </p:nvSpPr>
          <p:spPr bwMode="auto">
            <a:xfrm>
              <a:off x="997" y="2125"/>
              <a:ext cx="203" cy="0"/>
            </a:xfrm>
            <a:prstGeom prst="line">
              <a:avLst/>
            </a:prstGeom>
            <a:noFill/>
            <a:ln w="9525">
              <a:solidFill>
                <a:schemeClr val="tx1"/>
              </a:solidFill>
              <a:round/>
              <a:headEnd/>
              <a:tailEnd type="triangle" w="med" len="med"/>
            </a:ln>
          </p:spPr>
          <p:txBody>
            <a:bodyPr/>
            <a:lstStyle/>
            <a:p>
              <a:endParaRPr lang="en-GB"/>
            </a:p>
          </p:txBody>
        </p:sp>
        <p:sp>
          <p:nvSpPr>
            <p:cNvPr id="76846" name="Line 297"/>
            <p:cNvSpPr>
              <a:spLocks noChangeShapeType="1"/>
            </p:cNvSpPr>
            <p:nvPr/>
          </p:nvSpPr>
          <p:spPr bwMode="auto">
            <a:xfrm>
              <a:off x="3193" y="2126"/>
              <a:ext cx="203" cy="0"/>
            </a:xfrm>
            <a:prstGeom prst="line">
              <a:avLst/>
            </a:prstGeom>
            <a:noFill/>
            <a:ln w="9525">
              <a:solidFill>
                <a:schemeClr val="tx1"/>
              </a:solidFill>
              <a:round/>
              <a:headEnd type="triangle" w="med" len="med"/>
              <a:tailEnd/>
            </a:ln>
          </p:spPr>
          <p:txBody>
            <a:bodyPr/>
            <a:lstStyle/>
            <a:p>
              <a:endParaRPr lang="en-GB"/>
            </a:p>
          </p:txBody>
        </p:sp>
        <p:sp>
          <p:nvSpPr>
            <p:cNvPr id="76847" name="Line 298"/>
            <p:cNvSpPr>
              <a:spLocks noChangeShapeType="1"/>
            </p:cNvSpPr>
            <p:nvPr/>
          </p:nvSpPr>
          <p:spPr bwMode="auto">
            <a:xfrm>
              <a:off x="1630" y="3122"/>
              <a:ext cx="203" cy="0"/>
            </a:xfrm>
            <a:prstGeom prst="line">
              <a:avLst/>
            </a:prstGeom>
            <a:noFill/>
            <a:ln w="9525">
              <a:solidFill>
                <a:schemeClr val="tx1"/>
              </a:solidFill>
              <a:round/>
              <a:headEnd/>
              <a:tailEnd type="triangle" w="med" len="med"/>
            </a:ln>
          </p:spPr>
          <p:txBody>
            <a:bodyPr/>
            <a:lstStyle/>
            <a:p>
              <a:endParaRPr lang="en-GB"/>
            </a:p>
          </p:txBody>
        </p:sp>
        <p:sp>
          <p:nvSpPr>
            <p:cNvPr id="76848" name="Line 299"/>
            <p:cNvSpPr>
              <a:spLocks noChangeShapeType="1"/>
            </p:cNvSpPr>
            <p:nvPr/>
          </p:nvSpPr>
          <p:spPr bwMode="auto">
            <a:xfrm>
              <a:off x="3826" y="3123"/>
              <a:ext cx="203" cy="0"/>
            </a:xfrm>
            <a:prstGeom prst="line">
              <a:avLst/>
            </a:prstGeom>
            <a:noFill/>
            <a:ln w="9525">
              <a:solidFill>
                <a:schemeClr val="tx1"/>
              </a:solidFill>
              <a:round/>
              <a:headEnd type="triangle" w="med" len="med"/>
              <a:tailEnd/>
            </a:ln>
          </p:spPr>
          <p:txBody>
            <a:bodyPr/>
            <a:lstStyle/>
            <a:p>
              <a:endParaRPr lang="en-GB"/>
            </a:p>
          </p:txBody>
        </p:sp>
        <p:sp>
          <p:nvSpPr>
            <p:cNvPr id="76849" name="Line 300"/>
            <p:cNvSpPr>
              <a:spLocks noChangeShapeType="1"/>
            </p:cNvSpPr>
            <p:nvPr/>
          </p:nvSpPr>
          <p:spPr bwMode="auto">
            <a:xfrm>
              <a:off x="1789" y="2520"/>
              <a:ext cx="203" cy="0"/>
            </a:xfrm>
            <a:prstGeom prst="line">
              <a:avLst/>
            </a:prstGeom>
            <a:noFill/>
            <a:ln w="9525">
              <a:solidFill>
                <a:schemeClr val="tx1"/>
              </a:solidFill>
              <a:round/>
              <a:headEnd/>
              <a:tailEnd type="triangle" w="med" len="med"/>
            </a:ln>
          </p:spPr>
          <p:txBody>
            <a:bodyPr/>
            <a:lstStyle/>
            <a:p>
              <a:endParaRPr lang="en-GB"/>
            </a:p>
          </p:txBody>
        </p:sp>
        <p:sp>
          <p:nvSpPr>
            <p:cNvPr id="76850" name="Line 301"/>
            <p:cNvSpPr>
              <a:spLocks noChangeShapeType="1"/>
            </p:cNvSpPr>
            <p:nvPr/>
          </p:nvSpPr>
          <p:spPr bwMode="auto">
            <a:xfrm>
              <a:off x="2155" y="2521"/>
              <a:ext cx="203" cy="0"/>
            </a:xfrm>
            <a:prstGeom prst="line">
              <a:avLst/>
            </a:prstGeom>
            <a:noFill/>
            <a:ln w="9525">
              <a:solidFill>
                <a:schemeClr val="tx1"/>
              </a:solidFill>
              <a:round/>
              <a:headEnd type="triangle" w="med" len="med"/>
              <a:tailEnd/>
            </a:ln>
          </p:spPr>
          <p:txBody>
            <a:bodyPr/>
            <a:lstStyle/>
            <a:p>
              <a:endParaRPr lang="en-GB"/>
            </a:p>
          </p:txBody>
        </p:sp>
        <p:sp>
          <p:nvSpPr>
            <p:cNvPr id="76851" name="Line 302"/>
            <p:cNvSpPr>
              <a:spLocks noChangeShapeType="1"/>
            </p:cNvSpPr>
            <p:nvPr/>
          </p:nvSpPr>
          <p:spPr bwMode="auto">
            <a:xfrm>
              <a:off x="1037" y="2715"/>
              <a:ext cx="203" cy="0"/>
            </a:xfrm>
            <a:prstGeom prst="line">
              <a:avLst/>
            </a:prstGeom>
            <a:noFill/>
            <a:ln w="9525">
              <a:solidFill>
                <a:schemeClr val="tx1"/>
              </a:solidFill>
              <a:round/>
              <a:headEnd/>
              <a:tailEnd type="triangle" w="med" len="med"/>
            </a:ln>
          </p:spPr>
          <p:txBody>
            <a:bodyPr/>
            <a:lstStyle/>
            <a:p>
              <a:endParaRPr lang="en-GB"/>
            </a:p>
          </p:txBody>
        </p:sp>
        <p:sp>
          <p:nvSpPr>
            <p:cNvPr id="76852" name="Line 303"/>
            <p:cNvSpPr>
              <a:spLocks noChangeShapeType="1"/>
            </p:cNvSpPr>
            <p:nvPr/>
          </p:nvSpPr>
          <p:spPr bwMode="auto">
            <a:xfrm>
              <a:off x="3233" y="2716"/>
              <a:ext cx="203" cy="0"/>
            </a:xfrm>
            <a:prstGeom prst="line">
              <a:avLst/>
            </a:prstGeom>
            <a:noFill/>
            <a:ln w="9525">
              <a:solidFill>
                <a:schemeClr val="tx1"/>
              </a:solidFill>
              <a:round/>
              <a:headEnd type="triangle" w="med" len="med"/>
              <a:tailEnd/>
            </a:ln>
          </p:spPr>
          <p:txBody>
            <a:bodyPr/>
            <a:lstStyle/>
            <a:p>
              <a:endParaRPr lang="en-GB"/>
            </a:p>
          </p:txBody>
        </p:sp>
        <p:sp>
          <p:nvSpPr>
            <p:cNvPr id="76853" name="Line 304"/>
            <p:cNvSpPr>
              <a:spLocks noChangeShapeType="1"/>
            </p:cNvSpPr>
            <p:nvPr/>
          </p:nvSpPr>
          <p:spPr bwMode="auto">
            <a:xfrm>
              <a:off x="2522" y="2534"/>
              <a:ext cx="203" cy="0"/>
            </a:xfrm>
            <a:prstGeom prst="line">
              <a:avLst/>
            </a:prstGeom>
            <a:noFill/>
            <a:ln w="9525">
              <a:solidFill>
                <a:schemeClr val="tx1"/>
              </a:solidFill>
              <a:round/>
              <a:headEnd/>
              <a:tailEnd type="triangle" w="med" len="med"/>
            </a:ln>
          </p:spPr>
          <p:txBody>
            <a:bodyPr/>
            <a:lstStyle/>
            <a:p>
              <a:endParaRPr lang="en-GB"/>
            </a:p>
          </p:txBody>
        </p:sp>
        <p:sp>
          <p:nvSpPr>
            <p:cNvPr id="76854" name="Line 305"/>
            <p:cNvSpPr>
              <a:spLocks noChangeShapeType="1"/>
            </p:cNvSpPr>
            <p:nvPr/>
          </p:nvSpPr>
          <p:spPr bwMode="auto">
            <a:xfrm>
              <a:off x="4718" y="2535"/>
              <a:ext cx="203" cy="0"/>
            </a:xfrm>
            <a:prstGeom prst="line">
              <a:avLst/>
            </a:prstGeom>
            <a:noFill/>
            <a:ln w="9525">
              <a:solidFill>
                <a:schemeClr val="tx1"/>
              </a:solidFill>
              <a:round/>
              <a:headEnd type="triangle" w="med" len="med"/>
              <a:tailEnd/>
            </a:ln>
          </p:spPr>
          <p:txBody>
            <a:bodyPr/>
            <a:lstStyle/>
            <a:p>
              <a:endParaRPr lang="en-GB"/>
            </a:p>
          </p:txBody>
        </p:sp>
        <p:sp>
          <p:nvSpPr>
            <p:cNvPr id="76855" name="Line 306"/>
            <p:cNvSpPr>
              <a:spLocks noChangeShapeType="1"/>
            </p:cNvSpPr>
            <p:nvPr/>
          </p:nvSpPr>
          <p:spPr bwMode="auto">
            <a:xfrm>
              <a:off x="1783" y="2339"/>
              <a:ext cx="203" cy="0"/>
            </a:xfrm>
            <a:prstGeom prst="line">
              <a:avLst/>
            </a:prstGeom>
            <a:noFill/>
            <a:ln w="9525">
              <a:solidFill>
                <a:schemeClr val="tx1"/>
              </a:solidFill>
              <a:round/>
              <a:headEnd/>
              <a:tailEnd type="triangle" w="med" len="med"/>
            </a:ln>
          </p:spPr>
          <p:txBody>
            <a:bodyPr/>
            <a:lstStyle/>
            <a:p>
              <a:endParaRPr lang="en-GB"/>
            </a:p>
          </p:txBody>
        </p:sp>
        <p:sp>
          <p:nvSpPr>
            <p:cNvPr id="76856" name="Line 307"/>
            <p:cNvSpPr>
              <a:spLocks noChangeShapeType="1"/>
            </p:cNvSpPr>
            <p:nvPr/>
          </p:nvSpPr>
          <p:spPr bwMode="auto">
            <a:xfrm>
              <a:off x="3979" y="2340"/>
              <a:ext cx="203" cy="0"/>
            </a:xfrm>
            <a:prstGeom prst="line">
              <a:avLst/>
            </a:prstGeom>
            <a:noFill/>
            <a:ln w="9525">
              <a:solidFill>
                <a:schemeClr val="tx1"/>
              </a:solidFill>
              <a:round/>
              <a:headEnd type="triangle" w="med" len="med"/>
              <a:tailEnd/>
            </a:ln>
          </p:spPr>
          <p:txBody>
            <a:bodyPr/>
            <a:lstStyle/>
            <a:p>
              <a:endParaRPr lang="en-GB"/>
            </a:p>
          </p:txBody>
        </p:sp>
        <p:sp>
          <p:nvSpPr>
            <p:cNvPr id="76857" name="Line 308"/>
            <p:cNvSpPr>
              <a:spLocks noChangeShapeType="1"/>
            </p:cNvSpPr>
            <p:nvPr/>
          </p:nvSpPr>
          <p:spPr bwMode="auto">
            <a:xfrm>
              <a:off x="3572" y="2793"/>
              <a:ext cx="203" cy="0"/>
            </a:xfrm>
            <a:prstGeom prst="line">
              <a:avLst/>
            </a:prstGeom>
            <a:noFill/>
            <a:ln w="9525">
              <a:solidFill>
                <a:schemeClr val="tx1"/>
              </a:solidFill>
              <a:round/>
              <a:headEnd/>
              <a:tailEnd type="triangle" w="med" len="med"/>
            </a:ln>
          </p:spPr>
          <p:txBody>
            <a:bodyPr/>
            <a:lstStyle/>
            <a:p>
              <a:endParaRPr lang="en-GB"/>
            </a:p>
          </p:txBody>
        </p:sp>
        <p:sp>
          <p:nvSpPr>
            <p:cNvPr id="76858" name="Line 309"/>
            <p:cNvSpPr>
              <a:spLocks noChangeShapeType="1"/>
            </p:cNvSpPr>
            <p:nvPr/>
          </p:nvSpPr>
          <p:spPr bwMode="auto">
            <a:xfrm>
              <a:off x="3938" y="2794"/>
              <a:ext cx="203" cy="0"/>
            </a:xfrm>
            <a:prstGeom prst="line">
              <a:avLst/>
            </a:prstGeom>
            <a:noFill/>
            <a:ln w="9525">
              <a:solidFill>
                <a:schemeClr val="tx1"/>
              </a:solidFill>
              <a:round/>
              <a:headEnd type="triangle" w="med" len="med"/>
              <a:tailEnd/>
            </a:ln>
          </p:spPr>
          <p:txBody>
            <a:bodyPr/>
            <a:lstStyle/>
            <a:p>
              <a:endParaRPr lang="en-GB"/>
            </a:p>
          </p:txBody>
        </p:sp>
        <p:sp>
          <p:nvSpPr>
            <p:cNvPr id="76859" name="Line 310"/>
            <p:cNvSpPr>
              <a:spLocks noChangeShapeType="1"/>
            </p:cNvSpPr>
            <p:nvPr/>
          </p:nvSpPr>
          <p:spPr bwMode="auto">
            <a:xfrm>
              <a:off x="1628" y="2920"/>
              <a:ext cx="203" cy="0"/>
            </a:xfrm>
            <a:prstGeom prst="line">
              <a:avLst/>
            </a:prstGeom>
            <a:noFill/>
            <a:ln w="9525">
              <a:solidFill>
                <a:schemeClr val="tx1"/>
              </a:solidFill>
              <a:round/>
              <a:headEnd/>
              <a:tailEnd type="triangle" w="med" len="med"/>
            </a:ln>
          </p:spPr>
          <p:txBody>
            <a:bodyPr/>
            <a:lstStyle/>
            <a:p>
              <a:endParaRPr lang="en-GB"/>
            </a:p>
          </p:txBody>
        </p:sp>
        <p:sp>
          <p:nvSpPr>
            <p:cNvPr id="76860" name="Line 311"/>
            <p:cNvSpPr>
              <a:spLocks noChangeShapeType="1"/>
            </p:cNvSpPr>
            <p:nvPr/>
          </p:nvSpPr>
          <p:spPr bwMode="auto">
            <a:xfrm>
              <a:off x="3057" y="2983"/>
              <a:ext cx="203" cy="0"/>
            </a:xfrm>
            <a:prstGeom prst="line">
              <a:avLst/>
            </a:prstGeom>
            <a:noFill/>
            <a:ln w="9525">
              <a:solidFill>
                <a:schemeClr val="tx1"/>
              </a:solidFill>
              <a:round/>
              <a:headEnd/>
              <a:tailEnd type="triangle" w="med" len="med"/>
            </a:ln>
          </p:spPr>
          <p:txBody>
            <a:bodyPr/>
            <a:lstStyle/>
            <a:p>
              <a:endParaRPr lang="en-GB"/>
            </a:p>
          </p:txBody>
        </p:sp>
        <p:sp>
          <p:nvSpPr>
            <p:cNvPr id="76861" name="Line 312"/>
            <p:cNvSpPr>
              <a:spLocks noChangeShapeType="1"/>
            </p:cNvSpPr>
            <p:nvPr/>
          </p:nvSpPr>
          <p:spPr bwMode="auto">
            <a:xfrm>
              <a:off x="3423" y="2984"/>
              <a:ext cx="203" cy="0"/>
            </a:xfrm>
            <a:prstGeom prst="line">
              <a:avLst/>
            </a:prstGeom>
            <a:noFill/>
            <a:ln w="9525">
              <a:solidFill>
                <a:schemeClr val="tx1"/>
              </a:solidFill>
              <a:round/>
              <a:headEnd type="triangle" w="med" len="med"/>
              <a:tailEnd/>
            </a:ln>
          </p:spPr>
          <p:txBody>
            <a:bodyPr/>
            <a:lstStyle/>
            <a:p>
              <a:endParaRPr lang="en-GB"/>
            </a:p>
          </p:txBody>
        </p:sp>
        <p:sp>
          <p:nvSpPr>
            <p:cNvPr id="76862" name="Line 313"/>
            <p:cNvSpPr>
              <a:spLocks noChangeShapeType="1"/>
            </p:cNvSpPr>
            <p:nvPr/>
          </p:nvSpPr>
          <p:spPr bwMode="auto">
            <a:xfrm>
              <a:off x="1107" y="2408"/>
              <a:ext cx="203" cy="0"/>
            </a:xfrm>
            <a:prstGeom prst="line">
              <a:avLst/>
            </a:prstGeom>
            <a:noFill/>
            <a:ln w="9525">
              <a:solidFill>
                <a:schemeClr val="tx1"/>
              </a:solidFill>
              <a:round/>
              <a:headEnd/>
              <a:tailEnd type="triangle" w="med" len="med"/>
            </a:ln>
          </p:spPr>
          <p:txBody>
            <a:bodyPr/>
            <a:lstStyle/>
            <a:p>
              <a:endParaRPr lang="en-GB"/>
            </a:p>
          </p:txBody>
        </p:sp>
        <p:sp>
          <p:nvSpPr>
            <p:cNvPr id="76863" name="Line 314"/>
            <p:cNvSpPr>
              <a:spLocks noChangeShapeType="1"/>
            </p:cNvSpPr>
            <p:nvPr/>
          </p:nvSpPr>
          <p:spPr bwMode="auto">
            <a:xfrm>
              <a:off x="1473" y="2409"/>
              <a:ext cx="203" cy="0"/>
            </a:xfrm>
            <a:prstGeom prst="line">
              <a:avLst/>
            </a:prstGeom>
            <a:noFill/>
            <a:ln w="9525">
              <a:solidFill>
                <a:schemeClr val="tx1"/>
              </a:solidFill>
              <a:round/>
              <a:headEnd type="triangle" w="med" len="med"/>
              <a:tailEnd/>
            </a:ln>
          </p:spPr>
          <p:txBody>
            <a:bodyPr/>
            <a:lstStyle/>
            <a:p>
              <a:endParaRPr lang="en-GB"/>
            </a:p>
          </p:txBody>
        </p:sp>
        <p:sp>
          <p:nvSpPr>
            <p:cNvPr id="76864" name="Line 315"/>
            <p:cNvSpPr>
              <a:spLocks noChangeShapeType="1"/>
            </p:cNvSpPr>
            <p:nvPr/>
          </p:nvSpPr>
          <p:spPr bwMode="auto">
            <a:xfrm>
              <a:off x="2469" y="3242"/>
              <a:ext cx="203" cy="0"/>
            </a:xfrm>
            <a:prstGeom prst="line">
              <a:avLst/>
            </a:prstGeom>
            <a:noFill/>
            <a:ln w="9525">
              <a:solidFill>
                <a:schemeClr val="tx1"/>
              </a:solidFill>
              <a:round/>
              <a:headEnd/>
              <a:tailEnd type="triangle" w="med" len="med"/>
            </a:ln>
          </p:spPr>
          <p:txBody>
            <a:bodyPr/>
            <a:lstStyle/>
            <a:p>
              <a:endParaRPr lang="en-GB"/>
            </a:p>
          </p:txBody>
        </p:sp>
        <p:sp>
          <p:nvSpPr>
            <p:cNvPr id="76865" name="Line 316"/>
            <p:cNvSpPr>
              <a:spLocks noChangeShapeType="1"/>
            </p:cNvSpPr>
            <p:nvPr/>
          </p:nvSpPr>
          <p:spPr bwMode="auto">
            <a:xfrm>
              <a:off x="2835" y="3243"/>
              <a:ext cx="203" cy="0"/>
            </a:xfrm>
            <a:prstGeom prst="line">
              <a:avLst/>
            </a:prstGeom>
            <a:noFill/>
            <a:ln w="9525">
              <a:solidFill>
                <a:schemeClr val="tx1"/>
              </a:solidFill>
              <a:round/>
              <a:headEnd type="triangle" w="med" len="med"/>
              <a:tailEnd/>
            </a:ln>
          </p:spPr>
          <p:txBody>
            <a:bodyPr/>
            <a:lstStyle/>
            <a:p>
              <a:endParaRPr lang="en-GB"/>
            </a:p>
          </p:txBody>
        </p:sp>
      </p:grpSp>
      <p:grpSp>
        <p:nvGrpSpPr>
          <p:cNvPr id="8" name="Group 317"/>
          <p:cNvGrpSpPr>
            <a:grpSpLocks/>
          </p:cNvGrpSpPr>
          <p:nvPr/>
        </p:nvGrpSpPr>
        <p:grpSpPr bwMode="auto">
          <a:xfrm>
            <a:off x="2182813" y="3541713"/>
            <a:ext cx="6883400" cy="2230437"/>
            <a:chOff x="988" y="2125"/>
            <a:chExt cx="3933" cy="1275"/>
          </a:xfrm>
        </p:grpSpPr>
        <p:sp>
          <p:nvSpPr>
            <p:cNvPr id="76818" name="Line 318"/>
            <p:cNvSpPr>
              <a:spLocks noChangeShapeType="1"/>
            </p:cNvSpPr>
            <p:nvPr/>
          </p:nvSpPr>
          <p:spPr bwMode="auto">
            <a:xfrm>
              <a:off x="1994" y="2921"/>
              <a:ext cx="203" cy="0"/>
            </a:xfrm>
            <a:prstGeom prst="line">
              <a:avLst/>
            </a:prstGeom>
            <a:noFill/>
            <a:ln w="9525">
              <a:solidFill>
                <a:schemeClr val="tx1"/>
              </a:solidFill>
              <a:round/>
              <a:headEnd type="triangle" w="med" len="med"/>
              <a:tailEnd/>
            </a:ln>
          </p:spPr>
          <p:txBody>
            <a:bodyPr/>
            <a:lstStyle/>
            <a:p>
              <a:endParaRPr lang="en-GB"/>
            </a:p>
          </p:txBody>
        </p:sp>
        <p:sp>
          <p:nvSpPr>
            <p:cNvPr id="76819" name="Line 319"/>
            <p:cNvSpPr>
              <a:spLocks noChangeShapeType="1"/>
            </p:cNvSpPr>
            <p:nvPr/>
          </p:nvSpPr>
          <p:spPr bwMode="auto">
            <a:xfrm>
              <a:off x="988" y="3399"/>
              <a:ext cx="203" cy="0"/>
            </a:xfrm>
            <a:prstGeom prst="line">
              <a:avLst/>
            </a:prstGeom>
            <a:noFill/>
            <a:ln w="9525">
              <a:solidFill>
                <a:schemeClr val="tx1"/>
              </a:solidFill>
              <a:round/>
              <a:headEnd/>
              <a:tailEnd type="triangle" w="med" len="med"/>
            </a:ln>
          </p:spPr>
          <p:txBody>
            <a:bodyPr/>
            <a:lstStyle/>
            <a:p>
              <a:endParaRPr lang="en-GB"/>
            </a:p>
          </p:txBody>
        </p:sp>
        <p:sp>
          <p:nvSpPr>
            <p:cNvPr id="76820" name="Line 320"/>
            <p:cNvSpPr>
              <a:spLocks noChangeShapeType="1"/>
            </p:cNvSpPr>
            <p:nvPr/>
          </p:nvSpPr>
          <p:spPr bwMode="auto">
            <a:xfrm>
              <a:off x="3184" y="3400"/>
              <a:ext cx="203" cy="0"/>
            </a:xfrm>
            <a:prstGeom prst="line">
              <a:avLst/>
            </a:prstGeom>
            <a:noFill/>
            <a:ln w="9525">
              <a:solidFill>
                <a:schemeClr val="tx1"/>
              </a:solidFill>
              <a:round/>
              <a:headEnd type="triangle" w="med" len="med"/>
              <a:tailEnd/>
            </a:ln>
          </p:spPr>
          <p:txBody>
            <a:bodyPr/>
            <a:lstStyle/>
            <a:p>
              <a:endParaRPr lang="en-GB"/>
            </a:p>
          </p:txBody>
        </p:sp>
        <p:sp>
          <p:nvSpPr>
            <p:cNvPr id="76821" name="Line 321"/>
            <p:cNvSpPr>
              <a:spLocks noChangeShapeType="1"/>
            </p:cNvSpPr>
            <p:nvPr/>
          </p:nvSpPr>
          <p:spPr bwMode="auto">
            <a:xfrm>
              <a:off x="997" y="2125"/>
              <a:ext cx="203" cy="0"/>
            </a:xfrm>
            <a:prstGeom prst="line">
              <a:avLst/>
            </a:prstGeom>
            <a:noFill/>
            <a:ln w="9525">
              <a:solidFill>
                <a:schemeClr val="tx1"/>
              </a:solidFill>
              <a:round/>
              <a:headEnd/>
              <a:tailEnd type="triangle" w="med" len="med"/>
            </a:ln>
          </p:spPr>
          <p:txBody>
            <a:bodyPr/>
            <a:lstStyle/>
            <a:p>
              <a:endParaRPr lang="en-GB"/>
            </a:p>
          </p:txBody>
        </p:sp>
        <p:sp>
          <p:nvSpPr>
            <p:cNvPr id="76822" name="Line 322"/>
            <p:cNvSpPr>
              <a:spLocks noChangeShapeType="1"/>
            </p:cNvSpPr>
            <p:nvPr/>
          </p:nvSpPr>
          <p:spPr bwMode="auto">
            <a:xfrm>
              <a:off x="3193" y="2126"/>
              <a:ext cx="203" cy="0"/>
            </a:xfrm>
            <a:prstGeom prst="line">
              <a:avLst/>
            </a:prstGeom>
            <a:noFill/>
            <a:ln w="9525">
              <a:solidFill>
                <a:schemeClr val="tx1"/>
              </a:solidFill>
              <a:round/>
              <a:headEnd type="triangle" w="med" len="med"/>
              <a:tailEnd/>
            </a:ln>
          </p:spPr>
          <p:txBody>
            <a:bodyPr/>
            <a:lstStyle/>
            <a:p>
              <a:endParaRPr lang="en-GB"/>
            </a:p>
          </p:txBody>
        </p:sp>
        <p:sp>
          <p:nvSpPr>
            <p:cNvPr id="76823" name="Line 323"/>
            <p:cNvSpPr>
              <a:spLocks noChangeShapeType="1"/>
            </p:cNvSpPr>
            <p:nvPr/>
          </p:nvSpPr>
          <p:spPr bwMode="auto">
            <a:xfrm>
              <a:off x="1630" y="3122"/>
              <a:ext cx="203" cy="0"/>
            </a:xfrm>
            <a:prstGeom prst="line">
              <a:avLst/>
            </a:prstGeom>
            <a:noFill/>
            <a:ln w="9525">
              <a:solidFill>
                <a:schemeClr val="tx1"/>
              </a:solidFill>
              <a:round/>
              <a:headEnd/>
              <a:tailEnd type="triangle" w="med" len="med"/>
            </a:ln>
          </p:spPr>
          <p:txBody>
            <a:bodyPr/>
            <a:lstStyle/>
            <a:p>
              <a:endParaRPr lang="en-GB"/>
            </a:p>
          </p:txBody>
        </p:sp>
        <p:sp>
          <p:nvSpPr>
            <p:cNvPr id="76824" name="Line 324"/>
            <p:cNvSpPr>
              <a:spLocks noChangeShapeType="1"/>
            </p:cNvSpPr>
            <p:nvPr/>
          </p:nvSpPr>
          <p:spPr bwMode="auto">
            <a:xfrm>
              <a:off x="3826" y="3123"/>
              <a:ext cx="203" cy="0"/>
            </a:xfrm>
            <a:prstGeom prst="line">
              <a:avLst/>
            </a:prstGeom>
            <a:noFill/>
            <a:ln w="9525">
              <a:solidFill>
                <a:schemeClr val="tx1"/>
              </a:solidFill>
              <a:round/>
              <a:headEnd type="triangle" w="med" len="med"/>
              <a:tailEnd/>
            </a:ln>
          </p:spPr>
          <p:txBody>
            <a:bodyPr/>
            <a:lstStyle/>
            <a:p>
              <a:endParaRPr lang="en-GB"/>
            </a:p>
          </p:txBody>
        </p:sp>
        <p:sp>
          <p:nvSpPr>
            <p:cNvPr id="76825" name="Line 325"/>
            <p:cNvSpPr>
              <a:spLocks noChangeShapeType="1"/>
            </p:cNvSpPr>
            <p:nvPr/>
          </p:nvSpPr>
          <p:spPr bwMode="auto">
            <a:xfrm>
              <a:off x="1789" y="2520"/>
              <a:ext cx="203" cy="0"/>
            </a:xfrm>
            <a:prstGeom prst="line">
              <a:avLst/>
            </a:prstGeom>
            <a:noFill/>
            <a:ln w="9525">
              <a:solidFill>
                <a:schemeClr val="tx1"/>
              </a:solidFill>
              <a:round/>
              <a:headEnd/>
              <a:tailEnd type="triangle" w="med" len="med"/>
            </a:ln>
          </p:spPr>
          <p:txBody>
            <a:bodyPr/>
            <a:lstStyle/>
            <a:p>
              <a:endParaRPr lang="en-GB"/>
            </a:p>
          </p:txBody>
        </p:sp>
        <p:sp>
          <p:nvSpPr>
            <p:cNvPr id="76826" name="Line 326"/>
            <p:cNvSpPr>
              <a:spLocks noChangeShapeType="1"/>
            </p:cNvSpPr>
            <p:nvPr/>
          </p:nvSpPr>
          <p:spPr bwMode="auto">
            <a:xfrm>
              <a:off x="2155" y="2521"/>
              <a:ext cx="203" cy="0"/>
            </a:xfrm>
            <a:prstGeom prst="line">
              <a:avLst/>
            </a:prstGeom>
            <a:noFill/>
            <a:ln w="9525">
              <a:solidFill>
                <a:schemeClr val="tx1"/>
              </a:solidFill>
              <a:round/>
              <a:headEnd type="triangle" w="med" len="med"/>
              <a:tailEnd/>
            </a:ln>
          </p:spPr>
          <p:txBody>
            <a:bodyPr/>
            <a:lstStyle/>
            <a:p>
              <a:endParaRPr lang="en-GB"/>
            </a:p>
          </p:txBody>
        </p:sp>
        <p:sp>
          <p:nvSpPr>
            <p:cNvPr id="76827" name="Line 327"/>
            <p:cNvSpPr>
              <a:spLocks noChangeShapeType="1"/>
            </p:cNvSpPr>
            <p:nvPr/>
          </p:nvSpPr>
          <p:spPr bwMode="auto">
            <a:xfrm>
              <a:off x="1037" y="2715"/>
              <a:ext cx="203" cy="0"/>
            </a:xfrm>
            <a:prstGeom prst="line">
              <a:avLst/>
            </a:prstGeom>
            <a:noFill/>
            <a:ln w="9525">
              <a:solidFill>
                <a:schemeClr val="tx1"/>
              </a:solidFill>
              <a:round/>
              <a:headEnd/>
              <a:tailEnd type="triangle" w="med" len="med"/>
            </a:ln>
          </p:spPr>
          <p:txBody>
            <a:bodyPr/>
            <a:lstStyle/>
            <a:p>
              <a:endParaRPr lang="en-GB"/>
            </a:p>
          </p:txBody>
        </p:sp>
        <p:sp>
          <p:nvSpPr>
            <p:cNvPr id="76828" name="Line 328"/>
            <p:cNvSpPr>
              <a:spLocks noChangeShapeType="1"/>
            </p:cNvSpPr>
            <p:nvPr/>
          </p:nvSpPr>
          <p:spPr bwMode="auto">
            <a:xfrm>
              <a:off x="3233" y="2716"/>
              <a:ext cx="203" cy="0"/>
            </a:xfrm>
            <a:prstGeom prst="line">
              <a:avLst/>
            </a:prstGeom>
            <a:noFill/>
            <a:ln w="9525">
              <a:solidFill>
                <a:schemeClr val="tx1"/>
              </a:solidFill>
              <a:round/>
              <a:headEnd type="triangle" w="med" len="med"/>
              <a:tailEnd/>
            </a:ln>
          </p:spPr>
          <p:txBody>
            <a:bodyPr/>
            <a:lstStyle/>
            <a:p>
              <a:endParaRPr lang="en-GB"/>
            </a:p>
          </p:txBody>
        </p:sp>
        <p:sp>
          <p:nvSpPr>
            <p:cNvPr id="76829" name="Line 329"/>
            <p:cNvSpPr>
              <a:spLocks noChangeShapeType="1"/>
            </p:cNvSpPr>
            <p:nvPr/>
          </p:nvSpPr>
          <p:spPr bwMode="auto">
            <a:xfrm>
              <a:off x="2522" y="2534"/>
              <a:ext cx="203" cy="0"/>
            </a:xfrm>
            <a:prstGeom prst="line">
              <a:avLst/>
            </a:prstGeom>
            <a:noFill/>
            <a:ln w="9525">
              <a:solidFill>
                <a:schemeClr val="tx1"/>
              </a:solidFill>
              <a:round/>
              <a:headEnd/>
              <a:tailEnd type="triangle" w="med" len="med"/>
            </a:ln>
          </p:spPr>
          <p:txBody>
            <a:bodyPr/>
            <a:lstStyle/>
            <a:p>
              <a:endParaRPr lang="en-GB"/>
            </a:p>
          </p:txBody>
        </p:sp>
        <p:sp>
          <p:nvSpPr>
            <p:cNvPr id="76830" name="Line 330"/>
            <p:cNvSpPr>
              <a:spLocks noChangeShapeType="1"/>
            </p:cNvSpPr>
            <p:nvPr/>
          </p:nvSpPr>
          <p:spPr bwMode="auto">
            <a:xfrm>
              <a:off x="4718" y="2535"/>
              <a:ext cx="203" cy="0"/>
            </a:xfrm>
            <a:prstGeom prst="line">
              <a:avLst/>
            </a:prstGeom>
            <a:noFill/>
            <a:ln w="9525">
              <a:solidFill>
                <a:schemeClr val="tx1"/>
              </a:solidFill>
              <a:round/>
              <a:headEnd type="triangle" w="med" len="med"/>
              <a:tailEnd/>
            </a:ln>
          </p:spPr>
          <p:txBody>
            <a:bodyPr/>
            <a:lstStyle/>
            <a:p>
              <a:endParaRPr lang="en-GB"/>
            </a:p>
          </p:txBody>
        </p:sp>
        <p:sp>
          <p:nvSpPr>
            <p:cNvPr id="76831" name="Line 331"/>
            <p:cNvSpPr>
              <a:spLocks noChangeShapeType="1"/>
            </p:cNvSpPr>
            <p:nvPr/>
          </p:nvSpPr>
          <p:spPr bwMode="auto">
            <a:xfrm>
              <a:off x="1783" y="2339"/>
              <a:ext cx="203" cy="0"/>
            </a:xfrm>
            <a:prstGeom prst="line">
              <a:avLst/>
            </a:prstGeom>
            <a:noFill/>
            <a:ln w="9525">
              <a:solidFill>
                <a:schemeClr val="tx1"/>
              </a:solidFill>
              <a:round/>
              <a:headEnd/>
              <a:tailEnd type="triangle" w="med" len="med"/>
            </a:ln>
          </p:spPr>
          <p:txBody>
            <a:bodyPr/>
            <a:lstStyle/>
            <a:p>
              <a:endParaRPr lang="en-GB"/>
            </a:p>
          </p:txBody>
        </p:sp>
        <p:sp>
          <p:nvSpPr>
            <p:cNvPr id="76832" name="Line 332"/>
            <p:cNvSpPr>
              <a:spLocks noChangeShapeType="1"/>
            </p:cNvSpPr>
            <p:nvPr/>
          </p:nvSpPr>
          <p:spPr bwMode="auto">
            <a:xfrm>
              <a:off x="3979" y="2340"/>
              <a:ext cx="203" cy="0"/>
            </a:xfrm>
            <a:prstGeom prst="line">
              <a:avLst/>
            </a:prstGeom>
            <a:noFill/>
            <a:ln w="9525">
              <a:solidFill>
                <a:schemeClr val="tx1"/>
              </a:solidFill>
              <a:round/>
              <a:headEnd type="triangle" w="med" len="med"/>
              <a:tailEnd/>
            </a:ln>
          </p:spPr>
          <p:txBody>
            <a:bodyPr/>
            <a:lstStyle/>
            <a:p>
              <a:endParaRPr lang="en-GB"/>
            </a:p>
          </p:txBody>
        </p:sp>
        <p:sp>
          <p:nvSpPr>
            <p:cNvPr id="76833" name="Line 333"/>
            <p:cNvSpPr>
              <a:spLocks noChangeShapeType="1"/>
            </p:cNvSpPr>
            <p:nvPr/>
          </p:nvSpPr>
          <p:spPr bwMode="auto">
            <a:xfrm>
              <a:off x="3572" y="2793"/>
              <a:ext cx="203" cy="0"/>
            </a:xfrm>
            <a:prstGeom prst="line">
              <a:avLst/>
            </a:prstGeom>
            <a:noFill/>
            <a:ln w="9525">
              <a:solidFill>
                <a:schemeClr val="tx1"/>
              </a:solidFill>
              <a:round/>
              <a:headEnd/>
              <a:tailEnd type="triangle" w="med" len="med"/>
            </a:ln>
          </p:spPr>
          <p:txBody>
            <a:bodyPr/>
            <a:lstStyle/>
            <a:p>
              <a:endParaRPr lang="en-GB"/>
            </a:p>
          </p:txBody>
        </p:sp>
        <p:sp>
          <p:nvSpPr>
            <p:cNvPr id="76834" name="Line 334"/>
            <p:cNvSpPr>
              <a:spLocks noChangeShapeType="1"/>
            </p:cNvSpPr>
            <p:nvPr/>
          </p:nvSpPr>
          <p:spPr bwMode="auto">
            <a:xfrm>
              <a:off x="3938" y="2794"/>
              <a:ext cx="203" cy="0"/>
            </a:xfrm>
            <a:prstGeom prst="line">
              <a:avLst/>
            </a:prstGeom>
            <a:noFill/>
            <a:ln w="9525">
              <a:solidFill>
                <a:schemeClr val="tx1"/>
              </a:solidFill>
              <a:round/>
              <a:headEnd type="triangle" w="med" len="med"/>
              <a:tailEnd/>
            </a:ln>
          </p:spPr>
          <p:txBody>
            <a:bodyPr/>
            <a:lstStyle/>
            <a:p>
              <a:endParaRPr lang="en-GB"/>
            </a:p>
          </p:txBody>
        </p:sp>
        <p:sp>
          <p:nvSpPr>
            <p:cNvPr id="76835" name="Line 335"/>
            <p:cNvSpPr>
              <a:spLocks noChangeShapeType="1"/>
            </p:cNvSpPr>
            <p:nvPr/>
          </p:nvSpPr>
          <p:spPr bwMode="auto">
            <a:xfrm>
              <a:off x="1628" y="2920"/>
              <a:ext cx="203" cy="0"/>
            </a:xfrm>
            <a:prstGeom prst="line">
              <a:avLst/>
            </a:prstGeom>
            <a:noFill/>
            <a:ln w="9525">
              <a:solidFill>
                <a:schemeClr val="tx1"/>
              </a:solidFill>
              <a:round/>
              <a:headEnd/>
              <a:tailEnd type="triangle" w="med" len="med"/>
            </a:ln>
          </p:spPr>
          <p:txBody>
            <a:bodyPr/>
            <a:lstStyle/>
            <a:p>
              <a:endParaRPr lang="en-GB"/>
            </a:p>
          </p:txBody>
        </p:sp>
        <p:sp>
          <p:nvSpPr>
            <p:cNvPr id="76836" name="Line 336"/>
            <p:cNvSpPr>
              <a:spLocks noChangeShapeType="1"/>
            </p:cNvSpPr>
            <p:nvPr/>
          </p:nvSpPr>
          <p:spPr bwMode="auto">
            <a:xfrm>
              <a:off x="3057" y="2983"/>
              <a:ext cx="203" cy="0"/>
            </a:xfrm>
            <a:prstGeom prst="line">
              <a:avLst/>
            </a:prstGeom>
            <a:noFill/>
            <a:ln w="9525">
              <a:solidFill>
                <a:schemeClr val="tx1"/>
              </a:solidFill>
              <a:round/>
              <a:headEnd/>
              <a:tailEnd type="triangle" w="med" len="med"/>
            </a:ln>
          </p:spPr>
          <p:txBody>
            <a:bodyPr/>
            <a:lstStyle/>
            <a:p>
              <a:endParaRPr lang="en-GB"/>
            </a:p>
          </p:txBody>
        </p:sp>
        <p:sp>
          <p:nvSpPr>
            <p:cNvPr id="76837" name="Line 337"/>
            <p:cNvSpPr>
              <a:spLocks noChangeShapeType="1"/>
            </p:cNvSpPr>
            <p:nvPr/>
          </p:nvSpPr>
          <p:spPr bwMode="auto">
            <a:xfrm>
              <a:off x="3423" y="2984"/>
              <a:ext cx="203" cy="0"/>
            </a:xfrm>
            <a:prstGeom prst="line">
              <a:avLst/>
            </a:prstGeom>
            <a:noFill/>
            <a:ln w="9525">
              <a:solidFill>
                <a:schemeClr val="tx1"/>
              </a:solidFill>
              <a:round/>
              <a:headEnd type="triangle" w="med" len="med"/>
              <a:tailEnd/>
            </a:ln>
          </p:spPr>
          <p:txBody>
            <a:bodyPr/>
            <a:lstStyle/>
            <a:p>
              <a:endParaRPr lang="en-GB"/>
            </a:p>
          </p:txBody>
        </p:sp>
        <p:sp>
          <p:nvSpPr>
            <p:cNvPr id="76838" name="Line 338"/>
            <p:cNvSpPr>
              <a:spLocks noChangeShapeType="1"/>
            </p:cNvSpPr>
            <p:nvPr/>
          </p:nvSpPr>
          <p:spPr bwMode="auto">
            <a:xfrm>
              <a:off x="1107" y="2408"/>
              <a:ext cx="203" cy="0"/>
            </a:xfrm>
            <a:prstGeom prst="line">
              <a:avLst/>
            </a:prstGeom>
            <a:noFill/>
            <a:ln w="9525">
              <a:solidFill>
                <a:schemeClr val="tx1"/>
              </a:solidFill>
              <a:round/>
              <a:headEnd/>
              <a:tailEnd type="triangle" w="med" len="med"/>
            </a:ln>
          </p:spPr>
          <p:txBody>
            <a:bodyPr/>
            <a:lstStyle/>
            <a:p>
              <a:endParaRPr lang="en-GB"/>
            </a:p>
          </p:txBody>
        </p:sp>
        <p:sp>
          <p:nvSpPr>
            <p:cNvPr id="76839" name="Line 339"/>
            <p:cNvSpPr>
              <a:spLocks noChangeShapeType="1"/>
            </p:cNvSpPr>
            <p:nvPr/>
          </p:nvSpPr>
          <p:spPr bwMode="auto">
            <a:xfrm>
              <a:off x="1473" y="2409"/>
              <a:ext cx="203" cy="0"/>
            </a:xfrm>
            <a:prstGeom prst="line">
              <a:avLst/>
            </a:prstGeom>
            <a:noFill/>
            <a:ln w="9525">
              <a:solidFill>
                <a:schemeClr val="tx1"/>
              </a:solidFill>
              <a:round/>
              <a:headEnd type="triangle" w="med" len="med"/>
              <a:tailEnd/>
            </a:ln>
          </p:spPr>
          <p:txBody>
            <a:bodyPr/>
            <a:lstStyle/>
            <a:p>
              <a:endParaRPr lang="en-GB"/>
            </a:p>
          </p:txBody>
        </p:sp>
        <p:sp>
          <p:nvSpPr>
            <p:cNvPr id="76840" name="Line 340"/>
            <p:cNvSpPr>
              <a:spLocks noChangeShapeType="1"/>
            </p:cNvSpPr>
            <p:nvPr/>
          </p:nvSpPr>
          <p:spPr bwMode="auto">
            <a:xfrm>
              <a:off x="2469" y="3242"/>
              <a:ext cx="203" cy="0"/>
            </a:xfrm>
            <a:prstGeom prst="line">
              <a:avLst/>
            </a:prstGeom>
            <a:noFill/>
            <a:ln w="9525">
              <a:solidFill>
                <a:schemeClr val="tx1"/>
              </a:solidFill>
              <a:round/>
              <a:headEnd/>
              <a:tailEnd type="triangle" w="med" len="med"/>
            </a:ln>
          </p:spPr>
          <p:txBody>
            <a:bodyPr/>
            <a:lstStyle/>
            <a:p>
              <a:endParaRPr lang="en-GB"/>
            </a:p>
          </p:txBody>
        </p:sp>
        <p:sp>
          <p:nvSpPr>
            <p:cNvPr id="76841" name="Line 341"/>
            <p:cNvSpPr>
              <a:spLocks noChangeShapeType="1"/>
            </p:cNvSpPr>
            <p:nvPr/>
          </p:nvSpPr>
          <p:spPr bwMode="auto">
            <a:xfrm>
              <a:off x="2835" y="3243"/>
              <a:ext cx="203" cy="0"/>
            </a:xfrm>
            <a:prstGeom prst="line">
              <a:avLst/>
            </a:prstGeom>
            <a:noFill/>
            <a:ln w="9525">
              <a:solidFill>
                <a:schemeClr val="tx1"/>
              </a:solidFill>
              <a:round/>
              <a:headEnd type="triangle" w="med" len="med"/>
              <a:tailEnd/>
            </a:ln>
          </p:spPr>
          <p:txBody>
            <a:bodyPr/>
            <a:lstStyle/>
            <a:p>
              <a:endParaRPr lang="en-GB"/>
            </a:p>
          </p:txBody>
        </p:sp>
      </p:grpSp>
      <p:sp>
        <p:nvSpPr>
          <p:cNvPr id="76810" name="Rectangle 345"/>
          <p:cNvSpPr>
            <a:spLocks noChangeArrowheads="1"/>
          </p:cNvSpPr>
          <p:nvPr/>
        </p:nvSpPr>
        <p:spPr bwMode="auto">
          <a:xfrm>
            <a:off x="450230" y="1020142"/>
            <a:ext cx="9074150" cy="2160588"/>
          </a:xfrm>
          <a:prstGeom prst="rect">
            <a:avLst/>
          </a:prstGeom>
          <a:noFill/>
          <a:ln w="9525">
            <a:noFill/>
            <a:miter lim="800000"/>
            <a:headEnd/>
            <a:tailEnd/>
          </a:ln>
        </p:spPr>
        <p:txBody>
          <a:bodyPr lIns="100794" tIns="50397" rIns="100794" bIns="50397"/>
          <a:lstStyle/>
          <a:p>
            <a:pPr marL="587375" indent="-587375">
              <a:spcBef>
                <a:spcPct val="20000"/>
              </a:spcBef>
              <a:buClrTx/>
              <a:buFontTx/>
              <a:buAutoNum type="arabicPeriod"/>
            </a:pPr>
            <a:r>
              <a:rPr lang="en-GB" sz="2800" dirty="0">
                <a:solidFill>
                  <a:schemeClr val="tx1"/>
                </a:solidFill>
                <a:latin typeface="+mn-lt"/>
                <a:cs typeface="Arial" charset="0"/>
              </a:rPr>
              <a:t>Sequence DNA fragments from each end</a:t>
            </a:r>
          </a:p>
        </p:txBody>
      </p:sp>
      <p:grpSp>
        <p:nvGrpSpPr>
          <p:cNvPr id="9" name="Group 355"/>
          <p:cNvGrpSpPr>
            <a:grpSpLocks/>
          </p:cNvGrpSpPr>
          <p:nvPr/>
        </p:nvGrpSpPr>
        <p:grpSpPr bwMode="auto">
          <a:xfrm>
            <a:off x="2519363" y="4799013"/>
            <a:ext cx="3468687" cy="101600"/>
            <a:chOff x="1188" y="3364"/>
            <a:chExt cx="1982" cy="58"/>
          </a:xfrm>
        </p:grpSpPr>
        <p:sp>
          <p:nvSpPr>
            <p:cNvPr id="76815" name="Line 348"/>
            <p:cNvSpPr>
              <a:spLocks noChangeShapeType="1"/>
            </p:cNvSpPr>
            <p:nvPr/>
          </p:nvSpPr>
          <p:spPr bwMode="auto">
            <a:xfrm>
              <a:off x="1191" y="3393"/>
              <a:ext cx="1971" cy="0"/>
            </a:xfrm>
            <a:prstGeom prst="line">
              <a:avLst/>
            </a:prstGeom>
            <a:noFill/>
            <a:ln w="12700">
              <a:solidFill>
                <a:srgbClr val="D22424"/>
              </a:solidFill>
              <a:round/>
              <a:headEnd type="triangle" w="med" len="med"/>
              <a:tailEnd type="triangle" w="med" len="med"/>
            </a:ln>
          </p:spPr>
          <p:txBody>
            <a:bodyPr/>
            <a:lstStyle/>
            <a:p>
              <a:endParaRPr lang="en-GB"/>
            </a:p>
          </p:txBody>
        </p:sp>
        <p:sp>
          <p:nvSpPr>
            <p:cNvPr id="76816" name="Line 349"/>
            <p:cNvSpPr>
              <a:spLocks noChangeShapeType="1"/>
            </p:cNvSpPr>
            <p:nvPr/>
          </p:nvSpPr>
          <p:spPr bwMode="auto">
            <a:xfrm>
              <a:off x="1188" y="3364"/>
              <a:ext cx="0" cy="57"/>
            </a:xfrm>
            <a:prstGeom prst="line">
              <a:avLst/>
            </a:prstGeom>
            <a:noFill/>
            <a:ln w="12700">
              <a:solidFill>
                <a:srgbClr val="D22424"/>
              </a:solidFill>
              <a:round/>
              <a:headEnd/>
              <a:tailEnd/>
            </a:ln>
          </p:spPr>
          <p:txBody>
            <a:bodyPr/>
            <a:lstStyle/>
            <a:p>
              <a:endParaRPr lang="en-GB"/>
            </a:p>
          </p:txBody>
        </p:sp>
        <p:sp>
          <p:nvSpPr>
            <p:cNvPr id="76817" name="Line 350"/>
            <p:cNvSpPr>
              <a:spLocks noChangeShapeType="1"/>
            </p:cNvSpPr>
            <p:nvPr/>
          </p:nvSpPr>
          <p:spPr bwMode="auto">
            <a:xfrm>
              <a:off x="3170" y="3365"/>
              <a:ext cx="0" cy="57"/>
            </a:xfrm>
            <a:prstGeom prst="line">
              <a:avLst/>
            </a:prstGeom>
            <a:noFill/>
            <a:ln w="12700">
              <a:solidFill>
                <a:srgbClr val="D22424"/>
              </a:solidFill>
              <a:round/>
              <a:headEnd/>
              <a:tailEnd/>
            </a:ln>
          </p:spPr>
          <p:txBody>
            <a:bodyPr/>
            <a:lstStyle/>
            <a:p>
              <a:endParaRPr lang="en-GB"/>
            </a:p>
          </p:txBody>
        </p:sp>
      </p:grpSp>
      <p:grpSp>
        <p:nvGrpSpPr>
          <p:cNvPr id="10" name="Group 177"/>
          <p:cNvGrpSpPr>
            <a:grpSpLocks/>
          </p:cNvGrpSpPr>
          <p:nvPr/>
        </p:nvGrpSpPr>
        <p:grpSpPr bwMode="auto">
          <a:xfrm>
            <a:off x="119063" y="3621088"/>
            <a:ext cx="3095625" cy="1190625"/>
            <a:chOff x="107504" y="3284984"/>
            <a:chExt cx="2808312" cy="1080120"/>
          </a:xfrm>
        </p:grpSpPr>
        <p:cxnSp>
          <p:nvCxnSpPr>
            <p:cNvPr id="76813" name="Straight Arrow Connector 172"/>
            <p:cNvCxnSpPr>
              <a:cxnSpLocks noChangeShapeType="1"/>
            </p:cNvCxnSpPr>
            <p:nvPr/>
          </p:nvCxnSpPr>
          <p:spPr bwMode="auto">
            <a:xfrm>
              <a:off x="1259632" y="3717032"/>
              <a:ext cx="1656184" cy="648072"/>
            </a:xfrm>
            <a:prstGeom prst="straightConnector1">
              <a:avLst/>
            </a:prstGeom>
            <a:noFill/>
            <a:ln w="9525" algn="ctr">
              <a:solidFill>
                <a:srgbClr val="FF0000"/>
              </a:solidFill>
              <a:round/>
              <a:headEnd/>
              <a:tailEnd type="arrow" w="med" len="med"/>
            </a:ln>
          </p:spPr>
        </p:cxnSp>
        <p:sp>
          <p:nvSpPr>
            <p:cNvPr id="76814" name="TextBox 173"/>
            <p:cNvSpPr txBox="1">
              <a:spLocks noChangeArrowheads="1"/>
            </p:cNvSpPr>
            <p:nvPr/>
          </p:nvSpPr>
          <p:spPr bwMode="auto">
            <a:xfrm>
              <a:off x="107504" y="3284984"/>
              <a:ext cx="2088232" cy="395373"/>
            </a:xfrm>
            <a:prstGeom prst="rect">
              <a:avLst/>
            </a:prstGeom>
            <a:noFill/>
            <a:ln w="9525">
              <a:noFill/>
              <a:miter lim="800000"/>
              <a:headEnd/>
              <a:tailEnd/>
            </a:ln>
          </p:spPr>
          <p:txBody>
            <a:bodyPr>
              <a:spAutoFit/>
            </a:bodyPr>
            <a:lstStyle/>
            <a:p>
              <a:r>
                <a:rPr lang="en-GB">
                  <a:solidFill>
                    <a:srgbClr val="FF0000"/>
                  </a:solidFill>
                </a:rPr>
                <a:t>Insert length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5544" y="133560"/>
            <a:ext cx="9072563" cy="1069975"/>
          </a:xfrm>
        </p:spPr>
        <p:txBody>
          <a:bodyPr/>
          <a:lstStyle/>
          <a:p>
            <a:pPr eaLnBrk="1" hangingPunct="1">
              <a:buFont typeface="Times New Roman" pitchFamily="16" charset="0"/>
              <a:buNone/>
              <a:defRPr/>
            </a:pPr>
            <a:r>
              <a:rPr lang="en-GB" sz="3200" kern="1200" dirty="0" smtClean="0">
                <a:solidFill>
                  <a:schemeClr val="tx1"/>
                </a:solidFill>
                <a:latin typeface="+mn-lt"/>
                <a:ea typeface="+mn-ea"/>
                <a:cs typeface="+mn-cs"/>
              </a:rPr>
              <a:t>De-novo sequence assembly</a:t>
            </a:r>
            <a:endParaRPr lang="en-US" sz="3200" kern="1200" dirty="0" smtClean="0">
              <a:solidFill>
                <a:schemeClr val="tx1"/>
              </a:solidFill>
              <a:latin typeface="+mn-lt"/>
              <a:ea typeface="+mn-ea"/>
              <a:cs typeface="+mn-cs"/>
            </a:endParaRPr>
          </a:p>
        </p:txBody>
      </p:sp>
      <p:sp>
        <p:nvSpPr>
          <p:cNvPr id="77827" name="Line 18"/>
          <p:cNvSpPr>
            <a:spLocks noChangeShapeType="1"/>
          </p:cNvSpPr>
          <p:nvPr/>
        </p:nvSpPr>
        <p:spPr bwMode="auto">
          <a:xfrm>
            <a:off x="3848100" y="424815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28" name="Line 19"/>
          <p:cNvSpPr>
            <a:spLocks noChangeShapeType="1"/>
          </p:cNvSpPr>
          <p:nvPr/>
        </p:nvSpPr>
        <p:spPr bwMode="auto">
          <a:xfrm>
            <a:off x="2087563" y="508476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29" name="Line 20"/>
          <p:cNvSpPr>
            <a:spLocks noChangeShapeType="1"/>
          </p:cNvSpPr>
          <p:nvPr/>
        </p:nvSpPr>
        <p:spPr bwMode="auto">
          <a:xfrm>
            <a:off x="5930900" y="508635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30" name="Line 21"/>
          <p:cNvSpPr>
            <a:spLocks noChangeShapeType="1"/>
          </p:cNvSpPr>
          <p:nvPr/>
        </p:nvSpPr>
        <p:spPr bwMode="auto">
          <a:xfrm>
            <a:off x="2103438" y="28559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31" name="Line 22"/>
          <p:cNvSpPr>
            <a:spLocks noChangeShapeType="1"/>
          </p:cNvSpPr>
          <p:nvPr/>
        </p:nvSpPr>
        <p:spPr bwMode="auto">
          <a:xfrm>
            <a:off x="5946775" y="28575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32" name="Line 23"/>
          <p:cNvSpPr>
            <a:spLocks noChangeShapeType="1"/>
          </p:cNvSpPr>
          <p:nvPr/>
        </p:nvSpPr>
        <p:spPr bwMode="auto">
          <a:xfrm>
            <a:off x="3211513" y="461645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33" name="Line 24"/>
          <p:cNvSpPr>
            <a:spLocks noChangeShapeType="1"/>
          </p:cNvSpPr>
          <p:nvPr/>
        </p:nvSpPr>
        <p:spPr bwMode="auto">
          <a:xfrm>
            <a:off x="7054850" y="4602163"/>
            <a:ext cx="354013"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34" name="Line 25"/>
          <p:cNvSpPr>
            <a:spLocks noChangeShapeType="1"/>
          </p:cNvSpPr>
          <p:nvPr/>
        </p:nvSpPr>
        <p:spPr bwMode="auto">
          <a:xfrm>
            <a:off x="3489325" y="354647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35" name="Line 26"/>
          <p:cNvSpPr>
            <a:spLocks noChangeShapeType="1"/>
          </p:cNvSpPr>
          <p:nvPr/>
        </p:nvSpPr>
        <p:spPr bwMode="auto">
          <a:xfrm>
            <a:off x="4129088" y="354806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36" name="Line 27"/>
          <p:cNvSpPr>
            <a:spLocks noChangeShapeType="1"/>
          </p:cNvSpPr>
          <p:nvPr/>
        </p:nvSpPr>
        <p:spPr bwMode="auto">
          <a:xfrm>
            <a:off x="2173288" y="388778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37" name="Line 28"/>
          <p:cNvSpPr>
            <a:spLocks noChangeShapeType="1"/>
          </p:cNvSpPr>
          <p:nvPr/>
        </p:nvSpPr>
        <p:spPr bwMode="auto">
          <a:xfrm>
            <a:off x="6016625" y="388937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38" name="Line 29"/>
          <p:cNvSpPr>
            <a:spLocks noChangeShapeType="1"/>
          </p:cNvSpPr>
          <p:nvPr/>
        </p:nvSpPr>
        <p:spPr bwMode="auto">
          <a:xfrm>
            <a:off x="4772025" y="357187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782" name="Line 30"/>
          <p:cNvSpPr>
            <a:spLocks noChangeShapeType="1"/>
          </p:cNvSpPr>
          <p:nvPr/>
        </p:nvSpPr>
        <p:spPr bwMode="auto">
          <a:xfrm>
            <a:off x="8615363" y="357346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40" name="Line 31"/>
          <p:cNvSpPr>
            <a:spLocks noChangeShapeType="1"/>
          </p:cNvSpPr>
          <p:nvPr/>
        </p:nvSpPr>
        <p:spPr bwMode="auto">
          <a:xfrm>
            <a:off x="3478213" y="323056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784" name="Line 32"/>
          <p:cNvSpPr>
            <a:spLocks noChangeShapeType="1"/>
          </p:cNvSpPr>
          <p:nvPr/>
        </p:nvSpPr>
        <p:spPr bwMode="auto">
          <a:xfrm>
            <a:off x="7321550" y="323215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42" name="Line 33"/>
          <p:cNvSpPr>
            <a:spLocks noChangeShapeType="1"/>
          </p:cNvSpPr>
          <p:nvPr/>
        </p:nvSpPr>
        <p:spPr bwMode="auto">
          <a:xfrm>
            <a:off x="6610350" y="4024313"/>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43" name="Line 34"/>
          <p:cNvSpPr>
            <a:spLocks noChangeShapeType="1"/>
          </p:cNvSpPr>
          <p:nvPr/>
        </p:nvSpPr>
        <p:spPr bwMode="auto">
          <a:xfrm>
            <a:off x="7250113" y="40259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44" name="Line 35"/>
          <p:cNvSpPr>
            <a:spLocks noChangeShapeType="1"/>
          </p:cNvSpPr>
          <p:nvPr/>
        </p:nvSpPr>
        <p:spPr bwMode="auto">
          <a:xfrm>
            <a:off x="3208338" y="4246563"/>
            <a:ext cx="354012"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45" name="Line 36"/>
          <p:cNvSpPr>
            <a:spLocks noChangeShapeType="1"/>
          </p:cNvSpPr>
          <p:nvPr/>
        </p:nvSpPr>
        <p:spPr bwMode="auto">
          <a:xfrm>
            <a:off x="5708650" y="435768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46" name="Line 37"/>
          <p:cNvSpPr>
            <a:spLocks noChangeShapeType="1"/>
          </p:cNvSpPr>
          <p:nvPr/>
        </p:nvSpPr>
        <p:spPr bwMode="auto">
          <a:xfrm>
            <a:off x="6348413" y="435927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47" name="Line 38"/>
          <p:cNvSpPr>
            <a:spLocks noChangeShapeType="1"/>
          </p:cNvSpPr>
          <p:nvPr/>
        </p:nvSpPr>
        <p:spPr bwMode="auto">
          <a:xfrm>
            <a:off x="2295525" y="33512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48" name="Line 39"/>
          <p:cNvSpPr>
            <a:spLocks noChangeShapeType="1"/>
          </p:cNvSpPr>
          <p:nvPr/>
        </p:nvSpPr>
        <p:spPr bwMode="auto">
          <a:xfrm>
            <a:off x="2936875" y="3352800"/>
            <a:ext cx="354013"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49" name="Line 40"/>
          <p:cNvSpPr>
            <a:spLocks noChangeShapeType="1"/>
          </p:cNvSpPr>
          <p:nvPr/>
        </p:nvSpPr>
        <p:spPr bwMode="auto">
          <a:xfrm>
            <a:off x="4679950" y="4810125"/>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50" name="Line 41"/>
          <p:cNvSpPr>
            <a:spLocks noChangeShapeType="1"/>
          </p:cNvSpPr>
          <p:nvPr/>
        </p:nvSpPr>
        <p:spPr bwMode="auto">
          <a:xfrm>
            <a:off x="5319713" y="48117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51" name="Line 43"/>
          <p:cNvSpPr>
            <a:spLocks noChangeShapeType="1"/>
          </p:cNvSpPr>
          <p:nvPr/>
        </p:nvSpPr>
        <p:spPr bwMode="auto">
          <a:xfrm>
            <a:off x="4086225" y="44577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52" name="Line 44"/>
          <p:cNvSpPr>
            <a:spLocks noChangeShapeType="1"/>
          </p:cNvSpPr>
          <p:nvPr/>
        </p:nvSpPr>
        <p:spPr bwMode="auto">
          <a:xfrm>
            <a:off x="2325688" y="52943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797" name="Line 45"/>
          <p:cNvSpPr>
            <a:spLocks noChangeShapeType="1"/>
          </p:cNvSpPr>
          <p:nvPr/>
        </p:nvSpPr>
        <p:spPr bwMode="auto">
          <a:xfrm>
            <a:off x="6169025" y="52959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54" name="Line 46"/>
          <p:cNvSpPr>
            <a:spLocks noChangeShapeType="1"/>
          </p:cNvSpPr>
          <p:nvPr/>
        </p:nvSpPr>
        <p:spPr bwMode="auto">
          <a:xfrm>
            <a:off x="2341563" y="306546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55" name="Line 47"/>
          <p:cNvSpPr>
            <a:spLocks noChangeShapeType="1"/>
          </p:cNvSpPr>
          <p:nvPr/>
        </p:nvSpPr>
        <p:spPr bwMode="auto">
          <a:xfrm>
            <a:off x="6184900" y="306705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56" name="Line 48"/>
          <p:cNvSpPr>
            <a:spLocks noChangeShapeType="1"/>
          </p:cNvSpPr>
          <p:nvPr/>
        </p:nvSpPr>
        <p:spPr bwMode="auto">
          <a:xfrm>
            <a:off x="3449638" y="4778375"/>
            <a:ext cx="354012"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57" name="Line 49"/>
          <p:cNvSpPr>
            <a:spLocks noChangeShapeType="1"/>
          </p:cNvSpPr>
          <p:nvPr/>
        </p:nvSpPr>
        <p:spPr bwMode="auto">
          <a:xfrm>
            <a:off x="7292975" y="4811713"/>
            <a:ext cx="354013"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58" name="Line 50"/>
          <p:cNvSpPr>
            <a:spLocks noChangeShapeType="1"/>
          </p:cNvSpPr>
          <p:nvPr/>
        </p:nvSpPr>
        <p:spPr bwMode="auto">
          <a:xfrm>
            <a:off x="3727450" y="375602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59" name="Line 51"/>
          <p:cNvSpPr>
            <a:spLocks noChangeShapeType="1"/>
          </p:cNvSpPr>
          <p:nvPr/>
        </p:nvSpPr>
        <p:spPr bwMode="auto">
          <a:xfrm>
            <a:off x="4367213" y="37592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60" name="Line 52"/>
          <p:cNvSpPr>
            <a:spLocks noChangeShapeType="1"/>
          </p:cNvSpPr>
          <p:nvPr/>
        </p:nvSpPr>
        <p:spPr bwMode="auto">
          <a:xfrm>
            <a:off x="2411413" y="409733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61" name="Line 53"/>
          <p:cNvSpPr>
            <a:spLocks noChangeShapeType="1"/>
          </p:cNvSpPr>
          <p:nvPr/>
        </p:nvSpPr>
        <p:spPr bwMode="auto">
          <a:xfrm>
            <a:off x="6254750" y="409892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62" name="Line 54"/>
          <p:cNvSpPr>
            <a:spLocks noChangeShapeType="1"/>
          </p:cNvSpPr>
          <p:nvPr/>
        </p:nvSpPr>
        <p:spPr bwMode="auto">
          <a:xfrm>
            <a:off x="5010150" y="378142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07" name="Line 55"/>
          <p:cNvSpPr>
            <a:spLocks noChangeShapeType="1"/>
          </p:cNvSpPr>
          <p:nvPr/>
        </p:nvSpPr>
        <p:spPr bwMode="auto">
          <a:xfrm>
            <a:off x="8853488" y="37830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64" name="Line 56"/>
          <p:cNvSpPr>
            <a:spLocks noChangeShapeType="1"/>
          </p:cNvSpPr>
          <p:nvPr/>
        </p:nvSpPr>
        <p:spPr bwMode="auto">
          <a:xfrm>
            <a:off x="3716338" y="34401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65" name="Line 57"/>
          <p:cNvSpPr>
            <a:spLocks noChangeShapeType="1"/>
          </p:cNvSpPr>
          <p:nvPr/>
        </p:nvSpPr>
        <p:spPr bwMode="auto">
          <a:xfrm>
            <a:off x="7559675" y="34417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66" name="Line 58"/>
          <p:cNvSpPr>
            <a:spLocks noChangeShapeType="1"/>
          </p:cNvSpPr>
          <p:nvPr/>
        </p:nvSpPr>
        <p:spPr bwMode="auto">
          <a:xfrm>
            <a:off x="6848475" y="4233863"/>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67" name="Line 59"/>
          <p:cNvSpPr>
            <a:spLocks noChangeShapeType="1"/>
          </p:cNvSpPr>
          <p:nvPr/>
        </p:nvSpPr>
        <p:spPr bwMode="auto">
          <a:xfrm>
            <a:off x="7488238" y="423545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68" name="Line 60"/>
          <p:cNvSpPr>
            <a:spLocks noChangeShapeType="1"/>
          </p:cNvSpPr>
          <p:nvPr/>
        </p:nvSpPr>
        <p:spPr bwMode="auto">
          <a:xfrm>
            <a:off x="3444875" y="44561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69" name="Line 61"/>
          <p:cNvSpPr>
            <a:spLocks noChangeShapeType="1"/>
          </p:cNvSpPr>
          <p:nvPr/>
        </p:nvSpPr>
        <p:spPr bwMode="auto">
          <a:xfrm>
            <a:off x="5946775" y="456723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70" name="Line 62"/>
          <p:cNvSpPr>
            <a:spLocks noChangeShapeType="1"/>
          </p:cNvSpPr>
          <p:nvPr/>
        </p:nvSpPr>
        <p:spPr bwMode="auto">
          <a:xfrm>
            <a:off x="6586538" y="456882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71" name="Line 63"/>
          <p:cNvSpPr>
            <a:spLocks noChangeShapeType="1"/>
          </p:cNvSpPr>
          <p:nvPr/>
        </p:nvSpPr>
        <p:spPr bwMode="auto">
          <a:xfrm>
            <a:off x="2533650" y="356076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72" name="Line 64"/>
          <p:cNvSpPr>
            <a:spLocks noChangeShapeType="1"/>
          </p:cNvSpPr>
          <p:nvPr/>
        </p:nvSpPr>
        <p:spPr bwMode="auto">
          <a:xfrm>
            <a:off x="3175000" y="3562350"/>
            <a:ext cx="354013"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73" name="Line 65"/>
          <p:cNvSpPr>
            <a:spLocks noChangeShapeType="1"/>
          </p:cNvSpPr>
          <p:nvPr/>
        </p:nvSpPr>
        <p:spPr bwMode="auto">
          <a:xfrm>
            <a:off x="4918075" y="5019675"/>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74" name="Line 66"/>
          <p:cNvSpPr>
            <a:spLocks noChangeShapeType="1"/>
          </p:cNvSpPr>
          <p:nvPr/>
        </p:nvSpPr>
        <p:spPr bwMode="auto">
          <a:xfrm>
            <a:off x="5557838" y="502126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75" name="Line 68"/>
          <p:cNvSpPr>
            <a:spLocks noChangeShapeType="1"/>
          </p:cNvSpPr>
          <p:nvPr/>
        </p:nvSpPr>
        <p:spPr bwMode="auto">
          <a:xfrm>
            <a:off x="3792538" y="455612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821" name="Line 69"/>
          <p:cNvSpPr>
            <a:spLocks noChangeShapeType="1"/>
          </p:cNvSpPr>
          <p:nvPr/>
        </p:nvSpPr>
        <p:spPr bwMode="auto">
          <a:xfrm>
            <a:off x="2032000" y="5392738"/>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77" name="Line 70"/>
          <p:cNvSpPr>
            <a:spLocks noChangeShapeType="1"/>
          </p:cNvSpPr>
          <p:nvPr/>
        </p:nvSpPr>
        <p:spPr bwMode="auto">
          <a:xfrm>
            <a:off x="5875338" y="5394325"/>
            <a:ext cx="354012"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823" name="Line 71"/>
          <p:cNvSpPr>
            <a:spLocks noChangeShapeType="1"/>
          </p:cNvSpPr>
          <p:nvPr/>
        </p:nvSpPr>
        <p:spPr bwMode="auto">
          <a:xfrm>
            <a:off x="2047875" y="3163888"/>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79" name="Line 72"/>
          <p:cNvSpPr>
            <a:spLocks noChangeShapeType="1"/>
          </p:cNvSpPr>
          <p:nvPr/>
        </p:nvSpPr>
        <p:spPr bwMode="auto">
          <a:xfrm>
            <a:off x="5891213" y="3165475"/>
            <a:ext cx="354012"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80" name="Line 73"/>
          <p:cNvSpPr>
            <a:spLocks noChangeShapeType="1"/>
          </p:cNvSpPr>
          <p:nvPr/>
        </p:nvSpPr>
        <p:spPr bwMode="auto">
          <a:xfrm>
            <a:off x="3154363" y="490855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81" name="Line 74"/>
          <p:cNvSpPr>
            <a:spLocks noChangeShapeType="1"/>
          </p:cNvSpPr>
          <p:nvPr/>
        </p:nvSpPr>
        <p:spPr bwMode="auto">
          <a:xfrm>
            <a:off x="6997700" y="4910138"/>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82" name="Line 75"/>
          <p:cNvSpPr>
            <a:spLocks noChangeShapeType="1"/>
          </p:cNvSpPr>
          <p:nvPr/>
        </p:nvSpPr>
        <p:spPr bwMode="auto">
          <a:xfrm>
            <a:off x="3433763" y="385445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29" name="Line 77"/>
          <p:cNvSpPr>
            <a:spLocks noChangeShapeType="1"/>
          </p:cNvSpPr>
          <p:nvPr/>
        </p:nvSpPr>
        <p:spPr bwMode="auto">
          <a:xfrm>
            <a:off x="2095500" y="415448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84" name="Line 78"/>
          <p:cNvSpPr>
            <a:spLocks noChangeShapeType="1"/>
          </p:cNvSpPr>
          <p:nvPr/>
        </p:nvSpPr>
        <p:spPr bwMode="auto">
          <a:xfrm>
            <a:off x="5961063" y="4197350"/>
            <a:ext cx="354012"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831" name="Line 79"/>
          <p:cNvSpPr>
            <a:spLocks noChangeShapeType="1"/>
          </p:cNvSpPr>
          <p:nvPr/>
        </p:nvSpPr>
        <p:spPr bwMode="auto">
          <a:xfrm>
            <a:off x="4716463" y="387985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32" name="Line 80"/>
          <p:cNvSpPr>
            <a:spLocks noChangeShapeType="1"/>
          </p:cNvSpPr>
          <p:nvPr/>
        </p:nvSpPr>
        <p:spPr bwMode="auto">
          <a:xfrm>
            <a:off x="8559800" y="3881438"/>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833" name="Line 81"/>
          <p:cNvSpPr>
            <a:spLocks noChangeShapeType="1"/>
          </p:cNvSpPr>
          <p:nvPr/>
        </p:nvSpPr>
        <p:spPr bwMode="auto">
          <a:xfrm>
            <a:off x="3422650" y="353853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88" name="Line 82"/>
          <p:cNvSpPr>
            <a:spLocks noChangeShapeType="1"/>
          </p:cNvSpPr>
          <p:nvPr/>
        </p:nvSpPr>
        <p:spPr bwMode="auto">
          <a:xfrm>
            <a:off x="7265988" y="354012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89" name="Line 83"/>
          <p:cNvSpPr>
            <a:spLocks noChangeShapeType="1"/>
          </p:cNvSpPr>
          <p:nvPr/>
        </p:nvSpPr>
        <p:spPr bwMode="auto">
          <a:xfrm>
            <a:off x="6553200" y="433228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36" name="Line 84"/>
          <p:cNvSpPr>
            <a:spLocks noChangeShapeType="1"/>
          </p:cNvSpPr>
          <p:nvPr/>
        </p:nvSpPr>
        <p:spPr bwMode="auto">
          <a:xfrm>
            <a:off x="7194550" y="433387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91" name="Line 85"/>
          <p:cNvSpPr>
            <a:spLocks noChangeShapeType="1"/>
          </p:cNvSpPr>
          <p:nvPr/>
        </p:nvSpPr>
        <p:spPr bwMode="auto">
          <a:xfrm>
            <a:off x="3151188" y="455453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92" name="Line 86"/>
          <p:cNvSpPr>
            <a:spLocks noChangeShapeType="1"/>
          </p:cNvSpPr>
          <p:nvPr/>
        </p:nvSpPr>
        <p:spPr bwMode="auto">
          <a:xfrm>
            <a:off x="5653088" y="4665663"/>
            <a:ext cx="354012"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93" name="Line 87"/>
          <p:cNvSpPr>
            <a:spLocks noChangeShapeType="1"/>
          </p:cNvSpPr>
          <p:nvPr/>
        </p:nvSpPr>
        <p:spPr bwMode="auto">
          <a:xfrm>
            <a:off x="6292850" y="466725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94" name="Line 88"/>
          <p:cNvSpPr>
            <a:spLocks noChangeShapeType="1"/>
          </p:cNvSpPr>
          <p:nvPr/>
        </p:nvSpPr>
        <p:spPr bwMode="auto">
          <a:xfrm>
            <a:off x="2239963" y="365918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95" name="Line 89"/>
          <p:cNvSpPr>
            <a:spLocks noChangeShapeType="1"/>
          </p:cNvSpPr>
          <p:nvPr/>
        </p:nvSpPr>
        <p:spPr bwMode="auto">
          <a:xfrm>
            <a:off x="2879725" y="366077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96" name="Line 90"/>
          <p:cNvSpPr>
            <a:spLocks noChangeShapeType="1"/>
          </p:cNvSpPr>
          <p:nvPr/>
        </p:nvSpPr>
        <p:spPr bwMode="auto">
          <a:xfrm>
            <a:off x="4622800" y="511810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897" name="Line 91"/>
          <p:cNvSpPr>
            <a:spLocks noChangeShapeType="1"/>
          </p:cNvSpPr>
          <p:nvPr/>
        </p:nvSpPr>
        <p:spPr bwMode="auto">
          <a:xfrm>
            <a:off x="5264150" y="5119688"/>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98" name="Line 93"/>
          <p:cNvSpPr>
            <a:spLocks noChangeShapeType="1"/>
          </p:cNvSpPr>
          <p:nvPr/>
        </p:nvSpPr>
        <p:spPr bwMode="auto">
          <a:xfrm>
            <a:off x="4338638" y="3968750"/>
            <a:ext cx="354012"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899" name="Line 94"/>
          <p:cNvSpPr>
            <a:spLocks noChangeShapeType="1"/>
          </p:cNvSpPr>
          <p:nvPr/>
        </p:nvSpPr>
        <p:spPr bwMode="auto">
          <a:xfrm>
            <a:off x="2578100" y="4805363"/>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47" name="Line 95"/>
          <p:cNvSpPr>
            <a:spLocks noChangeShapeType="1"/>
          </p:cNvSpPr>
          <p:nvPr/>
        </p:nvSpPr>
        <p:spPr bwMode="auto">
          <a:xfrm>
            <a:off x="6421438" y="4806950"/>
            <a:ext cx="354012"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848" name="Line 96"/>
          <p:cNvSpPr>
            <a:spLocks noChangeShapeType="1"/>
          </p:cNvSpPr>
          <p:nvPr/>
        </p:nvSpPr>
        <p:spPr bwMode="auto">
          <a:xfrm>
            <a:off x="2593975" y="2574925"/>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49" name="Line 97"/>
          <p:cNvSpPr>
            <a:spLocks noChangeShapeType="1"/>
          </p:cNvSpPr>
          <p:nvPr/>
        </p:nvSpPr>
        <p:spPr bwMode="auto">
          <a:xfrm>
            <a:off x="6435725" y="25765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03" name="Line 98"/>
          <p:cNvSpPr>
            <a:spLocks noChangeShapeType="1"/>
          </p:cNvSpPr>
          <p:nvPr/>
        </p:nvSpPr>
        <p:spPr bwMode="auto">
          <a:xfrm>
            <a:off x="3700463" y="431958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04" name="Line 99"/>
          <p:cNvSpPr>
            <a:spLocks noChangeShapeType="1"/>
          </p:cNvSpPr>
          <p:nvPr/>
        </p:nvSpPr>
        <p:spPr bwMode="auto">
          <a:xfrm>
            <a:off x="7543800" y="432117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05" name="Line 100"/>
          <p:cNvSpPr>
            <a:spLocks noChangeShapeType="1"/>
          </p:cNvSpPr>
          <p:nvPr/>
        </p:nvSpPr>
        <p:spPr bwMode="auto">
          <a:xfrm>
            <a:off x="3979863" y="3267075"/>
            <a:ext cx="354012"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06" name="Line 101"/>
          <p:cNvSpPr>
            <a:spLocks noChangeShapeType="1"/>
          </p:cNvSpPr>
          <p:nvPr/>
        </p:nvSpPr>
        <p:spPr bwMode="auto">
          <a:xfrm>
            <a:off x="4619625" y="326866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854" name="Line 102"/>
          <p:cNvSpPr>
            <a:spLocks noChangeShapeType="1"/>
          </p:cNvSpPr>
          <p:nvPr/>
        </p:nvSpPr>
        <p:spPr bwMode="auto">
          <a:xfrm>
            <a:off x="2663825" y="3608388"/>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08" name="Line 103"/>
          <p:cNvSpPr>
            <a:spLocks noChangeShapeType="1"/>
          </p:cNvSpPr>
          <p:nvPr/>
        </p:nvSpPr>
        <p:spPr bwMode="auto">
          <a:xfrm>
            <a:off x="6507163" y="3609975"/>
            <a:ext cx="354012"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09" name="Line 104"/>
          <p:cNvSpPr>
            <a:spLocks noChangeShapeType="1"/>
          </p:cNvSpPr>
          <p:nvPr/>
        </p:nvSpPr>
        <p:spPr bwMode="auto">
          <a:xfrm>
            <a:off x="5262563" y="329088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57" name="Line 105"/>
          <p:cNvSpPr>
            <a:spLocks noChangeShapeType="1"/>
          </p:cNvSpPr>
          <p:nvPr/>
        </p:nvSpPr>
        <p:spPr bwMode="auto">
          <a:xfrm>
            <a:off x="9105900" y="3292475"/>
            <a:ext cx="354013"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11" name="Line 106"/>
          <p:cNvSpPr>
            <a:spLocks noChangeShapeType="1"/>
          </p:cNvSpPr>
          <p:nvPr/>
        </p:nvSpPr>
        <p:spPr bwMode="auto">
          <a:xfrm>
            <a:off x="3968750" y="294957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59" name="Line 107"/>
          <p:cNvSpPr>
            <a:spLocks noChangeShapeType="1"/>
          </p:cNvSpPr>
          <p:nvPr/>
        </p:nvSpPr>
        <p:spPr bwMode="auto">
          <a:xfrm>
            <a:off x="7812088" y="295116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13" name="Line 108"/>
          <p:cNvSpPr>
            <a:spLocks noChangeShapeType="1"/>
          </p:cNvSpPr>
          <p:nvPr/>
        </p:nvSpPr>
        <p:spPr bwMode="auto">
          <a:xfrm>
            <a:off x="7099300" y="37449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14" name="Line 109"/>
          <p:cNvSpPr>
            <a:spLocks noChangeShapeType="1"/>
          </p:cNvSpPr>
          <p:nvPr/>
        </p:nvSpPr>
        <p:spPr bwMode="auto">
          <a:xfrm>
            <a:off x="7740650" y="37465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15" name="Line 110"/>
          <p:cNvSpPr>
            <a:spLocks noChangeShapeType="1"/>
          </p:cNvSpPr>
          <p:nvPr/>
        </p:nvSpPr>
        <p:spPr bwMode="auto">
          <a:xfrm>
            <a:off x="3697288" y="396716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16" name="Line 111"/>
          <p:cNvSpPr>
            <a:spLocks noChangeShapeType="1"/>
          </p:cNvSpPr>
          <p:nvPr/>
        </p:nvSpPr>
        <p:spPr bwMode="auto">
          <a:xfrm>
            <a:off x="6199188" y="4076700"/>
            <a:ext cx="354012"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17" name="Line 112"/>
          <p:cNvSpPr>
            <a:spLocks noChangeShapeType="1"/>
          </p:cNvSpPr>
          <p:nvPr/>
        </p:nvSpPr>
        <p:spPr bwMode="auto">
          <a:xfrm>
            <a:off x="6838950" y="4078288"/>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18" name="Line 113"/>
          <p:cNvSpPr>
            <a:spLocks noChangeShapeType="1"/>
          </p:cNvSpPr>
          <p:nvPr/>
        </p:nvSpPr>
        <p:spPr bwMode="auto">
          <a:xfrm>
            <a:off x="2786063" y="307022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19" name="Line 114"/>
          <p:cNvSpPr>
            <a:spLocks noChangeShapeType="1"/>
          </p:cNvSpPr>
          <p:nvPr/>
        </p:nvSpPr>
        <p:spPr bwMode="auto">
          <a:xfrm>
            <a:off x="3425825" y="30718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20" name="Line 115"/>
          <p:cNvSpPr>
            <a:spLocks noChangeShapeType="1"/>
          </p:cNvSpPr>
          <p:nvPr/>
        </p:nvSpPr>
        <p:spPr bwMode="auto">
          <a:xfrm>
            <a:off x="5168900" y="453072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21" name="Line 116"/>
          <p:cNvSpPr>
            <a:spLocks noChangeShapeType="1"/>
          </p:cNvSpPr>
          <p:nvPr/>
        </p:nvSpPr>
        <p:spPr bwMode="auto">
          <a:xfrm>
            <a:off x="5810250" y="45323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22" name="Line 118"/>
          <p:cNvSpPr>
            <a:spLocks noChangeShapeType="1"/>
          </p:cNvSpPr>
          <p:nvPr/>
        </p:nvSpPr>
        <p:spPr bwMode="auto">
          <a:xfrm>
            <a:off x="4268788" y="4584700"/>
            <a:ext cx="354012"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23" name="Line 119"/>
          <p:cNvSpPr>
            <a:spLocks noChangeShapeType="1"/>
          </p:cNvSpPr>
          <p:nvPr/>
        </p:nvSpPr>
        <p:spPr bwMode="auto">
          <a:xfrm>
            <a:off x="2508250" y="5421313"/>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24" name="Line 120"/>
          <p:cNvSpPr>
            <a:spLocks noChangeShapeType="1"/>
          </p:cNvSpPr>
          <p:nvPr/>
        </p:nvSpPr>
        <p:spPr bwMode="auto">
          <a:xfrm>
            <a:off x="6350000" y="54229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25" name="Line 121"/>
          <p:cNvSpPr>
            <a:spLocks noChangeShapeType="1"/>
          </p:cNvSpPr>
          <p:nvPr/>
        </p:nvSpPr>
        <p:spPr bwMode="auto">
          <a:xfrm>
            <a:off x="2522538" y="319087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26" name="Line 122"/>
          <p:cNvSpPr>
            <a:spLocks noChangeShapeType="1"/>
          </p:cNvSpPr>
          <p:nvPr/>
        </p:nvSpPr>
        <p:spPr bwMode="auto">
          <a:xfrm>
            <a:off x="6365875" y="319246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27" name="Line 123"/>
          <p:cNvSpPr>
            <a:spLocks noChangeShapeType="1"/>
          </p:cNvSpPr>
          <p:nvPr/>
        </p:nvSpPr>
        <p:spPr bwMode="auto">
          <a:xfrm>
            <a:off x="3630613" y="493553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28" name="Line 124"/>
          <p:cNvSpPr>
            <a:spLocks noChangeShapeType="1"/>
          </p:cNvSpPr>
          <p:nvPr/>
        </p:nvSpPr>
        <p:spPr bwMode="auto">
          <a:xfrm>
            <a:off x="7473950" y="493712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29" name="Line 125"/>
          <p:cNvSpPr>
            <a:spLocks noChangeShapeType="1"/>
          </p:cNvSpPr>
          <p:nvPr/>
        </p:nvSpPr>
        <p:spPr bwMode="auto">
          <a:xfrm>
            <a:off x="3910013" y="3883025"/>
            <a:ext cx="354012"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30" name="Line 126"/>
          <p:cNvSpPr>
            <a:spLocks noChangeShapeType="1"/>
          </p:cNvSpPr>
          <p:nvPr/>
        </p:nvSpPr>
        <p:spPr bwMode="auto">
          <a:xfrm>
            <a:off x="4549775" y="38846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31" name="Line 127"/>
          <p:cNvSpPr>
            <a:spLocks noChangeShapeType="1"/>
          </p:cNvSpPr>
          <p:nvPr/>
        </p:nvSpPr>
        <p:spPr bwMode="auto">
          <a:xfrm>
            <a:off x="2593975" y="4224338"/>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80" name="Line 128"/>
          <p:cNvSpPr>
            <a:spLocks noChangeShapeType="1"/>
          </p:cNvSpPr>
          <p:nvPr/>
        </p:nvSpPr>
        <p:spPr bwMode="auto">
          <a:xfrm>
            <a:off x="6435725" y="422592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33" name="Line 129"/>
          <p:cNvSpPr>
            <a:spLocks noChangeShapeType="1"/>
          </p:cNvSpPr>
          <p:nvPr/>
        </p:nvSpPr>
        <p:spPr bwMode="auto">
          <a:xfrm>
            <a:off x="5192713" y="3906838"/>
            <a:ext cx="354012"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82" name="Line 130"/>
          <p:cNvSpPr>
            <a:spLocks noChangeShapeType="1"/>
          </p:cNvSpPr>
          <p:nvPr/>
        </p:nvSpPr>
        <p:spPr bwMode="auto">
          <a:xfrm>
            <a:off x="9036050" y="3908425"/>
            <a:ext cx="354013"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35" name="Line 132"/>
          <p:cNvSpPr>
            <a:spLocks noChangeShapeType="1"/>
          </p:cNvSpPr>
          <p:nvPr/>
        </p:nvSpPr>
        <p:spPr bwMode="auto">
          <a:xfrm>
            <a:off x="7742238" y="35671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36" name="Line 134"/>
          <p:cNvSpPr>
            <a:spLocks noChangeShapeType="1"/>
          </p:cNvSpPr>
          <p:nvPr/>
        </p:nvSpPr>
        <p:spPr bwMode="auto">
          <a:xfrm>
            <a:off x="7670800" y="436245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37" name="Line 135"/>
          <p:cNvSpPr>
            <a:spLocks noChangeShapeType="1"/>
          </p:cNvSpPr>
          <p:nvPr/>
        </p:nvSpPr>
        <p:spPr bwMode="auto">
          <a:xfrm>
            <a:off x="3627438" y="461486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38" name="Line 136"/>
          <p:cNvSpPr>
            <a:spLocks noChangeShapeType="1"/>
          </p:cNvSpPr>
          <p:nvPr/>
        </p:nvSpPr>
        <p:spPr bwMode="auto">
          <a:xfrm>
            <a:off x="6127750" y="469265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39" name="Line 137"/>
          <p:cNvSpPr>
            <a:spLocks noChangeShapeType="1"/>
          </p:cNvSpPr>
          <p:nvPr/>
        </p:nvSpPr>
        <p:spPr bwMode="auto">
          <a:xfrm>
            <a:off x="6769100" y="4694238"/>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890" name="Line 138"/>
          <p:cNvSpPr>
            <a:spLocks noChangeShapeType="1"/>
          </p:cNvSpPr>
          <p:nvPr/>
        </p:nvSpPr>
        <p:spPr bwMode="auto">
          <a:xfrm>
            <a:off x="2716213" y="368617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41" name="Line 139"/>
          <p:cNvSpPr>
            <a:spLocks noChangeShapeType="1"/>
          </p:cNvSpPr>
          <p:nvPr/>
        </p:nvSpPr>
        <p:spPr bwMode="auto">
          <a:xfrm>
            <a:off x="3355975" y="368776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42" name="Line 140"/>
          <p:cNvSpPr>
            <a:spLocks noChangeShapeType="1"/>
          </p:cNvSpPr>
          <p:nvPr/>
        </p:nvSpPr>
        <p:spPr bwMode="auto">
          <a:xfrm>
            <a:off x="5099050" y="514667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43" name="Line 141"/>
          <p:cNvSpPr>
            <a:spLocks noChangeShapeType="1"/>
          </p:cNvSpPr>
          <p:nvPr/>
        </p:nvSpPr>
        <p:spPr bwMode="auto">
          <a:xfrm>
            <a:off x="5740400" y="514826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44" name="Line 143"/>
          <p:cNvSpPr>
            <a:spLocks noChangeShapeType="1"/>
          </p:cNvSpPr>
          <p:nvPr/>
        </p:nvSpPr>
        <p:spPr bwMode="auto">
          <a:xfrm>
            <a:off x="4086225" y="48641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896" name="Line 144"/>
          <p:cNvSpPr>
            <a:spLocks noChangeShapeType="1"/>
          </p:cNvSpPr>
          <p:nvPr/>
        </p:nvSpPr>
        <p:spPr bwMode="auto">
          <a:xfrm>
            <a:off x="2325688" y="57007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97" name="Line 145"/>
          <p:cNvSpPr>
            <a:spLocks noChangeShapeType="1"/>
          </p:cNvSpPr>
          <p:nvPr/>
        </p:nvSpPr>
        <p:spPr bwMode="auto">
          <a:xfrm>
            <a:off x="6169025" y="57023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898" name="Line 146"/>
          <p:cNvSpPr>
            <a:spLocks noChangeShapeType="1"/>
          </p:cNvSpPr>
          <p:nvPr/>
        </p:nvSpPr>
        <p:spPr bwMode="auto">
          <a:xfrm>
            <a:off x="2341563" y="347186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899" name="Line 147"/>
          <p:cNvSpPr>
            <a:spLocks noChangeShapeType="1"/>
          </p:cNvSpPr>
          <p:nvPr/>
        </p:nvSpPr>
        <p:spPr bwMode="auto">
          <a:xfrm>
            <a:off x="6184900" y="347345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49" name="Line 148"/>
          <p:cNvSpPr>
            <a:spLocks noChangeShapeType="1"/>
          </p:cNvSpPr>
          <p:nvPr/>
        </p:nvSpPr>
        <p:spPr bwMode="auto">
          <a:xfrm>
            <a:off x="3449638" y="5216525"/>
            <a:ext cx="354012"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50" name="Line 149"/>
          <p:cNvSpPr>
            <a:spLocks noChangeShapeType="1"/>
          </p:cNvSpPr>
          <p:nvPr/>
        </p:nvSpPr>
        <p:spPr bwMode="auto">
          <a:xfrm>
            <a:off x="7292975" y="5218113"/>
            <a:ext cx="354013"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902" name="Line 150"/>
          <p:cNvSpPr>
            <a:spLocks noChangeShapeType="1"/>
          </p:cNvSpPr>
          <p:nvPr/>
        </p:nvSpPr>
        <p:spPr bwMode="auto">
          <a:xfrm>
            <a:off x="3727450" y="416242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52" name="Line 151"/>
          <p:cNvSpPr>
            <a:spLocks noChangeShapeType="1"/>
          </p:cNvSpPr>
          <p:nvPr/>
        </p:nvSpPr>
        <p:spPr bwMode="auto">
          <a:xfrm>
            <a:off x="4367213" y="41640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53" name="Line 152"/>
          <p:cNvSpPr>
            <a:spLocks noChangeShapeType="1"/>
          </p:cNvSpPr>
          <p:nvPr/>
        </p:nvSpPr>
        <p:spPr bwMode="auto">
          <a:xfrm>
            <a:off x="2411413" y="450373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54" name="Line 153"/>
          <p:cNvSpPr>
            <a:spLocks noChangeShapeType="1"/>
          </p:cNvSpPr>
          <p:nvPr/>
        </p:nvSpPr>
        <p:spPr bwMode="auto">
          <a:xfrm>
            <a:off x="6254750" y="450532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55" name="Line 154"/>
          <p:cNvSpPr>
            <a:spLocks noChangeShapeType="1"/>
          </p:cNvSpPr>
          <p:nvPr/>
        </p:nvSpPr>
        <p:spPr bwMode="auto">
          <a:xfrm>
            <a:off x="5010150" y="418782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907" name="Line 155"/>
          <p:cNvSpPr>
            <a:spLocks noChangeShapeType="1"/>
          </p:cNvSpPr>
          <p:nvPr/>
        </p:nvSpPr>
        <p:spPr bwMode="auto">
          <a:xfrm>
            <a:off x="8853488" y="41894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57" name="Line 156"/>
          <p:cNvSpPr>
            <a:spLocks noChangeShapeType="1"/>
          </p:cNvSpPr>
          <p:nvPr/>
        </p:nvSpPr>
        <p:spPr bwMode="auto">
          <a:xfrm>
            <a:off x="3716338" y="38465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58" name="Line 157"/>
          <p:cNvSpPr>
            <a:spLocks noChangeShapeType="1"/>
          </p:cNvSpPr>
          <p:nvPr/>
        </p:nvSpPr>
        <p:spPr bwMode="auto">
          <a:xfrm>
            <a:off x="7559675" y="38481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59" name="Line 158"/>
          <p:cNvSpPr>
            <a:spLocks noChangeShapeType="1"/>
          </p:cNvSpPr>
          <p:nvPr/>
        </p:nvSpPr>
        <p:spPr bwMode="auto">
          <a:xfrm>
            <a:off x="6848475" y="4640263"/>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60" name="Line 159"/>
          <p:cNvSpPr>
            <a:spLocks noChangeShapeType="1"/>
          </p:cNvSpPr>
          <p:nvPr/>
        </p:nvSpPr>
        <p:spPr bwMode="auto">
          <a:xfrm>
            <a:off x="7488238" y="464185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61" name="Line 160"/>
          <p:cNvSpPr>
            <a:spLocks noChangeShapeType="1"/>
          </p:cNvSpPr>
          <p:nvPr/>
        </p:nvSpPr>
        <p:spPr bwMode="auto">
          <a:xfrm>
            <a:off x="3444875" y="48625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62" name="Line 161"/>
          <p:cNvSpPr>
            <a:spLocks noChangeShapeType="1"/>
          </p:cNvSpPr>
          <p:nvPr/>
        </p:nvSpPr>
        <p:spPr bwMode="auto">
          <a:xfrm>
            <a:off x="5946775" y="4973638"/>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63" name="Line 162"/>
          <p:cNvSpPr>
            <a:spLocks noChangeShapeType="1"/>
          </p:cNvSpPr>
          <p:nvPr/>
        </p:nvSpPr>
        <p:spPr bwMode="auto">
          <a:xfrm>
            <a:off x="6586538" y="4975225"/>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64" name="Line 163"/>
          <p:cNvSpPr>
            <a:spLocks noChangeShapeType="1"/>
          </p:cNvSpPr>
          <p:nvPr/>
        </p:nvSpPr>
        <p:spPr bwMode="auto">
          <a:xfrm>
            <a:off x="2533650" y="396716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65" name="Line 164"/>
          <p:cNvSpPr>
            <a:spLocks noChangeShapeType="1"/>
          </p:cNvSpPr>
          <p:nvPr/>
        </p:nvSpPr>
        <p:spPr bwMode="auto">
          <a:xfrm>
            <a:off x="3175000" y="3968750"/>
            <a:ext cx="354013"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66" name="Line 165"/>
          <p:cNvSpPr>
            <a:spLocks noChangeShapeType="1"/>
          </p:cNvSpPr>
          <p:nvPr/>
        </p:nvSpPr>
        <p:spPr bwMode="auto">
          <a:xfrm>
            <a:off x="4918075" y="5426075"/>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67" name="Line 166"/>
          <p:cNvSpPr>
            <a:spLocks noChangeShapeType="1"/>
          </p:cNvSpPr>
          <p:nvPr/>
        </p:nvSpPr>
        <p:spPr bwMode="auto">
          <a:xfrm>
            <a:off x="5557838" y="542766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68" name="Line 168"/>
          <p:cNvSpPr>
            <a:spLocks noChangeShapeType="1"/>
          </p:cNvSpPr>
          <p:nvPr/>
        </p:nvSpPr>
        <p:spPr bwMode="auto">
          <a:xfrm>
            <a:off x="3862388" y="5157788"/>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921" name="Line 169"/>
          <p:cNvSpPr>
            <a:spLocks noChangeShapeType="1"/>
          </p:cNvSpPr>
          <p:nvPr/>
        </p:nvSpPr>
        <p:spPr bwMode="auto">
          <a:xfrm>
            <a:off x="2101850" y="599440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922" name="Line 170"/>
          <p:cNvSpPr>
            <a:spLocks noChangeShapeType="1"/>
          </p:cNvSpPr>
          <p:nvPr/>
        </p:nvSpPr>
        <p:spPr bwMode="auto">
          <a:xfrm>
            <a:off x="5945188" y="5995988"/>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71" name="Line 171"/>
          <p:cNvSpPr>
            <a:spLocks noChangeShapeType="1"/>
          </p:cNvSpPr>
          <p:nvPr/>
        </p:nvSpPr>
        <p:spPr bwMode="auto">
          <a:xfrm>
            <a:off x="2117725" y="3765550"/>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72" name="Line 172"/>
          <p:cNvSpPr>
            <a:spLocks noChangeShapeType="1"/>
          </p:cNvSpPr>
          <p:nvPr/>
        </p:nvSpPr>
        <p:spPr bwMode="auto">
          <a:xfrm>
            <a:off x="5961063" y="3767138"/>
            <a:ext cx="354012"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73" name="Line 173"/>
          <p:cNvSpPr>
            <a:spLocks noChangeShapeType="1"/>
          </p:cNvSpPr>
          <p:nvPr/>
        </p:nvSpPr>
        <p:spPr bwMode="auto">
          <a:xfrm>
            <a:off x="3225800" y="5510213"/>
            <a:ext cx="354013"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74" name="Line 174"/>
          <p:cNvSpPr>
            <a:spLocks noChangeShapeType="1"/>
          </p:cNvSpPr>
          <p:nvPr/>
        </p:nvSpPr>
        <p:spPr bwMode="auto">
          <a:xfrm>
            <a:off x="7067550" y="55118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927" name="Line 175"/>
          <p:cNvSpPr>
            <a:spLocks noChangeShapeType="1"/>
          </p:cNvSpPr>
          <p:nvPr/>
        </p:nvSpPr>
        <p:spPr bwMode="auto">
          <a:xfrm>
            <a:off x="3503613" y="44561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76" name="Line 176"/>
          <p:cNvSpPr>
            <a:spLocks noChangeShapeType="1"/>
          </p:cNvSpPr>
          <p:nvPr/>
        </p:nvSpPr>
        <p:spPr bwMode="auto">
          <a:xfrm>
            <a:off x="4143375" y="44577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929" name="Line 177"/>
          <p:cNvSpPr>
            <a:spLocks noChangeShapeType="1"/>
          </p:cNvSpPr>
          <p:nvPr/>
        </p:nvSpPr>
        <p:spPr bwMode="auto">
          <a:xfrm>
            <a:off x="2187575" y="479742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930" name="Line 178"/>
          <p:cNvSpPr>
            <a:spLocks noChangeShapeType="1"/>
          </p:cNvSpPr>
          <p:nvPr/>
        </p:nvSpPr>
        <p:spPr bwMode="auto">
          <a:xfrm>
            <a:off x="6030913" y="47990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79" name="Line 179"/>
          <p:cNvSpPr>
            <a:spLocks noChangeShapeType="1"/>
          </p:cNvSpPr>
          <p:nvPr/>
        </p:nvSpPr>
        <p:spPr bwMode="auto">
          <a:xfrm>
            <a:off x="4786313" y="448151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932" name="Line 180"/>
          <p:cNvSpPr>
            <a:spLocks noChangeShapeType="1"/>
          </p:cNvSpPr>
          <p:nvPr/>
        </p:nvSpPr>
        <p:spPr bwMode="auto">
          <a:xfrm>
            <a:off x="8629650" y="448310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81" name="Line 181"/>
          <p:cNvSpPr>
            <a:spLocks noChangeShapeType="1"/>
          </p:cNvSpPr>
          <p:nvPr/>
        </p:nvSpPr>
        <p:spPr bwMode="auto">
          <a:xfrm>
            <a:off x="3492500" y="414020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82" name="Line 182"/>
          <p:cNvSpPr>
            <a:spLocks noChangeShapeType="1"/>
          </p:cNvSpPr>
          <p:nvPr/>
        </p:nvSpPr>
        <p:spPr bwMode="auto">
          <a:xfrm>
            <a:off x="7335838" y="4141788"/>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83" name="Line 183"/>
          <p:cNvSpPr>
            <a:spLocks noChangeShapeType="1"/>
          </p:cNvSpPr>
          <p:nvPr/>
        </p:nvSpPr>
        <p:spPr bwMode="auto">
          <a:xfrm>
            <a:off x="6623050" y="493395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84" name="Line 184"/>
          <p:cNvSpPr>
            <a:spLocks noChangeShapeType="1"/>
          </p:cNvSpPr>
          <p:nvPr/>
        </p:nvSpPr>
        <p:spPr bwMode="auto">
          <a:xfrm>
            <a:off x="7264400" y="4935538"/>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85" name="Line 185"/>
          <p:cNvSpPr>
            <a:spLocks noChangeShapeType="1"/>
          </p:cNvSpPr>
          <p:nvPr/>
        </p:nvSpPr>
        <p:spPr bwMode="auto">
          <a:xfrm>
            <a:off x="3221038" y="515620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86" name="Line 186"/>
          <p:cNvSpPr>
            <a:spLocks noChangeShapeType="1"/>
          </p:cNvSpPr>
          <p:nvPr/>
        </p:nvSpPr>
        <p:spPr bwMode="auto">
          <a:xfrm>
            <a:off x="5722938" y="5267325"/>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87" name="Line 187"/>
          <p:cNvSpPr>
            <a:spLocks noChangeShapeType="1"/>
          </p:cNvSpPr>
          <p:nvPr/>
        </p:nvSpPr>
        <p:spPr bwMode="auto">
          <a:xfrm>
            <a:off x="6362700" y="5268913"/>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4940" name="Line 188"/>
          <p:cNvSpPr>
            <a:spLocks noChangeShapeType="1"/>
          </p:cNvSpPr>
          <p:nvPr/>
        </p:nvSpPr>
        <p:spPr bwMode="auto">
          <a:xfrm>
            <a:off x="2309813" y="4260850"/>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7989" name="Line 189"/>
          <p:cNvSpPr>
            <a:spLocks noChangeShapeType="1"/>
          </p:cNvSpPr>
          <p:nvPr/>
        </p:nvSpPr>
        <p:spPr bwMode="auto">
          <a:xfrm>
            <a:off x="2949575" y="4262438"/>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90" name="Line 190"/>
          <p:cNvSpPr>
            <a:spLocks noChangeShapeType="1"/>
          </p:cNvSpPr>
          <p:nvPr/>
        </p:nvSpPr>
        <p:spPr bwMode="auto">
          <a:xfrm>
            <a:off x="4692650" y="5719763"/>
            <a:ext cx="355600" cy="0"/>
          </a:xfrm>
          <a:prstGeom prst="line">
            <a:avLst/>
          </a:prstGeom>
          <a:noFill/>
          <a:ln w="9525">
            <a:solidFill>
              <a:schemeClr val="tx1"/>
            </a:solidFill>
            <a:round/>
            <a:headEnd/>
            <a:tailEnd type="triangle" w="med" len="med"/>
          </a:ln>
        </p:spPr>
        <p:txBody>
          <a:bodyPr lIns="100794" tIns="50397" rIns="100794" bIns="50397"/>
          <a:lstStyle/>
          <a:p>
            <a:endParaRPr lang="en-GB"/>
          </a:p>
        </p:txBody>
      </p:sp>
      <p:sp>
        <p:nvSpPr>
          <p:cNvPr id="74943" name="Line 191"/>
          <p:cNvSpPr>
            <a:spLocks noChangeShapeType="1"/>
          </p:cNvSpPr>
          <p:nvPr/>
        </p:nvSpPr>
        <p:spPr bwMode="auto">
          <a:xfrm>
            <a:off x="5334000" y="5721350"/>
            <a:ext cx="355600" cy="0"/>
          </a:xfrm>
          <a:prstGeom prst="line">
            <a:avLst/>
          </a:prstGeom>
          <a:noFill/>
          <a:ln w="9525">
            <a:solidFill>
              <a:schemeClr val="tx1"/>
            </a:solidFill>
            <a:round/>
            <a:headEnd type="triangle" w="med" len="med"/>
            <a:tailEnd/>
          </a:ln>
        </p:spPr>
        <p:txBody>
          <a:bodyPr lIns="100794" tIns="50397" rIns="100794" bIns="50397"/>
          <a:lstStyle/>
          <a:p>
            <a:endParaRPr lang="en-GB"/>
          </a:p>
        </p:txBody>
      </p:sp>
      <p:sp>
        <p:nvSpPr>
          <p:cNvPr id="77992" name="Rectangle 192"/>
          <p:cNvSpPr>
            <a:spLocks noChangeArrowheads="1"/>
          </p:cNvSpPr>
          <p:nvPr/>
        </p:nvSpPr>
        <p:spPr bwMode="auto">
          <a:xfrm>
            <a:off x="449815" y="1028700"/>
            <a:ext cx="9072562" cy="2162175"/>
          </a:xfrm>
          <a:prstGeom prst="rect">
            <a:avLst/>
          </a:prstGeom>
          <a:noFill/>
          <a:ln w="9525">
            <a:noFill/>
            <a:miter lim="800000"/>
            <a:headEnd/>
            <a:tailEnd/>
          </a:ln>
        </p:spPr>
        <p:txBody>
          <a:bodyPr lIns="100794" tIns="50397" rIns="100794" bIns="50397"/>
          <a:lstStyle/>
          <a:p>
            <a:pPr marL="587375" indent="-587375" eaLnBrk="0">
              <a:spcBef>
                <a:spcPct val="20000"/>
              </a:spcBef>
              <a:buClrTx/>
              <a:buFontTx/>
              <a:buAutoNum type="arabicPeriod"/>
            </a:pPr>
            <a:r>
              <a:rPr lang="en-GB" sz="2800" dirty="0">
                <a:solidFill>
                  <a:schemeClr val="tx1"/>
                </a:solidFill>
                <a:latin typeface="+mn-lt"/>
              </a:rPr>
              <a:t>Sequence DNA fragments from each end</a:t>
            </a:r>
          </a:p>
          <a:p>
            <a:pPr marL="587375" indent="-587375" eaLnBrk="0">
              <a:spcBef>
                <a:spcPct val="20000"/>
              </a:spcBef>
              <a:buClrTx/>
              <a:buFontTx/>
              <a:buAutoNum type="arabicPeriod"/>
            </a:pPr>
            <a:r>
              <a:rPr lang="en-GB" sz="2800" dirty="0">
                <a:solidFill>
                  <a:schemeClr val="tx1"/>
                </a:solidFill>
                <a:latin typeface="+mn-lt"/>
              </a:rPr>
              <a:t>Reads aligned to generate </a:t>
            </a:r>
            <a:r>
              <a:rPr lang="en-GB" sz="2800" dirty="0" err="1">
                <a:solidFill>
                  <a:schemeClr val="tx1"/>
                </a:solidFill>
                <a:latin typeface="+mn-lt"/>
              </a:rPr>
              <a:t>contigs</a:t>
            </a:r>
            <a:endParaRPr lang="en-GB" sz="280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625 -0.00139 L -0.1757 0.20541 " pathEditMode="relative" ptsTypes="AA">
                                      <p:cBhvr>
                                        <p:cTn id="6" dur="2000" fill="hold"/>
                                        <p:tgtEl>
                                          <p:spTgt spid="74831"/>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7483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2396 0.00857 L -0.11806 -0.0414 " pathEditMode="relative" ptsTypes="AA">
                                      <p:cBhvr>
                                        <p:cTn id="10" dur="2000" fill="hold"/>
                                        <p:tgtEl>
                                          <p:spTgt spid="7489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087 -0.00115 L 0.2309 0.08351 " pathEditMode="relative" ptsTypes="AA">
                                      <p:cBhvr>
                                        <p:cTn id="12" dur="2000" fill="hold"/>
                                        <p:tgtEl>
                                          <p:spTgt spid="74890"/>
                                        </p:tgtEl>
                                        <p:attrNameLst>
                                          <p:attrName>ppt_x</p:attrName>
                                          <p:attrName>ppt_y</p:attrName>
                                        </p:attrNameLst>
                                      </p:cBhvr>
                                    </p:animMotion>
                                  </p:childTnLst>
                                </p:cTn>
                              </p:par>
                              <p:par>
                                <p:cTn id="13" presetID="63" presetClass="path" presetSubtype="0" accel="50000" decel="50000" fill="hold" grpId="0" nodeType="withEffect">
                                  <p:stCondLst>
                                    <p:cond delay="0"/>
                                  </p:stCondLst>
                                  <p:childTnLst>
                                    <p:animMotion origin="layout" path="M 0 0  L 0.25 0  E" pathEditMode="relative" ptsTypes="">
                                      <p:cBhvr>
                                        <p:cTn id="14" dur="2000" fill="hold"/>
                                        <p:tgtEl>
                                          <p:spTgt spid="74823"/>
                                        </p:tgtEl>
                                        <p:attrNameLst>
                                          <p:attrName>ppt_x</p:attrName>
                                          <p:attrName>ppt_y</p:attrName>
                                        </p:attrNameLst>
                                      </p:cBhvr>
                                    </p:animMotion>
                                  </p:childTnLst>
                                </p:cTn>
                              </p:par>
                              <p:par>
                                <p:cTn id="15" presetID="35" presetClass="path" presetSubtype="0" accel="50000" decel="50000" fill="hold" grpId="0" nodeType="withEffect">
                                  <p:stCondLst>
                                    <p:cond delay="0"/>
                                  </p:stCondLst>
                                  <p:childTnLst>
                                    <p:animMotion origin="layout" path="M 0 0  L -0.25 0  E" pathEditMode="relative" ptsTypes="">
                                      <p:cBhvr>
                                        <p:cTn id="16" dur="2000" fill="hold"/>
                                        <p:tgtEl>
                                          <p:spTgt spid="7490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1025 -0.00486 C 0.04982 0.03747 0.10989 0.08003 0.12378 0.09854 C 0.13767 0.11705 0.10538 0.11172 0.07326 0.1064 " pathEditMode="relative" ptsTypes="aaA">
                                      <p:cBhvr>
                                        <p:cTn id="18" dur="2000" fill="hold"/>
                                        <p:tgtEl>
                                          <p:spTgt spid="74880"/>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25 0  E" pathEditMode="relative" ptsTypes="">
                                      <p:cBhvr>
                                        <p:cTn id="20" dur="2000" fill="hold"/>
                                        <p:tgtEl>
                                          <p:spTgt spid="74854"/>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00538 0.00138 C 0.0868 0.04765 0.16823 0.09391 0.18194 0.15498 C 0.19566 0.21605 0.10416 0.33495 0.08767 0.36826 " pathEditMode="relative" ptsTypes="aaA">
                                      <p:cBhvr>
                                        <p:cTn id="22" dur="2000" fill="hold"/>
                                        <p:tgtEl>
                                          <p:spTgt spid="74849"/>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00052 0.00092 L -0.50173 -0.062 " pathEditMode="relative" ptsTypes="AA">
                                      <p:cBhvr>
                                        <p:cTn id="24" dur="2000" fill="hold"/>
                                        <p:tgtEl>
                                          <p:spTgt spid="74857"/>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00052 -0.00023 L 0.31597 -0.06292 " pathEditMode="relative" ptsTypes="AA">
                                      <p:cBhvr>
                                        <p:cTn id="26" dur="2000" fill="hold"/>
                                        <p:tgtEl>
                                          <p:spTgt spid="74940"/>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00365 -0.00069 L 0.23993 0.06685 " pathEditMode="relative" ptsTypes="AA">
                                      <p:cBhvr>
                                        <p:cTn id="28" dur="2000" fill="hold"/>
                                        <p:tgtEl>
                                          <p:spTgt spid="74929"/>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00122 -0.00092 C 0.01128 -0.06685 0.02378 -0.13254 0.08593 -0.19061 C 0.14809 -0.24867 0.32587 -0.32153 0.3717 -0.34883 " pathEditMode="relative" ptsTypes="aaA">
                                      <p:cBhvr>
                                        <p:cTn id="30" dur="2000" fill="hold"/>
                                        <p:tgtEl>
                                          <p:spTgt spid="74821"/>
                                        </p:tgtEl>
                                        <p:attrNameLst>
                                          <p:attrName>ppt_x</p:attrName>
                                          <p:attrName>ppt_y</p:attrName>
                                        </p:attrNameLst>
                                      </p:cBhvr>
                                    </p:animMotion>
                                  </p:childTnLst>
                                </p:cTn>
                              </p:par>
                              <p:par>
                                <p:cTn id="31" presetID="64" presetClass="path" presetSubtype="0" accel="50000" decel="50000" fill="hold" grpId="0" nodeType="withEffect">
                                  <p:stCondLst>
                                    <p:cond delay="0"/>
                                  </p:stCondLst>
                                  <p:childTnLst>
                                    <p:animMotion origin="layout" path="M 0 0  L 0 -0.3331  E" pathEditMode="relative" ptsTypes="">
                                      <p:cBhvr>
                                        <p:cTn id="32" dur="2000" fill="hold"/>
                                        <p:tgtEl>
                                          <p:spTgt spid="74922"/>
                                        </p:tgtEl>
                                        <p:attrNameLst>
                                          <p:attrName>ppt_x</p:attrName>
                                          <p:attrName>ppt_y</p:attrName>
                                        </p:attrNameLst>
                                      </p:cBhvr>
                                    </p:animMotion>
                                  </p:childTnLst>
                                </p:cTn>
                              </p:par>
                              <p:par>
                                <p:cTn id="33" presetID="64" presetClass="path" presetSubtype="0" accel="50000" decel="50000" fill="hold" grpId="0" nodeType="withEffect">
                                  <p:stCondLst>
                                    <p:cond delay="0"/>
                                  </p:stCondLst>
                                  <p:childTnLst>
                                    <p:animMotion origin="layout" path="M 0 0  L 0 -0.3331  E" pathEditMode="relative" ptsTypes="">
                                      <p:cBhvr>
                                        <p:cTn id="34" dur="2000" fill="hold"/>
                                        <p:tgtEl>
                                          <p:spTgt spid="74943"/>
                                        </p:tgtEl>
                                        <p:attrNameLst>
                                          <p:attrName>ppt_x</p:attrName>
                                          <p:attrName>ppt_y</p:attrName>
                                        </p:attrNameLst>
                                      </p:cBhvr>
                                    </p:animMotion>
                                  </p:childTnLst>
                                </p:cTn>
                              </p:par>
                              <p:par>
                                <p:cTn id="35" presetID="42" presetClass="path" presetSubtype="0" accel="50000" decel="50000" fill="hold" grpId="1" nodeType="withEffect">
                                  <p:stCondLst>
                                    <p:cond delay="0"/>
                                  </p:stCondLst>
                                  <p:childTnLst>
                                    <p:animMotion origin="layout" path="M 0 0  L 0 0.3331  E" pathEditMode="relative" ptsTypes="">
                                      <p:cBhvr>
                                        <p:cTn id="36" dur="2000" fill="hold"/>
                                        <p:tgtEl>
                                          <p:spTgt spid="74849"/>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0033 -0.00023 L -0.56128 0.10964 " pathEditMode="relative" ptsTypes="AA">
                                      <p:cBhvr>
                                        <p:cTn id="38" dur="2000" fill="hold"/>
                                        <p:tgtEl>
                                          <p:spTgt spid="74782"/>
                                        </p:tgtEl>
                                        <p:attrNameLst>
                                          <p:attrName>ppt_x</p:attrName>
                                          <p:attrName>ppt_y</p:attrName>
                                        </p:attrNameLst>
                                      </p:cBhvr>
                                    </p:animMotion>
                                  </p:childTnLst>
                                </p:cTn>
                              </p:par>
                              <p:par>
                                <p:cTn id="39" presetID="56" presetClass="path" presetSubtype="0" accel="50000" decel="50000" fill="hold" grpId="0" nodeType="withEffect">
                                  <p:stCondLst>
                                    <p:cond delay="0"/>
                                  </p:stCondLst>
                                  <p:childTnLst>
                                    <p:animMotion origin="layout" path="M 0 0  L 0.25 -0.3331  E" pathEditMode="relative" ptsTypes="">
                                      <p:cBhvr>
                                        <p:cTn id="40" dur="2000" fill="hold"/>
                                        <p:tgtEl>
                                          <p:spTgt spid="74921"/>
                                        </p:tgtEl>
                                        <p:attrNameLst>
                                          <p:attrName>ppt_x</p:attrName>
                                          <p:attrName>ppt_y</p:attrName>
                                        </p:attrNameLst>
                                      </p:cBhvr>
                                    </p:animMotion>
                                  </p:childTnLst>
                                </p:cTn>
                              </p:par>
                              <p:par>
                                <p:cTn id="41" presetID="64" presetClass="path" presetSubtype="0" accel="50000" decel="50000" fill="hold" grpId="0" nodeType="withEffect">
                                  <p:stCondLst>
                                    <p:cond delay="0"/>
                                  </p:stCondLst>
                                  <p:childTnLst>
                                    <p:animMotion origin="layout" path="M 0 0  L 0 -0.3331  E" pathEditMode="relative" ptsTypes="">
                                      <p:cBhvr>
                                        <p:cTn id="42" dur="2000" fill="hold"/>
                                        <p:tgtEl>
                                          <p:spTgt spid="74896"/>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00208 -0.00116 C -0.0684 -0.04581 -0.13454 -0.09045 -0.16927 -0.1344 C -0.20399 -0.17835 -0.20399 -0.24682 -0.21041 -0.2644 " pathEditMode="relative" ptsTypes="aaA">
                                      <p:cBhvr>
                                        <p:cTn id="44" dur="2000" fill="hold"/>
                                        <p:tgtEl>
                                          <p:spTgt spid="74897"/>
                                        </p:tgtEl>
                                        <p:attrNameLst>
                                          <p:attrName>ppt_x</p:attrName>
                                          <p:attrName>ppt_y</p:attrName>
                                        </p:attrNameLst>
                                      </p:cBhvr>
                                    </p:animMotion>
                                  </p:childTnLst>
                                </p:cTn>
                              </p:par>
                              <p:par>
                                <p:cTn id="45" presetID="35" presetClass="path" presetSubtype="0" accel="50000" decel="50000" fill="hold" grpId="0" nodeType="withEffect">
                                  <p:stCondLst>
                                    <p:cond delay="0"/>
                                  </p:stCondLst>
                                  <p:childTnLst>
                                    <p:animMotion origin="layout" path="M 0 0  L -0.25 0  E" pathEditMode="relative" ptsTypes="">
                                      <p:cBhvr>
                                        <p:cTn id="46" dur="2000" fill="hold"/>
                                        <p:tgtEl>
                                          <p:spTgt spid="74882"/>
                                        </p:tgtEl>
                                        <p:attrNameLst>
                                          <p:attrName>ppt_x</p:attrName>
                                          <p:attrName>ppt_y</p:attrName>
                                        </p:attrNameLst>
                                      </p:cBhvr>
                                    </p:animMotion>
                                  </p:childTnLst>
                                </p:cTn>
                              </p:par>
                              <p:par>
                                <p:cTn id="47" presetID="35" presetClass="path" presetSubtype="0" accel="50000" decel="50000" fill="hold" grpId="0" nodeType="withEffect">
                                  <p:stCondLst>
                                    <p:cond delay="0"/>
                                  </p:stCondLst>
                                  <p:childTnLst>
                                    <p:animMotion origin="layout" path="M 0 0  L -0.25 0  E" pathEditMode="relative" ptsTypes="">
                                      <p:cBhvr>
                                        <p:cTn id="48" dur="2000" fill="hold"/>
                                        <p:tgtEl>
                                          <p:spTgt spid="74932"/>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00139 0.00023 L -0.40382 0.11011 " pathEditMode="relative" ptsTypes="AA">
                                      <p:cBhvr>
                                        <p:cTn id="50" dur="2000" fill="hold"/>
                                        <p:tgtEl>
                                          <p:spTgt spid="74807"/>
                                        </p:tgtEl>
                                        <p:attrNameLst>
                                          <p:attrName>ppt_x</p:attrName>
                                          <p:attrName>ppt_y</p:attrName>
                                        </p:attrNameLst>
                                      </p:cBhvr>
                                    </p:animMotion>
                                  </p:childTnLst>
                                </p:cTn>
                              </p:par>
                              <p:par>
                                <p:cTn id="51" presetID="0" presetClass="path" presetSubtype="0" accel="50000" decel="50000" fill="hold" grpId="1" nodeType="withEffect">
                                  <p:stCondLst>
                                    <p:cond delay="0"/>
                                  </p:stCondLst>
                                  <p:childTnLst>
                                    <p:animMotion origin="layout" path="M 0.00295 -0.00069 L -0.22413 -0.07587 " pathEditMode="relative" ptsTypes="AA">
                                      <p:cBhvr>
                                        <p:cTn id="52" dur="2000" fill="hold"/>
                                        <p:tgtEl>
                                          <p:spTgt spid="74882"/>
                                        </p:tgtEl>
                                        <p:attrNameLst>
                                          <p:attrName>ppt_x</p:attrName>
                                          <p:attrName>ppt_y</p:attrName>
                                        </p:attrNameLst>
                                      </p:cBhvr>
                                    </p:animMotion>
                                  </p:childTnLst>
                                </p:cTn>
                              </p:par>
                              <p:par>
                                <p:cTn id="53" presetID="35" presetClass="path" presetSubtype="0" accel="50000" decel="50000" fill="hold" grpId="0" nodeType="withEffect">
                                  <p:stCondLst>
                                    <p:cond delay="0"/>
                                  </p:stCondLst>
                                  <p:childTnLst>
                                    <p:animMotion origin="layout" path="M 0 0  L -0.25 0  E" pathEditMode="relative" ptsTypes="">
                                      <p:cBhvr>
                                        <p:cTn id="54" dur="2000" fill="hold"/>
                                        <p:tgtEl>
                                          <p:spTgt spid="74832"/>
                                        </p:tgtEl>
                                        <p:attrNameLst>
                                          <p:attrName>ppt_x</p:attrName>
                                          <p:attrName>ppt_y</p:attrName>
                                        </p:attrNameLst>
                                      </p:cBhvr>
                                    </p:animMotion>
                                  </p:childTnLst>
                                </p:cTn>
                              </p:par>
                              <p:par>
                                <p:cTn id="55" presetID="35" presetClass="path" presetSubtype="0" accel="50000" decel="50000" fill="hold" grpId="0" nodeType="withEffect">
                                  <p:stCondLst>
                                    <p:cond delay="0"/>
                                  </p:stCondLst>
                                  <p:childTnLst>
                                    <p:animMotion origin="layout" path="M 0 0  L -0.25 0  E" pathEditMode="relative" ptsTypes="">
                                      <p:cBhvr>
                                        <p:cTn id="56" dur="500" fill="hold"/>
                                        <p:tgtEl>
                                          <p:spTgt spid="74859"/>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3.05556E-6 -1.11111E-6 L 0.17708 0.11111 " pathEditMode="relative" ptsTypes="AA">
                                      <p:cBhvr>
                                        <p:cTn id="58" dur="500" fill="hold"/>
                                        <p:tgtEl>
                                          <p:spTgt spid="74848"/>
                                        </p:tgtEl>
                                        <p:attrNameLst>
                                          <p:attrName>ppt_x</p:attrName>
                                          <p:attrName>ppt_y</p:attrName>
                                        </p:attrNameLst>
                                      </p:cBhvr>
                                    </p:animMotion>
                                  </p:childTnLst>
                                </p:cTn>
                              </p:par>
                              <p:par>
                                <p:cTn id="59" presetID="63" presetClass="path" presetSubtype="0" accel="50000" decel="50000" fill="hold" grpId="0" nodeType="withEffect">
                                  <p:stCondLst>
                                    <p:cond delay="0"/>
                                  </p:stCondLst>
                                  <p:childTnLst>
                                    <p:animMotion origin="layout" path="M 0 0  L 0.25 0  E" pathEditMode="relative" ptsTypes="">
                                      <p:cBhvr>
                                        <p:cTn id="60" dur="500" fill="hold"/>
                                        <p:tgtEl>
                                          <p:spTgt spid="74927"/>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00087 0.00023 C 0.09167 0.01273 0.18438 0.02523 0.2408 0.02662 C 0.29722 0.02801 0.32188 0.01227 0.3382 0.00926 " pathEditMode="relative" ptsTypes="aaA">
                                      <p:cBhvr>
                                        <p:cTn id="62" dur="500" fill="hold"/>
                                        <p:tgtEl>
                                          <p:spTgt spid="74829"/>
                                        </p:tgtEl>
                                        <p:attrNameLst>
                                          <p:attrName>ppt_x</p:attrName>
                                          <p:attrName>ppt_y</p:attrName>
                                        </p:attrNameLst>
                                      </p:cBhvr>
                                    </p:animMotion>
                                  </p:childTnLst>
                                </p:cTn>
                              </p:par>
                              <p:par>
                                <p:cTn id="63" presetID="63" presetClass="path" presetSubtype="0" accel="50000" decel="50000" fill="hold" grpId="0" nodeType="withEffect">
                                  <p:stCondLst>
                                    <p:cond delay="0"/>
                                  </p:stCondLst>
                                  <p:childTnLst>
                                    <p:animMotion origin="layout" path="M 0 0  L 0.25 0  E" pathEditMode="relative" ptsTypes="">
                                      <p:cBhvr>
                                        <p:cTn id="64" dur="500" fill="hold"/>
                                        <p:tgtEl>
                                          <p:spTgt spid="74898"/>
                                        </p:tgtEl>
                                        <p:attrNameLst>
                                          <p:attrName>ppt_x</p:attrName>
                                          <p:attrName>ppt_y</p:attrName>
                                        </p:attrNameLst>
                                      </p:cBhvr>
                                    </p:animMotion>
                                  </p:childTnLst>
                                </p:cTn>
                              </p:par>
                              <p:par>
                                <p:cTn id="65" presetID="35" presetClass="path" presetSubtype="0" accel="50000" decel="50000" fill="hold" grpId="0" nodeType="withEffect">
                                  <p:stCondLst>
                                    <p:cond delay="0"/>
                                  </p:stCondLst>
                                  <p:childTnLst>
                                    <p:animMotion origin="layout" path="M 0 0  L -0.25 0  E" pathEditMode="relative" ptsTypes="">
                                      <p:cBhvr>
                                        <p:cTn id="66" dur="500" fill="hold"/>
                                        <p:tgtEl>
                                          <p:spTgt spid="74836"/>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0309 -0.04213 C -0.00226 -0.03936 -0.03542 -0.03658 -0.06337 -0.02755 C -0.09132 -0.01852 -0.12465 0.00069 -0.13681 0.01203 C -0.14896 0.02337 -0.13681 0.03587 -0.13681 0.0405 " pathEditMode="relative" ptsTypes="aaaA">
                                      <p:cBhvr>
                                        <p:cTn id="68" dur="500" fill="hold"/>
                                        <p:tgtEl>
                                          <p:spTgt spid="74784"/>
                                        </p:tgtEl>
                                        <p:attrNameLst>
                                          <p:attrName>ppt_x</p:attrName>
                                          <p:attrName>ppt_y</p:attrName>
                                        </p:attrNameLst>
                                      </p:cBhvr>
                                    </p:animMotion>
                                  </p:childTnLst>
                                </p:cTn>
                              </p:par>
                              <p:par>
                                <p:cTn id="69" presetID="35" presetClass="path" presetSubtype="0" accel="50000" decel="50000" fill="hold" grpId="0" nodeType="withEffect">
                                  <p:stCondLst>
                                    <p:cond delay="0"/>
                                  </p:stCondLst>
                                  <p:childTnLst>
                                    <p:animMotion origin="layout" path="M 0 0  L -0.25 0  E" pathEditMode="relative" ptsTypes="">
                                      <p:cBhvr>
                                        <p:cTn id="70" dur="2000" fill="hold"/>
                                        <p:tgtEl>
                                          <p:spTgt spid="74930"/>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02656 -0.02637 C 0.01563 -0.093 0.00469 -0.15938 -0.01805 -0.18784 C -0.0408 -0.21629 -0.09618 -0.19593 -0.10989 -0.19732 " pathEditMode="relative" ptsTypes="aaA">
                                      <p:cBhvr>
                                        <p:cTn id="72" dur="500" fill="hold"/>
                                        <p:tgtEl>
                                          <p:spTgt spid="74797"/>
                                        </p:tgtEl>
                                        <p:attrNameLst>
                                          <p:attrName>ppt_x</p:attrName>
                                          <p:attrName>ppt_y</p:attrName>
                                        </p:attrNameLst>
                                      </p:cBhvr>
                                    </p:animMotion>
                                  </p:childTnLst>
                                </p:cTn>
                              </p:par>
                              <p:par>
                                <p:cTn id="73" presetID="64" presetClass="path" presetSubtype="0" accel="50000" decel="50000" fill="hold" grpId="0" nodeType="withEffect">
                                  <p:stCondLst>
                                    <p:cond delay="0"/>
                                  </p:stCondLst>
                                  <p:childTnLst>
                                    <p:animMotion origin="layout" path="M 0 0  L 0 -0.3331  E" pathEditMode="relative" ptsTypes="">
                                      <p:cBhvr>
                                        <p:cTn id="74" dur="500" fill="hold"/>
                                        <p:tgtEl>
                                          <p:spTgt spid="74847"/>
                                        </p:tgtEl>
                                        <p:attrNameLst>
                                          <p:attrName>ppt_x</p:attrName>
                                          <p:attrName>ppt_y</p:attrName>
                                        </p:attrNameLst>
                                      </p:cBhvr>
                                    </p:animMotion>
                                  </p:childTnLst>
                                </p:cTn>
                              </p:par>
                              <p:par>
                                <p:cTn id="75" presetID="63" presetClass="path" presetSubtype="0" accel="50000" decel="50000" fill="hold" grpId="0" nodeType="withEffect">
                                  <p:stCondLst>
                                    <p:cond delay="0"/>
                                  </p:stCondLst>
                                  <p:childTnLst>
                                    <p:animMotion origin="layout" path="M 0 0  L 0.25 0  E" pathEditMode="relative" ptsTypes="">
                                      <p:cBhvr>
                                        <p:cTn id="76" dur="500" fill="hold"/>
                                        <p:tgtEl>
                                          <p:spTgt spid="7490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2" grpId="0" animBg="1"/>
      <p:bldP spid="74784" grpId="0" animBg="1"/>
      <p:bldP spid="74797" grpId="0" animBg="1"/>
      <p:bldP spid="74807" grpId="0" animBg="1"/>
      <p:bldP spid="74821" grpId="0" animBg="1"/>
      <p:bldP spid="74823" grpId="0" animBg="1"/>
      <p:bldP spid="74829" grpId="0" animBg="1"/>
      <p:bldP spid="74831" grpId="0" animBg="1"/>
      <p:bldP spid="74832" grpId="0" animBg="1"/>
      <p:bldP spid="74833" grpId="0" animBg="1"/>
      <p:bldP spid="74836" grpId="0" animBg="1"/>
      <p:bldP spid="74847" grpId="0" animBg="1"/>
      <p:bldP spid="74848" grpId="0" animBg="1"/>
      <p:bldP spid="74849" grpId="0" animBg="1"/>
      <p:bldP spid="74849" grpId="1" animBg="1"/>
      <p:bldP spid="74854" grpId="0" animBg="1"/>
      <p:bldP spid="74857" grpId="0" animBg="1"/>
      <p:bldP spid="74859" grpId="0" animBg="1"/>
      <p:bldP spid="74880" grpId="0" animBg="1"/>
      <p:bldP spid="74882" grpId="0" animBg="1"/>
      <p:bldP spid="74882" grpId="1" animBg="1"/>
      <p:bldP spid="74890" grpId="0" animBg="1"/>
      <p:bldP spid="74896" grpId="0" animBg="1"/>
      <p:bldP spid="74897" grpId="0" animBg="1"/>
      <p:bldP spid="74898" grpId="0" animBg="1"/>
      <p:bldP spid="74899" grpId="0" animBg="1"/>
      <p:bldP spid="74902" grpId="0" animBg="1"/>
      <p:bldP spid="74907" grpId="0" animBg="1"/>
      <p:bldP spid="74921" grpId="0" animBg="1"/>
      <p:bldP spid="74922" grpId="0" animBg="1"/>
      <p:bldP spid="74927" grpId="0" animBg="1"/>
      <p:bldP spid="74929" grpId="0" animBg="1"/>
      <p:bldP spid="74930" grpId="0" animBg="1"/>
      <p:bldP spid="74932" grpId="0" animBg="1"/>
      <p:bldP spid="74940" grpId="0" animBg="1"/>
      <p:bldP spid="7494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43811" y="30304"/>
            <a:ext cx="9072563" cy="1260475"/>
          </a:xfrm>
        </p:spPr>
        <p:txBody>
          <a:bodyPr/>
          <a:lstStyle/>
          <a:p>
            <a:pPr eaLnBrk="1" hangingPunct="1">
              <a:buFont typeface="Times New Roman" pitchFamily="16" charset="0"/>
              <a:buNone/>
              <a:defRPr/>
            </a:pPr>
            <a:r>
              <a:rPr lang="en-GB" sz="3200" kern="1200" dirty="0" smtClean="0">
                <a:solidFill>
                  <a:schemeClr val="tx1"/>
                </a:solidFill>
                <a:latin typeface="+mn-lt"/>
                <a:ea typeface="+mn-ea"/>
                <a:cs typeface="+mn-cs"/>
              </a:rPr>
              <a:t>De-novo sequence assembly</a:t>
            </a:r>
            <a:endParaRPr lang="en-US" sz="3200" kern="1200" dirty="0" smtClean="0">
              <a:solidFill>
                <a:schemeClr val="tx1"/>
              </a:solidFill>
              <a:latin typeface="+mn-lt"/>
              <a:ea typeface="+mn-ea"/>
              <a:cs typeface="+mn-cs"/>
            </a:endParaRPr>
          </a:p>
        </p:txBody>
      </p:sp>
      <p:grpSp>
        <p:nvGrpSpPr>
          <p:cNvPr id="2" name="Group 177"/>
          <p:cNvGrpSpPr>
            <a:grpSpLocks/>
          </p:cNvGrpSpPr>
          <p:nvPr/>
        </p:nvGrpSpPr>
        <p:grpSpPr bwMode="auto">
          <a:xfrm>
            <a:off x="1785938" y="2668588"/>
            <a:ext cx="7413625" cy="3144837"/>
            <a:chOff x="965" y="1965"/>
            <a:chExt cx="4236" cy="1797"/>
          </a:xfrm>
        </p:grpSpPr>
        <p:sp>
          <p:nvSpPr>
            <p:cNvPr id="78854" name="Line 5"/>
            <p:cNvSpPr>
              <a:spLocks noChangeShapeType="1"/>
            </p:cNvSpPr>
            <p:nvPr/>
          </p:nvSpPr>
          <p:spPr bwMode="auto">
            <a:xfrm>
              <a:off x="1994" y="2921"/>
              <a:ext cx="203" cy="0"/>
            </a:xfrm>
            <a:prstGeom prst="line">
              <a:avLst/>
            </a:prstGeom>
            <a:noFill/>
            <a:ln w="9525">
              <a:solidFill>
                <a:schemeClr val="tx1"/>
              </a:solidFill>
              <a:round/>
              <a:headEnd type="triangle" w="med" len="med"/>
              <a:tailEnd/>
            </a:ln>
          </p:spPr>
          <p:txBody>
            <a:bodyPr/>
            <a:lstStyle/>
            <a:p>
              <a:endParaRPr lang="en-GB"/>
            </a:p>
          </p:txBody>
        </p:sp>
        <p:sp>
          <p:nvSpPr>
            <p:cNvPr id="78855" name="Line 6"/>
            <p:cNvSpPr>
              <a:spLocks noChangeShapeType="1"/>
            </p:cNvSpPr>
            <p:nvPr/>
          </p:nvSpPr>
          <p:spPr bwMode="auto">
            <a:xfrm>
              <a:off x="988" y="3399"/>
              <a:ext cx="203" cy="0"/>
            </a:xfrm>
            <a:prstGeom prst="line">
              <a:avLst/>
            </a:prstGeom>
            <a:noFill/>
            <a:ln w="9525">
              <a:solidFill>
                <a:schemeClr val="tx1"/>
              </a:solidFill>
              <a:round/>
              <a:headEnd/>
              <a:tailEnd type="triangle" w="med" len="med"/>
            </a:ln>
          </p:spPr>
          <p:txBody>
            <a:bodyPr/>
            <a:lstStyle/>
            <a:p>
              <a:endParaRPr lang="en-GB"/>
            </a:p>
          </p:txBody>
        </p:sp>
        <p:sp>
          <p:nvSpPr>
            <p:cNvPr id="78856" name="Line 7"/>
            <p:cNvSpPr>
              <a:spLocks noChangeShapeType="1"/>
            </p:cNvSpPr>
            <p:nvPr/>
          </p:nvSpPr>
          <p:spPr bwMode="auto">
            <a:xfrm>
              <a:off x="3184" y="3400"/>
              <a:ext cx="203" cy="0"/>
            </a:xfrm>
            <a:prstGeom prst="line">
              <a:avLst/>
            </a:prstGeom>
            <a:noFill/>
            <a:ln w="9525">
              <a:solidFill>
                <a:schemeClr val="tx1"/>
              </a:solidFill>
              <a:round/>
              <a:headEnd type="triangle" w="med" len="med"/>
              <a:tailEnd/>
            </a:ln>
          </p:spPr>
          <p:txBody>
            <a:bodyPr/>
            <a:lstStyle/>
            <a:p>
              <a:endParaRPr lang="en-GB"/>
            </a:p>
          </p:txBody>
        </p:sp>
        <p:sp>
          <p:nvSpPr>
            <p:cNvPr id="78857" name="Line 8"/>
            <p:cNvSpPr>
              <a:spLocks noChangeShapeType="1"/>
            </p:cNvSpPr>
            <p:nvPr/>
          </p:nvSpPr>
          <p:spPr bwMode="auto">
            <a:xfrm>
              <a:off x="997" y="2125"/>
              <a:ext cx="203" cy="0"/>
            </a:xfrm>
            <a:prstGeom prst="line">
              <a:avLst/>
            </a:prstGeom>
            <a:noFill/>
            <a:ln w="9525">
              <a:solidFill>
                <a:schemeClr val="tx1"/>
              </a:solidFill>
              <a:round/>
              <a:headEnd/>
              <a:tailEnd type="triangle" w="med" len="med"/>
            </a:ln>
          </p:spPr>
          <p:txBody>
            <a:bodyPr/>
            <a:lstStyle/>
            <a:p>
              <a:endParaRPr lang="en-GB"/>
            </a:p>
          </p:txBody>
        </p:sp>
        <p:sp>
          <p:nvSpPr>
            <p:cNvPr id="78858" name="Line 9"/>
            <p:cNvSpPr>
              <a:spLocks noChangeShapeType="1"/>
            </p:cNvSpPr>
            <p:nvPr/>
          </p:nvSpPr>
          <p:spPr bwMode="auto">
            <a:xfrm>
              <a:off x="3193" y="2126"/>
              <a:ext cx="203" cy="0"/>
            </a:xfrm>
            <a:prstGeom prst="line">
              <a:avLst/>
            </a:prstGeom>
            <a:noFill/>
            <a:ln w="9525">
              <a:solidFill>
                <a:schemeClr val="tx1"/>
              </a:solidFill>
              <a:round/>
              <a:headEnd type="triangle" w="med" len="med"/>
              <a:tailEnd/>
            </a:ln>
          </p:spPr>
          <p:txBody>
            <a:bodyPr/>
            <a:lstStyle/>
            <a:p>
              <a:endParaRPr lang="en-GB"/>
            </a:p>
          </p:txBody>
        </p:sp>
        <p:sp>
          <p:nvSpPr>
            <p:cNvPr id="78859" name="Line 10"/>
            <p:cNvSpPr>
              <a:spLocks noChangeShapeType="1"/>
            </p:cNvSpPr>
            <p:nvPr/>
          </p:nvSpPr>
          <p:spPr bwMode="auto">
            <a:xfrm>
              <a:off x="1630" y="3131"/>
              <a:ext cx="203" cy="0"/>
            </a:xfrm>
            <a:prstGeom prst="line">
              <a:avLst/>
            </a:prstGeom>
            <a:noFill/>
            <a:ln w="9525">
              <a:solidFill>
                <a:schemeClr val="tx1"/>
              </a:solidFill>
              <a:round/>
              <a:headEnd/>
              <a:tailEnd type="triangle" w="med" len="med"/>
            </a:ln>
          </p:spPr>
          <p:txBody>
            <a:bodyPr/>
            <a:lstStyle/>
            <a:p>
              <a:endParaRPr lang="en-GB"/>
            </a:p>
          </p:txBody>
        </p:sp>
        <p:sp>
          <p:nvSpPr>
            <p:cNvPr id="78860" name="Line 11"/>
            <p:cNvSpPr>
              <a:spLocks noChangeShapeType="1"/>
            </p:cNvSpPr>
            <p:nvPr/>
          </p:nvSpPr>
          <p:spPr bwMode="auto">
            <a:xfrm>
              <a:off x="3826" y="3123"/>
              <a:ext cx="203" cy="0"/>
            </a:xfrm>
            <a:prstGeom prst="line">
              <a:avLst/>
            </a:prstGeom>
            <a:noFill/>
            <a:ln w="9525">
              <a:solidFill>
                <a:schemeClr val="tx1"/>
              </a:solidFill>
              <a:round/>
              <a:headEnd type="triangle" w="med" len="med"/>
              <a:tailEnd/>
            </a:ln>
          </p:spPr>
          <p:txBody>
            <a:bodyPr/>
            <a:lstStyle/>
            <a:p>
              <a:endParaRPr lang="en-GB"/>
            </a:p>
          </p:txBody>
        </p:sp>
        <p:sp>
          <p:nvSpPr>
            <p:cNvPr id="78861" name="Line 12"/>
            <p:cNvSpPr>
              <a:spLocks noChangeShapeType="1"/>
            </p:cNvSpPr>
            <p:nvPr/>
          </p:nvSpPr>
          <p:spPr bwMode="auto">
            <a:xfrm>
              <a:off x="1789" y="2520"/>
              <a:ext cx="203" cy="0"/>
            </a:xfrm>
            <a:prstGeom prst="line">
              <a:avLst/>
            </a:prstGeom>
            <a:noFill/>
            <a:ln w="9525">
              <a:solidFill>
                <a:schemeClr val="tx1"/>
              </a:solidFill>
              <a:round/>
              <a:headEnd/>
              <a:tailEnd type="triangle" w="med" len="med"/>
            </a:ln>
          </p:spPr>
          <p:txBody>
            <a:bodyPr/>
            <a:lstStyle/>
            <a:p>
              <a:endParaRPr lang="en-GB"/>
            </a:p>
          </p:txBody>
        </p:sp>
        <p:sp>
          <p:nvSpPr>
            <p:cNvPr id="78862" name="Line 13"/>
            <p:cNvSpPr>
              <a:spLocks noChangeShapeType="1"/>
            </p:cNvSpPr>
            <p:nvPr/>
          </p:nvSpPr>
          <p:spPr bwMode="auto">
            <a:xfrm>
              <a:off x="2155" y="2521"/>
              <a:ext cx="203" cy="0"/>
            </a:xfrm>
            <a:prstGeom prst="line">
              <a:avLst/>
            </a:prstGeom>
            <a:noFill/>
            <a:ln w="9525">
              <a:solidFill>
                <a:schemeClr val="tx1"/>
              </a:solidFill>
              <a:round/>
              <a:headEnd type="triangle" w="med" len="med"/>
              <a:tailEnd/>
            </a:ln>
          </p:spPr>
          <p:txBody>
            <a:bodyPr/>
            <a:lstStyle/>
            <a:p>
              <a:endParaRPr lang="en-GB"/>
            </a:p>
          </p:txBody>
        </p:sp>
        <p:sp>
          <p:nvSpPr>
            <p:cNvPr id="78863" name="Line 14"/>
            <p:cNvSpPr>
              <a:spLocks noChangeShapeType="1"/>
            </p:cNvSpPr>
            <p:nvPr/>
          </p:nvSpPr>
          <p:spPr bwMode="auto">
            <a:xfrm>
              <a:off x="1037" y="2715"/>
              <a:ext cx="203" cy="0"/>
            </a:xfrm>
            <a:prstGeom prst="line">
              <a:avLst/>
            </a:prstGeom>
            <a:noFill/>
            <a:ln w="9525">
              <a:solidFill>
                <a:schemeClr val="tx1"/>
              </a:solidFill>
              <a:round/>
              <a:headEnd/>
              <a:tailEnd type="triangle" w="med" len="med"/>
            </a:ln>
          </p:spPr>
          <p:txBody>
            <a:bodyPr/>
            <a:lstStyle/>
            <a:p>
              <a:endParaRPr lang="en-GB"/>
            </a:p>
          </p:txBody>
        </p:sp>
        <p:sp>
          <p:nvSpPr>
            <p:cNvPr id="78864" name="Line 15"/>
            <p:cNvSpPr>
              <a:spLocks noChangeShapeType="1"/>
            </p:cNvSpPr>
            <p:nvPr/>
          </p:nvSpPr>
          <p:spPr bwMode="auto">
            <a:xfrm>
              <a:off x="3233" y="2716"/>
              <a:ext cx="203" cy="0"/>
            </a:xfrm>
            <a:prstGeom prst="line">
              <a:avLst/>
            </a:prstGeom>
            <a:noFill/>
            <a:ln w="9525">
              <a:solidFill>
                <a:schemeClr val="tx1"/>
              </a:solidFill>
              <a:round/>
              <a:headEnd type="triangle" w="med" len="med"/>
              <a:tailEnd/>
            </a:ln>
          </p:spPr>
          <p:txBody>
            <a:bodyPr/>
            <a:lstStyle/>
            <a:p>
              <a:endParaRPr lang="en-GB"/>
            </a:p>
          </p:txBody>
        </p:sp>
        <p:sp>
          <p:nvSpPr>
            <p:cNvPr id="78865" name="Line 16"/>
            <p:cNvSpPr>
              <a:spLocks noChangeShapeType="1"/>
            </p:cNvSpPr>
            <p:nvPr/>
          </p:nvSpPr>
          <p:spPr bwMode="auto">
            <a:xfrm>
              <a:off x="2522" y="2534"/>
              <a:ext cx="203" cy="0"/>
            </a:xfrm>
            <a:prstGeom prst="line">
              <a:avLst/>
            </a:prstGeom>
            <a:noFill/>
            <a:ln w="9525">
              <a:solidFill>
                <a:schemeClr val="tx1"/>
              </a:solidFill>
              <a:round/>
              <a:headEnd/>
              <a:tailEnd type="triangle" w="med" len="med"/>
            </a:ln>
          </p:spPr>
          <p:txBody>
            <a:bodyPr/>
            <a:lstStyle/>
            <a:p>
              <a:endParaRPr lang="en-GB"/>
            </a:p>
          </p:txBody>
        </p:sp>
        <p:sp>
          <p:nvSpPr>
            <p:cNvPr id="78866" name="Line 17"/>
            <p:cNvSpPr>
              <a:spLocks noChangeShapeType="1"/>
            </p:cNvSpPr>
            <p:nvPr/>
          </p:nvSpPr>
          <p:spPr bwMode="auto">
            <a:xfrm>
              <a:off x="4718" y="2535"/>
              <a:ext cx="203" cy="0"/>
            </a:xfrm>
            <a:prstGeom prst="line">
              <a:avLst/>
            </a:prstGeom>
            <a:noFill/>
            <a:ln w="9525">
              <a:solidFill>
                <a:schemeClr val="tx1"/>
              </a:solidFill>
              <a:round/>
              <a:headEnd type="triangle" w="med" len="med"/>
              <a:tailEnd/>
            </a:ln>
          </p:spPr>
          <p:txBody>
            <a:bodyPr/>
            <a:lstStyle/>
            <a:p>
              <a:endParaRPr lang="en-GB"/>
            </a:p>
          </p:txBody>
        </p:sp>
        <p:sp>
          <p:nvSpPr>
            <p:cNvPr id="78867" name="Line 18"/>
            <p:cNvSpPr>
              <a:spLocks noChangeShapeType="1"/>
            </p:cNvSpPr>
            <p:nvPr/>
          </p:nvSpPr>
          <p:spPr bwMode="auto">
            <a:xfrm>
              <a:off x="1783" y="2339"/>
              <a:ext cx="203" cy="0"/>
            </a:xfrm>
            <a:prstGeom prst="line">
              <a:avLst/>
            </a:prstGeom>
            <a:noFill/>
            <a:ln w="9525">
              <a:solidFill>
                <a:schemeClr val="tx1"/>
              </a:solidFill>
              <a:round/>
              <a:headEnd/>
              <a:tailEnd type="triangle" w="med" len="med"/>
            </a:ln>
          </p:spPr>
          <p:txBody>
            <a:bodyPr/>
            <a:lstStyle/>
            <a:p>
              <a:endParaRPr lang="en-GB"/>
            </a:p>
          </p:txBody>
        </p:sp>
        <p:sp>
          <p:nvSpPr>
            <p:cNvPr id="78868" name="Line 19"/>
            <p:cNvSpPr>
              <a:spLocks noChangeShapeType="1"/>
            </p:cNvSpPr>
            <p:nvPr/>
          </p:nvSpPr>
          <p:spPr bwMode="auto">
            <a:xfrm>
              <a:off x="3979" y="2340"/>
              <a:ext cx="203" cy="0"/>
            </a:xfrm>
            <a:prstGeom prst="line">
              <a:avLst/>
            </a:prstGeom>
            <a:noFill/>
            <a:ln w="9525">
              <a:solidFill>
                <a:schemeClr val="tx1"/>
              </a:solidFill>
              <a:round/>
              <a:headEnd type="triangle" w="med" len="med"/>
              <a:tailEnd/>
            </a:ln>
          </p:spPr>
          <p:txBody>
            <a:bodyPr/>
            <a:lstStyle/>
            <a:p>
              <a:endParaRPr lang="en-GB"/>
            </a:p>
          </p:txBody>
        </p:sp>
        <p:sp>
          <p:nvSpPr>
            <p:cNvPr id="78869" name="Line 20"/>
            <p:cNvSpPr>
              <a:spLocks noChangeShapeType="1"/>
            </p:cNvSpPr>
            <p:nvPr/>
          </p:nvSpPr>
          <p:spPr bwMode="auto">
            <a:xfrm>
              <a:off x="3572" y="2793"/>
              <a:ext cx="203" cy="0"/>
            </a:xfrm>
            <a:prstGeom prst="line">
              <a:avLst/>
            </a:prstGeom>
            <a:noFill/>
            <a:ln w="9525">
              <a:solidFill>
                <a:schemeClr val="tx1"/>
              </a:solidFill>
              <a:round/>
              <a:headEnd/>
              <a:tailEnd type="triangle" w="med" len="med"/>
            </a:ln>
          </p:spPr>
          <p:txBody>
            <a:bodyPr/>
            <a:lstStyle/>
            <a:p>
              <a:endParaRPr lang="en-GB"/>
            </a:p>
          </p:txBody>
        </p:sp>
        <p:sp>
          <p:nvSpPr>
            <p:cNvPr id="78870" name="Line 21"/>
            <p:cNvSpPr>
              <a:spLocks noChangeShapeType="1"/>
            </p:cNvSpPr>
            <p:nvPr/>
          </p:nvSpPr>
          <p:spPr bwMode="auto">
            <a:xfrm>
              <a:off x="3938" y="2794"/>
              <a:ext cx="203" cy="0"/>
            </a:xfrm>
            <a:prstGeom prst="line">
              <a:avLst/>
            </a:prstGeom>
            <a:noFill/>
            <a:ln w="9525">
              <a:solidFill>
                <a:schemeClr val="tx1"/>
              </a:solidFill>
              <a:round/>
              <a:headEnd type="triangle" w="med" len="med"/>
              <a:tailEnd/>
            </a:ln>
          </p:spPr>
          <p:txBody>
            <a:bodyPr/>
            <a:lstStyle/>
            <a:p>
              <a:endParaRPr lang="en-GB"/>
            </a:p>
          </p:txBody>
        </p:sp>
        <p:sp>
          <p:nvSpPr>
            <p:cNvPr id="78871" name="Line 22"/>
            <p:cNvSpPr>
              <a:spLocks noChangeShapeType="1"/>
            </p:cNvSpPr>
            <p:nvPr/>
          </p:nvSpPr>
          <p:spPr bwMode="auto">
            <a:xfrm>
              <a:off x="1628" y="2920"/>
              <a:ext cx="203" cy="0"/>
            </a:xfrm>
            <a:prstGeom prst="line">
              <a:avLst/>
            </a:prstGeom>
            <a:noFill/>
            <a:ln w="9525">
              <a:solidFill>
                <a:schemeClr val="tx1"/>
              </a:solidFill>
              <a:round/>
              <a:headEnd/>
              <a:tailEnd type="triangle" w="med" len="med"/>
            </a:ln>
          </p:spPr>
          <p:txBody>
            <a:bodyPr/>
            <a:lstStyle/>
            <a:p>
              <a:endParaRPr lang="en-GB"/>
            </a:p>
          </p:txBody>
        </p:sp>
        <p:sp>
          <p:nvSpPr>
            <p:cNvPr id="78872" name="Line 23"/>
            <p:cNvSpPr>
              <a:spLocks noChangeShapeType="1"/>
            </p:cNvSpPr>
            <p:nvPr/>
          </p:nvSpPr>
          <p:spPr bwMode="auto">
            <a:xfrm>
              <a:off x="3057" y="2983"/>
              <a:ext cx="203" cy="0"/>
            </a:xfrm>
            <a:prstGeom prst="line">
              <a:avLst/>
            </a:prstGeom>
            <a:noFill/>
            <a:ln w="9525">
              <a:solidFill>
                <a:schemeClr val="tx1"/>
              </a:solidFill>
              <a:round/>
              <a:headEnd/>
              <a:tailEnd type="triangle" w="med" len="med"/>
            </a:ln>
          </p:spPr>
          <p:txBody>
            <a:bodyPr/>
            <a:lstStyle/>
            <a:p>
              <a:endParaRPr lang="en-GB"/>
            </a:p>
          </p:txBody>
        </p:sp>
        <p:sp>
          <p:nvSpPr>
            <p:cNvPr id="78873" name="Line 24"/>
            <p:cNvSpPr>
              <a:spLocks noChangeShapeType="1"/>
            </p:cNvSpPr>
            <p:nvPr/>
          </p:nvSpPr>
          <p:spPr bwMode="auto">
            <a:xfrm>
              <a:off x="3423" y="2984"/>
              <a:ext cx="203" cy="0"/>
            </a:xfrm>
            <a:prstGeom prst="line">
              <a:avLst/>
            </a:prstGeom>
            <a:noFill/>
            <a:ln w="9525">
              <a:solidFill>
                <a:schemeClr val="tx1"/>
              </a:solidFill>
              <a:round/>
              <a:headEnd type="triangle" w="med" len="med"/>
              <a:tailEnd/>
            </a:ln>
          </p:spPr>
          <p:txBody>
            <a:bodyPr/>
            <a:lstStyle/>
            <a:p>
              <a:endParaRPr lang="en-GB"/>
            </a:p>
          </p:txBody>
        </p:sp>
        <p:sp>
          <p:nvSpPr>
            <p:cNvPr id="78874" name="Line 25"/>
            <p:cNvSpPr>
              <a:spLocks noChangeShapeType="1"/>
            </p:cNvSpPr>
            <p:nvPr/>
          </p:nvSpPr>
          <p:spPr bwMode="auto">
            <a:xfrm>
              <a:off x="1107" y="2408"/>
              <a:ext cx="203" cy="0"/>
            </a:xfrm>
            <a:prstGeom prst="line">
              <a:avLst/>
            </a:prstGeom>
            <a:noFill/>
            <a:ln w="9525">
              <a:solidFill>
                <a:schemeClr val="tx1"/>
              </a:solidFill>
              <a:round/>
              <a:headEnd/>
              <a:tailEnd type="triangle" w="med" len="med"/>
            </a:ln>
          </p:spPr>
          <p:txBody>
            <a:bodyPr/>
            <a:lstStyle/>
            <a:p>
              <a:endParaRPr lang="en-GB"/>
            </a:p>
          </p:txBody>
        </p:sp>
        <p:sp>
          <p:nvSpPr>
            <p:cNvPr id="78875" name="Line 26"/>
            <p:cNvSpPr>
              <a:spLocks noChangeShapeType="1"/>
            </p:cNvSpPr>
            <p:nvPr/>
          </p:nvSpPr>
          <p:spPr bwMode="auto">
            <a:xfrm>
              <a:off x="1473" y="2409"/>
              <a:ext cx="203" cy="0"/>
            </a:xfrm>
            <a:prstGeom prst="line">
              <a:avLst/>
            </a:prstGeom>
            <a:noFill/>
            <a:ln w="9525">
              <a:solidFill>
                <a:schemeClr val="tx1"/>
              </a:solidFill>
              <a:round/>
              <a:headEnd type="triangle" w="med" len="med"/>
              <a:tailEnd/>
            </a:ln>
          </p:spPr>
          <p:txBody>
            <a:bodyPr/>
            <a:lstStyle/>
            <a:p>
              <a:endParaRPr lang="en-GB"/>
            </a:p>
          </p:txBody>
        </p:sp>
        <p:sp>
          <p:nvSpPr>
            <p:cNvPr id="78876" name="Line 27"/>
            <p:cNvSpPr>
              <a:spLocks noChangeShapeType="1"/>
            </p:cNvSpPr>
            <p:nvPr/>
          </p:nvSpPr>
          <p:spPr bwMode="auto">
            <a:xfrm>
              <a:off x="2469" y="3242"/>
              <a:ext cx="203" cy="0"/>
            </a:xfrm>
            <a:prstGeom prst="line">
              <a:avLst/>
            </a:prstGeom>
            <a:noFill/>
            <a:ln w="9525">
              <a:solidFill>
                <a:schemeClr val="tx1"/>
              </a:solidFill>
              <a:round/>
              <a:headEnd/>
              <a:tailEnd type="triangle" w="med" len="med"/>
            </a:ln>
          </p:spPr>
          <p:txBody>
            <a:bodyPr/>
            <a:lstStyle/>
            <a:p>
              <a:endParaRPr lang="en-GB"/>
            </a:p>
          </p:txBody>
        </p:sp>
        <p:sp>
          <p:nvSpPr>
            <p:cNvPr id="78877" name="Line 28"/>
            <p:cNvSpPr>
              <a:spLocks noChangeShapeType="1"/>
            </p:cNvSpPr>
            <p:nvPr/>
          </p:nvSpPr>
          <p:spPr bwMode="auto">
            <a:xfrm>
              <a:off x="2835" y="3243"/>
              <a:ext cx="203" cy="0"/>
            </a:xfrm>
            <a:prstGeom prst="line">
              <a:avLst/>
            </a:prstGeom>
            <a:noFill/>
            <a:ln w="9525">
              <a:solidFill>
                <a:schemeClr val="tx1"/>
              </a:solidFill>
              <a:round/>
              <a:headEnd type="triangle" w="med" len="med"/>
              <a:tailEnd/>
            </a:ln>
          </p:spPr>
          <p:txBody>
            <a:bodyPr/>
            <a:lstStyle/>
            <a:p>
              <a:endParaRPr lang="en-GB"/>
            </a:p>
          </p:txBody>
        </p:sp>
        <p:sp>
          <p:nvSpPr>
            <p:cNvPr id="78878" name="Line 29"/>
            <p:cNvSpPr>
              <a:spLocks noChangeShapeType="1"/>
            </p:cNvSpPr>
            <p:nvPr/>
          </p:nvSpPr>
          <p:spPr bwMode="auto">
            <a:xfrm>
              <a:off x="2130" y="3041"/>
              <a:ext cx="203" cy="0"/>
            </a:xfrm>
            <a:prstGeom prst="line">
              <a:avLst/>
            </a:prstGeom>
            <a:noFill/>
            <a:ln w="9525">
              <a:solidFill>
                <a:schemeClr val="tx1"/>
              </a:solidFill>
              <a:round/>
              <a:headEnd type="triangle" w="med" len="med"/>
              <a:tailEnd/>
            </a:ln>
          </p:spPr>
          <p:txBody>
            <a:bodyPr/>
            <a:lstStyle/>
            <a:p>
              <a:endParaRPr lang="en-GB"/>
            </a:p>
          </p:txBody>
        </p:sp>
        <p:sp>
          <p:nvSpPr>
            <p:cNvPr id="78879" name="Line 30"/>
            <p:cNvSpPr>
              <a:spLocks noChangeShapeType="1"/>
            </p:cNvSpPr>
            <p:nvPr/>
          </p:nvSpPr>
          <p:spPr bwMode="auto">
            <a:xfrm>
              <a:off x="1124" y="3519"/>
              <a:ext cx="203" cy="0"/>
            </a:xfrm>
            <a:prstGeom prst="line">
              <a:avLst/>
            </a:prstGeom>
            <a:noFill/>
            <a:ln w="9525">
              <a:solidFill>
                <a:schemeClr val="tx1"/>
              </a:solidFill>
              <a:round/>
              <a:headEnd/>
              <a:tailEnd type="triangle" w="med" len="med"/>
            </a:ln>
          </p:spPr>
          <p:txBody>
            <a:bodyPr/>
            <a:lstStyle/>
            <a:p>
              <a:endParaRPr lang="en-GB"/>
            </a:p>
          </p:txBody>
        </p:sp>
        <p:sp>
          <p:nvSpPr>
            <p:cNvPr id="78880" name="Line 31"/>
            <p:cNvSpPr>
              <a:spLocks noChangeShapeType="1"/>
            </p:cNvSpPr>
            <p:nvPr/>
          </p:nvSpPr>
          <p:spPr bwMode="auto">
            <a:xfrm>
              <a:off x="3320" y="3520"/>
              <a:ext cx="203" cy="0"/>
            </a:xfrm>
            <a:prstGeom prst="line">
              <a:avLst/>
            </a:prstGeom>
            <a:noFill/>
            <a:ln w="9525">
              <a:solidFill>
                <a:schemeClr val="tx1"/>
              </a:solidFill>
              <a:round/>
              <a:headEnd type="triangle" w="med" len="med"/>
              <a:tailEnd/>
            </a:ln>
          </p:spPr>
          <p:txBody>
            <a:bodyPr/>
            <a:lstStyle/>
            <a:p>
              <a:endParaRPr lang="en-GB"/>
            </a:p>
          </p:txBody>
        </p:sp>
        <p:sp>
          <p:nvSpPr>
            <p:cNvPr id="78881" name="Line 32"/>
            <p:cNvSpPr>
              <a:spLocks noChangeShapeType="1"/>
            </p:cNvSpPr>
            <p:nvPr/>
          </p:nvSpPr>
          <p:spPr bwMode="auto">
            <a:xfrm>
              <a:off x="1133" y="2245"/>
              <a:ext cx="203" cy="0"/>
            </a:xfrm>
            <a:prstGeom prst="line">
              <a:avLst/>
            </a:prstGeom>
            <a:noFill/>
            <a:ln w="9525">
              <a:solidFill>
                <a:schemeClr val="tx1"/>
              </a:solidFill>
              <a:round/>
              <a:headEnd/>
              <a:tailEnd type="triangle" w="med" len="med"/>
            </a:ln>
          </p:spPr>
          <p:txBody>
            <a:bodyPr/>
            <a:lstStyle/>
            <a:p>
              <a:endParaRPr lang="en-GB"/>
            </a:p>
          </p:txBody>
        </p:sp>
        <p:sp>
          <p:nvSpPr>
            <p:cNvPr id="78882" name="Line 33"/>
            <p:cNvSpPr>
              <a:spLocks noChangeShapeType="1"/>
            </p:cNvSpPr>
            <p:nvPr/>
          </p:nvSpPr>
          <p:spPr bwMode="auto">
            <a:xfrm>
              <a:off x="3329" y="2246"/>
              <a:ext cx="203" cy="0"/>
            </a:xfrm>
            <a:prstGeom prst="line">
              <a:avLst/>
            </a:prstGeom>
            <a:noFill/>
            <a:ln w="9525">
              <a:solidFill>
                <a:schemeClr val="tx1"/>
              </a:solidFill>
              <a:round/>
              <a:headEnd type="triangle" w="med" len="med"/>
              <a:tailEnd/>
            </a:ln>
          </p:spPr>
          <p:txBody>
            <a:bodyPr/>
            <a:lstStyle/>
            <a:p>
              <a:endParaRPr lang="en-GB"/>
            </a:p>
          </p:txBody>
        </p:sp>
        <p:sp>
          <p:nvSpPr>
            <p:cNvPr id="78883" name="Line 34"/>
            <p:cNvSpPr>
              <a:spLocks noChangeShapeType="1"/>
            </p:cNvSpPr>
            <p:nvPr/>
          </p:nvSpPr>
          <p:spPr bwMode="auto">
            <a:xfrm>
              <a:off x="1766" y="3224"/>
              <a:ext cx="203" cy="0"/>
            </a:xfrm>
            <a:prstGeom prst="line">
              <a:avLst/>
            </a:prstGeom>
            <a:noFill/>
            <a:ln w="9525">
              <a:solidFill>
                <a:schemeClr val="tx1"/>
              </a:solidFill>
              <a:round/>
              <a:headEnd/>
              <a:tailEnd type="triangle" w="med" len="med"/>
            </a:ln>
          </p:spPr>
          <p:txBody>
            <a:bodyPr/>
            <a:lstStyle/>
            <a:p>
              <a:endParaRPr lang="en-GB"/>
            </a:p>
          </p:txBody>
        </p:sp>
        <p:sp>
          <p:nvSpPr>
            <p:cNvPr id="78884" name="Line 35"/>
            <p:cNvSpPr>
              <a:spLocks noChangeShapeType="1"/>
            </p:cNvSpPr>
            <p:nvPr/>
          </p:nvSpPr>
          <p:spPr bwMode="auto">
            <a:xfrm>
              <a:off x="3962" y="3243"/>
              <a:ext cx="203" cy="0"/>
            </a:xfrm>
            <a:prstGeom prst="line">
              <a:avLst/>
            </a:prstGeom>
            <a:noFill/>
            <a:ln w="9525">
              <a:solidFill>
                <a:schemeClr val="tx1"/>
              </a:solidFill>
              <a:round/>
              <a:headEnd type="triangle" w="med" len="med"/>
              <a:tailEnd/>
            </a:ln>
          </p:spPr>
          <p:txBody>
            <a:bodyPr/>
            <a:lstStyle/>
            <a:p>
              <a:endParaRPr lang="en-GB"/>
            </a:p>
          </p:txBody>
        </p:sp>
        <p:sp>
          <p:nvSpPr>
            <p:cNvPr id="78885" name="Line 36"/>
            <p:cNvSpPr>
              <a:spLocks noChangeShapeType="1"/>
            </p:cNvSpPr>
            <p:nvPr/>
          </p:nvSpPr>
          <p:spPr bwMode="auto">
            <a:xfrm>
              <a:off x="1925" y="2640"/>
              <a:ext cx="203" cy="0"/>
            </a:xfrm>
            <a:prstGeom prst="line">
              <a:avLst/>
            </a:prstGeom>
            <a:noFill/>
            <a:ln w="9525">
              <a:solidFill>
                <a:schemeClr val="tx1"/>
              </a:solidFill>
              <a:round/>
              <a:headEnd/>
              <a:tailEnd type="triangle" w="med" len="med"/>
            </a:ln>
          </p:spPr>
          <p:txBody>
            <a:bodyPr/>
            <a:lstStyle/>
            <a:p>
              <a:endParaRPr lang="en-GB"/>
            </a:p>
          </p:txBody>
        </p:sp>
        <p:sp>
          <p:nvSpPr>
            <p:cNvPr id="78886" name="Line 37"/>
            <p:cNvSpPr>
              <a:spLocks noChangeShapeType="1"/>
            </p:cNvSpPr>
            <p:nvPr/>
          </p:nvSpPr>
          <p:spPr bwMode="auto">
            <a:xfrm>
              <a:off x="2291" y="2641"/>
              <a:ext cx="203" cy="0"/>
            </a:xfrm>
            <a:prstGeom prst="line">
              <a:avLst/>
            </a:prstGeom>
            <a:noFill/>
            <a:ln w="9525">
              <a:solidFill>
                <a:schemeClr val="tx1"/>
              </a:solidFill>
              <a:round/>
              <a:headEnd type="triangle" w="med" len="med"/>
              <a:tailEnd/>
            </a:ln>
          </p:spPr>
          <p:txBody>
            <a:bodyPr/>
            <a:lstStyle/>
            <a:p>
              <a:endParaRPr lang="en-GB"/>
            </a:p>
          </p:txBody>
        </p:sp>
        <p:sp>
          <p:nvSpPr>
            <p:cNvPr id="78887" name="Line 38"/>
            <p:cNvSpPr>
              <a:spLocks noChangeShapeType="1"/>
            </p:cNvSpPr>
            <p:nvPr/>
          </p:nvSpPr>
          <p:spPr bwMode="auto">
            <a:xfrm>
              <a:off x="1173" y="2835"/>
              <a:ext cx="203" cy="0"/>
            </a:xfrm>
            <a:prstGeom prst="line">
              <a:avLst/>
            </a:prstGeom>
            <a:noFill/>
            <a:ln w="9525">
              <a:solidFill>
                <a:schemeClr val="tx1"/>
              </a:solidFill>
              <a:round/>
              <a:headEnd/>
              <a:tailEnd type="triangle" w="med" len="med"/>
            </a:ln>
          </p:spPr>
          <p:txBody>
            <a:bodyPr/>
            <a:lstStyle/>
            <a:p>
              <a:endParaRPr lang="en-GB"/>
            </a:p>
          </p:txBody>
        </p:sp>
        <p:sp>
          <p:nvSpPr>
            <p:cNvPr id="78888" name="Line 39"/>
            <p:cNvSpPr>
              <a:spLocks noChangeShapeType="1"/>
            </p:cNvSpPr>
            <p:nvPr/>
          </p:nvSpPr>
          <p:spPr bwMode="auto">
            <a:xfrm>
              <a:off x="3369" y="2836"/>
              <a:ext cx="203" cy="0"/>
            </a:xfrm>
            <a:prstGeom prst="line">
              <a:avLst/>
            </a:prstGeom>
            <a:noFill/>
            <a:ln w="9525">
              <a:solidFill>
                <a:schemeClr val="tx1"/>
              </a:solidFill>
              <a:round/>
              <a:headEnd type="triangle" w="med" len="med"/>
              <a:tailEnd/>
            </a:ln>
          </p:spPr>
          <p:txBody>
            <a:bodyPr/>
            <a:lstStyle/>
            <a:p>
              <a:endParaRPr lang="en-GB"/>
            </a:p>
          </p:txBody>
        </p:sp>
        <p:sp>
          <p:nvSpPr>
            <p:cNvPr id="78889" name="Line 40"/>
            <p:cNvSpPr>
              <a:spLocks noChangeShapeType="1"/>
            </p:cNvSpPr>
            <p:nvPr/>
          </p:nvSpPr>
          <p:spPr bwMode="auto">
            <a:xfrm>
              <a:off x="2658" y="2654"/>
              <a:ext cx="203" cy="0"/>
            </a:xfrm>
            <a:prstGeom prst="line">
              <a:avLst/>
            </a:prstGeom>
            <a:noFill/>
            <a:ln w="9525">
              <a:solidFill>
                <a:schemeClr val="tx1"/>
              </a:solidFill>
              <a:round/>
              <a:headEnd/>
              <a:tailEnd type="triangle" w="med" len="med"/>
            </a:ln>
          </p:spPr>
          <p:txBody>
            <a:bodyPr/>
            <a:lstStyle/>
            <a:p>
              <a:endParaRPr lang="en-GB"/>
            </a:p>
          </p:txBody>
        </p:sp>
        <p:sp>
          <p:nvSpPr>
            <p:cNvPr id="78890" name="Line 41"/>
            <p:cNvSpPr>
              <a:spLocks noChangeShapeType="1"/>
            </p:cNvSpPr>
            <p:nvPr/>
          </p:nvSpPr>
          <p:spPr bwMode="auto">
            <a:xfrm>
              <a:off x="4854" y="2655"/>
              <a:ext cx="203" cy="0"/>
            </a:xfrm>
            <a:prstGeom prst="line">
              <a:avLst/>
            </a:prstGeom>
            <a:noFill/>
            <a:ln w="9525">
              <a:solidFill>
                <a:schemeClr val="tx1"/>
              </a:solidFill>
              <a:round/>
              <a:headEnd type="triangle" w="med" len="med"/>
              <a:tailEnd/>
            </a:ln>
          </p:spPr>
          <p:txBody>
            <a:bodyPr/>
            <a:lstStyle/>
            <a:p>
              <a:endParaRPr lang="en-GB"/>
            </a:p>
          </p:txBody>
        </p:sp>
        <p:sp>
          <p:nvSpPr>
            <p:cNvPr id="78891" name="Line 42"/>
            <p:cNvSpPr>
              <a:spLocks noChangeShapeType="1"/>
            </p:cNvSpPr>
            <p:nvPr/>
          </p:nvSpPr>
          <p:spPr bwMode="auto">
            <a:xfrm>
              <a:off x="1919" y="2459"/>
              <a:ext cx="203" cy="0"/>
            </a:xfrm>
            <a:prstGeom prst="line">
              <a:avLst/>
            </a:prstGeom>
            <a:noFill/>
            <a:ln w="9525">
              <a:solidFill>
                <a:schemeClr val="tx1"/>
              </a:solidFill>
              <a:round/>
              <a:headEnd/>
              <a:tailEnd type="triangle" w="med" len="med"/>
            </a:ln>
          </p:spPr>
          <p:txBody>
            <a:bodyPr/>
            <a:lstStyle/>
            <a:p>
              <a:endParaRPr lang="en-GB"/>
            </a:p>
          </p:txBody>
        </p:sp>
        <p:sp>
          <p:nvSpPr>
            <p:cNvPr id="78892" name="Line 43"/>
            <p:cNvSpPr>
              <a:spLocks noChangeShapeType="1"/>
            </p:cNvSpPr>
            <p:nvPr/>
          </p:nvSpPr>
          <p:spPr bwMode="auto">
            <a:xfrm>
              <a:off x="4115" y="2460"/>
              <a:ext cx="203" cy="0"/>
            </a:xfrm>
            <a:prstGeom prst="line">
              <a:avLst/>
            </a:prstGeom>
            <a:noFill/>
            <a:ln w="9525">
              <a:solidFill>
                <a:schemeClr val="tx1"/>
              </a:solidFill>
              <a:round/>
              <a:headEnd type="triangle" w="med" len="med"/>
              <a:tailEnd/>
            </a:ln>
          </p:spPr>
          <p:txBody>
            <a:bodyPr/>
            <a:lstStyle/>
            <a:p>
              <a:endParaRPr lang="en-GB"/>
            </a:p>
          </p:txBody>
        </p:sp>
        <p:sp>
          <p:nvSpPr>
            <p:cNvPr id="78893" name="Line 44"/>
            <p:cNvSpPr>
              <a:spLocks noChangeShapeType="1"/>
            </p:cNvSpPr>
            <p:nvPr/>
          </p:nvSpPr>
          <p:spPr bwMode="auto">
            <a:xfrm>
              <a:off x="3708" y="2913"/>
              <a:ext cx="203" cy="0"/>
            </a:xfrm>
            <a:prstGeom prst="line">
              <a:avLst/>
            </a:prstGeom>
            <a:noFill/>
            <a:ln w="9525">
              <a:solidFill>
                <a:schemeClr val="tx1"/>
              </a:solidFill>
              <a:round/>
              <a:headEnd/>
              <a:tailEnd type="triangle" w="med" len="med"/>
            </a:ln>
          </p:spPr>
          <p:txBody>
            <a:bodyPr/>
            <a:lstStyle/>
            <a:p>
              <a:endParaRPr lang="en-GB"/>
            </a:p>
          </p:txBody>
        </p:sp>
        <p:sp>
          <p:nvSpPr>
            <p:cNvPr id="78894" name="Line 45"/>
            <p:cNvSpPr>
              <a:spLocks noChangeShapeType="1"/>
            </p:cNvSpPr>
            <p:nvPr/>
          </p:nvSpPr>
          <p:spPr bwMode="auto">
            <a:xfrm>
              <a:off x="4074" y="2914"/>
              <a:ext cx="203" cy="0"/>
            </a:xfrm>
            <a:prstGeom prst="line">
              <a:avLst/>
            </a:prstGeom>
            <a:noFill/>
            <a:ln w="9525">
              <a:solidFill>
                <a:schemeClr val="tx1"/>
              </a:solidFill>
              <a:round/>
              <a:headEnd type="triangle" w="med" len="med"/>
              <a:tailEnd/>
            </a:ln>
          </p:spPr>
          <p:txBody>
            <a:bodyPr/>
            <a:lstStyle/>
            <a:p>
              <a:endParaRPr lang="en-GB"/>
            </a:p>
          </p:txBody>
        </p:sp>
        <p:sp>
          <p:nvSpPr>
            <p:cNvPr id="78895" name="Line 46"/>
            <p:cNvSpPr>
              <a:spLocks noChangeShapeType="1"/>
            </p:cNvSpPr>
            <p:nvPr/>
          </p:nvSpPr>
          <p:spPr bwMode="auto">
            <a:xfrm>
              <a:off x="1764" y="3040"/>
              <a:ext cx="203" cy="0"/>
            </a:xfrm>
            <a:prstGeom prst="line">
              <a:avLst/>
            </a:prstGeom>
            <a:noFill/>
            <a:ln w="9525">
              <a:solidFill>
                <a:schemeClr val="tx1"/>
              </a:solidFill>
              <a:round/>
              <a:headEnd/>
              <a:tailEnd type="triangle" w="med" len="med"/>
            </a:ln>
          </p:spPr>
          <p:txBody>
            <a:bodyPr/>
            <a:lstStyle/>
            <a:p>
              <a:endParaRPr lang="en-GB"/>
            </a:p>
          </p:txBody>
        </p:sp>
        <p:sp>
          <p:nvSpPr>
            <p:cNvPr id="78896" name="Line 47"/>
            <p:cNvSpPr>
              <a:spLocks noChangeShapeType="1"/>
            </p:cNvSpPr>
            <p:nvPr/>
          </p:nvSpPr>
          <p:spPr bwMode="auto">
            <a:xfrm>
              <a:off x="3193" y="3103"/>
              <a:ext cx="203" cy="0"/>
            </a:xfrm>
            <a:prstGeom prst="line">
              <a:avLst/>
            </a:prstGeom>
            <a:noFill/>
            <a:ln w="9525">
              <a:solidFill>
                <a:schemeClr val="tx1"/>
              </a:solidFill>
              <a:round/>
              <a:headEnd/>
              <a:tailEnd type="triangle" w="med" len="med"/>
            </a:ln>
          </p:spPr>
          <p:txBody>
            <a:bodyPr/>
            <a:lstStyle/>
            <a:p>
              <a:endParaRPr lang="en-GB"/>
            </a:p>
          </p:txBody>
        </p:sp>
        <p:sp>
          <p:nvSpPr>
            <p:cNvPr id="78897" name="Line 48"/>
            <p:cNvSpPr>
              <a:spLocks noChangeShapeType="1"/>
            </p:cNvSpPr>
            <p:nvPr/>
          </p:nvSpPr>
          <p:spPr bwMode="auto">
            <a:xfrm>
              <a:off x="3559" y="3104"/>
              <a:ext cx="203" cy="0"/>
            </a:xfrm>
            <a:prstGeom prst="line">
              <a:avLst/>
            </a:prstGeom>
            <a:noFill/>
            <a:ln w="9525">
              <a:solidFill>
                <a:schemeClr val="tx1"/>
              </a:solidFill>
              <a:round/>
              <a:headEnd type="triangle" w="med" len="med"/>
              <a:tailEnd/>
            </a:ln>
          </p:spPr>
          <p:txBody>
            <a:bodyPr/>
            <a:lstStyle/>
            <a:p>
              <a:endParaRPr lang="en-GB"/>
            </a:p>
          </p:txBody>
        </p:sp>
        <p:sp>
          <p:nvSpPr>
            <p:cNvPr id="78898" name="Line 49"/>
            <p:cNvSpPr>
              <a:spLocks noChangeShapeType="1"/>
            </p:cNvSpPr>
            <p:nvPr/>
          </p:nvSpPr>
          <p:spPr bwMode="auto">
            <a:xfrm>
              <a:off x="1243" y="2528"/>
              <a:ext cx="203" cy="0"/>
            </a:xfrm>
            <a:prstGeom prst="line">
              <a:avLst/>
            </a:prstGeom>
            <a:noFill/>
            <a:ln w="9525">
              <a:solidFill>
                <a:schemeClr val="tx1"/>
              </a:solidFill>
              <a:round/>
              <a:headEnd/>
              <a:tailEnd type="triangle" w="med" len="med"/>
            </a:ln>
          </p:spPr>
          <p:txBody>
            <a:bodyPr/>
            <a:lstStyle/>
            <a:p>
              <a:endParaRPr lang="en-GB"/>
            </a:p>
          </p:txBody>
        </p:sp>
        <p:sp>
          <p:nvSpPr>
            <p:cNvPr id="78899" name="Line 50"/>
            <p:cNvSpPr>
              <a:spLocks noChangeShapeType="1"/>
            </p:cNvSpPr>
            <p:nvPr/>
          </p:nvSpPr>
          <p:spPr bwMode="auto">
            <a:xfrm>
              <a:off x="1609" y="2529"/>
              <a:ext cx="203" cy="0"/>
            </a:xfrm>
            <a:prstGeom prst="line">
              <a:avLst/>
            </a:prstGeom>
            <a:noFill/>
            <a:ln w="9525">
              <a:solidFill>
                <a:schemeClr val="tx1"/>
              </a:solidFill>
              <a:round/>
              <a:headEnd type="triangle" w="med" len="med"/>
              <a:tailEnd/>
            </a:ln>
          </p:spPr>
          <p:txBody>
            <a:bodyPr/>
            <a:lstStyle/>
            <a:p>
              <a:endParaRPr lang="en-GB"/>
            </a:p>
          </p:txBody>
        </p:sp>
        <p:sp>
          <p:nvSpPr>
            <p:cNvPr id="78900" name="Line 51"/>
            <p:cNvSpPr>
              <a:spLocks noChangeShapeType="1"/>
            </p:cNvSpPr>
            <p:nvPr/>
          </p:nvSpPr>
          <p:spPr bwMode="auto">
            <a:xfrm>
              <a:off x="2605" y="3362"/>
              <a:ext cx="203" cy="0"/>
            </a:xfrm>
            <a:prstGeom prst="line">
              <a:avLst/>
            </a:prstGeom>
            <a:noFill/>
            <a:ln w="9525">
              <a:solidFill>
                <a:schemeClr val="tx1"/>
              </a:solidFill>
              <a:round/>
              <a:headEnd/>
              <a:tailEnd type="triangle" w="med" len="med"/>
            </a:ln>
          </p:spPr>
          <p:txBody>
            <a:bodyPr/>
            <a:lstStyle/>
            <a:p>
              <a:endParaRPr lang="en-GB"/>
            </a:p>
          </p:txBody>
        </p:sp>
        <p:sp>
          <p:nvSpPr>
            <p:cNvPr id="78901" name="Line 52"/>
            <p:cNvSpPr>
              <a:spLocks noChangeShapeType="1"/>
            </p:cNvSpPr>
            <p:nvPr/>
          </p:nvSpPr>
          <p:spPr bwMode="auto">
            <a:xfrm>
              <a:off x="2971" y="3363"/>
              <a:ext cx="203" cy="0"/>
            </a:xfrm>
            <a:prstGeom prst="line">
              <a:avLst/>
            </a:prstGeom>
            <a:noFill/>
            <a:ln w="9525">
              <a:solidFill>
                <a:schemeClr val="tx1"/>
              </a:solidFill>
              <a:round/>
              <a:headEnd type="triangle" w="med" len="med"/>
              <a:tailEnd/>
            </a:ln>
          </p:spPr>
          <p:txBody>
            <a:bodyPr/>
            <a:lstStyle/>
            <a:p>
              <a:endParaRPr lang="en-GB"/>
            </a:p>
          </p:txBody>
        </p:sp>
        <p:sp>
          <p:nvSpPr>
            <p:cNvPr id="78902" name="Line 53"/>
            <p:cNvSpPr>
              <a:spLocks noChangeShapeType="1"/>
            </p:cNvSpPr>
            <p:nvPr/>
          </p:nvSpPr>
          <p:spPr bwMode="auto">
            <a:xfrm>
              <a:off x="1962" y="3097"/>
              <a:ext cx="203" cy="0"/>
            </a:xfrm>
            <a:prstGeom prst="line">
              <a:avLst/>
            </a:prstGeom>
            <a:noFill/>
            <a:ln w="9525">
              <a:solidFill>
                <a:schemeClr val="tx1"/>
              </a:solidFill>
              <a:round/>
              <a:headEnd type="triangle" w="med" len="med"/>
              <a:tailEnd/>
            </a:ln>
          </p:spPr>
          <p:txBody>
            <a:bodyPr/>
            <a:lstStyle/>
            <a:p>
              <a:endParaRPr lang="en-GB"/>
            </a:p>
          </p:txBody>
        </p:sp>
        <p:sp>
          <p:nvSpPr>
            <p:cNvPr id="78903" name="Line 55"/>
            <p:cNvSpPr>
              <a:spLocks noChangeShapeType="1"/>
            </p:cNvSpPr>
            <p:nvPr/>
          </p:nvSpPr>
          <p:spPr bwMode="auto">
            <a:xfrm>
              <a:off x="3152" y="3576"/>
              <a:ext cx="203" cy="0"/>
            </a:xfrm>
            <a:prstGeom prst="line">
              <a:avLst/>
            </a:prstGeom>
            <a:noFill/>
            <a:ln w="9525">
              <a:solidFill>
                <a:schemeClr val="tx1"/>
              </a:solidFill>
              <a:round/>
              <a:headEnd type="triangle" w="med" len="med"/>
              <a:tailEnd/>
            </a:ln>
          </p:spPr>
          <p:txBody>
            <a:bodyPr/>
            <a:lstStyle/>
            <a:p>
              <a:endParaRPr lang="en-GB"/>
            </a:p>
          </p:txBody>
        </p:sp>
        <p:sp>
          <p:nvSpPr>
            <p:cNvPr id="78904" name="Line 56"/>
            <p:cNvSpPr>
              <a:spLocks noChangeShapeType="1"/>
            </p:cNvSpPr>
            <p:nvPr/>
          </p:nvSpPr>
          <p:spPr bwMode="auto">
            <a:xfrm>
              <a:off x="965" y="2301"/>
              <a:ext cx="203" cy="0"/>
            </a:xfrm>
            <a:prstGeom prst="line">
              <a:avLst/>
            </a:prstGeom>
            <a:noFill/>
            <a:ln w="9525">
              <a:solidFill>
                <a:schemeClr val="tx1"/>
              </a:solidFill>
              <a:round/>
              <a:headEnd/>
              <a:tailEnd type="triangle" w="med" len="med"/>
            </a:ln>
          </p:spPr>
          <p:txBody>
            <a:bodyPr/>
            <a:lstStyle/>
            <a:p>
              <a:endParaRPr lang="en-GB"/>
            </a:p>
          </p:txBody>
        </p:sp>
        <p:sp>
          <p:nvSpPr>
            <p:cNvPr id="78905" name="Line 57"/>
            <p:cNvSpPr>
              <a:spLocks noChangeShapeType="1"/>
            </p:cNvSpPr>
            <p:nvPr/>
          </p:nvSpPr>
          <p:spPr bwMode="auto">
            <a:xfrm>
              <a:off x="3161" y="2302"/>
              <a:ext cx="203" cy="0"/>
            </a:xfrm>
            <a:prstGeom prst="line">
              <a:avLst/>
            </a:prstGeom>
            <a:noFill/>
            <a:ln w="9525">
              <a:solidFill>
                <a:schemeClr val="tx1"/>
              </a:solidFill>
              <a:round/>
              <a:headEnd type="triangle" w="med" len="med"/>
              <a:tailEnd/>
            </a:ln>
          </p:spPr>
          <p:txBody>
            <a:bodyPr/>
            <a:lstStyle/>
            <a:p>
              <a:endParaRPr lang="en-GB"/>
            </a:p>
          </p:txBody>
        </p:sp>
        <p:sp>
          <p:nvSpPr>
            <p:cNvPr id="78906" name="Line 58"/>
            <p:cNvSpPr>
              <a:spLocks noChangeShapeType="1"/>
            </p:cNvSpPr>
            <p:nvPr/>
          </p:nvSpPr>
          <p:spPr bwMode="auto">
            <a:xfrm>
              <a:off x="1598" y="3298"/>
              <a:ext cx="203" cy="0"/>
            </a:xfrm>
            <a:prstGeom prst="line">
              <a:avLst/>
            </a:prstGeom>
            <a:noFill/>
            <a:ln w="9525">
              <a:solidFill>
                <a:schemeClr val="tx1"/>
              </a:solidFill>
              <a:round/>
              <a:headEnd/>
              <a:tailEnd type="triangle" w="med" len="med"/>
            </a:ln>
          </p:spPr>
          <p:txBody>
            <a:bodyPr/>
            <a:lstStyle/>
            <a:p>
              <a:endParaRPr lang="en-GB"/>
            </a:p>
          </p:txBody>
        </p:sp>
        <p:sp>
          <p:nvSpPr>
            <p:cNvPr id="78907" name="Line 59"/>
            <p:cNvSpPr>
              <a:spLocks noChangeShapeType="1"/>
            </p:cNvSpPr>
            <p:nvPr/>
          </p:nvSpPr>
          <p:spPr bwMode="auto">
            <a:xfrm>
              <a:off x="3794" y="3299"/>
              <a:ext cx="203" cy="0"/>
            </a:xfrm>
            <a:prstGeom prst="line">
              <a:avLst/>
            </a:prstGeom>
            <a:noFill/>
            <a:ln w="9525">
              <a:solidFill>
                <a:schemeClr val="tx1"/>
              </a:solidFill>
              <a:round/>
              <a:headEnd type="triangle" w="med" len="med"/>
              <a:tailEnd/>
            </a:ln>
          </p:spPr>
          <p:txBody>
            <a:bodyPr/>
            <a:lstStyle/>
            <a:p>
              <a:endParaRPr lang="en-GB"/>
            </a:p>
          </p:txBody>
        </p:sp>
        <p:sp>
          <p:nvSpPr>
            <p:cNvPr id="78908" name="Line 60"/>
            <p:cNvSpPr>
              <a:spLocks noChangeShapeType="1"/>
            </p:cNvSpPr>
            <p:nvPr/>
          </p:nvSpPr>
          <p:spPr bwMode="auto">
            <a:xfrm>
              <a:off x="1757" y="2696"/>
              <a:ext cx="203" cy="0"/>
            </a:xfrm>
            <a:prstGeom prst="line">
              <a:avLst/>
            </a:prstGeom>
            <a:noFill/>
            <a:ln w="9525">
              <a:solidFill>
                <a:schemeClr val="tx1"/>
              </a:solidFill>
              <a:round/>
              <a:headEnd/>
              <a:tailEnd type="triangle" w="med" len="med"/>
            </a:ln>
          </p:spPr>
          <p:txBody>
            <a:bodyPr/>
            <a:lstStyle/>
            <a:p>
              <a:endParaRPr lang="en-GB"/>
            </a:p>
          </p:txBody>
        </p:sp>
        <p:sp>
          <p:nvSpPr>
            <p:cNvPr id="78909" name="Line 62"/>
            <p:cNvSpPr>
              <a:spLocks noChangeShapeType="1"/>
            </p:cNvSpPr>
            <p:nvPr/>
          </p:nvSpPr>
          <p:spPr bwMode="auto">
            <a:xfrm>
              <a:off x="1005" y="2891"/>
              <a:ext cx="203" cy="0"/>
            </a:xfrm>
            <a:prstGeom prst="line">
              <a:avLst/>
            </a:prstGeom>
            <a:noFill/>
            <a:ln w="9525">
              <a:solidFill>
                <a:schemeClr val="tx1"/>
              </a:solidFill>
              <a:round/>
              <a:headEnd/>
              <a:tailEnd type="triangle" w="med" len="med"/>
            </a:ln>
          </p:spPr>
          <p:txBody>
            <a:bodyPr/>
            <a:lstStyle/>
            <a:p>
              <a:endParaRPr lang="en-GB"/>
            </a:p>
          </p:txBody>
        </p:sp>
        <p:sp>
          <p:nvSpPr>
            <p:cNvPr id="78910" name="Line 63"/>
            <p:cNvSpPr>
              <a:spLocks noChangeShapeType="1"/>
            </p:cNvSpPr>
            <p:nvPr/>
          </p:nvSpPr>
          <p:spPr bwMode="auto">
            <a:xfrm>
              <a:off x="3201" y="2892"/>
              <a:ext cx="203" cy="0"/>
            </a:xfrm>
            <a:prstGeom prst="line">
              <a:avLst/>
            </a:prstGeom>
            <a:noFill/>
            <a:ln w="9525">
              <a:solidFill>
                <a:schemeClr val="tx1"/>
              </a:solidFill>
              <a:round/>
              <a:headEnd type="triangle" w="med" len="med"/>
              <a:tailEnd/>
            </a:ln>
          </p:spPr>
          <p:txBody>
            <a:bodyPr/>
            <a:lstStyle/>
            <a:p>
              <a:endParaRPr lang="en-GB"/>
            </a:p>
          </p:txBody>
        </p:sp>
        <p:sp>
          <p:nvSpPr>
            <p:cNvPr id="78911" name="Line 65"/>
            <p:cNvSpPr>
              <a:spLocks noChangeShapeType="1"/>
            </p:cNvSpPr>
            <p:nvPr/>
          </p:nvSpPr>
          <p:spPr bwMode="auto">
            <a:xfrm>
              <a:off x="4686" y="2711"/>
              <a:ext cx="203" cy="0"/>
            </a:xfrm>
            <a:prstGeom prst="line">
              <a:avLst/>
            </a:prstGeom>
            <a:noFill/>
            <a:ln w="9525">
              <a:solidFill>
                <a:schemeClr val="tx1"/>
              </a:solidFill>
              <a:round/>
              <a:headEnd type="triangle" w="med" len="med"/>
              <a:tailEnd/>
            </a:ln>
          </p:spPr>
          <p:txBody>
            <a:bodyPr/>
            <a:lstStyle/>
            <a:p>
              <a:endParaRPr lang="en-GB"/>
            </a:p>
          </p:txBody>
        </p:sp>
        <p:sp>
          <p:nvSpPr>
            <p:cNvPr id="78912" name="Line 66"/>
            <p:cNvSpPr>
              <a:spLocks noChangeShapeType="1"/>
            </p:cNvSpPr>
            <p:nvPr/>
          </p:nvSpPr>
          <p:spPr bwMode="auto">
            <a:xfrm>
              <a:off x="1751" y="2515"/>
              <a:ext cx="203" cy="0"/>
            </a:xfrm>
            <a:prstGeom prst="line">
              <a:avLst/>
            </a:prstGeom>
            <a:noFill/>
            <a:ln w="9525">
              <a:solidFill>
                <a:schemeClr val="tx1"/>
              </a:solidFill>
              <a:round/>
              <a:headEnd/>
              <a:tailEnd type="triangle" w="med" len="med"/>
            </a:ln>
          </p:spPr>
          <p:txBody>
            <a:bodyPr/>
            <a:lstStyle/>
            <a:p>
              <a:endParaRPr lang="en-GB"/>
            </a:p>
          </p:txBody>
        </p:sp>
        <p:sp>
          <p:nvSpPr>
            <p:cNvPr id="78913" name="Line 67"/>
            <p:cNvSpPr>
              <a:spLocks noChangeShapeType="1"/>
            </p:cNvSpPr>
            <p:nvPr/>
          </p:nvSpPr>
          <p:spPr bwMode="auto">
            <a:xfrm>
              <a:off x="3947" y="2516"/>
              <a:ext cx="203" cy="0"/>
            </a:xfrm>
            <a:prstGeom prst="line">
              <a:avLst/>
            </a:prstGeom>
            <a:noFill/>
            <a:ln w="9525">
              <a:solidFill>
                <a:schemeClr val="tx1"/>
              </a:solidFill>
              <a:round/>
              <a:headEnd type="triangle" w="med" len="med"/>
              <a:tailEnd/>
            </a:ln>
          </p:spPr>
          <p:txBody>
            <a:bodyPr/>
            <a:lstStyle/>
            <a:p>
              <a:endParaRPr lang="en-GB"/>
            </a:p>
          </p:txBody>
        </p:sp>
        <p:sp>
          <p:nvSpPr>
            <p:cNvPr id="78914" name="Line 68"/>
            <p:cNvSpPr>
              <a:spLocks noChangeShapeType="1"/>
            </p:cNvSpPr>
            <p:nvPr/>
          </p:nvSpPr>
          <p:spPr bwMode="auto">
            <a:xfrm>
              <a:off x="3540" y="2969"/>
              <a:ext cx="203" cy="0"/>
            </a:xfrm>
            <a:prstGeom prst="line">
              <a:avLst/>
            </a:prstGeom>
            <a:noFill/>
            <a:ln w="9525">
              <a:solidFill>
                <a:schemeClr val="tx1"/>
              </a:solidFill>
              <a:round/>
              <a:headEnd/>
              <a:tailEnd type="triangle" w="med" len="med"/>
            </a:ln>
          </p:spPr>
          <p:txBody>
            <a:bodyPr/>
            <a:lstStyle/>
            <a:p>
              <a:endParaRPr lang="en-GB"/>
            </a:p>
          </p:txBody>
        </p:sp>
        <p:sp>
          <p:nvSpPr>
            <p:cNvPr id="78915" name="Line 69"/>
            <p:cNvSpPr>
              <a:spLocks noChangeShapeType="1"/>
            </p:cNvSpPr>
            <p:nvPr/>
          </p:nvSpPr>
          <p:spPr bwMode="auto">
            <a:xfrm>
              <a:off x="3906" y="2970"/>
              <a:ext cx="203" cy="0"/>
            </a:xfrm>
            <a:prstGeom prst="line">
              <a:avLst/>
            </a:prstGeom>
            <a:noFill/>
            <a:ln w="9525">
              <a:solidFill>
                <a:schemeClr val="tx1"/>
              </a:solidFill>
              <a:round/>
              <a:headEnd type="triangle" w="med" len="med"/>
              <a:tailEnd/>
            </a:ln>
          </p:spPr>
          <p:txBody>
            <a:bodyPr/>
            <a:lstStyle/>
            <a:p>
              <a:endParaRPr lang="en-GB"/>
            </a:p>
          </p:txBody>
        </p:sp>
        <p:sp>
          <p:nvSpPr>
            <p:cNvPr id="78916" name="Line 70"/>
            <p:cNvSpPr>
              <a:spLocks noChangeShapeType="1"/>
            </p:cNvSpPr>
            <p:nvPr/>
          </p:nvSpPr>
          <p:spPr bwMode="auto">
            <a:xfrm>
              <a:off x="1596" y="3096"/>
              <a:ext cx="203" cy="0"/>
            </a:xfrm>
            <a:prstGeom prst="line">
              <a:avLst/>
            </a:prstGeom>
            <a:noFill/>
            <a:ln w="9525">
              <a:solidFill>
                <a:schemeClr val="tx1"/>
              </a:solidFill>
              <a:round/>
              <a:headEnd/>
              <a:tailEnd type="triangle" w="med" len="med"/>
            </a:ln>
          </p:spPr>
          <p:txBody>
            <a:bodyPr/>
            <a:lstStyle/>
            <a:p>
              <a:endParaRPr lang="en-GB"/>
            </a:p>
          </p:txBody>
        </p:sp>
        <p:sp>
          <p:nvSpPr>
            <p:cNvPr id="78917" name="Line 71"/>
            <p:cNvSpPr>
              <a:spLocks noChangeShapeType="1"/>
            </p:cNvSpPr>
            <p:nvPr/>
          </p:nvSpPr>
          <p:spPr bwMode="auto">
            <a:xfrm>
              <a:off x="3025" y="3159"/>
              <a:ext cx="203" cy="0"/>
            </a:xfrm>
            <a:prstGeom prst="line">
              <a:avLst/>
            </a:prstGeom>
            <a:noFill/>
            <a:ln w="9525">
              <a:solidFill>
                <a:schemeClr val="tx1"/>
              </a:solidFill>
              <a:round/>
              <a:headEnd/>
              <a:tailEnd type="triangle" w="med" len="med"/>
            </a:ln>
          </p:spPr>
          <p:txBody>
            <a:bodyPr/>
            <a:lstStyle/>
            <a:p>
              <a:endParaRPr lang="en-GB"/>
            </a:p>
          </p:txBody>
        </p:sp>
        <p:sp>
          <p:nvSpPr>
            <p:cNvPr id="78918" name="Line 72"/>
            <p:cNvSpPr>
              <a:spLocks noChangeShapeType="1"/>
            </p:cNvSpPr>
            <p:nvPr/>
          </p:nvSpPr>
          <p:spPr bwMode="auto">
            <a:xfrm>
              <a:off x="3391" y="3160"/>
              <a:ext cx="203" cy="0"/>
            </a:xfrm>
            <a:prstGeom prst="line">
              <a:avLst/>
            </a:prstGeom>
            <a:noFill/>
            <a:ln w="9525">
              <a:solidFill>
                <a:schemeClr val="tx1"/>
              </a:solidFill>
              <a:round/>
              <a:headEnd type="triangle" w="med" len="med"/>
              <a:tailEnd/>
            </a:ln>
          </p:spPr>
          <p:txBody>
            <a:bodyPr/>
            <a:lstStyle/>
            <a:p>
              <a:endParaRPr lang="en-GB"/>
            </a:p>
          </p:txBody>
        </p:sp>
        <p:sp>
          <p:nvSpPr>
            <p:cNvPr id="78919" name="Line 73"/>
            <p:cNvSpPr>
              <a:spLocks noChangeShapeType="1"/>
            </p:cNvSpPr>
            <p:nvPr/>
          </p:nvSpPr>
          <p:spPr bwMode="auto">
            <a:xfrm>
              <a:off x="1075" y="2584"/>
              <a:ext cx="203" cy="0"/>
            </a:xfrm>
            <a:prstGeom prst="line">
              <a:avLst/>
            </a:prstGeom>
            <a:noFill/>
            <a:ln w="9525">
              <a:solidFill>
                <a:schemeClr val="tx1"/>
              </a:solidFill>
              <a:round/>
              <a:headEnd/>
              <a:tailEnd type="triangle" w="med" len="med"/>
            </a:ln>
          </p:spPr>
          <p:txBody>
            <a:bodyPr/>
            <a:lstStyle/>
            <a:p>
              <a:endParaRPr lang="en-GB"/>
            </a:p>
          </p:txBody>
        </p:sp>
        <p:sp>
          <p:nvSpPr>
            <p:cNvPr id="78920" name="Line 74"/>
            <p:cNvSpPr>
              <a:spLocks noChangeShapeType="1"/>
            </p:cNvSpPr>
            <p:nvPr/>
          </p:nvSpPr>
          <p:spPr bwMode="auto">
            <a:xfrm>
              <a:off x="1441" y="2585"/>
              <a:ext cx="203" cy="0"/>
            </a:xfrm>
            <a:prstGeom prst="line">
              <a:avLst/>
            </a:prstGeom>
            <a:noFill/>
            <a:ln w="9525">
              <a:solidFill>
                <a:schemeClr val="tx1"/>
              </a:solidFill>
              <a:round/>
              <a:headEnd type="triangle" w="med" len="med"/>
              <a:tailEnd/>
            </a:ln>
          </p:spPr>
          <p:txBody>
            <a:bodyPr/>
            <a:lstStyle/>
            <a:p>
              <a:endParaRPr lang="en-GB"/>
            </a:p>
          </p:txBody>
        </p:sp>
        <p:sp>
          <p:nvSpPr>
            <p:cNvPr id="78921" name="Line 75"/>
            <p:cNvSpPr>
              <a:spLocks noChangeShapeType="1"/>
            </p:cNvSpPr>
            <p:nvPr/>
          </p:nvSpPr>
          <p:spPr bwMode="auto">
            <a:xfrm>
              <a:off x="2437" y="3418"/>
              <a:ext cx="203" cy="0"/>
            </a:xfrm>
            <a:prstGeom prst="line">
              <a:avLst/>
            </a:prstGeom>
            <a:noFill/>
            <a:ln w="9525">
              <a:solidFill>
                <a:schemeClr val="tx1"/>
              </a:solidFill>
              <a:round/>
              <a:headEnd/>
              <a:tailEnd type="triangle" w="med" len="med"/>
            </a:ln>
          </p:spPr>
          <p:txBody>
            <a:bodyPr/>
            <a:lstStyle/>
            <a:p>
              <a:endParaRPr lang="en-GB"/>
            </a:p>
          </p:txBody>
        </p:sp>
        <p:sp>
          <p:nvSpPr>
            <p:cNvPr id="78922" name="Line 76"/>
            <p:cNvSpPr>
              <a:spLocks noChangeShapeType="1"/>
            </p:cNvSpPr>
            <p:nvPr/>
          </p:nvSpPr>
          <p:spPr bwMode="auto">
            <a:xfrm>
              <a:off x="2803" y="3419"/>
              <a:ext cx="203" cy="0"/>
            </a:xfrm>
            <a:prstGeom prst="line">
              <a:avLst/>
            </a:prstGeom>
            <a:noFill/>
            <a:ln w="9525">
              <a:solidFill>
                <a:schemeClr val="tx1"/>
              </a:solidFill>
              <a:round/>
              <a:headEnd type="triangle" w="med" len="med"/>
              <a:tailEnd/>
            </a:ln>
          </p:spPr>
          <p:txBody>
            <a:bodyPr/>
            <a:lstStyle/>
            <a:p>
              <a:endParaRPr lang="en-GB"/>
            </a:p>
          </p:txBody>
        </p:sp>
        <p:sp>
          <p:nvSpPr>
            <p:cNvPr id="78923" name="Line 77"/>
            <p:cNvSpPr>
              <a:spLocks noChangeShapeType="1"/>
            </p:cNvSpPr>
            <p:nvPr/>
          </p:nvSpPr>
          <p:spPr bwMode="auto">
            <a:xfrm>
              <a:off x="2274" y="2761"/>
              <a:ext cx="203" cy="0"/>
            </a:xfrm>
            <a:prstGeom prst="line">
              <a:avLst/>
            </a:prstGeom>
            <a:noFill/>
            <a:ln w="9525">
              <a:solidFill>
                <a:schemeClr val="tx1"/>
              </a:solidFill>
              <a:round/>
              <a:headEnd type="triangle" w="med" len="med"/>
              <a:tailEnd/>
            </a:ln>
          </p:spPr>
          <p:txBody>
            <a:bodyPr/>
            <a:lstStyle/>
            <a:p>
              <a:endParaRPr lang="en-GB"/>
            </a:p>
          </p:txBody>
        </p:sp>
        <p:sp>
          <p:nvSpPr>
            <p:cNvPr id="78924" name="Line 78"/>
            <p:cNvSpPr>
              <a:spLocks noChangeShapeType="1"/>
            </p:cNvSpPr>
            <p:nvPr/>
          </p:nvSpPr>
          <p:spPr bwMode="auto">
            <a:xfrm>
              <a:off x="1268" y="3239"/>
              <a:ext cx="203" cy="0"/>
            </a:xfrm>
            <a:prstGeom prst="line">
              <a:avLst/>
            </a:prstGeom>
            <a:noFill/>
            <a:ln w="9525">
              <a:solidFill>
                <a:schemeClr val="tx1"/>
              </a:solidFill>
              <a:round/>
              <a:headEnd/>
              <a:tailEnd type="triangle" w="med" len="med"/>
            </a:ln>
          </p:spPr>
          <p:txBody>
            <a:bodyPr/>
            <a:lstStyle/>
            <a:p>
              <a:endParaRPr lang="en-GB"/>
            </a:p>
          </p:txBody>
        </p:sp>
        <p:sp>
          <p:nvSpPr>
            <p:cNvPr id="78925" name="Line 79"/>
            <p:cNvSpPr>
              <a:spLocks noChangeShapeType="1"/>
            </p:cNvSpPr>
            <p:nvPr/>
          </p:nvSpPr>
          <p:spPr bwMode="auto">
            <a:xfrm>
              <a:off x="3464" y="3240"/>
              <a:ext cx="203" cy="0"/>
            </a:xfrm>
            <a:prstGeom prst="line">
              <a:avLst/>
            </a:prstGeom>
            <a:noFill/>
            <a:ln w="9525">
              <a:solidFill>
                <a:schemeClr val="tx1"/>
              </a:solidFill>
              <a:round/>
              <a:headEnd type="triangle" w="med" len="med"/>
              <a:tailEnd/>
            </a:ln>
          </p:spPr>
          <p:txBody>
            <a:bodyPr/>
            <a:lstStyle/>
            <a:p>
              <a:endParaRPr lang="en-GB"/>
            </a:p>
          </p:txBody>
        </p:sp>
        <p:sp>
          <p:nvSpPr>
            <p:cNvPr id="78926" name="Line 80"/>
            <p:cNvSpPr>
              <a:spLocks noChangeShapeType="1"/>
            </p:cNvSpPr>
            <p:nvPr/>
          </p:nvSpPr>
          <p:spPr bwMode="auto">
            <a:xfrm>
              <a:off x="1277" y="1965"/>
              <a:ext cx="203" cy="0"/>
            </a:xfrm>
            <a:prstGeom prst="line">
              <a:avLst/>
            </a:prstGeom>
            <a:noFill/>
            <a:ln w="9525">
              <a:solidFill>
                <a:schemeClr val="tx1"/>
              </a:solidFill>
              <a:round/>
              <a:headEnd/>
              <a:tailEnd type="triangle" w="med" len="med"/>
            </a:ln>
          </p:spPr>
          <p:txBody>
            <a:bodyPr/>
            <a:lstStyle/>
            <a:p>
              <a:endParaRPr lang="en-GB"/>
            </a:p>
          </p:txBody>
        </p:sp>
        <p:sp>
          <p:nvSpPr>
            <p:cNvPr id="78927" name="Line 81"/>
            <p:cNvSpPr>
              <a:spLocks noChangeShapeType="1"/>
            </p:cNvSpPr>
            <p:nvPr/>
          </p:nvSpPr>
          <p:spPr bwMode="auto">
            <a:xfrm>
              <a:off x="3473" y="1966"/>
              <a:ext cx="203" cy="0"/>
            </a:xfrm>
            <a:prstGeom prst="line">
              <a:avLst/>
            </a:prstGeom>
            <a:noFill/>
            <a:ln w="9525">
              <a:solidFill>
                <a:schemeClr val="tx1"/>
              </a:solidFill>
              <a:round/>
              <a:headEnd type="triangle" w="med" len="med"/>
              <a:tailEnd/>
            </a:ln>
          </p:spPr>
          <p:txBody>
            <a:bodyPr/>
            <a:lstStyle/>
            <a:p>
              <a:endParaRPr lang="en-GB"/>
            </a:p>
          </p:txBody>
        </p:sp>
        <p:sp>
          <p:nvSpPr>
            <p:cNvPr id="78928" name="Line 82"/>
            <p:cNvSpPr>
              <a:spLocks noChangeShapeType="1"/>
            </p:cNvSpPr>
            <p:nvPr/>
          </p:nvSpPr>
          <p:spPr bwMode="auto">
            <a:xfrm>
              <a:off x="1910" y="2962"/>
              <a:ext cx="203" cy="0"/>
            </a:xfrm>
            <a:prstGeom prst="line">
              <a:avLst/>
            </a:prstGeom>
            <a:noFill/>
            <a:ln w="9525">
              <a:solidFill>
                <a:schemeClr val="tx1"/>
              </a:solidFill>
              <a:round/>
              <a:headEnd/>
              <a:tailEnd type="triangle" w="med" len="med"/>
            </a:ln>
          </p:spPr>
          <p:txBody>
            <a:bodyPr/>
            <a:lstStyle/>
            <a:p>
              <a:endParaRPr lang="en-GB"/>
            </a:p>
          </p:txBody>
        </p:sp>
        <p:sp>
          <p:nvSpPr>
            <p:cNvPr id="78929" name="Line 83"/>
            <p:cNvSpPr>
              <a:spLocks noChangeShapeType="1"/>
            </p:cNvSpPr>
            <p:nvPr/>
          </p:nvSpPr>
          <p:spPr bwMode="auto">
            <a:xfrm>
              <a:off x="4106" y="2963"/>
              <a:ext cx="203" cy="0"/>
            </a:xfrm>
            <a:prstGeom prst="line">
              <a:avLst/>
            </a:prstGeom>
            <a:noFill/>
            <a:ln w="9525">
              <a:solidFill>
                <a:schemeClr val="tx1"/>
              </a:solidFill>
              <a:round/>
              <a:headEnd type="triangle" w="med" len="med"/>
              <a:tailEnd/>
            </a:ln>
          </p:spPr>
          <p:txBody>
            <a:bodyPr/>
            <a:lstStyle/>
            <a:p>
              <a:endParaRPr lang="en-GB"/>
            </a:p>
          </p:txBody>
        </p:sp>
        <p:sp>
          <p:nvSpPr>
            <p:cNvPr id="78930" name="Line 84"/>
            <p:cNvSpPr>
              <a:spLocks noChangeShapeType="1"/>
            </p:cNvSpPr>
            <p:nvPr/>
          </p:nvSpPr>
          <p:spPr bwMode="auto">
            <a:xfrm>
              <a:off x="2069" y="2360"/>
              <a:ext cx="203" cy="0"/>
            </a:xfrm>
            <a:prstGeom prst="line">
              <a:avLst/>
            </a:prstGeom>
            <a:noFill/>
            <a:ln w="9525">
              <a:solidFill>
                <a:schemeClr val="tx1"/>
              </a:solidFill>
              <a:round/>
              <a:headEnd/>
              <a:tailEnd type="triangle" w="med" len="med"/>
            </a:ln>
          </p:spPr>
          <p:txBody>
            <a:bodyPr/>
            <a:lstStyle/>
            <a:p>
              <a:endParaRPr lang="en-GB"/>
            </a:p>
          </p:txBody>
        </p:sp>
        <p:sp>
          <p:nvSpPr>
            <p:cNvPr id="78931" name="Line 85"/>
            <p:cNvSpPr>
              <a:spLocks noChangeShapeType="1"/>
            </p:cNvSpPr>
            <p:nvPr/>
          </p:nvSpPr>
          <p:spPr bwMode="auto">
            <a:xfrm>
              <a:off x="2435" y="2361"/>
              <a:ext cx="203" cy="0"/>
            </a:xfrm>
            <a:prstGeom prst="line">
              <a:avLst/>
            </a:prstGeom>
            <a:noFill/>
            <a:ln w="9525">
              <a:solidFill>
                <a:schemeClr val="tx1"/>
              </a:solidFill>
              <a:round/>
              <a:headEnd type="triangle" w="med" len="med"/>
              <a:tailEnd/>
            </a:ln>
          </p:spPr>
          <p:txBody>
            <a:bodyPr/>
            <a:lstStyle/>
            <a:p>
              <a:endParaRPr lang="en-GB"/>
            </a:p>
          </p:txBody>
        </p:sp>
        <p:sp>
          <p:nvSpPr>
            <p:cNvPr id="78932" name="Line 86"/>
            <p:cNvSpPr>
              <a:spLocks noChangeShapeType="1"/>
            </p:cNvSpPr>
            <p:nvPr/>
          </p:nvSpPr>
          <p:spPr bwMode="auto">
            <a:xfrm>
              <a:off x="1317" y="2555"/>
              <a:ext cx="203" cy="0"/>
            </a:xfrm>
            <a:prstGeom prst="line">
              <a:avLst/>
            </a:prstGeom>
            <a:noFill/>
            <a:ln w="9525">
              <a:solidFill>
                <a:schemeClr val="tx1"/>
              </a:solidFill>
              <a:round/>
              <a:headEnd/>
              <a:tailEnd type="triangle" w="med" len="med"/>
            </a:ln>
          </p:spPr>
          <p:txBody>
            <a:bodyPr/>
            <a:lstStyle/>
            <a:p>
              <a:endParaRPr lang="en-GB"/>
            </a:p>
          </p:txBody>
        </p:sp>
        <p:sp>
          <p:nvSpPr>
            <p:cNvPr id="78933" name="Line 87"/>
            <p:cNvSpPr>
              <a:spLocks noChangeShapeType="1"/>
            </p:cNvSpPr>
            <p:nvPr/>
          </p:nvSpPr>
          <p:spPr bwMode="auto">
            <a:xfrm>
              <a:off x="3513" y="2556"/>
              <a:ext cx="203" cy="0"/>
            </a:xfrm>
            <a:prstGeom prst="line">
              <a:avLst/>
            </a:prstGeom>
            <a:noFill/>
            <a:ln w="9525">
              <a:solidFill>
                <a:schemeClr val="tx1"/>
              </a:solidFill>
              <a:round/>
              <a:headEnd type="triangle" w="med" len="med"/>
              <a:tailEnd/>
            </a:ln>
          </p:spPr>
          <p:txBody>
            <a:bodyPr/>
            <a:lstStyle/>
            <a:p>
              <a:endParaRPr lang="en-GB"/>
            </a:p>
          </p:txBody>
        </p:sp>
        <p:sp>
          <p:nvSpPr>
            <p:cNvPr id="78934" name="Line 88"/>
            <p:cNvSpPr>
              <a:spLocks noChangeShapeType="1"/>
            </p:cNvSpPr>
            <p:nvPr/>
          </p:nvSpPr>
          <p:spPr bwMode="auto">
            <a:xfrm>
              <a:off x="2802" y="2374"/>
              <a:ext cx="203" cy="0"/>
            </a:xfrm>
            <a:prstGeom prst="line">
              <a:avLst/>
            </a:prstGeom>
            <a:noFill/>
            <a:ln w="9525">
              <a:solidFill>
                <a:schemeClr val="tx1"/>
              </a:solidFill>
              <a:round/>
              <a:headEnd/>
              <a:tailEnd type="triangle" w="med" len="med"/>
            </a:ln>
          </p:spPr>
          <p:txBody>
            <a:bodyPr/>
            <a:lstStyle/>
            <a:p>
              <a:endParaRPr lang="en-GB"/>
            </a:p>
          </p:txBody>
        </p:sp>
        <p:sp>
          <p:nvSpPr>
            <p:cNvPr id="78935" name="Line 89"/>
            <p:cNvSpPr>
              <a:spLocks noChangeShapeType="1"/>
            </p:cNvSpPr>
            <p:nvPr/>
          </p:nvSpPr>
          <p:spPr bwMode="auto">
            <a:xfrm>
              <a:off x="4998" y="2375"/>
              <a:ext cx="203" cy="0"/>
            </a:xfrm>
            <a:prstGeom prst="line">
              <a:avLst/>
            </a:prstGeom>
            <a:noFill/>
            <a:ln w="9525">
              <a:solidFill>
                <a:schemeClr val="tx1"/>
              </a:solidFill>
              <a:round/>
              <a:headEnd type="triangle" w="med" len="med"/>
              <a:tailEnd/>
            </a:ln>
          </p:spPr>
          <p:txBody>
            <a:bodyPr/>
            <a:lstStyle/>
            <a:p>
              <a:endParaRPr lang="en-GB"/>
            </a:p>
          </p:txBody>
        </p:sp>
        <p:sp>
          <p:nvSpPr>
            <p:cNvPr id="78936" name="Line 90"/>
            <p:cNvSpPr>
              <a:spLocks noChangeShapeType="1"/>
            </p:cNvSpPr>
            <p:nvPr/>
          </p:nvSpPr>
          <p:spPr bwMode="auto">
            <a:xfrm>
              <a:off x="2063" y="2179"/>
              <a:ext cx="203" cy="0"/>
            </a:xfrm>
            <a:prstGeom prst="line">
              <a:avLst/>
            </a:prstGeom>
            <a:noFill/>
            <a:ln w="9525">
              <a:solidFill>
                <a:schemeClr val="tx1"/>
              </a:solidFill>
              <a:round/>
              <a:headEnd/>
              <a:tailEnd type="triangle" w="med" len="med"/>
            </a:ln>
          </p:spPr>
          <p:txBody>
            <a:bodyPr/>
            <a:lstStyle/>
            <a:p>
              <a:endParaRPr lang="en-GB"/>
            </a:p>
          </p:txBody>
        </p:sp>
        <p:sp>
          <p:nvSpPr>
            <p:cNvPr id="78937" name="Line 92"/>
            <p:cNvSpPr>
              <a:spLocks noChangeShapeType="1"/>
            </p:cNvSpPr>
            <p:nvPr/>
          </p:nvSpPr>
          <p:spPr bwMode="auto">
            <a:xfrm>
              <a:off x="3852" y="2633"/>
              <a:ext cx="203" cy="0"/>
            </a:xfrm>
            <a:prstGeom prst="line">
              <a:avLst/>
            </a:prstGeom>
            <a:noFill/>
            <a:ln w="9525">
              <a:solidFill>
                <a:schemeClr val="tx1"/>
              </a:solidFill>
              <a:round/>
              <a:headEnd/>
              <a:tailEnd type="triangle" w="med" len="med"/>
            </a:ln>
          </p:spPr>
          <p:txBody>
            <a:bodyPr/>
            <a:lstStyle/>
            <a:p>
              <a:endParaRPr lang="en-GB"/>
            </a:p>
          </p:txBody>
        </p:sp>
        <p:sp>
          <p:nvSpPr>
            <p:cNvPr id="78938" name="Line 93"/>
            <p:cNvSpPr>
              <a:spLocks noChangeShapeType="1"/>
            </p:cNvSpPr>
            <p:nvPr/>
          </p:nvSpPr>
          <p:spPr bwMode="auto">
            <a:xfrm>
              <a:off x="4218" y="2634"/>
              <a:ext cx="203" cy="0"/>
            </a:xfrm>
            <a:prstGeom prst="line">
              <a:avLst/>
            </a:prstGeom>
            <a:noFill/>
            <a:ln w="9525">
              <a:solidFill>
                <a:schemeClr val="tx1"/>
              </a:solidFill>
              <a:round/>
              <a:headEnd type="triangle" w="med" len="med"/>
              <a:tailEnd/>
            </a:ln>
          </p:spPr>
          <p:txBody>
            <a:bodyPr/>
            <a:lstStyle/>
            <a:p>
              <a:endParaRPr lang="en-GB"/>
            </a:p>
          </p:txBody>
        </p:sp>
        <p:sp>
          <p:nvSpPr>
            <p:cNvPr id="78939" name="Line 94"/>
            <p:cNvSpPr>
              <a:spLocks noChangeShapeType="1"/>
            </p:cNvSpPr>
            <p:nvPr/>
          </p:nvSpPr>
          <p:spPr bwMode="auto">
            <a:xfrm>
              <a:off x="1908" y="2760"/>
              <a:ext cx="203" cy="0"/>
            </a:xfrm>
            <a:prstGeom prst="line">
              <a:avLst/>
            </a:prstGeom>
            <a:noFill/>
            <a:ln w="9525">
              <a:solidFill>
                <a:schemeClr val="tx1"/>
              </a:solidFill>
              <a:round/>
              <a:headEnd/>
              <a:tailEnd type="triangle" w="med" len="med"/>
            </a:ln>
          </p:spPr>
          <p:txBody>
            <a:bodyPr/>
            <a:lstStyle/>
            <a:p>
              <a:endParaRPr lang="en-GB"/>
            </a:p>
          </p:txBody>
        </p:sp>
        <p:sp>
          <p:nvSpPr>
            <p:cNvPr id="78940" name="Line 95"/>
            <p:cNvSpPr>
              <a:spLocks noChangeShapeType="1"/>
            </p:cNvSpPr>
            <p:nvPr/>
          </p:nvSpPr>
          <p:spPr bwMode="auto">
            <a:xfrm>
              <a:off x="3337" y="2823"/>
              <a:ext cx="203" cy="0"/>
            </a:xfrm>
            <a:prstGeom prst="line">
              <a:avLst/>
            </a:prstGeom>
            <a:noFill/>
            <a:ln w="9525">
              <a:solidFill>
                <a:schemeClr val="tx1"/>
              </a:solidFill>
              <a:round/>
              <a:headEnd/>
              <a:tailEnd type="triangle" w="med" len="med"/>
            </a:ln>
          </p:spPr>
          <p:txBody>
            <a:bodyPr/>
            <a:lstStyle/>
            <a:p>
              <a:endParaRPr lang="en-GB"/>
            </a:p>
          </p:txBody>
        </p:sp>
        <p:sp>
          <p:nvSpPr>
            <p:cNvPr id="78941" name="Line 96"/>
            <p:cNvSpPr>
              <a:spLocks noChangeShapeType="1"/>
            </p:cNvSpPr>
            <p:nvPr/>
          </p:nvSpPr>
          <p:spPr bwMode="auto">
            <a:xfrm>
              <a:off x="3703" y="2824"/>
              <a:ext cx="203" cy="0"/>
            </a:xfrm>
            <a:prstGeom prst="line">
              <a:avLst/>
            </a:prstGeom>
            <a:noFill/>
            <a:ln w="9525">
              <a:solidFill>
                <a:schemeClr val="tx1"/>
              </a:solidFill>
              <a:round/>
              <a:headEnd type="triangle" w="med" len="med"/>
              <a:tailEnd/>
            </a:ln>
          </p:spPr>
          <p:txBody>
            <a:bodyPr/>
            <a:lstStyle/>
            <a:p>
              <a:endParaRPr lang="en-GB"/>
            </a:p>
          </p:txBody>
        </p:sp>
        <p:sp>
          <p:nvSpPr>
            <p:cNvPr id="78942" name="Line 97"/>
            <p:cNvSpPr>
              <a:spLocks noChangeShapeType="1"/>
            </p:cNvSpPr>
            <p:nvPr/>
          </p:nvSpPr>
          <p:spPr bwMode="auto">
            <a:xfrm>
              <a:off x="1387" y="2248"/>
              <a:ext cx="203" cy="0"/>
            </a:xfrm>
            <a:prstGeom prst="line">
              <a:avLst/>
            </a:prstGeom>
            <a:noFill/>
            <a:ln w="9525">
              <a:solidFill>
                <a:schemeClr val="tx1"/>
              </a:solidFill>
              <a:round/>
              <a:headEnd/>
              <a:tailEnd type="triangle" w="med" len="med"/>
            </a:ln>
          </p:spPr>
          <p:txBody>
            <a:bodyPr/>
            <a:lstStyle/>
            <a:p>
              <a:endParaRPr lang="en-GB"/>
            </a:p>
          </p:txBody>
        </p:sp>
        <p:sp>
          <p:nvSpPr>
            <p:cNvPr id="78943" name="Line 98"/>
            <p:cNvSpPr>
              <a:spLocks noChangeShapeType="1"/>
            </p:cNvSpPr>
            <p:nvPr/>
          </p:nvSpPr>
          <p:spPr bwMode="auto">
            <a:xfrm>
              <a:off x="1753" y="2249"/>
              <a:ext cx="203" cy="0"/>
            </a:xfrm>
            <a:prstGeom prst="line">
              <a:avLst/>
            </a:prstGeom>
            <a:noFill/>
            <a:ln w="9525">
              <a:solidFill>
                <a:schemeClr val="tx1"/>
              </a:solidFill>
              <a:round/>
              <a:headEnd type="triangle" w="med" len="med"/>
              <a:tailEnd/>
            </a:ln>
          </p:spPr>
          <p:txBody>
            <a:bodyPr/>
            <a:lstStyle/>
            <a:p>
              <a:endParaRPr lang="en-GB"/>
            </a:p>
          </p:txBody>
        </p:sp>
        <p:sp>
          <p:nvSpPr>
            <p:cNvPr id="78944" name="Line 99"/>
            <p:cNvSpPr>
              <a:spLocks noChangeShapeType="1"/>
            </p:cNvSpPr>
            <p:nvPr/>
          </p:nvSpPr>
          <p:spPr bwMode="auto">
            <a:xfrm>
              <a:off x="2749" y="3082"/>
              <a:ext cx="203" cy="0"/>
            </a:xfrm>
            <a:prstGeom prst="line">
              <a:avLst/>
            </a:prstGeom>
            <a:noFill/>
            <a:ln w="9525">
              <a:solidFill>
                <a:schemeClr val="tx1"/>
              </a:solidFill>
              <a:round/>
              <a:headEnd/>
              <a:tailEnd type="triangle" w="med" len="med"/>
            </a:ln>
          </p:spPr>
          <p:txBody>
            <a:bodyPr/>
            <a:lstStyle/>
            <a:p>
              <a:endParaRPr lang="en-GB"/>
            </a:p>
          </p:txBody>
        </p:sp>
        <p:sp>
          <p:nvSpPr>
            <p:cNvPr id="78945" name="Line 100"/>
            <p:cNvSpPr>
              <a:spLocks noChangeShapeType="1"/>
            </p:cNvSpPr>
            <p:nvPr/>
          </p:nvSpPr>
          <p:spPr bwMode="auto">
            <a:xfrm>
              <a:off x="3115" y="3083"/>
              <a:ext cx="203" cy="0"/>
            </a:xfrm>
            <a:prstGeom prst="line">
              <a:avLst/>
            </a:prstGeom>
            <a:noFill/>
            <a:ln w="9525">
              <a:solidFill>
                <a:schemeClr val="tx1"/>
              </a:solidFill>
              <a:round/>
              <a:headEnd type="triangle" w="med" len="med"/>
              <a:tailEnd/>
            </a:ln>
          </p:spPr>
          <p:txBody>
            <a:bodyPr/>
            <a:lstStyle/>
            <a:p>
              <a:endParaRPr lang="en-GB"/>
            </a:p>
          </p:txBody>
        </p:sp>
        <p:sp>
          <p:nvSpPr>
            <p:cNvPr id="78946" name="Line 101"/>
            <p:cNvSpPr>
              <a:spLocks noChangeShapeType="1"/>
            </p:cNvSpPr>
            <p:nvPr/>
          </p:nvSpPr>
          <p:spPr bwMode="auto">
            <a:xfrm>
              <a:off x="2234" y="3113"/>
              <a:ext cx="203" cy="0"/>
            </a:xfrm>
            <a:prstGeom prst="line">
              <a:avLst/>
            </a:prstGeom>
            <a:noFill/>
            <a:ln w="9525">
              <a:solidFill>
                <a:schemeClr val="tx1"/>
              </a:solidFill>
              <a:round/>
              <a:headEnd type="triangle" w="med" len="med"/>
              <a:tailEnd/>
            </a:ln>
          </p:spPr>
          <p:txBody>
            <a:bodyPr/>
            <a:lstStyle/>
            <a:p>
              <a:endParaRPr lang="en-GB"/>
            </a:p>
          </p:txBody>
        </p:sp>
        <p:sp>
          <p:nvSpPr>
            <p:cNvPr id="78947" name="Line 102"/>
            <p:cNvSpPr>
              <a:spLocks noChangeShapeType="1"/>
            </p:cNvSpPr>
            <p:nvPr/>
          </p:nvSpPr>
          <p:spPr bwMode="auto">
            <a:xfrm>
              <a:off x="1228" y="3591"/>
              <a:ext cx="203" cy="0"/>
            </a:xfrm>
            <a:prstGeom prst="line">
              <a:avLst/>
            </a:prstGeom>
            <a:noFill/>
            <a:ln w="9525">
              <a:solidFill>
                <a:schemeClr val="tx1"/>
              </a:solidFill>
              <a:round/>
              <a:headEnd/>
              <a:tailEnd type="triangle" w="med" len="med"/>
            </a:ln>
          </p:spPr>
          <p:txBody>
            <a:bodyPr/>
            <a:lstStyle/>
            <a:p>
              <a:endParaRPr lang="en-GB"/>
            </a:p>
          </p:txBody>
        </p:sp>
        <p:sp>
          <p:nvSpPr>
            <p:cNvPr id="78948" name="Line 103"/>
            <p:cNvSpPr>
              <a:spLocks noChangeShapeType="1"/>
            </p:cNvSpPr>
            <p:nvPr/>
          </p:nvSpPr>
          <p:spPr bwMode="auto">
            <a:xfrm>
              <a:off x="3424" y="3592"/>
              <a:ext cx="203" cy="0"/>
            </a:xfrm>
            <a:prstGeom prst="line">
              <a:avLst/>
            </a:prstGeom>
            <a:noFill/>
            <a:ln w="9525">
              <a:solidFill>
                <a:schemeClr val="tx1"/>
              </a:solidFill>
              <a:round/>
              <a:headEnd type="triangle" w="med" len="med"/>
              <a:tailEnd/>
            </a:ln>
          </p:spPr>
          <p:txBody>
            <a:bodyPr/>
            <a:lstStyle/>
            <a:p>
              <a:endParaRPr lang="en-GB"/>
            </a:p>
          </p:txBody>
        </p:sp>
        <p:sp>
          <p:nvSpPr>
            <p:cNvPr id="78949" name="Line 104"/>
            <p:cNvSpPr>
              <a:spLocks noChangeShapeType="1"/>
            </p:cNvSpPr>
            <p:nvPr/>
          </p:nvSpPr>
          <p:spPr bwMode="auto">
            <a:xfrm>
              <a:off x="1237" y="2317"/>
              <a:ext cx="203" cy="0"/>
            </a:xfrm>
            <a:prstGeom prst="line">
              <a:avLst/>
            </a:prstGeom>
            <a:noFill/>
            <a:ln w="9525">
              <a:solidFill>
                <a:schemeClr val="tx1"/>
              </a:solidFill>
              <a:round/>
              <a:headEnd/>
              <a:tailEnd type="triangle" w="med" len="med"/>
            </a:ln>
          </p:spPr>
          <p:txBody>
            <a:bodyPr/>
            <a:lstStyle/>
            <a:p>
              <a:endParaRPr lang="en-GB"/>
            </a:p>
          </p:txBody>
        </p:sp>
        <p:sp>
          <p:nvSpPr>
            <p:cNvPr id="78950" name="Line 105"/>
            <p:cNvSpPr>
              <a:spLocks noChangeShapeType="1"/>
            </p:cNvSpPr>
            <p:nvPr/>
          </p:nvSpPr>
          <p:spPr bwMode="auto">
            <a:xfrm>
              <a:off x="3433" y="2318"/>
              <a:ext cx="203" cy="0"/>
            </a:xfrm>
            <a:prstGeom prst="line">
              <a:avLst/>
            </a:prstGeom>
            <a:noFill/>
            <a:ln w="9525">
              <a:solidFill>
                <a:schemeClr val="tx1"/>
              </a:solidFill>
              <a:round/>
              <a:headEnd type="triangle" w="med" len="med"/>
              <a:tailEnd/>
            </a:ln>
          </p:spPr>
          <p:txBody>
            <a:bodyPr/>
            <a:lstStyle/>
            <a:p>
              <a:endParaRPr lang="en-GB"/>
            </a:p>
          </p:txBody>
        </p:sp>
        <p:sp>
          <p:nvSpPr>
            <p:cNvPr id="78951" name="Line 106"/>
            <p:cNvSpPr>
              <a:spLocks noChangeShapeType="1"/>
            </p:cNvSpPr>
            <p:nvPr/>
          </p:nvSpPr>
          <p:spPr bwMode="auto">
            <a:xfrm>
              <a:off x="1870" y="3314"/>
              <a:ext cx="203" cy="0"/>
            </a:xfrm>
            <a:prstGeom prst="line">
              <a:avLst/>
            </a:prstGeom>
            <a:noFill/>
            <a:ln w="9525">
              <a:solidFill>
                <a:schemeClr val="tx1"/>
              </a:solidFill>
              <a:round/>
              <a:headEnd/>
              <a:tailEnd type="triangle" w="med" len="med"/>
            </a:ln>
          </p:spPr>
          <p:txBody>
            <a:bodyPr/>
            <a:lstStyle/>
            <a:p>
              <a:endParaRPr lang="en-GB"/>
            </a:p>
          </p:txBody>
        </p:sp>
        <p:sp>
          <p:nvSpPr>
            <p:cNvPr id="78952" name="Line 107"/>
            <p:cNvSpPr>
              <a:spLocks noChangeShapeType="1"/>
            </p:cNvSpPr>
            <p:nvPr/>
          </p:nvSpPr>
          <p:spPr bwMode="auto">
            <a:xfrm>
              <a:off x="4066" y="3315"/>
              <a:ext cx="203" cy="0"/>
            </a:xfrm>
            <a:prstGeom prst="line">
              <a:avLst/>
            </a:prstGeom>
            <a:noFill/>
            <a:ln w="9525">
              <a:solidFill>
                <a:schemeClr val="tx1"/>
              </a:solidFill>
              <a:round/>
              <a:headEnd type="triangle" w="med" len="med"/>
              <a:tailEnd/>
            </a:ln>
          </p:spPr>
          <p:txBody>
            <a:bodyPr/>
            <a:lstStyle/>
            <a:p>
              <a:endParaRPr lang="en-GB"/>
            </a:p>
          </p:txBody>
        </p:sp>
        <p:sp>
          <p:nvSpPr>
            <p:cNvPr id="78953" name="Line 108"/>
            <p:cNvSpPr>
              <a:spLocks noChangeShapeType="1"/>
            </p:cNvSpPr>
            <p:nvPr/>
          </p:nvSpPr>
          <p:spPr bwMode="auto">
            <a:xfrm>
              <a:off x="2029" y="2712"/>
              <a:ext cx="203" cy="0"/>
            </a:xfrm>
            <a:prstGeom prst="line">
              <a:avLst/>
            </a:prstGeom>
            <a:noFill/>
            <a:ln w="9525">
              <a:solidFill>
                <a:schemeClr val="tx1"/>
              </a:solidFill>
              <a:round/>
              <a:headEnd/>
              <a:tailEnd type="triangle" w="med" len="med"/>
            </a:ln>
          </p:spPr>
          <p:txBody>
            <a:bodyPr/>
            <a:lstStyle/>
            <a:p>
              <a:endParaRPr lang="en-GB"/>
            </a:p>
          </p:txBody>
        </p:sp>
        <p:sp>
          <p:nvSpPr>
            <p:cNvPr id="78954" name="Line 109"/>
            <p:cNvSpPr>
              <a:spLocks noChangeShapeType="1"/>
            </p:cNvSpPr>
            <p:nvPr/>
          </p:nvSpPr>
          <p:spPr bwMode="auto">
            <a:xfrm>
              <a:off x="2395" y="2713"/>
              <a:ext cx="203" cy="0"/>
            </a:xfrm>
            <a:prstGeom prst="line">
              <a:avLst/>
            </a:prstGeom>
            <a:noFill/>
            <a:ln w="9525">
              <a:solidFill>
                <a:schemeClr val="tx1"/>
              </a:solidFill>
              <a:round/>
              <a:headEnd type="triangle" w="med" len="med"/>
              <a:tailEnd/>
            </a:ln>
          </p:spPr>
          <p:txBody>
            <a:bodyPr/>
            <a:lstStyle/>
            <a:p>
              <a:endParaRPr lang="en-GB"/>
            </a:p>
          </p:txBody>
        </p:sp>
        <p:sp>
          <p:nvSpPr>
            <p:cNvPr id="78955" name="Line 110"/>
            <p:cNvSpPr>
              <a:spLocks noChangeShapeType="1"/>
            </p:cNvSpPr>
            <p:nvPr/>
          </p:nvSpPr>
          <p:spPr bwMode="auto">
            <a:xfrm>
              <a:off x="1277" y="2907"/>
              <a:ext cx="203" cy="0"/>
            </a:xfrm>
            <a:prstGeom prst="line">
              <a:avLst/>
            </a:prstGeom>
            <a:noFill/>
            <a:ln w="9525">
              <a:solidFill>
                <a:schemeClr val="tx1"/>
              </a:solidFill>
              <a:round/>
              <a:headEnd/>
              <a:tailEnd type="triangle" w="med" len="med"/>
            </a:ln>
          </p:spPr>
          <p:txBody>
            <a:bodyPr/>
            <a:lstStyle/>
            <a:p>
              <a:endParaRPr lang="en-GB"/>
            </a:p>
          </p:txBody>
        </p:sp>
        <p:sp>
          <p:nvSpPr>
            <p:cNvPr id="78956" name="Line 111"/>
            <p:cNvSpPr>
              <a:spLocks noChangeShapeType="1"/>
            </p:cNvSpPr>
            <p:nvPr/>
          </p:nvSpPr>
          <p:spPr bwMode="auto">
            <a:xfrm>
              <a:off x="3473" y="2908"/>
              <a:ext cx="203" cy="0"/>
            </a:xfrm>
            <a:prstGeom prst="line">
              <a:avLst/>
            </a:prstGeom>
            <a:noFill/>
            <a:ln w="9525">
              <a:solidFill>
                <a:schemeClr val="tx1"/>
              </a:solidFill>
              <a:round/>
              <a:headEnd type="triangle" w="med" len="med"/>
              <a:tailEnd/>
            </a:ln>
          </p:spPr>
          <p:txBody>
            <a:bodyPr/>
            <a:lstStyle/>
            <a:p>
              <a:endParaRPr lang="en-GB"/>
            </a:p>
          </p:txBody>
        </p:sp>
        <p:sp>
          <p:nvSpPr>
            <p:cNvPr id="78957" name="Line 112"/>
            <p:cNvSpPr>
              <a:spLocks noChangeShapeType="1"/>
            </p:cNvSpPr>
            <p:nvPr/>
          </p:nvSpPr>
          <p:spPr bwMode="auto">
            <a:xfrm>
              <a:off x="2762" y="2726"/>
              <a:ext cx="203" cy="0"/>
            </a:xfrm>
            <a:prstGeom prst="line">
              <a:avLst/>
            </a:prstGeom>
            <a:noFill/>
            <a:ln w="9525">
              <a:solidFill>
                <a:schemeClr val="tx1"/>
              </a:solidFill>
              <a:round/>
              <a:headEnd/>
              <a:tailEnd type="triangle" w="med" len="med"/>
            </a:ln>
          </p:spPr>
          <p:txBody>
            <a:bodyPr/>
            <a:lstStyle/>
            <a:p>
              <a:endParaRPr lang="en-GB"/>
            </a:p>
          </p:txBody>
        </p:sp>
        <p:sp>
          <p:nvSpPr>
            <p:cNvPr id="78958" name="Line 113"/>
            <p:cNvSpPr>
              <a:spLocks noChangeShapeType="1"/>
            </p:cNvSpPr>
            <p:nvPr/>
          </p:nvSpPr>
          <p:spPr bwMode="auto">
            <a:xfrm>
              <a:off x="4958" y="2727"/>
              <a:ext cx="203" cy="0"/>
            </a:xfrm>
            <a:prstGeom prst="line">
              <a:avLst/>
            </a:prstGeom>
            <a:noFill/>
            <a:ln w="9525">
              <a:solidFill>
                <a:schemeClr val="tx1"/>
              </a:solidFill>
              <a:round/>
              <a:headEnd type="triangle" w="med" len="med"/>
              <a:tailEnd/>
            </a:ln>
          </p:spPr>
          <p:txBody>
            <a:bodyPr/>
            <a:lstStyle/>
            <a:p>
              <a:endParaRPr lang="en-GB"/>
            </a:p>
          </p:txBody>
        </p:sp>
        <p:sp>
          <p:nvSpPr>
            <p:cNvPr id="78959" name="Line 115"/>
            <p:cNvSpPr>
              <a:spLocks noChangeShapeType="1"/>
            </p:cNvSpPr>
            <p:nvPr/>
          </p:nvSpPr>
          <p:spPr bwMode="auto">
            <a:xfrm>
              <a:off x="4219" y="2532"/>
              <a:ext cx="203" cy="0"/>
            </a:xfrm>
            <a:prstGeom prst="line">
              <a:avLst/>
            </a:prstGeom>
            <a:noFill/>
            <a:ln w="9525">
              <a:solidFill>
                <a:schemeClr val="tx1"/>
              </a:solidFill>
              <a:round/>
              <a:headEnd type="triangle" w="med" len="med"/>
              <a:tailEnd/>
            </a:ln>
          </p:spPr>
          <p:txBody>
            <a:bodyPr/>
            <a:lstStyle/>
            <a:p>
              <a:endParaRPr lang="en-GB"/>
            </a:p>
          </p:txBody>
        </p:sp>
        <p:sp>
          <p:nvSpPr>
            <p:cNvPr id="78960" name="Line 117"/>
            <p:cNvSpPr>
              <a:spLocks noChangeShapeType="1"/>
            </p:cNvSpPr>
            <p:nvPr/>
          </p:nvSpPr>
          <p:spPr bwMode="auto">
            <a:xfrm>
              <a:off x="4178" y="2986"/>
              <a:ext cx="203" cy="0"/>
            </a:xfrm>
            <a:prstGeom prst="line">
              <a:avLst/>
            </a:prstGeom>
            <a:noFill/>
            <a:ln w="9525">
              <a:solidFill>
                <a:schemeClr val="tx1"/>
              </a:solidFill>
              <a:round/>
              <a:headEnd type="triangle" w="med" len="med"/>
              <a:tailEnd/>
            </a:ln>
          </p:spPr>
          <p:txBody>
            <a:bodyPr/>
            <a:lstStyle/>
            <a:p>
              <a:endParaRPr lang="en-GB"/>
            </a:p>
          </p:txBody>
        </p:sp>
        <p:sp>
          <p:nvSpPr>
            <p:cNvPr id="78961" name="Line 118"/>
            <p:cNvSpPr>
              <a:spLocks noChangeShapeType="1"/>
            </p:cNvSpPr>
            <p:nvPr/>
          </p:nvSpPr>
          <p:spPr bwMode="auto">
            <a:xfrm>
              <a:off x="1868" y="3130"/>
              <a:ext cx="203" cy="0"/>
            </a:xfrm>
            <a:prstGeom prst="line">
              <a:avLst/>
            </a:prstGeom>
            <a:noFill/>
            <a:ln w="9525">
              <a:solidFill>
                <a:schemeClr val="tx1"/>
              </a:solidFill>
              <a:round/>
              <a:headEnd/>
              <a:tailEnd type="triangle" w="med" len="med"/>
            </a:ln>
          </p:spPr>
          <p:txBody>
            <a:bodyPr/>
            <a:lstStyle/>
            <a:p>
              <a:endParaRPr lang="en-GB"/>
            </a:p>
          </p:txBody>
        </p:sp>
        <p:sp>
          <p:nvSpPr>
            <p:cNvPr id="78962" name="Line 119"/>
            <p:cNvSpPr>
              <a:spLocks noChangeShapeType="1"/>
            </p:cNvSpPr>
            <p:nvPr/>
          </p:nvSpPr>
          <p:spPr bwMode="auto">
            <a:xfrm>
              <a:off x="3297" y="3175"/>
              <a:ext cx="203" cy="0"/>
            </a:xfrm>
            <a:prstGeom prst="line">
              <a:avLst/>
            </a:prstGeom>
            <a:noFill/>
            <a:ln w="9525">
              <a:solidFill>
                <a:schemeClr val="tx1"/>
              </a:solidFill>
              <a:round/>
              <a:headEnd/>
              <a:tailEnd type="triangle" w="med" len="med"/>
            </a:ln>
          </p:spPr>
          <p:txBody>
            <a:bodyPr/>
            <a:lstStyle/>
            <a:p>
              <a:endParaRPr lang="en-GB"/>
            </a:p>
          </p:txBody>
        </p:sp>
        <p:sp>
          <p:nvSpPr>
            <p:cNvPr id="78963" name="Line 120"/>
            <p:cNvSpPr>
              <a:spLocks noChangeShapeType="1"/>
            </p:cNvSpPr>
            <p:nvPr/>
          </p:nvSpPr>
          <p:spPr bwMode="auto">
            <a:xfrm>
              <a:off x="3663" y="3176"/>
              <a:ext cx="203" cy="0"/>
            </a:xfrm>
            <a:prstGeom prst="line">
              <a:avLst/>
            </a:prstGeom>
            <a:noFill/>
            <a:ln w="9525">
              <a:solidFill>
                <a:schemeClr val="tx1"/>
              </a:solidFill>
              <a:round/>
              <a:headEnd type="triangle" w="med" len="med"/>
              <a:tailEnd/>
            </a:ln>
          </p:spPr>
          <p:txBody>
            <a:bodyPr/>
            <a:lstStyle/>
            <a:p>
              <a:endParaRPr lang="en-GB"/>
            </a:p>
          </p:txBody>
        </p:sp>
        <p:sp>
          <p:nvSpPr>
            <p:cNvPr id="78964" name="Line 121"/>
            <p:cNvSpPr>
              <a:spLocks noChangeShapeType="1"/>
            </p:cNvSpPr>
            <p:nvPr/>
          </p:nvSpPr>
          <p:spPr bwMode="auto">
            <a:xfrm>
              <a:off x="1347" y="2600"/>
              <a:ext cx="203" cy="0"/>
            </a:xfrm>
            <a:prstGeom prst="line">
              <a:avLst/>
            </a:prstGeom>
            <a:noFill/>
            <a:ln w="9525">
              <a:solidFill>
                <a:schemeClr val="tx1"/>
              </a:solidFill>
              <a:round/>
              <a:headEnd/>
              <a:tailEnd type="triangle" w="med" len="med"/>
            </a:ln>
          </p:spPr>
          <p:txBody>
            <a:bodyPr/>
            <a:lstStyle/>
            <a:p>
              <a:endParaRPr lang="en-GB"/>
            </a:p>
          </p:txBody>
        </p:sp>
        <p:sp>
          <p:nvSpPr>
            <p:cNvPr id="78965" name="Line 122"/>
            <p:cNvSpPr>
              <a:spLocks noChangeShapeType="1"/>
            </p:cNvSpPr>
            <p:nvPr/>
          </p:nvSpPr>
          <p:spPr bwMode="auto">
            <a:xfrm>
              <a:off x="1713" y="2601"/>
              <a:ext cx="203" cy="0"/>
            </a:xfrm>
            <a:prstGeom prst="line">
              <a:avLst/>
            </a:prstGeom>
            <a:noFill/>
            <a:ln w="9525">
              <a:solidFill>
                <a:schemeClr val="tx1"/>
              </a:solidFill>
              <a:round/>
              <a:headEnd type="triangle" w="med" len="med"/>
              <a:tailEnd/>
            </a:ln>
          </p:spPr>
          <p:txBody>
            <a:bodyPr/>
            <a:lstStyle/>
            <a:p>
              <a:endParaRPr lang="en-GB"/>
            </a:p>
          </p:txBody>
        </p:sp>
        <p:sp>
          <p:nvSpPr>
            <p:cNvPr id="78966" name="Line 123"/>
            <p:cNvSpPr>
              <a:spLocks noChangeShapeType="1"/>
            </p:cNvSpPr>
            <p:nvPr/>
          </p:nvSpPr>
          <p:spPr bwMode="auto">
            <a:xfrm>
              <a:off x="2709" y="3434"/>
              <a:ext cx="203" cy="0"/>
            </a:xfrm>
            <a:prstGeom prst="line">
              <a:avLst/>
            </a:prstGeom>
            <a:noFill/>
            <a:ln w="9525">
              <a:solidFill>
                <a:schemeClr val="tx1"/>
              </a:solidFill>
              <a:round/>
              <a:headEnd/>
              <a:tailEnd type="triangle" w="med" len="med"/>
            </a:ln>
          </p:spPr>
          <p:txBody>
            <a:bodyPr/>
            <a:lstStyle/>
            <a:p>
              <a:endParaRPr lang="en-GB"/>
            </a:p>
          </p:txBody>
        </p:sp>
        <p:sp>
          <p:nvSpPr>
            <p:cNvPr id="78967" name="Line 124"/>
            <p:cNvSpPr>
              <a:spLocks noChangeShapeType="1"/>
            </p:cNvSpPr>
            <p:nvPr/>
          </p:nvSpPr>
          <p:spPr bwMode="auto">
            <a:xfrm>
              <a:off x="3075" y="3435"/>
              <a:ext cx="203" cy="0"/>
            </a:xfrm>
            <a:prstGeom prst="line">
              <a:avLst/>
            </a:prstGeom>
            <a:noFill/>
            <a:ln w="9525">
              <a:solidFill>
                <a:schemeClr val="tx1"/>
              </a:solidFill>
              <a:round/>
              <a:headEnd type="triangle" w="med" len="med"/>
              <a:tailEnd/>
            </a:ln>
          </p:spPr>
          <p:txBody>
            <a:bodyPr/>
            <a:lstStyle/>
            <a:p>
              <a:endParaRPr lang="en-GB"/>
            </a:p>
          </p:txBody>
        </p:sp>
        <p:sp>
          <p:nvSpPr>
            <p:cNvPr id="78968" name="Line 125"/>
            <p:cNvSpPr>
              <a:spLocks noChangeShapeType="1"/>
            </p:cNvSpPr>
            <p:nvPr/>
          </p:nvSpPr>
          <p:spPr bwMode="auto">
            <a:xfrm>
              <a:off x="2130" y="3273"/>
              <a:ext cx="203" cy="0"/>
            </a:xfrm>
            <a:prstGeom prst="line">
              <a:avLst/>
            </a:prstGeom>
            <a:noFill/>
            <a:ln w="9525">
              <a:solidFill>
                <a:schemeClr val="tx1"/>
              </a:solidFill>
              <a:round/>
              <a:headEnd type="triangle" w="med" len="med"/>
              <a:tailEnd/>
            </a:ln>
          </p:spPr>
          <p:txBody>
            <a:bodyPr/>
            <a:lstStyle/>
            <a:p>
              <a:endParaRPr lang="en-GB"/>
            </a:p>
          </p:txBody>
        </p:sp>
        <p:sp>
          <p:nvSpPr>
            <p:cNvPr id="78969" name="Line 128"/>
            <p:cNvSpPr>
              <a:spLocks noChangeShapeType="1"/>
            </p:cNvSpPr>
            <p:nvPr/>
          </p:nvSpPr>
          <p:spPr bwMode="auto">
            <a:xfrm>
              <a:off x="1133" y="2477"/>
              <a:ext cx="203" cy="0"/>
            </a:xfrm>
            <a:prstGeom prst="line">
              <a:avLst/>
            </a:prstGeom>
            <a:noFill/>
            <a:ln w="9525">
              <a:solidFill>
                <a:schemeClr val="tx1"/>
              </a:solidFill>
              <a:round/>
              <a:headEnd/>
              <a:tailEnd type="triangle" w="med" len="med"/>
            </a:ln>
          </p:spPr>
          <p:txBody>
            <a:bodyPr/>
            <a:lstStyle/>
            <a:p>
              <a:endParaRPr lang="en-GB"/>
            </a:p>
          </p:txBody>
        </p:sp>
        <p:sp>
          <p:nvSpPr>
            <p:cNvPr id="78970" name="Line 129"/>
            <p:cNvSpPr>
              <a:spLocks noChangeShapeType="1"/>
            </p:cNvSpPr>
            <p:nvPr/>
          </p:nvSpPr>
          <p:spPr bwMode="auto">
            <a:xfrm>
              <a:off x="3329" y="2478"/>
              <a:ext cx="203" cy="0"/>
            </a:xfrm>
            <a:prstGeom prst="line">
              <a:avLst/>
            </a:prstGeom>
            <a:noFill/>
            <a:ln w="9525">
              <a:solidFill>
                <a:schemeClr val="tx1"/>
              </a:solidFill>
              <a:round/>
              <a:headEnd type="triangle" w="med" len="med"/>
              <a:tailEnd/>
            </a:ln>
          </p:spPr>
          <p:txBody>
            <a:bodyPr/>
            <a:lstStyle/>
            <a:p>
              <a:endParaRPr lang="en-GB"/>
            </a:p>
          </p:txBody>
        </p:sp>
        <p:sp>
          <p:nvSpPr>
            <p:cNvPr id="78971" name="Line 130"/>
            <p:cNvSpPr>
              <a:spLocks noChangeShapeType="1"/>
            </p:cNvSpPr>
            <p:nvPr/>
          </p:nvSpPr>
          <p:spPr bwMode="auto">
            <a:xfrm>
              <a:off x="1766" y="3474"/>
              <a:ext cx="203" cy="0"/>
            </a:xfrm>
            <a:prstGeom prst="line">
              <a:avLst/>
            </a:prstGeom>
            <a:noFill/>
            <a:ln w="9525">
              <a:solidFill>
                <a:schemeClr val="tx1"/>
              </a:solidFill>
              <a:round/>
              <a:headEnd/>
              <a:tailEnd type="triangle" w="med" len="med"/>
            </a:ln>
          </p:spPr>
          <p:txBody>
            <a:bodyPr/>
            <a:lstStyle/>
            <a:p>
              <a:endParaRPr lang="en-GB"/>
            </a:p>
          </p:txBody>
        </p:sp>
        <p:sp>
          <p:nvSpPr>
            <p:cNvPr id="78972" name="Line 131"/>
            <p:cNvSpPr>
              <a:spLocks noChangeShapeType="1"/>
            </p:cNvSpPr>
            <p:nvPr/>
          </p:nvSpPr>
          <p:spPr bwMode="auto">
            <a:xfrm>
              <a:off x="3962" y="3475"/>
              <a:ext cx="203" cy="0"/>
            </a:xfrm>
            <a:prstGeom prst="line">
              <a:avLst/>
            </a:prstGeom>
            <a:noFill/>
            <a:ln w="9525">
              <a:solidFill>
                <a:schemeClr val="tx1"/>
              </a:solidFill>
              <a:round/>
              <a:headEnd type="triangle" w="med" len="med"/>
              <a:tailEnd/>
            </a:ln>
          </p:spPr>
          <p:txBody>
            <a:bodyPr/>
            <a:lstStyle/>
            <a:p>
              <a:endParaRPr lang="en-GB"/>
            </a:p>
          </p:txBody>
        </p:sp>
        <p:sp>
          <p:nvSpPr>
            <p:cNvPr id="78973" name="Line 132"/>
            <p:cNvSpPr>
              <a:spLocks noChangeShapeType="1"/>
            </p:cNvSpPr>
            <p:nvPr/>
          </p:nvSpPr>
          <p:spPr bwMode="auto">
            <a:xfrm>
              <a:off x="1925" y="2872"/>
              <a:ext cx="203" cy="0"/>
            </a:xfrm>
            <a:prstGeom prst="line">
              <a:avLst/>
            </a:prstGeom>
            <a:noFill/>
            <a:ln w="9525">
              <a:solidFill>
                <a:schemeClr val="tx1"/>
              </a:solidFill>
              <a:round/>
              <a:headEnd/>
              <a:tailEnd type="triangle" w="med" len="med"/>
            </a:ln>
          </p:spPr>
          <p:txBody>
            <a:bodyPr/>
            <a:lstStyle/>
            <a:p>
              <a:endParaRPr lang="en-GB"/>
            </a:p>
          </p:txBody>
        </p:sp>
        <p:sp>
          <p:nvSpPr>
            <p:cNvPr id="78974" name="Line 133"/>
            <p:cNvSpPr>
              <a:spLocks noChangeShapeType="1"/>
            </p:cNvSpPr>
            <p:nvPr/>
          </p:nvSpPr>
          <p:spPr bwMode="auto">
            <a:xfrm>
              <a:off x="2291" y="2873"/>
              <a:ext cx="203" cy="0"/>
            </a:xfrm>
            <a:prstGeom prst="line">
              <a:avLst/>
            </a:prstGeom>
            <a:noFill/>
            <a:ln w="9525">
              <a:solidFill>
                <a:schemeClr val="tx1"/>
              </a:solidFill>
              <a:round/>
              <a:headEnd type="triangle" w="med" len="med"/>
              <a:tailEnd/>
            </a:ln>
          </p:spPr>
          <p:txBody>
            <a:bodyPr/>
            <a:lstStyle/>
            <a:p>
              <a:endParaRPr lang="en-GB"/>
            </a:p>
          </p:txBody>
        </p:sp>
        <p:sp>
          <p:nvSpPr>
            <p:cNvPr id="78975" name="Line 134"/>
            <p:cNvSpPr>
              <a:spLocks noChangeShapeType="1"/>
            </p:cNvSpPr>
            <p:nvPr/>
          </p:nvSpPr>
          <p:spPr bwMode="auto">
            <a:xfrm>
              <a:off x="1173" y="3067"/>
              <a:ext cx="203" cy="0"/>
            </a:xfrm>
            <a:prstGeom prst="line">
              <a:avLst/>
            </a:prstGeom>
            <a:noFill/>
            <a:ln w="9525">
              <a:solidFill>
                <a:schemeClr val="tx1"/>
              </a:solidFill>
              <a:round/>
              <a:headEnd/>
              <a:tailEnd type="triangle" w="med" len="med"/>
            </a:ln>
          </p:spPr>
          <p:txBody>
            <a:bodyPr/>
            <a:lstStyle/>
            <a:p>
              <a:endParaRPr lang="en-GB"/>
            </a:p>
          </p:txBody>
        </p:sp>
        <p:sp>
          <p:nvSpPr>
            <p:cNvPr id="78976" name="Line 135"/>
            <p:cNvSpPr>
              <a:spLocks noChangeShapeType="1"/>
            </p:cNvSpPr>
            <p:nvPr/>
          </p:nvSpPr>
          <p:spPr bwMode="auto">
            <a:xfrm>
              <a:off x="3369" y="3068"/>
              <a:ext cx="203" cy="0"/>
            </a:xfrm>
            <a:prstGeom prst="line">
              <a:avLst/>
            </a:prstGeom>
            <a:noFill/>
            <a:ln w="9525">
              <a:solidFill>
                <a:schemeClr val="tx1"/>
              </a:solidFill>
              <a:round/>
              <a:headEnd type="triangle" w="med" len="med"/>
              <a:tailEnd/>
            </a:ln>
          </p:spPr>
          <p:txBody>
            <a:bodyPr/>
            <a:lstStyle/>
            <a:p>
              <a:endParaRPr lang="en-GB"/>
            </a:p>
          </p:txBody>
        </p:sp>
        <p:sp>
          <p:nvSpPr>
            <p:cNvPr id="78977" name="Line 136"/>
            <p:cNvSpPr>
              <a:spLocks noChangeShapeType="1"/>
            </p:cNvSpPr>
            <p:nvPr/>
          </p:nvSpPr>
          <p:spPr bwMode="auto">
            <a:xfrm>
              <a:off x="2658" y="2886"/>
              <a:ext cx="203" cy="0"/>
            </a:xfrm>
            <a:prstGeom prst="line">
              <a:avLst/>
            </a:prstGeom>
            <a:noFill/>
            <a:ln w="9525">
              <a:solidFill>
                <a:schemeClr val="tx1"/>
              </a:solidFill>
              <a:round/>
              <a:headEnd/>
              <a:tailEnd type="triangle" w="med" len="med"/>
            </a:ln>
          </p:spPr>
          <p:txBody>
            <a:bodyPr/>
            <a:lstStyle/>
            <a:p>
              <a:endParaRPr lang="en-GB"/>
            </a:p>
          </p:txBody>
        </p:sp>
        <p:sp>
          <p:nvSpPr>
            <p:cNvPr id="78978" name="Line 137"/>
            <p:cNvSpPr>
              <a:spLocks noChangeShapeType="1"/>
            </p:cNvSpPr>
            <p:nvPr/>
          </p:nvSpPr>
          <p:spPr bwMode="auto">
            <a:xfrm>
              <a:off x="4854" y="2887"/>
              <a:ext cx="203" cy="0"/>
            </a:xfrm>
            <a:prstGeom prst="line">
              <a:avLst/>
            </a:prstGeom>
            <a:noFill/>
            <a:ln w="9525">
              <a:solidFill>
                <a:schemeClr val="tx1"/>
              </a:solidFill>
              <a:round/>
              <a:headEnd type="triangle" w="med" len="med"/>
              <a:tailEnd/>
            </a:ln>
          </p:spPr>
          <p:txBody>
            <a:bodyPr/>
            <a:lstStyle/>
            <a:p>
              <a:endParaRPr lang="en-GB"/>
            </a:p>
          </p:txBody>
        </p:sp>
        <p:sp>
          <p:nvSpPr>
            <p:cNvPr id="78979" name="Line 138"/>
            <p:cNvSpPr>
              <a:spLocks noChangeShapeType="1"/>
            </p:cNvSpPr>
            <p:nvPr/>
          </p:nvSpPr>
          <p:spPr bwMode="auto">
            <a:xfrm>
              <a:off x="1919" y="2691"/>
              <a:ext cx="203" cy="0"/>
            </a:xfrm>
            <a:prstGeom prst="line">
              <a:avLst/>
            </a:prstGeom>
            <a:noFill/>
            <a:ln w="9525">
              <a:solidFill>
                <a:schemeClr val="tx1"/>
              </a:solidFill>
              <a:round/>
              <a:headEnd/>
              <a:tailEnd type="triangle" w="med" len="med"/>
            </a:ln>
          </p:spPr>
          <p:txBody>
            <a:bodyPr/>
            <a:lstStyle/>
            <a:p>
              <a:endParaRPr lang="en-GB"/>
            </a:p>
          </p:txBody>
        </p:sp>
        <p:sp>
          <p:nvSpPr>
            <p:cNvPr id="78980" name="Line 139"/>
            <p:cNvSpPr>
              <a:spLocks noChangeShapeType="1"/>
            </p:cNvSpPr>
            <p:nvPr/>
          </p:nvSpPr>
          <p:spPr bwMode="auto">
            <a:xfrm>
              <a:off x="4115" y="2692"/>
              <a:ext cx="203" cy="0"/>
            </a:xfrm>
            <a:prstGeom prst="line">
              <a:avLst/>
            </a:prstGeom>
            <a:noFill/>
            <a:ln w="9525">
              <a:solidFill>
                <a:schemeClr val="tx1"/>
              </a:solidFill>
              <a:round/>
              <a:headEnd type="triangle" w="med" len="med"/>
              <a:tailEnd/>
            </a:ln>
          </p:spPr>
          <p:txBody>
            <a:bodyPr/>
            <a:lstStyle/>
            <a:p>
              <a:endParaRPr lang="en-GB"/>
            </a:p>
          </p:txBody>
        </p:sp>
        <p:sp>
          <p:nvSpPr>
            <p:cNvPr id="78981" name="Line 140"/>
            <p:cNvSpPr>
              <a:spLocks noChangeShapeType="1"/>
            </p:cNvSpPr>
            <p:nvPr/>
          </p:nvSpPr>
          <p:spPr bwMode="auto">
            <a:xfrm>
              <a:off x="3708" y="3145"/>
              <a:ext cx="203" cy="0"/>
            </a:xfrm>
            <a:prstGeom prst="line">
              <a:avLst/>
            </a:prstGeom>
            <a:noFill/>
            <a:ln w="9525">
              <a:solidFill>
                <a:schemeClr val="tx1"/>
              </a:solidFill>
              <a:round/>
              <a:headEnd/>
              <a:tailEnd type="triangle" w="med" len="med"/>
            </a:ln>
          </p:spPr>
          <p:txBody>
            <a:bodyPr/>
            <a:lstStyle/>
            <a:p>
              <a:endParaRPr lang="en-GB"/>
            </a:p>
          </p:txBody>
        </p:sp>
        <p:sp>
          <p:nvSpPr>
            <p:cNvPr id="78982" name="Line 141"/>
            <p:cNvSpPr>
              <a:spLocks noChangeShapeType="1"/>
            </p:cNvSpPr>
            <p:nvPr/>
          </p:nvSpPr>
          <p:spPr bwMode="auto">
            <a:xfrm>
              <a:off x="4074" y="3146"/>
              <a:ext cx="203" cy="0"/>
            </a:xfrm>
            <a:prstGeom prst="line">
              <a:avLst/>
            </a:prstGeom>
            <a:noFill/>
            <a:ln w="9525">
              <a:solidFill>
                <a:schemeClr val="tx1"/>
              </a:solidFill>
              <a:round/>
              <a:headEnd type="triangle" w="med" len="med"/>
              <a:tailEnd/>
            </a:ln>
          </p:spPr>
          <p:txBody>
            <a:bodyPr/>
            <a:lstStyle/>
            <a:p>
              <a:endParaRPr lang="en-GB"/>
            </a:p>
          </p:txBody>
        </p:sp>
        <p:sp>
          <p:nvSpPr>
            <p:cNvPr id="78983" name="Line 142"/>
            <p:cNvSpPr>
              <a:spLocks noChangeShapeType="1"/>
            </p:cNvSpPr>
            <p:nvPr/>
          </p:nvSpPr>
          <p:spPr bwMode="auto">
            <a:xfrm>
              <a:off x="1764" y="3272"/>
              <a:ext cx="203" cy="0"/>
            </a:xfrm>
            <a:prstGeom prst="line">
              <a:avLst/>
            </a:prstGeom>
            <a:noFill/>
            <a:ln w="9525">
              <a:solidFill>
                <a:schemeClr val="tx1"/>
              </a:solidFill>
              <a:round/>
              <a:headEnd/>
              <a:tailEnd type="triangle" w="med" len="med"/>
            </a:ln>
          </p:spPr>
          <p:txBody>
            <a:bodyPr/>
            <a:lstStyle/>
            <a:p>
              <a:endParaRPr lang="en-GB"/>
            </a:p>
          </p:txBody>
        </p:sp>
        <p:sp>
          <p:nvSpPr>
            <p:cNvPr id="78984" name="Line 143"/>
            <p:cNvSpPr>
              <a:spLocks noChangeShapeType="1"/>
            </p:cNvSpPr>
            <p:nvPr/>
          </p:nvSpPr>
          <p:spPr bwMode="auto">
            <a:xfrm>
              <a:off x="3193" y="3335"/>
              <a:ext cx="203" cy="0"/>
            </a:xfrm>
            <a:prstGeom prst="line">
              <a:avLst/>
            </a:prstGeom>
            <a:noFill/>
            <a:ln w="9525">
              <a:solidFill>
                <a:schemeClr val="tx1"/>
              </a:solidFill>
              <a:round/>
              <a:headEnd/>
              <a:tailEnd type="triangle" w="med" len="med"/>
            </a:ln>
          </p:spPr>
          <p:txBody>
            <a:bodyPr/>
            <a:lstStyle/>
            <a:p>
              <a:endParaRPr lang="en-GB"/>
            </a:p>
          </p:txBody>
        </p:sp>
        <p:sp>
          <p:nvSpPr>
            <p:cNvPr id="78985" name="Line 144"/>
            <p:cNvSpPr>
              <a:spLocks noChangeShapeType="1"/>
            </p:cNvSpPr>
            <p:nvPr/>
          </p:nvSpPr>
          <p:spPr bwMode="auto">
            <a:xfrm>
              <a:off x="3559" y="3336"/>
              <a:ext cx="203" cy="0"/>
            </a:xfrm>
            <a:prstGeom prst="line">
              <a:avLst/>
            </a:prstGeom>
            <a:noFill/>
            <a:ln w="9525">
              <a:solidFill>
                <a:schemeClr val="tx1"/>
              </a:solidFill>
              <a:round/>
              <a:headEnd type="triangle" w="med" len="med"/>
              <a:tailEnd/>
            </a:ln>
          </p:spPr>
          <p:txBody>
            <a:bodyPr/>
            <a:lstStyle/>
            <a:p>
              <a:endParaRPr lang="en-GB"/>
            </a:p>
          </p:txBody>
        </p:sp>
        <p:sp>
          <p:nvSpPr>
            <p:cNvPr id="78986" name="Line 145"/>
            <p:cNvSpPr>
              <a:spLocks noChangeShapeType="1"/>
            </p:cNvSpPr>
            <p:nvPr/>
          </p:nvSpPr>
          <p:spPr bwMode="auto">
            <a:xfrm>
              <a:off x="1243" y="2760"/>
              <a:ext cx="203" cy="0"/>
            </a:xfrm>
            <a:prstGeom prst="line">
              <a:avLst/>
            </a:prstGeom>
            <a:noFill/>
            <a:ln w="9525">
              <a:solidFill>
                <a:schemeClr val="tx1"/>
              </a:solidFill>
              <a:round/>
              <a:headEnd/>
              <a:tailEnd type="triangle" w="med" len="med"/>
            </a:ln>
          </p:spPr>
          <p:txBody>
            <a:bodyPr/>
            <a:lstStyle/>
            <a:p>
              <a:endParaRPr lang="en-GB"/>
            </a:p>
          </p:txBody>
        </p:sp>
        <p:sp>
          <p:nvSpPr>
            <p:cNvPr id="78987" name="Line 146"/>
            <p:cNvSpPr>
              <a:spLocks noChangeShapeType="1"/>
            </p:cNvSpPr>
            <p:nvPr/>
          </p:nvSpPr>
          <p:spPr bwMode="auto">
            <a:xfrm>
              <a:off x="1609" y="2761"/>
              <a:ext cx="203" cy="0"/>
            </a:xfrm>
            <a:prstGeom prst="line">
              <a:avLst/>
            </a:prstGeom>
            <a:noFill/>
            <a:ln w="9525">
              <a:solidFill>
                <a:schemeClr val="tx1"/>
              </a:solidFill>
              <a:round/>
              <a:headEnd type="triangle" w="med" len="med"/>
              <a:tailEnd/>
            </a:ln>
          </p:spPr>
          <p:txBody>
            <a:bodyPr/>
            <a:lstStyle/>
            <a:p>
              <a:endParaRPr lang="en-GB"/>
            </a:p>
          </p:txBody>
        </p:sp>
        <p:sp>
          <p:nvSpPr>
            <p:cNvPr id="78988" name="Line 147"/>
            <p:cNvSpPr>
              <a:spLocks noChangeShapeType="1"/>
            </p:cNvSpPr>
            <p:nvPr/>
          </p:nvSpPr>
          <p:spPr bwMode="auto">
            <a:xfrm>
              <a:off x="2605" y="3594"/>
              <a:ext cx="203" cy="0"/>
            </a:xfrm>
            <a:prstGeom prst="line">
              <a:avLst/>
            </a:prstGeom>
            <a:noFill/>
            <a:ln w="9525">
              <a:solidFill>
                <a:schemeClr val="tx1"/>
              </a:solidFill>
              <a:round/>
              <a:headEnd/>
              <a:tailEnd type="triangle" w="med" len="med"/>
            </a:ln>
          </p:spPr>
          <p:txBody>
            <a:bodyPr/>
            <a:lstStyle/>
            <a:p>
              <a:endParaRPr lang="en-GB"/>
            </a:p>
          </p:txBody>
        </p:sp>
        <p:sp>
          <p:nvSpPr>
            <p:cNvPr id="78989" name="Line 148"/>
            <p:cNvSpPr>
              <a:spLocks noChangeShapeType="1"/>
            </p:cNvSpPr>
            <p:nvPr/>
          </p:nvSpPr>
          <p:spPr bwMode="auto">
            <a:xfrm>
              <a:off x="2971" y="3595"/>
              <a:ext cx="203" cy="0"/>
            </a:xfrm>
            <a:prstGeom prst="line">
              <a:avLst/>
            </a:prstGeom>
            <a:noFill/>
            <a:ln w="9525">
              <a:solidFill>
                <a:schemeClr val="tx1"/>
              </a:solidFill>
              <a:round/>
              <a:headEnd type="triangle" w="med" len="med"/>
              <a:tailEnd/>
            </a:ln>
          </p:spPr>
          <p:txBody>
            <a:bodyPr/>
            <a:lstStyle/>
            <a:p>
              <a:endParaRPr lang="en-GB"/>
            </a:p>
          </p:txBody>
        </p:sp>
        <p:sp>
          <p:nvSpPr>
            <p:cNvPr id="78990" name="Line 149"/>
            <p:cNvSpPr>
              <a:spLocks noChangeShapeType="1"/>
            </p:cNvSpPr>
            <p:nvPr/>
          </p:nvSpPr>
          <p:spPr bwMode="auto">
            <a:xfrm>
              <a:off x="2002" y="3441"/>
              <a:ext cx="203" cy="0"/>
            </a:xfrm>
            <a:prstGeom prst="line">
              <a:avLst/>
            </a:prstGeom>
            <a:noFill/>
            <a:ln w="9525">
              <a:solidFill>
                <a:schemeClr val="tx1"/>
              </a:solidFill>
              <a:round/>
              <a:headEnd type="triangle" w="med" len="med"/>
              <a:tailEnd/>
            </a:ln>
          </p:spPr>
          <p:txBody>
            <a:bodyPr/>
            <a:lstStyle/>
            <a:p>
              <a:endParaRPr lang="en-GB"/>
            </a:p>
          </p:txBody>
        </p:sp>
        <p:sp>
          <p:nvSpPr>
            <p:cNvPr id="78991" name="Line 152"/>
            <p:cNvSpPr>
              <a:spLocks noChangeShapeType="1"/>
            </p:cNvSpPr>
            <p:nvPr/>
          </p:nvSpPr>
          <p:spPr bwMode="auto">
            <a:xfrm>
              <a:off x="1005" y="2645"/>
              <a:ext cx="203" cy="0"/>
            </a:xfrm>
            <a:prstGeom prst="line">
              <a:avLst/>
            </a:prstGeom>
            <a:noFill/>
            <a:ln w="9525">
              <a:solidFill>
                <a:schemeClr val="tx1"/>
              </a:solidFill>
              <a:round/>
              <a:headEnd/>
              <a:tailEnd type="triangle" w="med" len="med"/>
            </a:ln>
          </p:spPr>
          <p:txBody>
            <a:bodyPr/>
            <a:lstStyle/>
            <a:p>
              <a:endParaRPr lang="en-GB"/>
            </a:p>
          </p:txBody>
        </p:sp>
        <p:sp>
          <p:nvSpPr>
            <p:cNvPr id="78992" name="Line 153"/>
            <p:cNvSpPr>
              <a:spLocks noChangeShapeType="1"/>
            </p:cNvSpPr>
            <p:nvPr/>
          </p:nvSpPr>
          <p:spPr bwMode="auto">
            <a:xfrm>
              <a:off x="3201" y="2646"/>
              <a:ext cx="203" cy="0"/>
            </a:xfrm>
            <a:prstGeom prst="line">
              <a:avLst/>
            </a:prstGeom>
            <a:noFill/>
            <a:ln w="9525">
              <a:solidFill>
                <a:schemeClr val="tx1"/>
              </a:solidFill>
              <a:round/>
              <a:headEnd type="triangle" w="med" len="med"/>
              <a:tailEnd/>
            </a:ln>
          </p:spPr>
          <p:txBody>
            <a:bodyPr/>
            <a:lstStyle/>
            <a:p>
              <a:endParaRPr lang="en-GB"/>
            </a:p>
          </p:txBody>
        </p:sp>
        <p:sp>
          <p:nvSpPr>
            <p:cNvPr id="78993" name="Line 154"/>
            <p:cNvSpPr>
              <a:spLocks noChangeShapeType="1"/>
            </p:cNvSpPr>
            <p:nvPr/>
          </p:nvSpPr>
          <p:spPr bwMode="auto">
            <a:xfrm>
              <a:off x="1638" y="3642"/>
              <a:ext cx="203" cy="0"/>
            </a:xfrm>
            <a:prstGeom prst="line">
              <a:avLst/>
            </a:prstGeom>
            <a:noFill/>
            <a:ln w="9525">
              <a:solidFill>
                <a:schemeClr val="tx1"/>
              </a:solidFill>
              <a:round/>
              <a:headEnd/>
              <a:tailEnd type="triangle" w="med" len="med"/>
            </a:ln>
          </p:spPr>
          <p:txBody>
            <a:bodyPr/>
            <a:lstStyle/>
            <a:p>
              <a:endParaRPr lang="en-GB"/>
            </a:p>
          </p:txBody>
        </p:sp>
        <p:sp>
          <p:nvSpPr>
            <p:cNvPr id="78994" name="Line 155"/>
            <p:cNvSpPr>
              <a:spLocks noChangeShapeType="1"/>
            </p:cNvSpPr>
            <p:nvPr/>
          </p:nvSpPr>
          <p:spPr bwMode="auto">
            <a:xfrm>
              <a:off x="3834" y="3643"/>
              <a:ext cx="203" cy="0"/>
            </a:xfrm>
            <a:prstGeom prst="line">
              <a:avLst/>
            </a:prstGeom>
            <a:noFill/>
            <a:ln w="9525">
              <a:solidFill>
                <a:schemeClr val="tx1"/>
              </a:solidFill>
              <a:round/>
              <a:headEnd type="triangle" w="med" len="med"/>
              <a:tailEnd/>
            </a:ln>
          </p:spPr>
          <p:txBody>
            <a:bodyPr/>
            <a:lstStyle/>
            <a:p>
              <a:endParaRPr lang="en-GB"/>
            </a:p>
          </p:txBody>
        </p:sp>
        <p:sp>
          <p:nvSpPr>
            <p:cNvPr id="78995" name="Line 156"/>
            <p:cNvSpPr>
              <a:spLocks noChangeShapeType="1"/>
            </p:cNvSpPr>
            <p:nvPr/>
          </p:nvSpPr>
          <p:spPr bwMode="auto">
            <a:xfrm>
              <a:off x="1797" y="3040"/>
              <a:ext cx="203" cy="0"/>
            </a:xfrm>
            <a:prstGeom prst="line">
              <a:avLst/>
            </a:prstGeom>
            <a:noFill/>
            <a:ln w="9525">
              <a:solidFill>
                <a:schemeClr val="tx1"/>
              </a:solidFill>
              <a:round/>
              <a:headEnd/>
              <a:tailEnd type="triangle" w="med" len="med"/>
            </a:ln>
          </p:spPr>
          <p:txBody>
            <a:bodyPr/>
            <a:lstStyle/>
            <a:p>
              <a:endParaRPr lang="en-GB"/>
            </a:p>
          </p:txBody>
        </p:sp>
        <p:sp>
          <p:nvSpPr>
            <p:cNvPr id="78996" name="Line 157"/>
            <p:cNvSpPr>
              <a:spLocks noChangeShapeType="1"/>
            </p:cNvSpPr>
            <p:nvPr/>
          </p:nvSpPr>
          <p:spPr bwMode="auto">
            <a:xfrm>
              <a:off x="2163" y="3041"/>
              <a:ext cx="203" cy="0"/>
            </a:xfrm>
            <a:prstGeom prst="line">
              <a:avLst/>
            </a:prstGeom>
            <a:noFill/>
            <a:ln w="9525">
              <a:solidFill>
                <a:schemeClr val="tx1"/>
              </a:solidFill>
              <a:round/>
              <a:headEnd type="triangle" w="med" len="med"/>
              <a:tailEnd/>
            </a:ln>
          </p:spPr>
          <p:txBody>
            <a:bodyPr/>
            <a:lstStyle/>
            <a:p>
              <a:endParaRPr lang="en-GB"/>
            </a:p>
          </p:txBody>
        </p:sp>
        <p:sp>
          <p:nvSpPr>
            <p:cNvPr id="78997" name="Line 159"/>
            <p:cNvSpPr>
              <a:spLocks noChangeShapeType="1"/>
            </p:cNvSpPr>
            <p:nvPr/>
          </p:nvSpPr>
          <p:spPr bwMode="auto">
            <a:xfrm>
              <a:off x="3241" y="3236"/>
              <a:ext cx="203" cy="0"/>
            </a:xfrm>
            <a:prstGeom prst="line">
              <a:avLst/>
            </a:prstGeom>
            <a:noFill/>
            <a:ln w="9525">
              <a:solidFill>
                <a:schemeClr val="tx1"/>
              </a:solidFill>
              <a:round/>
              <a:headEnd type="triangle" w="med" len="med"/>
              <a:tailEnd/>
            </a:ln>
          </p:spPr>
          <p:txBody>
            <a:bodyPr/>
            <a:lstStyle/>
            <a:p>
              <a:endParaRPr lang="en-GB"/>
            </a:p>
          </p:txBody>
        </p:sp>
        <p:sp>
          <p:nvSpPr>
            <p:cNvPr id="78998" name="Line 160"/>
            <p:cNvSpPr>
              <a:spLocks noChangeShapeType="1"/>
            </p:cNvSpPr>
            <p:nvPr/>
          </p:nvSpPr>
          <p:spPr bwMode="auto">
            <a:xfrm>
              <a:off x="2530" y="3054"/>
              <a:ext cx="203" cy="0"/>
            </a:xfrm>
            <a:prstGeom prst="line">
              <a:avLst/>
            </a:prstGeom>
            <a:noFill/>
            <a:ln w="9525">
              <a:solidFill>
                <a:schemeClr val="tx1"/>
              </a:solidFill>
              <a:round/>
              <a:headEnd/>
              <a:tailEnd type="triangle" w="med" len="med"/>
            </a:ln>
          </p:spPr>
          <p:txBody>
            <a:bodyPr/>
            <a:lstStyle/>
            <a:p>
              <a:endParaRPr lang="en-GB"/>
            </a:p>
          </p:txBody>
        </p:sp>
        <p:sp>
          <p:nvSpPr>
            <p:cNvPr id="78999" name="Line 161"/>
            <p:cNvSpPr>
              <a:spLocks noChangeShapeType="1"/>
            </p:cNvSpPr>
            <p:nvPr/>
          </p:nvSpPr>
          <p:spPr bwMode="auto">
            <a:xfrm>
              <a:off x="4726" y="3055"/>
              <a:ext cx="203" cy="0"/>
            </a:xfrm>
            <a:prstGeom prst="line">
              <a:avLst/>
            </a:prstGeom>
            <a:noFill/>
            <a:ln w="9525">
              <a:solidFill>
                <a:schemeClr val="tx1"/>
              </a:solidFill>
              <a:round/>
              <a:headEnd type="triangle" w="med" len="med"/>
              <a:tailEnd/>
            </a:ln>
          </p:spPr>
          <p:txBody>
            <a:bodyPr/>
            <a:lstStyle/>
            <a:p>
              <a:endParaRPr lang="en-GB"/>
            </a:p>
          </p:txBody>
        </p:sp>
        <p:sp>
          <p:nvSpPr>
            <p:cNvPr id="79000" name="Line 162"/>
            <p:cNvSpPr>
              <a:spLocks noChangeShapeType="1"/>
            </p:cNvSpPr>
            <p:nvPr/>
          </p:nvSpPr>
          <p:spPr bwMode="auto">
            <a:xfrm>
              <a:off x="1791" y="2859"/>
              <a:ext cx="203" cy="0"/>
            </a:xfrm>
            <a:prstGeom prst="line">
              <a:avLst/>
            </a:prstGeom>
            <a:noFill/>
            <a:ln w="9525">
              <a:solidFill>
                <a:schemeClr val="tx1"/>
              </a:solidFill>
              <a:round/>
              <a:headEnd/>
              <a:tailEnd type="triangle" w="med" len="med"/>
            </a:ln>
          </p:spPr>
          <p:txBody>
            <a:bodyPr/>
            <a:lstStyle/>
            <a:p>
              <a:endParaRPr lang="en-GB"/>
            </a:p>
          </p:txBody>
        </p:sp>
        <p:sp>
          <p:nvSpPr>
            <p:cNvPr id="79001" name="Line 163"/>
            <p:cNvSpPr>
              <a:spLocks noChangeShapeType="1"/>
            </p:cNvSpPr>
            <p:nvPr/>
          </p:nvSpPr>
          <p:spPr bwMode="auto">
            <a:xfrm>
              <a:off x="3987" y="2860"/>
              <a:ext cx="203" cy="0"/>
            </a:xfrm>
            <a:prstGeom prst="line">
              <a:avLst/>
            </a:prstGeom>
            <a:noFill/>
            <a:ln w="9525">
              <a:solidFill>
                <a:schemeClr val="tx1"/>
              </a:solidFill>
              <a:round/>
              <a:headEnd type="triangle" w="med" len="med"/>
              <a:tailEnd/>
            </a:ln>
          </p:spPr>
          <p:txBody>
            <a:bodyPr/>
            <a:lstStyle/>
            <a:p>
              <a:endParaRPr lang="en-GB"/>
            </a:p>
          </p:txBody>
        </p:sp>
        <p:sp>
          <p:nvSpPr>
            <p:cNvPr id="79002" name="Line 164"/>
            <p:cNvSpPr>
              <a:spLocks noChangeShapeType="1"/>
            </p:cNvSpPr>
            <p:nvPr/>
          </p:nvSpPr>
          <p:spPr bwMode="auto">
            <a:xfrm>
              <a:off x="3580" y="3313"/>
              <a:ext cx="203" cy="0"/>
            </a:xfrm>
            <a:prstGeom prst="line">
              <a:avLst/>
            </a:prstGeom>
            <a:noFill/>
            <a:ln w="9525">
              <a:solidFill>
                <a:schemeClr val="tx1"/>
              </a:solidFill>
              <a:round/>
              <a:headEnd/>
              <a:tailEnd type="triangle" w="med" len="med"/>
            </a:ln>
          </p:spPr>
          <p:txBody>
            <a:bodyPr/>
            <a:lstStyle/>
            <a:p>
              <a:endParaRPr lang="en-GB"/>
            </a:p>
          </p:txBody>
        </p:sp>
        <p:sp>
          <p:nvSpPr>
            <p:cNvPr id="79003" name="Line 165"/>
            <p:cNvSpPr>
              <a:spLocks noChangeShapeType="1"/>
            </p:cNvSpPr>
            <p:nvPr/>
          </p:nvSpPr>
          <p:spPr bwMode="auto">
            <a:xfrm>
              <a:off x="3946" y="3314"/>
              <a:ext cx="203" cy="0"/>
            </a:xfrm>
            <a:prstGeom prst="line">
              <a:avLst/>
            </a:prstGeom>
            <a:noFill/>
            <a:ln w="9525">
              <a:solidFill>
                <a:schemeClr val="tx1"/>
              </a:solidFill>
              <a:round/>
              <a:headEnd type="triangle" w="med" len="med"/>
              <a:tailEnd/>
            </a:ln>
          </p:spPr>
          <p:txBody>
            <a:bodyPr/>
            <a:lstStyle/>
            <a:p>
              <a:endParaRPr lang="en-GB"/>
            </a:p>
          </p:txBody>
        </p:sp>
        <p:sp>
          <p:nvSpPr>
            <p:cNvPr id="79004" name="Line 166"/>
            <p:cNvSpPr>
              <a:spLocks noChangeShapeType="1"/>
            </p:cNvSpPr>
            <p:nvPr/>
          </p:nvSpPr>
          <p:spPr bwMode="auto">
            <a:xfrm>
              <a:off x="1636" y="3440"/>
              <a:ext cx="203" cy="0"/>
            </a:xfrm>
            <a:prstGeom prst="line">
              <a:avLst/>
            </a:prstGeom>
            <a:noFill/>
            <a:ln w="9525">
              <a:solidFill>
                <a:schemeClr val="tx1"/>
              </a:solidFill>
              <a:round/>
              <a:headEnd/>
              <a:tailEnd type="triangle" w="med" len="med"/>
            </a:ln>
          </p:spPr>
          <p:txBody>
            <a:bodyPr/>
            <a:lstStyle/>
            <a:p>
              <a:endParaRPr lang="en-GB"/>
            </a:p>
          </p:txBody>
        </p:sp>
        <p:sp>
          <p:nvSpPr>
            <p:cNvPr id="79005" name="Line 167"/>
            <p:cNvSpPr>
              <a:spLocks noChangeShapeType="1"/>
            </p:cNvSpPr>
            <p:nvPr/>
          </p:nvSpPr>
          <p:spPr bwMode="auto">
            <a:xfrm>
              <a:off x="3065" y="3503"/>
              <a:ext cx="203" cy="0"/>
            </a:xfrm>
            <a:prstGeom prst="line">
              <a:avLst/>
            </a:prstGeom>
            <a:noFill/>
            <a:ln w="9525">
              <a:solidFill>
                <a:schemeClr val="tx1"/>
              </a:solidFill>
              <a:round/>
              <a:headEnd/>
              <a:tailEnd type="triangle" w="med" len="med"/>
            </a:ln>
          </p:spPr>
          <p:txBody>
            <a:bodyPr/>
            <a:lstStyle/>
            <a:p>
              <a:endParaRPr lang="en-GB"/>
            </a:p>
          </p:txBody>
        </p:sp>
        <p:sp>
          <p:nvSpPr>
            <p:cNvPr id="79006" name="Line 168"/>
            <p:cNvSpPr>
              <a:spLocks noChangeShapeType="1"/>
            </p:cNvSpPr>
            <p:nvPr/>
          </p:nvSpPr>
          <p:spPr bwMode="auto">
            <a:xfrm>
              <a:off x="3431" y="3504"/>
              <a:ext cx="203" cy="0"/>
            </a:xfrm>
            <a:prstGeom prst="line">
              <a:avLst/>
            </a:prstGeom>
            <a:noFill/>
            <a:ln w="9525">
              <a:solidFill>
                <a:schemeClr val="tx1"/>
              </a:solidFill>
              <a:round/>
              <a:headEnd type="triangle" w="med" len="med"/>
              <a:tailEnd/>
            </a:ln>
          </p:spPr>
          <p:txBody>
            <a:bodyPr/>
            <a:lstStyle/>
            <a:p>
              <a:endParaRPr lang="en-GB"/>
            </a:p>
          </p:txBody>
        </p:sp>
        <p:sp>
          <p:nvSpPr>
            <p:cNvPr id="79007" name="Line 169"/>
            <p:cNvSpPr>
              <a:spLocks noChangeShapeType="1"/>
            </p:cNvSpPr>
            <p:nvPr/>
          </p:nvSpPr>
          <p:spPr bwMode="auto">
            <a:xfrm>
              <a:off x="1115" y="2928"/>
              <a:ext cx="203" cy="0"/>
            </a:xfrm>
            <a:prstGeom prst="line">
              <a:avLst/>
            </a:prstGeom>
            <a:noFill/>
            <a:ln w="9525">
              <a:solidFill>
                <a:schemeClr val="tx1"/>
              </a:solidFill>
              <a:round/>
              <a:headEnd/>
              <a:tailEnd type="triangle" w="med" len="med"/>
            </a:ln>
          </p:spPr>
          <p:txBody>
            <a:bodyPr/>
            <a:lstStyle/>
            <a:p>
              <a:endParaRPr lang="en-GB"/>
            </a:p>
          </p:txBody>
        </p:sp>
        <p:sp>
          <p:nvSpPr>
            <p:cNvPr id="79008" name="Line 170"/>
            <p:cNvSpPr>
              <a:spLocks noChangeShapeType="1"/>
            </p:cNvSpPr>
            <p:nvPr/>
          </p:nvSpPr>
          <p:spPr bwMode="auto">
            <a:xfrm>
              <a:off x="1481" y="2929"/>
              <a:ext cx="203" cy="0"/>
            </a:xfrm>
            <a:prstGeom prst="line">
              <a:avLst/>
            </a:prstGeom>
            <a:noFill/>
            <a:ln w="9525">
              <a:solidFill>
                <a:schemeClr val="tx1"/>
              </a:solidFill>
              <a:round/>
              <a:headEnd type="triangle" w="med" len="med"/>
              <a:tailEnd/>
            </a:ln>
          </p:spPr>
          <p:txBody>
            <a:bodyPr/>
            <a:lstStyle/>
            <a:p>
              <a:endParaRPr lang="en-GB"/>
            </a:p>
          </p:txBody>
        </p:sp>
        <p:sp>
          <p:nvSpPr>
            <p:cNvPr id="79009" name="Line 171"/>
            <p:cNvSpPr>
              <a:spLocks noChangeShapeType="1"/>
            </p:cNvSpPr>
            <p:nvPr/>
          </p:nvSpPr>
          <p:spPr bwMode="auto">
            <a:xfrm>
              <a:off x="2477" y="3762"/>
              <a:ext cx="203" cy="0"/>
            </a:xfrm>
            <a:prstGeom prst="line">
              <a:avLst/>
            </a:prstGeom>
            <a:noFill/>
            <a:ln w="9525">
              <a:solidFill>
                <a:schemeClr val="tx1"/>
              </a:solidFill>
              <a:round/>
              <a:headEnd/>
              <a:tailEnd type="triangle" w="med" len="med"/>
            </a:ln>
          </p:spPr>
          <p:txBody>
            <a:bodyPr/>
            <a:lstStyle/>
            <a:p>
              <a:endParaRPr lang="en-GB"/>
            </a:p>
          </p:txBody>
        </p:sp>
      </p:grpSp>
      <p:sp>
        <p:nvSpPr>
          <p:cNvPr id="78852" name="Rectangle 173"/>
          <p:cNvSpPr>
            <a:spLocks noChangeArrowheads="1"/>
          </p:cNvSpPr>
          <p:nvPr/>
        </p:nvSpPr>
        <p:spPr bwMode="auto">
          <a:xfrm>
            <a:off x="450230" y="1020142"/>
            <a:ext cx="9074150" cy="2160588"/>
          </a:xfrm>
          <a:prstGeom prst="rect">
            <a:avLst/>
          </a:prstGeom>
          <a:noFill/>
          <a:ln w="9525">
            <a:noFill/>
            <a:miter lim="800000"/>
            <a:headEnd/>
            <a:tailEnd/>
          </a:ln>
        </p:spPr>
        <p:txBody>
          <a:bodyPr lIns="100794" tIns="50397" rIns="100794" bIns="50397"/>
          <a:lstStyle/>
          <a:p>
            <a:pPr marL="587375" indent="-587375" eaLnBrk="0">
              <a:spcBef>
                <a:spcPct val="20000"/>
              </a:spcBef>
              <a:buClrTx/>
              <a:buFontTx/>
              <a:buAutoNum type="arabicPeriod"/>
            </a:pPr>
            <a:r>
              <a:rPr lang="en-GB" sz="2800" dirty="0">
                <a:solidFill>
                  <a:schemeClr val="tx1"/>
                </a:solidFill>
                <a:latin typeface="+mn-lt"/>
              </a:rPr>
              <a:t>Sequence DNA fragments from each end</a:t>
            </a:r>
          </a:p>
          <a:p>
            <a:pPr marL="587375" indent="-587375" eaLnBrk="0">
              <a:spcBef>
                <a:spcPct val="20000"/>
              </a:spcBef>
              <a:buClrTx/>
              <a:buFontTx/>
              <a:buAutoNum type="arabicPeriod"/>
            </a:pPr>
            <a:r>
              <a:rPr lang="en-GB" sz="2800" dirty="0">
                <a:solidFill>
                  <a:schemeClr val="tx1"/>
                </a:solidFill>
                <a:latin typeface="+mn-lt"/>
              </a:rPr>
              <a:t>Reads aligned to generate </a:t>
            </a:r>
            <a:r>
              <a:rPr lang="en-GB" sz="2800" dirty="0" err="1">
                <a:solidFill>
                  <a:schemeClr val="tx1"/>
                </a:solidFill>
                <a:latin typeface="+mn-lt"/>
              </a:rPr>
              <a:t>contigs</a:t>
            </a:r>
            <a:endParaRPr lang="en-GB" sz="2800" dirty="0">
              <a:solidFill>
                <a:schemeClr val="tx1"/>
              </a:solidFill>
              <a:latin typeface="+mn-lt"/>
            </a:endParaRPr>
          </a:p>
        </p:txBody>
      </p:sp>
      <p:sp>
        <p:nvSpPr>
          <p:cNvPr id="79023" name="Rectangle 175"/>
          <p:cNvSpPr>
            <a:spLocks noChangeArrowheads="1"/>
          </p:cNvSpPr>
          <p:nvPr/>
        </p:nvSpPr>
        <p:spPr bwMode="auto">
          <a:xfrm>
            <a:off x="1709738" y="2698750"/>
            <a:ext cx="7507287" cy="176213"/>
          </a:xfrm>
          <a:prstGeom prst="rect">
            <a:avLst/>
          </a:prstGeom>
          <a:solidFill>
            <a:srgbClr val="9DADC6"/>
          </a:solidFill>
          <a:ln w="9525">
            <a:solidFill>
              <a:schemeClr val="tx1"/>
            </a:solidFill>
            <a:miter lim="800000"/>
            <a:headEnd/>
            <a:tailEnd/>
          </a:ln>
        </p:spPr>
        <p:txBody>
          <a:bodyPr wrap="none" lIns="100794" tIns="50397" rIns="100794" bIns="50397" anchor="ctr"/>
          <a:lstStyle/>
          <a:p>
            <a:pPr algn="r" eaLnBrk="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2"/>
                                        </p:tgtEl>
                                      </p:cBhvr>
                                      <p:by x="100000" y="5000"/>
                                    </p:animScale>
                                  </p:childTnLst>
                                </p:cTn>
                              </p:par>
                            </p:childTnLst>
                          </p:cTn>
                        </p:par>
                        <p:par>
                          <p:cTn id="7" fill="hold">
                            <p:stCondLst>
                              <p:cond delay="500"/>
                            </p:stCondLst>
                            <p:childTnLst>
                              <p:par>
                                <p:cTn id="8" presetID="0" presetClass="path" presetSubtype="0" accel="50000" decel="50000" fill="hold" nodeType="afterEffect">
                                  <p:stCondLst>
                                    <p:cond delay="0"/>
                                  </p:stCondLst>
                                  <p:childTnLst>
                                    <p:animMotion origin="layout" path="M 1.66667E-6 -3.20842E-6 L 1.66667E-6 -0.18968 " pathEditMode="relative" ptsTypes="AA">
                                      <p:cBhvr>
                                        <p:cTn id="9" dur="500" fill="hold"/>
                                        <p:tgtEl>
                                          <p:spTgt spid="2"/>
                                        </p:tgtEl>
                                        <p:attrNameLst>
                                          <p:attrName>ppt_x</p:attrName>
                                          <p:attrName>ppt_y</p:attrName>
                                        </p:attrNameLst>
                                      </p:cBhvr>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9023"/>
                                        </p:tgtEl>
                                        <p:attrNameLst>
                                          <p:attrName>style.visibility</p:attrName>
                                        </p:attrNameLst>
                                      </p:cBhvr>
                                      <p:to>
                                        <p:strVal val="visible"/>
                                      </p:to>
                                    </p:set>
                                    <p:animEffect transition="in" filter="fade">
                                      <p:cBhvr>
                                        <p:cTn id="13" dur="500"/>
                                        <p:tgtEl>
                                          <p:spTgt spid="79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23"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1286049</TotalTime>
  <Words>5880</Words>
  <Application>Microsoft Office PowerPoint</Application>
  <PresentationFormat>Custom</PresentationFormat>
  <Paragraphs>1121</Paragraphs>
  <Slides>143</Slides>
  <Notes>52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143</vt:i4>
      </vt:variant>
    </vt:vector>
  </HeadingPairs>
  <TitlesOfParts>
    <vt:vector size="147" baseType="lpstr">
      <vt:lpstr>Office Theme</vt:lpstr>
      <vt:lpstr>1_Office Theme</vt:lpstr>
      <vt:lpstr>Photo Editor Photo</vt:lpstr>
      <vt:lpstr>Worksheet</vt:lpstr>
      <vt:lpstr>PowerPoint Presentation</vt:lpstr>
      <vt:lpstr>PowerPoint Presentation</vt:lpstr>
      <vt:lpstr>PowerPoint Presentation</vt:lpstr>
      <vt:lpstr>Alignment of reads to a reference</vt:lpstr>
      <vt:lpstr>Why is short read alignment hard?</vt:lpstr>
      <vt:lpstr>Why do we generate short reads?</vt:lpstr>
      <vt:lpstr>Short read alignment applications</vt:lpstr>
      <vt:lpstr>PowerPoint Presentation</vt:lpstr>
      <vt:lpstr>Dot Matrix Method - Aligning by eye</vt:lpstr>
      <vt:lpstr>Sequence Alignment</vt:lpstr>
      <vt:lpstr>Alignment cost</vt:lpstr>
      <vt:lpstr>Global Pair-wise Alignment</vt:lpstr>
      <vt:lpstr>Dynamic Programming </vt:lpstr>
      <vt:lpstr>Dynamic Programming </vt:lpstr>
      <vt:lpstr>Dynamic Programming </vt:lpstr>
      <vt:lpstr>Dynamic Programming </vt:lpstr>
      <vt:lpstr>Dynamic Programming </vt:lpstr>
      <vt:lpstr>Dynamic Programming </vt:lpstr>
      <vt:lpstr>Backtracking and final alignment</vt:lpstr>
      <vt:lpstr>Dynamic programming</vt:lpstr>
      <vt:lpstr>BLAST –  Basic Local Alignment Search Tool</vt:lpstr>
      <vt:lpstr>PowerPoint Presentation</vt:lpstr>
      <vt:lpstr>PowerPoint Presentation</vt:lpstr>
      <vt:lpstr>PowerPoint Presentation</vt:lpstr>
      <vt:lpstr>PowerPoint Presentation</vt:lpstr>
      <vt:lpstr>PowerPoint Presentation</vt:lpstr>
      <vt:lpstr>PowerPoint Presentation</vt:lpstr>
      <vt:lpstr>Adapting hashed seed-extend algorithms to work with shorter reads</vt:lpstr>
      <vt:lpstr>Hashed seed-extend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Adapting hashed seed-extend algorithms to work with shorter reads</vt:lpstr>
      <vt:lpstr>Adapting hashed seed-extend algorithms to work with shorter reads</vt:lpstr>
      <vt:lpstr>Consecutive seed</vt:lpstr>
      <vt:lpstr>Spaced seeds</vt:lpstr>
      <vt:lpstr>Spaced seeds</vt:lpstr>
      <vt:lpstr>Spaced seeds</vt:lpstr>
      <vt:lpstr>PowerPoint Presentation</vt:lpstr>
      <vt:lpstr>Suffix-Prefix Trie</vt:lpstr>
      <vt:lpstr>Suffix Trie</vt:lpstr>
      <vt:lpstr>Suffix Trie</vt:lpstr>
      <vt:lpstr>Burrows-Wheeler Algorithm</vt:lpstr>
      <vt:lpstr>More Burrows-Wheeler</vt:lpstr>
      <vt:lpstr>Bowtie/Soap2 example</vt:lpstr>
      <vt:lpstr>Bowtie/Soap2 example</vt:lpstr>
      <vt:lpstr>Bowtie/Soap2 example</vt:lpstr>
      <vt:lpstr>Bowtie/Soap2 example</vt:lpstr>
      <vt:lpstr>Bowtie/Soap2 example</vt:lpstr>
      <vt:lpstr>Bowtie/Soap2 example</vt:lpstr>
      <vt:lpstr>Bowtie/Soap2 example</vt:lpstr>
      <vt:lpstr>Bowtie/Soap2 example</vt:lpstr>
      <vt:lpstr>Bowtie/Soap2 example</vt:lpstr>
      <vt:lpstr>Bowtie/Soap2 vs. BWA</vt:lpstr>
      <vt:lpstr>Bowtie/Soap2 vs. BWA</vt:lpstr>
      <vt:lpstr>PowerPoint Presentation</vt:lpstr>
      <vt:lpstr>There are limits however</vt:lpstr>
      <vt:lpstr>You only find what you are looking for</vt:lpstr>
      <vt:lpstr>PowerPoint Presentation</vt:lpstr>
      <vt:lpstr>PowerPoint Presentation</vt:lpstr>
      <vt:lpstr>Summary of open-source short read alignment programs</vt:lpstr>
      <vt:lpstr>PowerPoint Presentation</vt:lpstr>
      <vt:lpstr>PowerPoint Presentation</vt:lpstr>
      <vt:lpstr>Indel detection</vt:lpstr>
      <vt:lpstr>Indel detection</vt:lpstr>
      <vt:lpstr>Indel detection</vt:lpstr>
      <vt:lpstr>Paired-end reads are important</vt:lpstr>
      <vt:lpstr>PowerPoint Presentation</vt:lpstr>
      <vt:lpstr>Effect of coverage on SNP call accuracy</vt:lpstr>
      <vt:lpstr>PCR duplicates</vt:lpstr>
      <vt:lpstr>PCR duplicates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Unmapped reads</vt:lpstr>
      <vt:lpstr>PowerPoint Presentation</vt:lpstr>
      <vt:lpstr>PowerPoint Presentation</vt:lpstr>
      <vt:lpstr>PowerPoint Presentation</vt:lpstr>
      <vt:lpstr>New methods of SNP calling </vt:lpstr>
      <vt:lpstr>New methods of SNP calling </vt:lpstr>
      <vt:lpstr>New methods of SNP calling</vt:lpstr>
      <vt:lpstr>Variant calling with de-novo assembly</vt:lpstr>
      <vt:lpstr>Questions!</vt:lpstr>
      <vt:lpstr>PowerPoint Presentation</vt:lpstr>
      <vt:lpstr>De-novo sequence assembly</vt:lpstr>
      <vt:lpstr>De-novo sequence assembly</vt:lpstr>
      <vt:lpstr>De-novo sequence assembly</vt:lpstr>
      <vt:lpstr>De-novo sequence assembly</vt:lpstr>
      <vt:lpstr>De-novo sequence assembly</vt:lpstr>
      <vt:lpstr>Mate-pair vs paired-end</vt:lpstr>
      <vt:lpstr>PowerPoint Presentation</vt:lpstr>
      <vt:lpstr>Repetitive sequence</vt:lpstr>
      <vt:lpstr>Repetitive sequence</vt:lpstr>
      <vt:lpstr>Repetitive sequence</vt:lpstr>
      <vt:lpstr>Repetitive sequence</vt:lpstr>
      <vt:lpstr>Assumptions made by de-novo assemblers</vt:lpstr>
      <vt:lpstr>PowerPoint Presentation</vt:lpstr>
      <vt:lpstr>NGS de-novo assemblies are draft quality at best</vt:lpstr>
      <vt:lpstr>PowerPoint Presentation</vt:lpstr>
      <vt:lpstr>Overlap consensus vs. de Bruijn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Dealing with errors</vt:lpstr>
      <vt:lpstr>PowerPoint Presentation</vt:lpstr>
      <vt:lpstr>Errors or rare sequence?</vt:lpstr>
      <vt:lpstr>Short read assemblers</vt:lpstr>
      <vt:lpstr>PowerPoint Presentation</vt:lpstr>
      <vt:lpstr>PowerPoint Presentation</vt:lpstr>
      <vt:lpstr>PowerPoint Presentation</vt:lpstr>
      <vt:lpstr>PowerPoint Presentation</vt:lpstr>
      <vt:lpstr>PowerPoint Presentation</vt:lpstr>
      <vt:lpstr>Assembly benchmarking software</vt:lpstr>
      <vt:lpstr>Types of assemblers</vt:lpstr>
      <vt:lpstr>Which assembler is best?</vt:lpstr>
      <vt:lpstr>Merging assemblies</vt:lpstr>
      <vt:lpstr>Transcriptome assembly</vt:lpstr>
      <vt:lpstr>PowerPoint Presentation</vt:lpstr>
      <vt:lpstr>PowerPoint Presentation</vt:lpstr>
      <vt:lpstr>Variant calling with de-novo assembly</vt:lpstr>
      <vt:lpstr>PowerPoint Presentation</vt:lpstr>
      <vt:lpstr>Questions!</vt:lpstr>
      <vt:lpstr>de-Bruijn graph assembly 1</vt:lpstr>
      <vt:lpstr>de-Bruijn graph assembly 2</vt:lpstr>
      <vt:lpstr>de-Bruijn graph assembly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Konrad</dc:creator>
  <cp:lastModifiedBy>admin</cp:lastModifiedBy>
  <cp:revision>501</cp:revision>
  <cp:lastPrinted>1601-01-01T00:00:00Z</cp:lastPrinted>
  <dcterms:created xsi:type="dcterms:W3CDTF">1601-01-01T00:00:00Z</dcterms:created>
  <dcterms:modified xsi:type="dcterms:W3CDTF">2013-01-11T09:03:23Z</dcterms:modified>
</cp:coreProperties>
</file>