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1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103"/>
  </p:notesMasterIdLst>
  <p:sldIdLst>
    <p:sldId id="256" r:id="rId7"/>
    <p:sldId id="257" r:id="rId8"/>
    <p:sldId id="349" r:id="rId9"/>
    <p:sldId id="258" r:id="rId10"/>
    <p:sldId id="430" r:id="rId11"/>
    <p:sldId id="431" r:id="rId12"/>
    <p:sldId id="433" r:id="rId13"/>
    <p:sldId id="432" r:id="rId14"/>
    <p:sldId id="434" r:id="rId15"/>
    <p:sldId id="441" r:id="rId16"/>
    <p:sldId id="259" r:id="rId17"/>
    <p:sldId id="262" r:id="rId18"/>
    <p:sldId id="260" r:id="rId19"/>
    <p:sldId id="261" r:id="rId20"/>
    <p:sldId id="263" r:id="rId21"/>
    <p:sldId id="264" r:id="rId22"/>
    <p:sldId id="341" r:id="rId23"/>
    <p:sldId id="342" r:id="rId24"/>
    <p:sldId id="343" r:id="rId25"/>
    <p:sldId id="344" r:id="rId26"/>
    <p:sldId id="346" r:id="rId27"/>
    <p:sldId id="345" r:id="rId28"/>
    <p:sldId id="348" r:id="rId29"/>
    <p:sldId id="350" r:id="rId30"/>
    <p:sldId id="351" r:id="rId31"/>
    <p:sldId id="354" r:id="rId32"/>
    <p:sldId id="355" r:id="rId33"/>
    <p:sldId id="356" r:id="rId34"/>
    <p:sldId id="358" r:id="rId35"/>
    <p:sldId id="359" r:id="rId36"/>
    <p:sldId id="353" r:id="rId37"/>
    <p:sldId id="436" r:id="rId38"/>
    <p:sldId id="437" r:id="rId39"/>
    <p:sldId id="360" r:id="rId40"/>
    <p:sldId id="361" r:id="rId41"/>
    <p:sldId id="362" r:id="rId42"/>
    <p:sldId id="363" r:id="rId43"/>
    <p:sldId id="364" r:id="rId44"/>
    <p:sldId id="366" r:id="rId45"/>
    <p:sldId id="367" r:id="rId46"/>
    <p:sldId id="368" r:id="rId47"/>
    <p:sldId id="369" r:id="rId48"/>
    <p:sldId id="370" r:id="rId49"/>
    <p:sldId id="371" r:id="rId50"/>
    <p:sldId id="372" r:id="rId51"/>
    <p:sldId id="373" r:id="rId52"/>
    <p:sldId id="374" r:id="rId53"/>
    <p:sldId id="375" r:id="rId54"/>
    <p:sldId id="376" r:id="rId55"/>
    <p:sldId id="377" r:id="rId56"/>
    <p:sldId id="378" r:id="rId57"/>
    <p:sldId id="379" r:id="rId58"/>
    <p:sldId id="380" r:id="rId59"/>
    <p:sldId id="381" r:id="rId60"/>
    <p:sldId id="382" r:id="rId61"/>
    <p:sldId id="383" r:id="rId62"/>
    <p:sldId id="385" r:id="rId63"/>
    <p:sldId id="386" r:id="rId64"/>
    <p:sldId id="435" r:id="rId65"/>
    <p:sldId id="384" r:id="rId66"/>
    <p:sldId id="389" r:id="rId67"/>
    <p:sldId id="390" r:id="rId68"/>
    <p:sldId id="391" r:id="rId69"/>
    <p:sldId id="388" r:id="rId70"/>
    <p:sldId id="413" r:id="rId71"/>
    <p:sldId id="392" r:id="rId72"/>
    <p:sldId id="393" r:id="rId73"/>
    <p:sldId id="394" r:id="rId74"/>
    <p:sldId id="395" r:id="rId75"/>
    <p:sldId id="396" r:id="rId76"/>
    <p:sldId id="397" r:id="rId77"/>
    <p:sldId id="398" r:id="rId78"/>
    <p:sldId id="399" r:id="rId79"/>
    <p:sldId id="400" r:id="rId80"/>
    <p:sldId id="409" r:id="rId81"/>
    <p:sldId id="401" r:id="rId82"/>
    <p:sldId id="402" r:id="rId83"/>
    <p:sldId id="403" r:id="rId84"/>
    <p:sldId id="404" r:id="rId85"/>
    <p:sldId id="406" r:id="rId86"/>
    <p:sldId id="410" r:id="rId87"/>
    <p:sldId id="439" r:id="rId88"/>
    <p:sldId id="440" r:id="rId89"/>
    <p:sldId id="442" r:id="rId90"/>
    <p:sldId id="411" r:id="rId91"/>
    <p:sldId id="412" r:id="rId92"/>
    <p:sldId id="414" r:id="rId93"/>
    <p:sldId id="417" r:id="rId94"/>
    <p:sldId id="418" r:id="rId95"/>
    <p:sldId id="419" r:id="rId96"/>
    <p:sldId id="420" r:id="rId97"/>
    <p:sldId id="421" r:id="rId98"/>
    <p:sldId id="416" r:id="rId99"/>
    <p:sldId id="415" r:id="rId100"/>
    <p:sldId id="427" r:id="rId101"/>
    <p:sldId id="429" r:id="rId10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736320-1D52-475E-AABD-EE5B021A3053}">
  <a:tblStyle styleId="{AF736320-1D52-475E-AABD-EE5B021A3053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F81BD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F81BD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0"/>
    <p:restoredTop sz="94807"/>
  </p:normalViewPr>
  <p:slideViewPr>
    <p:cSldViewPr snapToGrid="0">
      <p:cViewPr varScale="1">
        <p:scale>
          <a:sx n="124" d="100"/>
          <a:sy n="124" d="100"/>
        </p:scale>
        <p:origin x="1752" y="176"/>
      </p:cViewPr>
      <p:guideLst>
        <p:guide orient="horz" pos="1620"/>
        <p:guide pos="2880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07" Type="http://schemas.openxmlformats.org/officeDocument/2006/relationships/tableStyles" Target="tableStyles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8391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569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F8A104-C9A9-984F-A2D2-DABAE29100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3878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</a:t>
            </a:r>
            <a:r>
              <a:rPr lang="en-US" baseline="0" dirty="0"/>
              <a:t> where and how you are going to store all of your sequencing data </a:t>
            </a:r>
          </a:p>
          <a:p>
            <a:endParaRPr lang="en-US" baseline="0" dirty="0"/>
          </a:p>
          <a:p>
            <a:r>
              <a:rPr lang="en-US" baseline="0" dirty="0"/>
              <a:t>File in previous example is less than half the size once zipped.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F8A104-C9A9-984F-A2D2-DABAE29100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59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F8A104-C9A9-984F-A2D2-DABAE29100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6495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20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569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569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569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569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F8A104-C9A9-984F-A2D2-DABAE29100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274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</a:t>
            </a:r>
            <a:r>
              <a:rPr lang="en-US" baseline="0" dirty="0"/>
              <a:t>e the –I option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F8A104-C9A9-984F-A2D2-DABAE29100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374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906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93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3877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481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326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9129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611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045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122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569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226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72079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9024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424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839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230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0107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8498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2436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8070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717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3237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0979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697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4189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084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6333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6496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6929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5667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2261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0768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33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63649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4343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81510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98501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375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579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8525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0764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12700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6406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192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7729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45829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97588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2806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4713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06294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8820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7107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71340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48512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680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61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F292148A-017A-C948-94D9-06435396E09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1/7/20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95499192-606E-9B46-8DF2-2C53B0F9DD6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88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F292148A-017A-C948-94D9-06435396E09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1/7/20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95499192-606E-9B46-8DF2-2C53B0F9DD6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39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F292148A-017A-C948-94D9-06435396E09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1/7/20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95499192-606E-9B46-8DF2-2C53B0F9DD6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36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F292148A-017A-C948-94D9-06435396E09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1/7/20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95499192-606E-9B46-8DF2-2C53B0F9DD6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3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F292148A-017A-C948-94D9-06435396E09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1/7/20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95499192-606E-9B46-8DF2-2C53B0F9DD6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39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vomics.org/2020-workshop-on-genomics-cesky-krumlov-czech-republic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evomics.org/2020-workshop-on-genomics-cesky-krumlov-czech-republic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7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7.png"/><Relationship Id="rId4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9.png"/><Relationship Id="rId5" Type="http://schemas.openxmlformats.org/officeDocument/2006/relationships/image" Target="../media/image41.png"/><Relationship Id="rId4" Type="http://schemas.openxmlformats.org/officeDocument/2006/relationships/image" Target="../media/image52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9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3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rwick/Unicycler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plos.org/plosbiology/article?id=10.1371/journal.pbio.1001745" TargetMode="External"/><Relationship Id="rId2" Type="http://schemas.openxmlformats.org/officeDocument/2006/relationships/hyperlink" Target="http://journals.plos.org/ploscompbiol/article?id=10.1371/journal.pcbi.1000424" TargetMode="External"/><Relationship Id="rId1" Type="http://schemas.openxmlformats.org/officeDocument/2006/relationships/slideLayout" Target="../slideLayouts/slideLayout60.xml"/><Relationship Id="rId5" Type="http://schemas.openxmlformats.org/officeDocument/2006/relationships/hyperlink" Target="https://www.hackerrank.com/domains/shell" TargetMode="External"/><Relationship Id="rId4" Type="http://schemas.openxmlformats.org/officeDocument/2006/relationships/hyperlink" Target="https://www.codecademy.com/learn/learn-the-command-lin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4" descr="Terminal_Screen_Shot.png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905" y="122699"/>
            <a:ext cx="8210190" cy="638322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55"/>
          <p:cNvSpPr txBox="1"/>
          <p:nvPr/>
        </p:nvSpPr>
        <p:spPr>
          <a:xfrm>
            <a:off x="685800" y="1361986"/>
            <a:ext cx="7772400" cy="19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Introduction to Unix:</a:t>
            </a:r>
            <a:endParaRPr sz="4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Getting to Grips with the Command Line</a:t>
            </a:r>
            <a:endParaRPr sz="35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56"/>
          <p:cNvSpPr txBox="1"/>
          <p:nvPr/>
        </p:nvSpPr>
        <p:spPr>
          <a:xfrm>
            <a:off x="1371600" y="345627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Dr.</a:t>
            </a:r>
            <a:r>
              <a:rPr lang="en-GB" sz="3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Sophie Shaw</a:t>
            </a:r>
            <a:endParaRPr sz="3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University of Aberdeen, UK</a:t>
            </a:r>
            <a:endParaRPr sz="3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GB" sz="32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s.shaw@abdn.ac.uk</a:t>
            </a:r>
            <a:endParaRPr sz="3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8416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300487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We’re Going To Do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8F63A67-EE86-FC4B-AED2-27B45049ECA5}"/>
              </a:ext>
            </a:extLst>
          </p:cNvPr>
          <p:cNvSpPr/>
          <p:nvPr/>
        </p:nvSpPr>
        <p:spPr>
          <a:xfrm>
            <a:off x="6850348" y="4895791"/>
            <a:ext cx="288235" cy="78581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33D65-BCA7-6342-BCD1-379C4E77D4A3}"/>
              </a:ext>
            </a:extLst>
          </p:cNvPr>
          <p:cNvSpPr txBox="1"/>
          <p:nvPr/>
        </p:nvSpPr>
        <p:spPr>
          <a:xfrm>
            <a:off x="7220775" y="4832016"/>
            <a:ext cx="192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Making It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Look Good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BB2EBC-1EF4-0847-9148-B4AD6D2AB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34" y="1164330"/>
            <a:ext cx="6634196" cy="45293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70718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248728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latin typeface="Calibri"/>
                <a:ea typeface="Calibri"/>
                <a:cs typeface="Calibri"/>
                <a:sym typeface="Calibri"/>
              </a:rPr>
              <a:t>Good Workshop Practice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72"/>
          <p:cNvSpPr txBox="1"/>
          <p:nvPr/>
        </p:nvSpPr>
        <p:spPr>
          <a:xfrm>
            <a:off x="701564" y="1374977"/>
            <a:ext cx="7698300" cy="3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GB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PowerPoint interspersed with Challenges</a:t>
            </a: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GB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Ask lots of questions!</a:t>
            </a: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GB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 together</a:t>
            </a:r>
          </a:p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GB" sz="3200" dirty="0">
                <a:latin typeface="Calibri"/>
                <a:ea typeface="Calibri"/>
                <a:cs typeface="Calibri"/>
                <a:sym typeface="Calibri"/>
              </a:rPr>
              <a:t>Take breaks</a:t>
            </a: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GB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Cheat!</a:t>
            </a: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Shape 754"/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455" y="3179175"/>
            <a:ext cx="4365545" cy="257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958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20 at 13.47.5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6210" y="144447"/>
            <a:ext cx="5124198" cy="656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85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83"/>
          <p:cNvSpPr txBox="1"/>
          <p:nvPr/>
        </p:nvSpPr>
        <p:spPr>
          <a:xfrm>
            <a:off x="576300" y="231475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latin typeface="Calibri"/>
                <a:ea typeface="Calibri"/>
                <a:cs typeface="Calibri"/>
                <a:sym typeface="Calibri"/>
              </a:rPr>
              <a:t>Watching vs Doing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Shape 84"/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3837" y="2140693"/>
            <a:ext cx="2793225" cy="19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8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37" y="2140693"/>
            <a:ext cx="2979675" cy="19841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86"/>
          <p:cNvSpPr txBox="1"/>
          <p:nvPr/>
        </p:nvSpPr>
        <p:spPr>
          <a:xfrm>
            <a:off x="985375" y="4245418"/>
            <a:ext cx="28770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Listen when you see this cat</a:t>
            </a:r>
            <a:endParaRPr sz="1600"/>
          </a:p>
        </p:txBody>
      </p:sp>
      <p:sp>
        <p:nvSpPr>
          <p:cNvPr id="7" name="Shape 87"/>
          <p:cNvSpPr txBox="1"/>
          <p:nvPr/>
        </p:nvSpPr>
        <p:spPr>
          <a:xfrm>
            <a:off x="5579700" y="4245418"/>
            <a:ext cx="27015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Do when you see this cat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695516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What is Unix?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719" y="1547973"/>
            <a:ext cx="8520600" cy="45552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Operating System </a:t>
            </a:r>
          </a:p>
        </p:txBody>
      </p:sp>
      <p:pic>
        <p:nvPicPr>
          <p:cNvPr id="4" name="Picture 3" descr="Screen Shot 2015-07-20 at 13.53.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193" y="2417431"/>
            <a:ext cx="6589614" cy="37087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729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Why Unix?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Bioinformatics software designed to run on Unix platforms.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amounts of data.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 faster than your Windows PC. </a:t>
            </a:r>
          </a:p>
        </p:txBody>
      </p:sp>
      <p:pic>
        <p:nvPicPr>
          <p:cNvPr id="14" name="Shape 85">
            <a:extLst>
              <a:ext uri="{FF2B5EF4-FFF2-40B4-BE49-F238E27FC236}">
                <a16:creationId xmlns:a16="http://schemas.microsoft.com/office/drawing/2014/main" id="{0F95301A-B352-4D14-84DE-604D9F84639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2B4390-8708-DC4E-9C54-0BDB6BF65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23" y="4180515"/>
            <a:ext cx="2619513" cy="6909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89900D-1272-804D-8C36-D9D784A53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679" y="5271213"/>
            <a:ext cx="1936198" cy="12775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E04926-FF06-2D4F-8DDE-546A5510AD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15"/>
          <a:stretch/>
        </p:blipFill>
        <p:spPr>
          <a:xfrm>
            <a:off x="6793179" y="4607143"/>
            <a:ext cx="1466134" cy="18483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648521-1553-3F4B-AF95-CD4B88E3C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2562" y="4521913"/>
            <a:ext cx="2540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04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How Can We Use Unix?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Linux computers or servers.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 clusters.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cloud.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we’re going to use this week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1122" y="3869851"/>
            <a:ext cx="3781756" cy="2839418"/>
          </a:xfrm>
          <a:prstGeom prst="rect">
            <a:avLst/>
          </a:prstGeom>
        </p:spPr>
      </p:pic>
      <p:pic>
        <p:nvPicPr>
          <p:cNvPr id="6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932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82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62050"/>
            <a:ext cx="8520600" cy="7636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Cloud Computing Solutions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726" y="1548751"/>
            <a:ext cx="4167067" cy="1536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971" y="3085357"/>
            <a:ext cx="3543300" cy="182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1341279"/>
            <a:ext cx="4865800" cy="2168876"/>
          </a:xfrm>
          <a:prstGeom prst="rect">
            <a:avLst/>
          </a:prstGeom>
          <a:noFill/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7507AB-8DD8-42AD-9172-BEF09786D4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699" y="3947111"/>
            <a:ext cx="3543301" cy="2190203"/>
          </a:xfrm>
          <a:prstGeom prst="rect">
            <a:avLst/>
          </a:prstGeom>
        </p:spPr>
      </p:pic>
      <p:pic>
        <p:nvPicPr>
          <p:cNvPr id="8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71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46281" y="5893064"/>
            <a:ext cx="5451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AWS “Availability Zones” and Data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Centres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FD677C-6549-9E45-AA30-AFA65DC60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50" y="1003636"/>
            <a:ext cx="8557101" cy="474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3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61"/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055" y="990372"/>
            <a:ext cx="5403890" cy="4877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6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97" y="4251140"/>
            <a:ext cx="1523304" cy="17581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hape 63"/>
          <p:cNvCxnSpPr/>
          <p:nvPr/>
        </p:nvCxnSpPr>
        <p:spPr>
          <a:xfrm flipV="1">
            <a:off x="2126400" y="5086963"/>
            <a:ext cx="1981748" cy="884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" name="Shape 64"/>
          <p:cNvCxnSpPr/>
          <p:nvPr/>
        </p:nvCxnSpPr>
        <p:spPr>
          <a:xfrm rot="10800000" flipH="1">
            <a:off x="2130425" y="4070860"/>
            <a:ext cx="1515300" cy="41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89015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0AC622-B8A4-454A-BCC2-9C0D40DE1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2105945"/>
            <a:ext cx="8520600" cy="45366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317323"/>
            <a:ext cx="8520600" cy="7636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How it Works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6791" y="1274948"/>
            <a:ext cx="5390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AMI (“Amazon Machine Image”)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Base computer with all data and software</a:t>
            </a:r>
          </a:p>
        </p:txBody>
      </p:sp>
      <p:pic>
        <p:nvPicPr>
          <p:cNvPr id="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12895F-541E-4040-B47A-BBAFE77C8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235" y="5286182"/>
            <a:ext cx="1474470" cy="14744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73621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D189984-AA56-AB46-BCED-FD9F730CE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658" y="4093939"/>
            <a:ext cx="2800800" cy="14912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65563"/>
            <a:ext cx="8520600" cy="7636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How it Works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523836" y="3196238"/>
            <a:ext cx="0" cy="13555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2791223" y="3196238"/>
            <a:ext cx="890637" cy="7735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19122" y="5966914"/>
            <a:ext cx="299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Own copy of the AMI = Instance (Virtual Machine or VM)</a:t>
            </a:r>
          </a:p>
        </p:txBody>
      </p:sp>
      <p:pic>
        <p:nvPicPr>
          <p:cNvPr id="16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100" y="2693031"/>
            <a:ext cx="2347193" cy="289259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07224A8-05D0-3645-88AB-F560E5947A01}"/>
              </a:ext>
            </a:extLst>
          </p:cNvPr>
          <p:cNvCxnSpPr>
            <a:cxnSpLocks/>
          </p:cNvCxnSpPr>
          <p:nvPr/>
        </p:nvCxnSpPr>
        <p:spPr>
          <a:xfrm>
            <a:off x="5522647" y="3196238"/>
            <a:ext cx="890637" cy="7735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B955356-BC1B-7549-AFC4-0E9A0B252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436" y="1406302"/>
            <a:ext cx="2800800" cy="14912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CEB89F-990B-9F4A-8CBA-4E045EECA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0" y="4093939"/>
            <a:ext cx="2800800" cy="14912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AFD701-7AAF-8D45-9A4F-8A20176ED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600" y="4645670"/>
            <a:ext cx="2800800" cy="149122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7101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63504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Creating an instance – </a:t>
            </a:r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buying a brand new computer with software already installed.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Starting an instance – </a:t>
            </a:r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turning that computer on.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Stopping an instance – </a:t>
            </a:r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turning that computer off.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Terminating an instance – </a:t>
            </a:r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setting that computer on fire and throwing it out of the window.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5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451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0615" y="238841"/>
            <a:ext cx="8520600" cy="7636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Connecting to Your Instance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393" y="1772860"/>
            <a:ext cx="3162300" cy="266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5408" y="4839896"/>
            <a:ext cx="2273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Remote Desktop Software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e.g. Guacamole or X2Go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03999" y="4839896"/>
            <a:ext cx="2273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Secure Shell – “SSH”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e.g. SSH or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PuTTY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6491" y="1566958"/>
            <a:ext cx="3226390" cy="4577974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F371D0-BC18-E949-B22F-026CD5936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26" y="1876518"/>
            <a:ext cx="2681119" cy="2681119"/>
          </a:xfrm>
          <a:prstGeom prst="rect">
            <a:avLst/>
          </a:prstGeom>
        </p:spPr>
      </p:pic>
      <p:pic>
        <p:nvPicPr>
          <p:cNvPr id="11" name="Shape 85">
            <a:extLst>
              <a:ext uri="{FF2B5EF4-FFF2-40B4-BE49-F238E27FC236}">
                <a16:creationId xmlns:a16="http://schemas.microsoft.com/office/drawing/2014/main" id="{866DFDD9-ABC8-7844-9A98-DAE1D38C9C9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8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1E570D-4BA8-7E47-BD79-3355B4D44130}"/>
              </a:ext>
            </a:extLst>
          </p:cNvPr>
          <p:cNvSpPr/>
          <p:nvPr/>
        </p:nvSpPr>
        <p:spPr>
          <a:xfrm>
            <a:off x="710648" y="1016456"/>
            <a:ext cx="77227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http://evomics.org/2020-workshop-on-genomics-cesky-krumlov-czech-republic/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57946-2137-D549-9D45-C96204B8B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350" y="2056078"/>
            <a:ext cx="6337300" cy="4724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2E7322-6F94-4561-A1FF-2754E503D28D}"/>
              </a:ext>
            </a:extLst>
          </p:cNvPr>
          <p:cNvSpPr/>
          <p:nvPr/>
        </p:nvSpPr>
        <p:spPr>
          <a:xfrm>
            <a:off x="1578385" y="6038785"/>
            <a:ext cx="2021925" cy="42310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9783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EAA4E4-402A-8A40-A3CD-1DAA7F4EA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4" y="215900"/>
            <a:ext cx="7020452" cy="30487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BC4223-6BD3-4ACA-AC0F-94B605B77DD5}"/>
              </a:ext>
            </a:extLst>
          </p:cNvPr>
          <p:cNvSpPr/>
          <p:nvPr/>
        </p:nvSpPr>
        <p:spPr>
          <a:xfrm>
            <a:off x="2835098" y="2567848"/>
            <a:ext cx="4274619" cy="45016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5020D0-74BF-4AFE-A612-B8901DD84E86}"/>
              </a:ext>
            </a:extLst>
          </p:cNvPr>
          <p:cNvSpPr txBox="1"/>
          <p:nvPr/>
        </p:nvSpPr>
        <p:spPr>
          <a:xfrm>
            <a:off x="1360566" y="3593378"/>
            <a:ext cx="5050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Find your name and copy your public domain</a:t>
            </a:r>
          </a:p>
        </p:txBody>
      </p:sp>
      <p:pic>
        <p:nvPicPr>
          <p:cNvPr id="8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091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4C69BB-867C-204E-9621-0BBE47DB665A}"/>
              </a:ext>
            </a:extLst>
          </p:cNvPr>
          <p:cNvSpPr txBox="1"/>
          <p:nvPr/>
        </p:nvSpPr>
        <p:spPr>
          <a:xfrm>
            <a:off x="2046849" y="198809"/>
            <a:ext cx="5050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Open your internet browser</a:t>
            </a:r>
          </a:p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Google Chrome)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AC078-E6EE-EB43-8983-1E0548BF17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056"/>
          <a:stretch/>
        </p:blipFill>
        <p:spPr>
          <a:xfrm>
            <a:off x="219919" y="4065607"/>
            <a:ext cx="8704162" cy="25088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F2C76D-6974-0544-B91D-115A770BD787}"/>
              </a:ext>
            </a:extLst>
          </p:cNvPr>
          <p:cNvSpPr txBox="1"/>
          <p:nvPr/>
        </p:nvSpPr>
        <p:spPr>
          <a:xfrm>
            <a:off x="219918" y="1450804"/>
            <a:ext cx="879675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Paste the public domain followed by :8080/guacamole</a:t>
            </a:r>
          </a:p>
          <a:p>
            <a:pPr algn="ctr"/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  <a:p>
            <a:pPr algn="ctr"/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ec2-54-91-203-39.compute-1.amazonaws.com:8080/guacamole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1637BA-9079-5A4B-96E2-5F5FEA6FB1CB}"/>
              </a:ext>
            </a:extLst>
          </p:cNvPr>
          <p:cNvSpPr/>
          <p:nvPr/>
        </p:nvSpPr>
        <p:spPr>
          <a:xfrm>
            <a:off x="1064871" y="4386805"/>
            <a:ext cx="4965539" cy="38196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79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73014F-58E9-6C4F-AD3A-32303377B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231900"/>
            <a:ext cx="5181600" cy="5626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024B53-4007-CD49-A0C9-7BD698A64742}"/>
              </a:ext>
            </a:extLst>
          </p:cNvPr>
          <p:cNvSpPr txBox="1"/>
          <p:nvPr/>
        </p:nvSpPr>
        <p:spPr>
          <a:xfrm>
            <a:off x="2046849" y="337705"/>
            <a:ext cx="5050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Enter the username “genomics” and password</a:t>
            </a:r>
          </a:p>
        </p:txBody>
      </p:sp>
    </p:spTree>
    <p:extLst>
      <p:ext uri="{BB962C8B-B14F-4D97-AF65-F5344CB8AC3E}">
        <p14:creationId xmlns:p14="http://schemas.microsoft.com/office/powerpoint/2010/main" val="2387861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1966F5-5A0C-914A-81E9-B7A276EA8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151" y="420795"/>
            <a:ext cx="2413000" cy="1727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CE7B76-CCE6-3346-AC5E-36AEF8C5059C}"/>
              </a:ext>
            </a:extLst>
          </p:cNvPr>
          <p:cNvSpPr txBox="1"/>
          <p:nvPr/>
        </p:nvSpPr>
        <p:spPr>
          <a:xfrm>
            <a:off x="299072" y="992007"/>
            <a:ext cx="5050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Select Desktop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7277C5-1D83-9547-9AE3-B5E49824B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785" y="2608937"/>
            <a:ext cx="2948731" cy="36049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219720-21D0-AB43-9E66-5C1A7D829B7D}"/>
              </a:ext>
            </a:extLst>
          </p:cNvPr>
          <p:cNvSpPr txBox="1"/>
          <p:nvPr/>
        </p:nvSpPr>
        <p:spPr>
          <a:xfrm>
            <a:off x="474621" y="3626570"/>
            <a:ext cx="5050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Enter the username “genomics” and password again</a:t>
            </a:r>
          </a:p>
        </p:txBody>
      </p:sp>
    </p:spTree>
    <p:extLst>
      <p:ext uri="{BB962C8B-B14F-4D97-AF65-F5344CB8AC3E}">
        <p14:creationId xmlns:p14="http://schemas.microsoft.com/office/powerpoint/2010/main" val="1336946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1F0AA8A-0BE4-43A8-96D2-8173D70FC0C7}"/>
              </a:ext>
            </a:extLst>
          </p:cNvPr>
          <p:cNvCxnSpPr>
            <a:cxnSpLocks/>
          </p:cNvCxnSpPr>
          <p:nvPr/>
        </p:nvCxnSpPr>
        <p:spPr>
          <a:xfrm flipV="1">
            <a:off x="976045" y="590311"/>
            <a:ext cx="1674558" cy="8250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E0E2C41-F6D0-4CE2-838E-1FBD9797A0C0}"/>
              </a:ext>
            </a:extLst>
          </p:cNvPr>
          <p:cNvSpPr txBox="1"/>
          <p:nvPr/>
        </p:nvSpPr>
        <p:spPr>
          <a:xfrm>
            <a:off x="2650603" y="390254"/>
            <a:ext cx="4443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Open a Terminal Window using this icon</a:t>
            </a:r>
          </a:p>
        </p:txBody>
      </p:sp>
      <p:pic>
        <p:nvPicPr>
          <p:cNvPr id="13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2F5B82-BFF6-EA4F-AD32-27051A012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62" y="1415397"/>
            <a:ext cx="8517276" cy="45348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6432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2C9B9-B301-4356-BEA9-6855BCF71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20837"/>
            <a:ext cx="8520600" cy="763600"/>
          </a:xfrm>
        </p:spPr>
        <p:txBody>
          <a:bodyPr/>
          <a:lstStyle/>
          <a:p>
            <a:pPr algn="ctr"/>
            <a: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  <a:t>These Slides!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F33DD9-9405-44DB-BC0B-7162EFCFEE17}"/>
              </a:ext>
            </a:extLst>
          </p:cNvPr>
          <p:cNvSpPr/>
          <p:nvPr/>
        </p:nvSpPr>
        <p:spPr>
          <a:xfrm>
            <a:off x="311700" y="1279481"/>
            <a:ext cx="8520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http://evomics.org/2020-workshop-on-genomics-cesky-krumlov-czech-republic/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01AAB-051D-A442-9156-EF8B106A0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398474"/>
            <a:ext cx="8671389" cy="33533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00CCCB-70BE-AC4E-B795-873971351353}"/>
              </a:ext>
            </a:extLst>
          </p:cNvPr>
          <p:cNvCxnSpPr/>
          <p:nvPr/>
        </p:nvCxnSpPr>
        <p:spPr>
          <a:xfrm>
            <a:off x="5983357" y="1725757"/>
            <a:ext cx="467139" cy="13454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271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3557" y="5911864"/>
            <a:ext cx="8090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You’re now connected and you’re ready to learn some Unix!</a:t>
            </a:r>
          </a:p>
        </p:txBody>
      </p:sp>
      <p:pic>
        <p:nvPicPr>
          <p:cNvPr id="7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FA7404-68AE-7C48-8F97-8A4442687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22" y="1222521"/>
            <a:ext cx="8445357" cy="447045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64210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9349" y="253092"/>
            <a:ext cx="75016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But First</a:t>
            </a:r>
            <a:r>
              <a:rPr lang="is-IS" sz="2000" dirty="0">
                <a:latin typeface="Calibri"/>
                <a:cs typeface="Calibri"/>
              </a:rPr>
              <a:t>…</a:t>
            </a:r>
          </a:p>
          <a:p>
            <a:r>
              <a:rPr lang="is-IS" sz="2000" dirty="0">
                <a:latin typeface="Calibri"/>
                <a:cs typeface="Calibri"/>
              </a:rPr>
              <a:t>The domain address will change every day after we stop and re-start the instances.</a:t>
            </a:r>
          </a:p>
          <a:p>
            <a:r>
              <a:rPr lang="is-IS" sz="2000" dirty="0">
                <a:latin typeface="Calibri"/>
                <a:cs typeface="Calibri"/>
              </a:rPr>
              <a:t>Each morning, you will need to return to the “Instance List” webpage, retrieve your new address and log in again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F5BF9D-59DA-D641-A9DC-C3CE69316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00" y="2205093"/>
            <a:ext cx="6375400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96641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996" y="240036"/>
            <a:ext cx="7134008" cy="7636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Copying and Pasting</a:t>
            </a:r>
          </a:p>
        </p:txBody>
      </p:sp>
      <p:pic>
        <p:nvPicPr>
          <p:cNvPr id="11" name="Shape 85">
            <a:extLst>
              <a:ext uri="{FF2B5EF4-FFF2-40B4-BE49-F238E27FC236}">
                <a16:creationId xmlns:a16="http://schemas.microsoft.com/office/drawing/2014/main" id="{866DFDD9-ABC8-7844-9A98-DAE1D38C9C9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EDA5C0-8268-CB40-A100-C0E2259DC7F3}"/>
              </a:ext>
            </a:extLst>
          </p:cNvPr>
          <p:cNvSpPr txBox="1"/>
          <p:nvPr/>
        </p:nvSpPr>
        <p:spPr>
          <a:xfrm>
            <a:off x="821198" y="1130336"/>
            <a:ext cx="75016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AVOID COPYING AND PASTING WHEREVER POSSIBLE!</a:t>
            </a:r>
          </a:p>
          <a:p>
            <a:pPr algn="ctr"/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2000" dirty="0">
                <a:latin typeface="Calibri"/>
                <a:cs typeface="Calibri"/>
              </a:rPr>
              <a:t>But if you do need to…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 Press </a:t>
            </a:r>
            <a:r>
              <a:rPr lang="en-US" sz="2000" dirty="0" err="1">
                <a:latin typeface="Calibri"/>
                <a:cs typeface="Calibri"/>
              </a:rPr>
              <a:t>Ctrl+Alt+Shift</a:t>
            </a:r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2000" dirty="0">
                <a:latin typeface="Calibri"/>
                <a:cs typeface="Calibri"/>
              </a:rPr>
              <a:t>Paste the text into the box with right click -&gt; Paste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Press </a:t>
            </a:r>
            <a:r>
              <a:rPr lang="en-US" sz="2000" dirty="0" err="1">
                <a:latin typeface="Calibri"/>
                <a:cs typeface="Calibri"/>
              </a:rPr>
              <a:t>Ctrl+Alt+Shift</a:t>
            </a:r>
            <a:r>
              <a:rPr lang="en-US" sz="2000" dirty="0">
                <a:latin typeface="Calibri"/>
                <a:cs typeface="Calibri"/>
              </a:rPr>
              <a:t> again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You can now paste into the instance using right click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5770D-1C75-5A45-828F-333825838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687" y="3429000"/>
            <a:ext cx="5426626" cy="315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24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8F30D2-2F6A-A44C-B5F8-396BC923BCF7}"/>
              </a:ext>
            </a:extLst>
          </p:cNvPr>
          <p:cNvSpPr txBox="1"/>
          <p:nvPr/>
        </p:nvSpPr>
        <p:spPr>
          <a:xfrm>
            <a:off x="821198" y="1130336"/>
            <a:ext cx="75016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Your final task before we get started!</a:t>
            </a:r>
          </a:p>
          <a:p>
            <a:pPr algn="ctr"/>
            <a:endParaRPr lang="en-US" sz="2800" dirty="0">
              <a:latin typeface="Calibri"/>
              <a:cs typeface="Calibri"/>
            </a:endParaRPr>
          </a:p>
          <a:p>
            <a:pPr algn="ctr"/>
            <a:r>
              <a:rPr lang="en-US" sz="2800" dirty="0">
                <a:latin typeface="Calibri"/>
                <a:cs typeface="Calibri"/>
              </a:rPr>
              <a:t>Make sure that typing tilde (~), backslash (\), and carat (^) in the terminal works.</a:t>
            </a:r>
          </a:p>
          <a:p>
            <a:pPr algn="ctr"/>
            <a:endParaRPr lang="en-US" sz="2800" dirty="0">
              <a:latin typeface="Calibri"/>
              <a:cs typeface="Calibri"/>
            </a:endParaRPr>
          </a:p>
          <a:p>
            <a:pPr algn="ctr"/>
            <a:r>
              <a:rPr lang="en-US" sz="2800" dirty="0">
                <a:latin typeface="Calibri"/>
                <a:cs typeface="Calibri"/>
              </a:rPr>
              <a:t>If this isn’t working, get the attention of an instructor!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E3F8-2648-2541-BA3E-E5C2E73DA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0" y="4365579"/>
            <a:ext cx="37465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65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53"/>
          <p:cNvSpPr txBox="1"/>
          <p:nvPr/>
        </p:nvSpPr>
        <p:spPr>
          <a:xfrm>
            <a:off x="3482580" y="1724174"/>
            <a:ext cx="22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Any Questions So Far?</a:t>
            </a:r>
            <a:endParaRPr dirty="0"/>
          </a:p>
        </p:txBody>
      </p:sp>
      <p:pic>
        <p:nvPicPr>
          <p:cNvPr id="5" name="Shape 7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9228" y="2139180"/>
            <a:ext cx="4365545" cy="257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201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92" descr="Screen Shot 2015-07-20 at 13.40.3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40203" y="1258766"/>
            <a:ext cx="6463594" cy="3923716"/>
          </a:xfrm>
          <a:prstGeom prst="rect">
            <a:avLst/>
          </a:prstGeom>
          <a:noFill/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Shape 93"/>
          <p:cNvSpPr txBox="1"/>
          <p:nvPr/>
        </p:nvSpPr>
        <p:spPr>
          <a:xfrm>
            <a:off x="352197" y="5756812"/>
            <a:ext cx="8666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Command Line, The Shell, The Prompt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Where you see this “$” followed by text, I want you to type the text on your command line</a:t>
            </a:r>
            <a:endParaRPr dirty="0"/>
          </a:p>
        </p:txBody>
      </p:sp>
      <p:sp>
        <p:nvSpPr>
          <p:cNvPr id="8" name="Shape 94"/>
          <p:cNvSpPr txBox="1"/>
          <p:nvPr/>
        </p:nvSpPr>
        <p:spPr>
          <a:xfrm>
            <a:off x="576300" y="76198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latin typeface="Calibri"/>
                <a:ea typeface="Calibri"/>
                <a:cs typeface="Calibri"/>
                <a:sym typeface="Calibri"/>
              </a:rPr>
              <a:t>The Terminal</a:t>
            </a: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597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0"/>
          <p:cNvSpPr txBox="1"/>
          <p:nvPr/>
        </p:nvSpPr>
        <p:spPr>
          <a:xfrm>
            <a:off x="772160" y="272838"/>
            <a:ext cx="75996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Location is Important</a:t>
            </a:r>
            <a:endParaRPr dirty="0"/>
          </a:p>
        </p:txBody>
      </p:sp>
      <p:sp>
        <p:nvSpPr>
          <p:cNvPr id="5" name="Shape 101"/>
          <p:cNvSpPr txBox="1"/>
          <p:nvPr/>
        </p:nvSpPr>
        <p:spPr>
          <a:xfrm>
            <a:off x="1694180" y="1769997"/>
            <a:ext cx="575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 Task – Where am I?</a:t>
            </a:r>
            <a:endParaRPr sz="2000" dirty="0"/>
          </a:p>
        </p:txBody>
      </p:sp>
      <p:sp>
        <p:nvSpPr>
          <p:cNvPr id="6" name="Shape 102"/>
          <p:cNvSpPr txBox="1"/>
          <p:nvPr/>
        </p:nvSpPr>
        <p:spPr>
          <a:xfrm>
            <a:off x="1671501" y="5886953"/>
            <a:ext cx="575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is your “present working directory”. </a:t>
            </a:r>
            <a:endParaRPr sz="2000" dirty="0"/>
          </a:p>
        </p:txBody>
      </p:sp>
      <p:sp>
        <p:nvSpPr>
          <p:cNvPr id="7" name="Shape 103"/>
          <p:cNvSpPr txBox="1"/>
          <p:nvPr/>
        </p:nvSpPr>
        <p:spPr>
          <a:xfrm>
            <a:off x="4044485" y="2424654"/>
            <a:ext cx="1055031" cy="43308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$  </a:t>
            </a:r>
            <a:r>
              <a:rPr lang="en-GB" sz="20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pwd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8" name="Shape 104" descr="Screen Shot 2017-05-16 at 10.49.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26109" y="3244644"/>
            <a:ext cx="4691782" cy="2028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83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3440" y="2062480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6885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7311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47111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203349" y="7112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= ROOT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560" y="166132"/>
            <a:ext cx="985520" cy="985520"/>
          </a:xfrm>
          <a:prstGeom prst="rect">
            <a:avLst/>
          </a:prstGeom>
        </p:spPr>
      </p:pic>
      <p:pic>
        <p:nvPicPr>
          <p:cNvPr id="31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49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143"/>
          <p:cNvSpPr/>
          <p:nvPr/>
        </p:nvSpPr>
        <p:spPr>
          <a:xfrm>
            <a:off x="4031318" y="459352"/>
            <a:ext cx="1082857" cy="83343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Shape 142"/>
          <p:cNvSpPr/>
          <p:nvPr/>
        </p:nvSpPr>
        <p:spPr>
          <a:xfrm>
            <a:off x="1950419" y="1769074"/>
            <a:ext cx="1031906" cy="81900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Shape 141"/>
          <p:cNvSpPr/>
          <p:nvPr/>
        </p:nvSpPr>
        <p:spPr>
          <a:xfrm>
            <a:off x="680377" y="3084541"/>
            <a:ext cx="1111285" cy="929897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3440" y="2062480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79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6885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7311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47111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Shape 169" descr="Screen Shot 2017-05-16 at 10.49.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8406" y="3660351"/>
            <a:ext cx="4140300" cy="17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619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141"/>
          <p:cNvSpPr/>
          <p:nvPr/>
        </p:nvSpPr>
        <p:spPr>
          <a:xfrm>
            <a:off x="680377" y="3084541"/>
            <a:ext cx="1111285" cy="929897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Shape 143"/>
          <p:cNvSpPr/>
          <p:nvPr/>
        </p:nvSpPr>
        <p:spPr>
          <a:xfrm>
            <a:off x="4031318" y="459352"/>
            <a:ext cx="1082857" cy="83343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Shape 142"/>
          <p:cNvSpPr/>
          <p:nvPr/>
        </p:nvSpPr>
        <p:spPr>
          <a:xfrm>
            <a:off x="1950419" y="1769074"/>
            <a:ext cx="1031906" cy="81900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3440" y="2062480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79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6885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7311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47111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Shape 169" descr="Screen Shot 2017-05-16 at 10.49.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8406" y="3660351"/>
            <a:ext cx="4140300" cy="17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20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19" y="3102358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204"/>
          <p:cNvSpPr txBox="1"/>
          <p:nvPr/>
        </p:nvSpPr>
        <p:spPr>
          <a:xfrm>
            <a:off x="141981" y="3428985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 dirty="0"/>
          </a:p>
        </p:txBody>
      </p:sp>
      <p:sp>
        <p:nvSpPr>
          <p:cNvPr id="37" name="Shape 205"/>
          <p:cNvSpPr txBox="1"/>
          <p:nvPr/>
        </p:nvSpPr>
        <p:spPr>
          <a:xfrm>
            <a:off x="400355" y="4486657"/>
            <a:ext cx="3910800" cy="11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location is also known as your Home Directory</a:t>
            </a:r>
            <a:endParaRPr sz="2000" dirty="0">
              <a:latin typeface="Calibri"/>
              <a:cs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Tilde is shorthand for Home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38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448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300487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We’re Going To Do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8F63A67-EE86-FC4B-AED2-27B45049ECA5}"/>
              </a:ext>
            </a:extLst>
          </p:cNvPr>
          <p:cNvSpPr/>
          <p:nvPr/>
        </p:nvSpPr>
        <p:spPr>
          <a:xfrm>
            <a:off x="6865930" y="1481043"/>
            <a:ext cx="288235" cy="34775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33D65-BCA7-6342-BCD1-379C4E77D4A3}"/>
              </a:ext>
            </a:extLst>
          </p:cNvPr>
          <p:cNvSpPr txBox="1"/>
          <p:nvPr/>
        </p:nvSpPr>
        <p:spPr>
          <a:xfrm>
            <a:off x="7380195" y="1147090"/>
            <a:ext cx="1570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Introduction to the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041D0-475C-0E40-B043-719499CB4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34" y="1164330"/>
            <a:ext cx="6634196" cy="45293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83076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/>
        </p:nvSpPr>
        <p:spPr>
          <a:xfrm>
            <a:off x="497840" y="182384"/>
            <a:ext cx="8148300" cy="10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 let’s create some directories </a:t>
            </a:r>
            <a:endParaRPr sz="3409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files</a:t>
            </a:r>
            <a:endParaRPr dirty="0"/>
          </a:p>
        </p:txBody>
      </p:sp>
      <p:sp>
        <p:nvSpPr>
          <p:cNvPr id="211" name="Shape 211"/>
          <p:cNvSpPr txBox="1"/>
          <p:nvPr/>
        </p:nvSpPr>
        <p:spPr>
          <a:xfrm>
            <a:off x="1694305" y="1573316"/>
            <a:ext cx="57555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Make a directory</a:t>
            </a:r>
            <a:endParaRPr sz="2000"/>
          </a:p>
        </p:txBody>
      </p:sp>
      <p:sp>
        <p:nvSpPr>
          <p:cNvPr id="212" name="Shape 212"/>
          <p:cNvSpPr txBox="1"/>
          <p:nvPr/>
        </p:nvSpPr>
        <p:spPr>
          <a:xfrm>
            <a:off x="787407" y="5707737"/>
            <a:ext cx="75693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NOTE! Directory names (and file names for the matter) can not contain spaces.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Underscores are often used instead if you want to separate words.</a:t>
            </a:r>
            <a:endParaRPr/>
          </a:p>
        </p:txBody>
      </p:sp>
      <p:sp>
        <p:nvSpPr>
          <p:cNvPr id="213" name="Shape 213"/>
          <p:cNvSpPr txBox="1"/>
          <p:nvPr/>
        </p:nvSpPr>
        <p:spPr>
          <a:xfrm>
            <a:off x="3559234" y="2400200"/>
            <a:ext cx="2025532" cy="49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20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mkdir</a:t>
            </a: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Data</a:t>
            </a:r>
            <a:endParaRPr sz="2000" dirty="0"/>
          </a:p>
        </p:txBody>
      </p:sp>
      <p:sp>
        <p:nvSpPr>
          <p:cNvPr id="214" name="Shape 214"/>
          <p:cNvSpPr txBox="1"/>
          <p:nvPr/>
        </p:nvSpPr>
        <p:spPr>
          <a:xfrm>
            <a:off x="3007130" y="3227084"/>
            <a:ext cx="312974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Change into this directory</a:t>
            </a:r>
            <a:endParaRPr sz="2000" dirty="0"/>
          </a:p>
        </p:txBody>
      </p:sp>
      <p:sp>
        <p:nvSpPr>
          <p:cNvPr id="215" name="Shape 215"/>
          <p:cNvSpPr txBox="1"/>
          <p:nvPr/>
        </p:nvSpPr>
        <p:spPr>
          <a:xfrm>
            <a:off x="3787090" y="4053969"/>
            <a:ext cx="1569820" cy="49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Data</a:t>
            </a:r>
            <a:endParaRPr sz="2000" dirty="0"/>
          </a:p>
        </p:txBody>
      </p:sp>
      <p:sp>
        <p:nvSpPr>
          <p:cNvPr id="216" name="Shape 216"/>
          <p:cNvSpPr txBox="1"/>
          <p:nvPr/>
        </p:nvSpPr>
        <p:spPr>
          <a:xfrm>
            <a:off x="2141077" y="4880853"/>
            <a:ext cx="4861847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 what is your present working directory?</a:t>
            </a:r>
            <a:endParaRPr sz="2000" dirty="0"/>
          </a:p>
        </p:txBody>
      </p:sp>
      <p:pic>
        <p:nvPicPr>
          <p:cNvPr id="12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11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3440" y="2062480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6885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7311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47111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/>
                <a:cs typeface="Calibri"/>
              </a:rPr>
              <a:t>Data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16908752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143"/>
          <p:cNvSpPr/>
          <p:nvPr/>
        </p:nvSpPr>
        <p:spPr>
          <a:xfrm>
            <a:off x="747808" y="4558150"/>
            <a:ext cx="1082857" cy="83343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143"/>
          <p:cNvSpPr/>
          <p:nvPr/>
        </p:nvSpPr>
        <p:spPr>
          <a:xfrm>
            <a:off x="4031318" y="459352"/>
            <a:ext cx="1082857" cy="83343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Shape 142"/>
          <p:cNvSpPr/>
          <p:nvPr/>
        </p:nvSpPr>
        <p:spPr>
          <a:xfrm>
            <a:off x="1950419" y="1769074"/>
            <a:ext cx="1031906" cy="81900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Shape 141"/>
          <p:cNvSpPr/>
          <p:nvPr/>
        </p:nvSpPr>
        <p:spPr>
          <a:xfrm>
            <a:off x="680378" y="3084542"/>
            <a:ext cx="1077266" cy="873196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3440" y="2062480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6885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7311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47111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/>
                <a:cs typeface="Calibri"/>
              </a:rPr>
              <a:t>Data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~</a:t>
            </a:r>
          </a:p>
        </p:txBody>
      </p:sp>
      <p:pic>
        <p:nvPicPr>
          <p:cNvPr id="36" name="Shape 287" descr="Screen Shot 2017-05-16 at 10.51.18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55" y="4045911"/>
            <a:ext cx="4194974" cy="1748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494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/>
        </p:nvSpPr>
        <p:spPr>
          <a:xfrm>
            <a:off x="3392700" y="1444733"/>
            <a:ext cx="23586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Make an empty file</a:t>
            </a:r>
            <a:endParaRPr sz="2000"/>
          </a:p>
        </p:txBody>
      </p:sp>
      <p:sp>
        <p:nvSpPr>
          <p:cNvPr id="296" name="Shape 296"/>
          <p:cNvSpPr txBox="1"/>
          <p:nvPr/>
        </p:nvSpPr>
        <p:spPr>
          <a:xfrm>
            <a:off x="3445868" y="2029691"/>
            <a:ext cx="2252264" cy="49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touch rags</a:t>
            </a:r>
            <a:endParaRPr sz="2000"/>
          </a:p>
        </p:txBody>
      </p:sp>
      <p:sp>
        <p:nvSpPr>
          <p:cNvPr id="297" name="Shape 297"/>
          <p:cNvSpPr txBox="1"/>
          <p:nvPr/>
        </p:nvSpPr>
        <p:spPr>
          <a:xfrm>
            <a:off x="3208277" y="2614652"/>
            <a:ext cx="2727447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another two</a:t>
            </a:r>
            <a:endParaRPr sz="2000" dirty="0"/>
          </a:p>
        </p:txBody>
      </p:sp>
      <p:sp>
        <p:nvSpPr>
          <p:cNvPr id="298" name="Shape 298"/>
          <p:cNvSpPr txBox="1"/>
          <p:nvPr/>
        </p:nvSpPr>
        <p:spPr>
          <a:xfrm>
            <a:off x="2715233" y="3199612"/>
            <a:ext cx="3713535" cy="49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touch Earth Heaven</a:t>
            </a:r>
            <a:endParaRPr sz="2000" dirty="0"/>
          </a:p>
        </p:txBody>
      </p:sp>
      <p:sp>
        <p:nvSpPr>
          <p:cNvPr id="299" name="Shape 299"/>
          <p:cNvSpPr txBox="1"/>
          <p:nvPr/>
        </p:nvSpPr>
        <p:spPr>
          <a:xfrm>
            <a:off x="1517741" y="3784572"/>
            <a:ext cx="6108519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 let’s list the contents of the current directory (Data)</a:t>
            </a:r>
            <a:endParaRPr sz="2000" dirty="0"/>
          </a:p>
        </p:txBody>
      </p:sp>
      <p:sp>
        <p:nvSpPr>
          <p:cNvPr id="300" name="Shape 300"/>
          <p:cNvSpPr txBox="1"/>
          <p:nvPr/>
        </p:nvSpPr>
        <p:spPr>
          <a:xfrm>
            <a:off x="3994995" y="4369533"/>
            <a:ext cx="1154011" cy="49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20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2" name="Shape 210"/>
          <p:cNvSpPr txBox="1"/>
          <p:nvPr/>
        </p:nvSpPr>
        <p:spPr>
          <a:xfrm>
            <a:off x="497840" y="182384"/>
            <a:ext cx="8148300" cy="10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 let’s create some directories </a:t>
            </a:r>
            <a:endParaRPr sz="3409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files</a:t>
            </a:r>
            <a:endParaRPr dirty="0"/>
          </a:p>
        </p:txBody>
      </p:sp>
      <p:pic>
        <p:nvPicPr>
          <p:cNvPr id="13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301" descr="Screen Shot 2017-05-16 at 10.52.0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9415" y="5099102"/>
            <a:ext cx="5345171" cy="1502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228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308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61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0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72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310"/>
          <p:cNvSpPr txBox="1"/>
          <p:nvPr/>
        </p:nvSpPr>
        <p:spPr>
          <a:xfrm>
            <a:off x="247816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 dirty="0"/>
          </a:p>
        </p:txBody>
      </p:sp>
      <p:cxnSp>
        <p:nvCxnSpPr>
          <p:cNvPr id="7" name="Shape 311"/>
          <p:cNvCxnSpPr/>
          <p:nvPr/>
        </p:nvCxnSpPr>
        <p:spPr>
          <a:xfrm flipH="1">
            <a:off x="338750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8" name="Shape 312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97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13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44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314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76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hape 315"/>
          <p:cNvCxnSpPr/>
          <p:nvPr/>
        </p:nvCxnSpPr>
        <p:spPr>
          <a:xfrm>
            <a:off x="292012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2" name="Shape 316"/>
          <p:cNvSpPr txBox="1"/>
          <p:nvPr/>
        </p:nvSpPr>
        <p:spPr>
          <a:xfrm>
            <a:off x="108729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13" name="Shape 317"/>
          <p:cNvSpPr txBox="1"/>
          <p:nvPr/>
        </p:nvSpPr>
        <p:spPr>
          <a:xfrm>
            <a:off x="241846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14" name="Shape 318"/>
          <p:cNvSpPr txBox="1"/>
          <p:nvPr/>
        </p:nvSpPr>
        <p:spPr>
          <a:xfrm>
            <a:off x="370278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Shape 319"/>
          <p:cNvCxnSpPr/>
          <p:nvPr/>
        </p:nvCxnSpPr>
        <p:spPr>
          <a:xfrm flipH="1">
            <a:off x="129454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6" name="Shape 320"/>
          <p:cNvCxnSpPr/>
          <p:nvPr/>
        </p:nvCxnSpPr>
        <p:spPr>
          <a:xfrm>
            <a:off x="151057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7" name="Shape 321"/>
          <p:cNvSpPr txBox="1"/>
          <p:nvPr/>
        </p:nvSpPr>
        <p:spPr>
          <a:xfrm>
            <a:off x="119797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19" name="Shape 323"/>
          <p:cNvCxnSpPr/>
          <p:nvPr/>
        </p:nvCxnSpPr>
        <p:spPr>
          <a:xfrm flipH="1">
            <a:off x="875970" y="3711775"/>
            <a:ext cx="199200" cy="4950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0" name="Shape 324"/>
          <p:cNvCxnSpPr/>
          <p:nvPr/>
        </p:nvCxnSpPr>
        <p:spPr>
          <a:xfrm>
            <a:off x="3387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1" name="Shape 325"/>
          <p:cNvCxnSpPr/>
          <p:nvPr/>
        </p:nvCxnSpPr>
        <p:spPr>
          <a:xfrm>
            <a:off x="1474820" y="36990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2" name="Shape 326"/>
          <p:cNvCxnSpPr/>
          <p:nvPr/>
        </p:nvCxnSpPr>
        <p:spPr>
          <a:xfrm>
            <a:off x="1851195" y="3704450"/>
            <a:ext cx="268500" cy="5088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3" name="Shape 327"/>
          <p:cNvSpPr txBox="1"/>
          <p:nvPr/>
        </p:nvSpPr>
        <p:spPr>
          <a:xfrm>
            <a:off x="520713" y="4277340"/>
            <a:ext cx="5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rags</a:t>
            </a:r>
            <a:endParaRPr sz="1800" dirty="0"/>
          </a:p>
        </p:txBody>
      </p:sp>
      <p:sp>
        <p:nvSpPr>
          <p:cNvPr id="24" name="Shape 328"/>
          <p:cNvSpPr txBox="1"/>
          <p:nvPr/>
        </p:nvSpPr>
        <p:spPr>
          <a:xfrm>
            <a:off x="1184135" y="4277340"/>
            <a:ext cx="6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</a:t>
            </a:r>
            <a:endParaRPr sz="1800"/>
          </a:p>
        </p:txBody>
      </p:sp>
      <p:sp>
        <p:nvSpPr>
          <p:cNvPr id="25" name="Shape 329"/>
          <p:cNvSpPr txBox="1"/>
          <p:nvPr/>
        </p:nvSpPr>
        <p:spPr>
          <a:xfrm>
            <a:off x="1959930" y="4277340"/>
            <a:ext cx="89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Heaven</a:t>
            </a:r>
            <a:endParaRPr sz="1800"/>
          </a:p>
        </p:txBody>
      </p:sp>
      <p:pic>
        <p:nvPicPr>
          <p:cNvPr id="26" name="Shape 33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0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331"/>
          <p:cNvSpPr txBox="1"/>
          <p:nvPr/>
        </p:nvSpPr>
        <p:spPr>
          <a:xfrm>
            <a:off x="60066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pic>
        <p:nvPicPr>
          <p:cNvPr id="28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3062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308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61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0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72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310"/>
          <p:cNvSpPr txBox="1"/>
          <p:nvPr/>
        </p:nvSpPr>
        <p:spPr>
          <a:xfrm>
            <a:off x="247816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7" name="Shape 311"/>
          <p:cNvCxnSpPr/>
          <p:nvPr/>
        </p:nvCxnSpPr>
        <p:spPr>
          <a:xfrm flipH="1">
            <a:off x="338750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8" name="Shape 312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97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13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44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314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76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hape 315"/>
          <p:cNvCxnSpPr/>
          <p:nvPr/>
        </p:nvCxnSpPr>
        <p:spPr>
          <a:xfrm>
            <a:off x="292012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2" name="Shape 316"/>
          <p:cNvSpPr txBox="1"/>
          <p:nvPr/>
        </p:nvSpPr>
        <p:spPr>
          <a:xfrm>
            <a:off x="108729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13" name="Shape 317"/>
          <p:cNvSpPr txBox="1"/>
          <p:nvPr/>
        </p:nvSpPr>
        <p:spPr>
          <a:xfrm>
            <a:off x="241846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14" name="Shape 318"/>
          <p:cNvSpPr txBox="1"/>
          <p:nvPr/>
        </p:nvSpPr>
        <p:spPr>
          <a:xfrm>
            <a:off x="370278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Shape 319"/>
          <p:cNvCxnSpPr/>
          <p:nvPr/>
        </p:nvCxnSpPr>
        <p:spPr>
          <a:xfrm flipH="1">
            <a:off x="129454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6" name="Shape 320"/>
          <p:cNvCxnSpPr/>
          <p:nvPr/>
        </p:nvCxnSpPr>
        <p:spPr>
          <a:xfrm>
            <a:off x="151057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7" name="Shape 321"/>
          <p:cNvSpPr txBox="1"/>
          <p:nvPr/>
        </p:nvSpPr>
        <p:spPr>
          <a:xfrm>
            <a:off x="119797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19" name="Shape 323"/>
          <p:cNvCxnSpPr/>
          <p:nvPr/>
        </p:nvCxnSpPr>
        <p:spPr>
          <a:xfrm flipH="1">
            <a:off x="875970" y="3711775"/>
            <a:ext cx="199200" cy="4950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0" name="Shape 324"/>
          <p:cNvCxnSpPr/>
          <p:nvPr/>
        </p:nvCxnSpPr>
        <p:spPr>
          <a:xfrm>
            <a:off x="3387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1" name="Shape 325"/>
          <p:cNvCxnSpPr/>
          <p:nvPr/>
        </p:nvCxnSpPr>
        <p:spPr>
          <a:xfrm>
            <a:off x="1474820" y="36990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2" name="Shape 326"/>
          <p:cNvCxnSpPr/>
          <p:nvPr/>
        </p:nvCxnSpPr>
        <p:spPr>
          <a:xfrm>
            <a:off x="1851195" y="3704450"/>
            <a:ext cx="268500" cy="5088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3" name="Shape 327"/>
          <p:cNvSpPr txBox="1"/>
          <p:nvPr/>
        </p:nvSpPr>
        <p:spPr>
          <a:xfrm>
            <a:off x="520713" y="4277340"/>
            <a:ext cx="5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rags</a:t>
            </a:r>
            <a:endParaRPr sz="1800" dirty="0"/>
          </a:p>
        </p:txBody>
      </p:sp>
      <p:sp>
        <p:nvSpPr>
          <p:cNvPr id="24" name="Shape 328"/>
          <p:cNvSpPr txBox="1"/>
          <p:nvPr/>
        </p:nvSpPr>
        <p:spPr>
          <a:xfrm>
            <a:off x="1184135" y="4277340"/>
            <a:ext cx="6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</a:t>
            </a:r>
            <a:endParaRPr sz="1800"/>
          </a:p>
        </p:txBody>
      </p:sp>
      <p:sp>
        <p:nvSpPr>
          <p:cNvPr id="25" name="Shape 329"/>
          <p:cNvSpPr txBox="1"/>
          <p:nvPr/>
        </p:nvSpPr>
        <p:spPr>
          <a:xfrm>
            <a:off x="1959930" y="4277340"/>
            <a:ext cx="89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Heaven</a:t>
            </a:r>
            <a:endParaRPr sz="1800"/>
          </a:p>
        </p:txBody>
      </p:sp>
      <p:pic>
        <p:nvPicPr>
          <p:cNvPr id="26" name="Shape 33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0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331"/>
          <p:cNvSpPr txBox="1"/>
          <p:nvPr/>
        </p:nvSpPr>
        <p:spPr>
          <a:xfrm>
            <a:off x="60066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pic>
        <p:nvPicPr>
          <p:cNvPr id="29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57"/>
          <p:cNvSpPr txBox="1"/>
          <p:nvPr/>
        </p:nvSpPr>
        <p:spPr>
          <a:xfrm>
            <a:off x="5081890" y="3079263"/>
            <a:ext cx="267281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 list ALL of the files</a:t>
            </a:r>
            <a:endParaRPr sz="2000" dirty="0"/>
          </a:p>
        </p:txBody>
      </p:sp>
      <p:sp>
        <p:nvSpPr>
          <p:cNvPr id="31" name="Shape 358"/>
          <p:cNvSpPr txBox="1"/>
          <p:nvPr/>
        </p:nvSpPr>
        <p:spPr>
          <a:xfrm>
            <a:off x="5766937" y="3523188"/>
            <a:ext cx="1302724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ls -a</a:t>
            </a:r>
            <a:endParaRPr sz="2000"/>
          </a:p>
        </p:txBody>
      </p:sp>
      <p:pic>
        <p:nvPicPr>
          <p:cNvPr id="32" name="Shape 359" descr="Screen Shot 2017-05-16 at 10.52.3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7449" y="4158571"/>
            <a:ext cx="4241700" cy="1168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16263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57"/>
          <p:cNvSpPr txBox="1"/>
          <p:nvPr/>
        </p:nvSpPr>
        <p:spPr>
          <a:xfrm>
            <a:off x="5081890" y="3079263"/>
            <a:ext cx="267281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 list ALL of the files</a:t>
            </a:r>
            <a:endParaRPr sz="2000" dirty="0"/>
          </a:p>
        </p:txBody>
      </p:sp>
      <p:sp>
        <p:nvSpPr>
          <p:cNvPr id="31" name="Shape 358"/>
          <p:cNvSpPr txBox="1"/>
          <p:nvPr/>
        </p:nvSpPr>
        <p:spPr>
          <a:xfrm>
            <a:off x="5766937" y="3523188"/>
            <a:ext cx="1302724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ls -a</a:t>
            </a:r>
            <a:endParaRPr sz="2000"/>
          </a:p>
        </p:txBody>
      </p:sp>
      <p:pic>
        <p:nvPicPr>
          <p:cNvPr id="32" name="Shape 359" descr="Screen Shot 2017-05-16 at 10.52.3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7449" y="4158571"/>
            <a:ext cx="4241700" cy="11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08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61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309" descr="directory.png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72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hape 310"/>
          <p:cNvSpPr txBox="1"/>
          <p:nvPr/>
        </p:nvSpPr>
        <p:spPr>
          <a:xfrm>
            <a:off x="247816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42" name="Shape 311"/>
          <p:cNvCxnSpPr/>
          <p:nvPr/>
        </p:nvCxnSpPr>
        <p:spPr>
          <a:xfrm flipH="1">
            <a:off x="338750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43" name="Shape 312" descr="directory.png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97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Shape 313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44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314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76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Shape 315"/>
          <p:cNvCxnSpPr/>
          <p:nvPr/>
        </p:nvCxnSpPr>
        <p:spPr>
          <a:xfrm>
            <a:off x="292012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47" name="Shape 316"/>
          <p:cNvSpPr txBox="1"/>
          <p:nvPr/>
        </p:nvSpPr>
        <p:spPr>
          <a:xfrm>
            <a:off x="108729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48" name="Shape 317"/>
          <p:cNvSpPr txBox="1"/>
          <p:nvPr/>
        </p:nvSpPr>
        <p:spPr>
          <a:xfrm>
            <a:off x="241846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49" name="Shape 318"/>
          <p:cNvSpPr txBox="1"/>
          <p:nvPr/>
        </p:nvSpPr>
        <p:spPr>
          <a:xfrm>
            <a:off x="370278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" name="Shape 319"/>
          <p:cNvCxnSpPr/>
          <p:nvPr/>
        </p:nvCxnSpPr>
        <p:spPr>
          <a:xfrm flipH="1">
            <a:off x="129454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1" name="Shape 320"/>
          <p:cNvCxnSpPr/>
          <p:nvPr/>
        </p:nvCxnSpPr>
        <p:spPr>
          <a:xfrm>
            <a:off x="151057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2" name="Shape 321"/>
          <p:cNvSpPr txBox="1"/>
          <p:nvPr/>
        </p:nvSpPr>
        <p:spPr>
          <a:xfrm>
            <a:off x="119797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53" name="Shape 323"/>
          <p:cNvCxnSpPr/>
          <p:nvPr/>
        </p:nvCxnSpPr>
        <p:spPr>
          <a:xfrm flipH="1">
            <a:off x="875970" y="3711775"/>
            <a:ext cx="199200" cy="4950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4" name="Shape 324"/>
          <p:cNvCxnSpPr/>
          <p:nvPr/>
        </p:nvCxnSpPr>
        <p:spPr>
          <a:xfrm>
            <a:off x="3387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5" name="Shape 325"/>
          <p:cNvCxnSpPr/>
          <p:nvPr/>
        </p:nvCxnSpPr>
        <p:spPr>
          <a:xfrm>
            <a:off x="1474820" y="36990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" name="Shape 326"/>
          <p:cNvCxnSpPr/>
          <p:nvPr/>
        </p:nvCxnSpPr>
        <p:spPr>
          <a:xfrm>
            <a:off x="1851195" y="3704450"/>
            <a:ext cx="268500" cy="5088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7" name="Shape 327"/>
          <p:cNvSpPr txBox="1"/>
          <p:nvPr/>
        </p:nvSpPr>
        <p:spPr>
          <a:xfrm>
            <a:off x="520713" y="4277340"/>
            <a:ext cx="5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rags</a:t>
            </a:r>
            <a:endParaRPr sz="1800" dirty="0"/>
          </a:p>
        </p:txBody>
      </p:sp>
      <p:sp>
        <p:nvSpPr>
          <p:cNvPr id="58" name="Shape 328"/>
          <p:cNvSpPr txBox="1"/>
          <p:nvPr/>
        </p:nvSpPr>
        <p:spPr>
          <a:xfrm>
            <a:off x="1184135" y="4277340"/>
            <a:ext cx="6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</a:t>
            </a:r>
            <a:endParaRPr sz="1800"/>
          </a:p>
        </p:txBody>
      </p:sp>
      <p:sp>
        <p:nvSpPr>
          <p:cNvPr id="59" name="Shape 329"/>
          <p:cNvSpPr txBox="1"/>
          <p:nvPr/>
        </p:nvSpPr>
        <p:spPr>
          <a:xfrm>
            <a:off x="1959930" y="4277340"/>
            <a:ext cx="89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Heaven</a:t>
            </a:r>
            <a:endParaRPr sz="1800"/>
          </a:p>
        </p:txBody>
      </p:sp>
      <p:pic>
        <p:nvPicPr>
          <p:cNvPr id="60" name="Shape 330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0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331"/>
          <p:cNvSpPr txBox="1"/>
          <p:nvPr/>
        </p:nvSpPr>
        <p:spPr>
          <a:xfrm>
            <a:off x="60066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sp>
        <p:nvSpPr>
          <p:cNvPr id="62" name="Shape 368"/>
          <p:cNvSpPr/>
          <p:nvPr/>
        </p:nvSpPr>
        <p:spPr>
          <a:xfrm>
            <a:off x="3201841" y="4393063"/>
            <a:ext cx="243000" cy="1905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Shape 369"/>
          <p:cNvSpPr/>
          <p:nvPr/>
        </p:nvSpPr>
        <p:spPr>
          <a:xfrm>
            <a:off x="2842841" y="4393063"/>
            <a:ext cx="243000" cy="1905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Shape 396"/>
          <p:cNvSpPr txBox="1"/>
          <p:nvPr/>
        </p:nvSpPr>
        <p:spPr>
          <a:xfrm>
            <a:off x="2814841" y="4221785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/>
          </a:p>
        </p:txBody>
      </p:sp>
      <p:sp>
        <p:nvSpPr>
          <p:cNvPr id="65" name="Shape 397"/>
          <p:cNvSpPr txBox="1"/>
          <p:nvPr/>
        </p:nvSpPr>
        <p:spPr>
          <a:xfrm>
            <a:off x="3201841" y="4221685"/>
            <a:ext cx="2430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cxnSp>
        <p:nvCxnSpPr>
          <p:cNvPr id="66" name="Shape 398"/>
          <p:cNvCxnSpPr>
            <a:endCxn id="64" idx="0"/>
          </p:cNvCxnSpPr>
          <p:nvPr/>
        </p:nvCxnSpPr>
        <p:spPr>
          <a:xfrm>
            <a:off x="2113741" y="3622085"/>
            <a:ext cx="851700" cy="5997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7" name="Shape 399"/>
          <p:cNvCxnSpPr/>
          <p:nvPr/>
        </p:nvCxnSpPr>
        <p:spPr>
          <a:xfrm>
            <a:off x="2276369" y="3575838"/>
            <a:ext cx="915300" cy="5994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795291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06"/>
          <p:cNvSpPr/>
          <p:nvPr/>
        </p:nvSpPr>
        <p:spPr>
          <a:xfrm>
            <a:off x="4198600" y="3922348"/>
            <a:ext cx="3603070" cy="273535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32"/>
          <p:cNvSpPr txBox="1"/>
          <p:nvPr/>
        </p:nvSpPr>
        <p:spPr>
          <a:xfrm>
            <a:off x="4263704" y="3514147"/>
            <a:ext cx="4443096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These special files are in every directory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 Points to one directory above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Points to the current directory</a:t>
            </a:r>
            <a:endParaRPr sz="2000" dirty="0"/>
          </a:p>
        </p:txBody>
      </p:sp>
      <p:pic>
        <p:nvPicPr>
          <p:cNvPr id="52" name="Shape 308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61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309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72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310"/>
          <p:cNvSpPr txBox="1"/>
          <p:nvPr/>
        </p:nvSpPr>
        <p:spPr>
          <a:xfrm>
            <a:off x="247816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55" name="Shape 311"/>
          <p:cNvCxnSpPr/>
          <p:nvPr/>
        </p:nvCxnSpPr>
        <p:spPr>
          <a:xfrm flipH="1">
            <a:off x="338750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6" name="Shape 312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97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313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44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314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76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Shape 315"/>
          <p:cNvCxnSpPr/>
          <p:nvPr/>
        </p:nvCxnSpPr>
        <p:spPr>
          <a:xfrm>
            <a:off x="292012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60" name="Shape 316"/>
          <p:cNvSpPr txBox="1"/>
          <p:nvPr/>
        </p:nvSpPr>
        <p:spPr>
          <a:xfrm>
            <a:off x="108729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61" name="Shape 317"/>
          <p:cNvSpPr txBox="1"/>
          <p:nvPr/>
        </p:nvSpPr>
        <p:spPr>
          <a:xfrm>
            <a:off x="241846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62" name="Shape 318"/>
          <p:cNvSpPr txBox="1"/>
          <p:nvPr/>
        </p:nvSpPr>
        <p:spPr>
          <a:xfrm>
            <a:off x="370278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3" name="Shape 319"/>
          <p:cNvCxnSpPr/>
          <p:nvPr/>
        </p:nvCxnSpPr>
        <p:spPr>
          <a:xfrm flipH="1">
            <a:off x="129454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4" name="Shape 320"/>
          <p:cNvCxnSpPr/>
          <p:nvPr/>
        </p:nvCxnSpPr>
        <p:spPr>
          <a:xfrm>
            <a:off x="151057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65" name="Shape 321"/>
          <p:cNvSpPr txBox="1"/>
          <p:nvPr/>
        </p:nvSpPr>
        <p:spPr>
          <a:xfrm>
            <a:off x="119797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66" name="Shape 323"/>
          <p:cNvCxnSpPr/>
          <p:nvPr/>
        </p:nvCxnSpPr>
        <p:spPr>
          <a:xfrm flipH="1">
            <a:off x="875970" y="3711775"/>
            <a:ext cx="199200" cy="4950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7" name="Shape 324"/>
          <p:cNvCxnSpPr/>
          <p:nvPr/>
        </p:nvCxnSpPr>
        <p:spPr>
          <a:xfrm>
            <a:off x="3387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8" name="Shape 325"/>
          <p:cNvCxnSpPr/>
          <p:nvPr/>
        </p:nvCxnSpPr>
        <p:spPr>
          <a:xfrm>
            <a:off x="1474820" y="36990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9" name="Shape 326"/>
          <p:cNvCxnSpPr/>
          <p:nvPr/>
        </p:nvCxnSpPr>
        <p:spPr>
          <a:xfrm>
            <a:off x="1851195" y="3704450"/>
            <a:ext cx="268500" cy="5088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70" name="Shape 327"/>
          <p:cNvSpPr txBox="1"/>
          <p:nvPr/>
        </p:nvSpPr>
        <p:spPr>
          <a:xfrm>
            <a:off x="520713" y="4277340"/>
            <a:ext cx="5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rags</a:t>
            </a:r>
            <a:endParaRPr sz="1800" dirty="0"/>
          </a:p>
        </p:txBody>
      </p:sp>
      <p:sp>
        <p:nvSpPr>
          <p:cNvPr id="71" name="Shape 328"/>
          <p:cNvSpPr txBox="1"/>
          <p:nvPr/>
        </p:nvSpPr>
        <p:spPr>
          <a:xfrm>
            <a:off x="1184135" y="4277340"/>
            <a:ext cx="6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</a:t>
            </a:r>
            <a:endParaRPr sz="1800"/>
          </a:p>
        </p:txBody>
      </p:sp>
      <p:sp>
        <p:nvSpPr>
          <p:cNvPr id="72" name="Shape 329"/>
          <p:cNvSpPr txBox="1"/>
          <p:nvPr/>
        </p:nvSpPr>
        <p:spPr>
          <a:xfrm>
            <a:off x="1959930" y="4277340"/>
            <a:ext cx="89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Heaven</a:t>
            </a:r>
            <a:endParaRPr sz="1800"/>
          </a:p>
        </p:txBody>
      </p:sp>
      <p:pic>
        <p:nvPicPr>
          <p:cNvPr id="73" name="Shape 33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0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331"/>
          <p:cNvSpPr txBox="1"/>
          <p:nvPr/>
        </p:nvSpPr>
        <p:spPr>
          <a:xfrm>
            <a:off x="60066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cxnSp>
        <p:nvCxnSpPr>
          <p:cNvPr id="75" name="Shape 437"/>
          <p:cNvCxnSpPr/>
          <p:nvPr/>
        </p:nvCxnSpPr>
        <p:spPr>
          <a:xfrm rot="10800000" flipH="1">
            <a:off x="1217316" y="2531890"/>
            <a:ext cx="166800" cy="7011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6" name="Shape 438"/>
          <p:cNvCxnSpPr/>
          <p:nvPr/>
        </p:nvCxnSpPr>
        <p:spPr>
          <a:xfrm rot="10800000" flipH="1">
            <a:off x="1358452" y="1387560"/>
            <a:ext cx="1102500" cy="7011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7" name="Shape 439"/>
          <p:cNvCxnSpPr/>
          <p:nvPr/>
        </p:nvCxnSpPr>
        <p:spPr>
          <a:xfrm rot="10800000" flipH="1">
            <a:off x="2581395" y="1387560"/>
            <a:ext cx="166800" cy="7011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8" name="Shape 440"/>
          <p:cNvCxnSpPr/>
          <p:nvPr/>
        </p:nvCxnSpPr>
        <p:spPr>
          <a:xfrm rot="10800000">
            <a:off x="3205066" y="1387560"/>
            <a:ext cx="708600" cy="7011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9" name="Shape 441"/>
          <p:cNvCxnSpPr/>
          <p:nvPr/>
        </p:nvCxnSpPr>
        <p:spPr>
          <a:xfrm rot="10800000" flipH="1">
            <a:off x="2595477" y="11340"/>
            <a:ext cx="1630200" cy="6600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80" name="Shape 431"/>
          <p:cNvSpPr txBox="1"/>
          <p:nvPr/>
        </p:nvSpPr>
        <p:spPr>
          <a:xfrm>
            <a:off x="1041935" y="30192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/>
          </a:p>
        </p:txBody>
      </p:sp>
      <p:sp>
        <p:nvSpPr>
          <p:cNvPr id="81" name="Shape 433"/>
          <p:cNvSpPr txBox="1"/>
          <p:nvPr/>
        </p:nvSpPr>
        <p:spPr>
          <a:xfrm>
            <a:off x="1138785" y="19253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 dirty="0"/>
          </a:p>
        </p:txBody>
      </p:sp>
      <p:sp>
        <p:nvSpPr>
          <p:cNvPr id="82" name="Shape 434"/>
          <p:cNvSpPr txBox="1"/>
          <p:nvPr/>
        </p:nvSpPr>
        <p:spPr>
          <a:xfrm>
            <a:off x="2398110" y="19253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/>
          </a:p>
        </p:txBody>
      </p:sp>
      <p:sp>
        <p:nvSpPr>
          <p:cNvPr id="83" name="Shape 435"/>
          <p:cNvSpPr txBox="1"/>
          <p:nvPr/>
        </p:nvSpPr>
        <p:spPr>
          <a:xfrm>
            <a:off x="3706610" y="19253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/>
          </a:p>
        </p:txBody>
      </p:sp>
      <p:sp>
        <p:nvSpPr>
          <p:cNvPr id="84" name="Shape 436"/>
          <p:cNvSpPr txBox="1"/>
          <p:nvPr/>
        </p:nvSpPr>
        <p:spPr>
          <a:xfrm>
            <a:off x="2471485" y="553597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76186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06"/>
          <p:cNvSpPr/>
          <p:nvPr/>
        </p:nvSpPr>
        <p:spPr>
          <a:xfrm>
            <a:off x="4187260" y="4228534"/>
            <a:ext cx="3603070" cy="273535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32"/>
          <p:cNvSpPr txBox="1"/>
          <p:nvPr/>
        </p:nvSpPr>
        <p:spPr>
          <a:xfrm>
            <a:off x="4263704" y="3514147"/>
            <a:ext cx="4443096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These special files are in every directory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 Points to one directory above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Points to the current directory</a:t>
            </a:r>
            <a:endParaRPr sz="2000" dirty="0"/>
          </a:p>
        </p:txBody>
      </p:sp>
      <p:pic>
        <p:nvPicPr>
          <p:cNvPr id="52" name="Shape 308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61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309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72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310"/>
          <p:cNvSpPr txBox="1"/>
          <p:nvPr/>
        </p:nvSpPr>
        <p:spPr>
          <a:xfrm>
            <a:off x="247816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55" name="Shape 311"/>
          <p:cNvCxnSpPr/>
          <p:nvPr/>
        </p:nvCxnSpPr>
        <p:spPr>
          <a:xfrm flipH="1">
            <a:off x="338750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6" name="Shape 312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97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313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44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314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76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Shape 315"/>
          <p:cNvCxnSpPr/>
          <p:nvPr/>
        </p:nvCxnSpPr>
        <p:spPr>
          <a:xfrm>
            <a:off x="292012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60" name="Shape 316"/>
          <p:cNvSpPr txBox="1"/>
          <p:nvPr/>
        </p:nvSpPr>
        <p:spPr>
          <a:xfrm>
            <a:off x="108729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61" name="Shape 317"/>
          <p:cNvSpPr txBox="1"/>
          <p:nvPr/>
        </p:nvSpPr>
        <p:spPr>
          <a:xfrm>
            <a:off x="241846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62" name="Shape 318"/>
          <p:cNvSpPr txBox="1"/>
          <p:nvPr/>
        </p:nvSpPr>
        <p:spPr>
          <a:xfrm>
            <a:off x="370278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3" name="Shape 319"/>
          <p:cNvCxnSpPr/>
          <p:nvPr/>
        </p:nvCxnSpPr>
        <p:spPr>
          <a:xfrm flipH="1">
            <a:off x="129454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4" name="Shape 320"/>
          <p:cNvCxnSpPr/>
          <p:nvPr/>
        </p:nvCxnSpPr>
        <p:spPr>
          <a:xfrm>
            <a:off x="151057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65" name="Shape 321"/>
          <p:cNvSpPr txBox="1"/>
          <p:nvPr/>
        </p:nvSpPr>
        <p:spPr>
          <a:xfrm>
            <a:off x="119797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66" name="Shape 323"/>
          <p:cNvCxnSpPr/>
          <p:nvPr/>
        </p:nvCxnSpPr>
        <p:spPr>
          <a:xfrm flipH="1">
            <a:off x="875970" y="3711775"/>
            <a:ext cx="199200" cy="4950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7" name="Shape 324"/>
          <p:cNvCxnSpPr/>
          <p:nvPr/>
        </p:nvCxnSpPr>
        <p:spPr>
          <a:xfrm>
            <a:off x="3387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8" name="Shape 325"/>
          <p:cNvCxnSpPr/>
          <p:nvPr/>
        </p:nvCxnSpPr>
        <p:spPr>
          <a:xfrm>
            <a:off x="1474820" y="36990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9" name="Shape 326"/>
          <p:cNvCxnSpPr/>
          <p:nvPr/>
        </p:nvCxnSpPr>
        <p:spPr>
          <a:xfrm>
            <a:off x="1851195" y="3704450"/>
            <a:ext cx="268500" cy="5088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70" name="Shape 327"/>
          <p:cNvSpPr txBox="1"/>
          <p:nvPr/>
        </p:nvSpPr>
        <p:spPr>
          <a:xfrm>
            <a:off x="520713" y="4277340"/>
            <a:ext cx="5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rags</a:t>
            </a:r>
            <a:endParaRPr sz="1800" dirty="0"/>
          </a:p>
        </p:txBody>
      </p:sp>
      <p:sp>
        <p:nvSpPr>
          <p:cNvPr id="71" name="Shape 328"/>
          <p:cNvSpPr txBox="1"/>
          <p:nvPr/>
        </p:nvSpPr>
        <p:spPr>
          <a:xfrm>
            <a:off x="1184135" y="4277340"/>
            <a:ext cx="6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</a:t>
            </a:r>
            <a:endParaRPr sz="1800"/>
          </a:p>
        </p:txBody>
      </p:sp>
      <p:sp>
        <p:nvSpPr>
          <p:cNvPr id="72" name="Shape 329"/>
          <p:cNvSpPr txBox="1"/>
          <p:nvPr/>
        </p:nvSpPr>
        <p:spPr>
          <a:xfrm>
            <a:off x="1959930" y="4277340"/>
            <a:ext cx="89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Heaven</a:t>
            </a:r>
            <a:endParaRPr sz="1800"/>
          </a:p>
        </p:txBody>
      </p:sp>
      <p:pic>
        <p:nvPicPr>
          <p:cNvPr id="73" name="Shape 33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0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331"/>
          <p:cNvSpPr txBox="1"/>
          <p:nvPr/>
        </p:nvSpPr>
        <p:spPr>
          <a:xfrm>
            <a:off x="60066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sp>
        <p:nvSpPr>
          <p:cNvPr id="38" name="Shape 471"/>
          <p:cNvSpPr txBox="1"/>
          <p:nvPr/>
        </p:nvSpPr>
        <p:spPr>
          <a:xfrm>
            <a:off x="1098635" y="30192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42" name="Shape 473"/>
          <p:cNvSpPr txBox="1"/>
          <p:nvPr/>
        </p:nvSpPr>
        <p:spPr>
          <a:xfrm>
            <a:off x="1195485" y="19253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43" name="Shape 474"/>
          <p:cNvSpPr txBox="1"/>
          <p:nvPr/>
        </p:nvSpPr>
        <p:spPr>
          <a:xfrm>
            <a:off x="2454810" y="19253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44" name="Shape 475"/>
          <p:cNvSpPr txBox="1"/>
          <p:nvPr/>
        </p:nvSpPr>
        <p:spPr>
          <a:xfrm>
            <a:off x="3763310" y="19253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45" name="Shape 476"/>
          <p:cNvSpPr txBox="1"/>
          <p:nvPr/>
        </p:nvSpPr>
        <p:spPr>
          <a:xfrm>
            <a:off x="2528185" y="553597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46" name="Shape 477"/>
          <p:cNvSpPr/>
          <p:nvPr/>
        </p:nvSpPr>
        <p:spPr>
          <a:xfrm>
            <a:off x="1209300" y="2795042"/>
            <a:ext cx="425700" cy="3789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C0504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Shape 478"/>
          <p:cNvSpPr/>
          <p:nvPr/>
        </p:nvSpPr>
        <p:spPr>
          <a:xfrm>
            <a:off x="2500001" y="296885"/>
            <a:ext cx="425700" cy="3789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C0504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Shape 479"/>
          <p:cNvSpPr/>
          <p:nvPr/>
        </p:nvSpPr>
        <p:spPr>
          <a:xfrm>
            <a:off x="3809408" y="1712697"/>
            <a:ext cx="425700" cy="3789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C0504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Shape 480"/>
          <p:cNvSpPr/>
          <p:nvPr/>
        </p:nvSpPr>
        <p:spPr>
          <a:xfrm>
            <a:off x="2500001" y="1712697"/>
            <a:ext cx="425700" cy="3789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C0504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Shape 481"/>
          <p:cNvSpPr/>
          <p:nvPr/>
        </p:nvSpPr>
        <p:spPr>
          <a:xfrm>
            <a:off x="1301275" y="1712697"/>
            <a:ext cx="425700" cy="3789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C0504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12982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87"/>
          <p:cNvSpPr txBox="1"/>
          <p:nvPr/>
        </p:nvSpPr>
        <p:spPr>
          <a:xfrm>
            <a:off x="95100" y="1275450"/>
            <a:ext cx="8953800" cy="43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. and .. are used for specifying location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Whenever you do anything on Unix 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(move around, move a file, rename a file etc…)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You have to tell the system where that thing is using a path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. and .. are part of RELATIVE paths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Shape 488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97" y="102063"/>
            <a:ext cx="1477466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89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062" y="5820397"/>
            <a:ext cx="1477466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444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300487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We’re Going To Do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8F63A67-EE86-FC4B-AED2-27B45049ECA5}"/>
              </a:ext>
            </a:extLst>
          </p:cNvPr>
          <p:cNvSpPr/>
          <p:nvPr/>
        </p:nvSpPr>
        <p:spPr>
          <a:xfrm>
            <a:off x="6851689" y="1823441"/>
            <a:ext cx="288235" cy="41744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33D65-BCA7-6342-BCD1-379C4E77D4A3}"/>
              </a:ext>
            </a:extLst>
          </p:cNvPr>
          <p:cNvSpPr txBox="1"/>
          <p:nvPr/>
        </p:nvSpPr>
        <p:spPr>
          <a:xfrm>
            <a:off x="7352274" y="1524331"/>
            <a:ext cx="1570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What is Sequence Data?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3DA96F-A42C-2740-9176-FBFF02106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34" y="1164330"/>
            <a:ext cx="6634196" cy="45293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931244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495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87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96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98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497"/>
          <p:cNvSpPr txBox="1"/>
          <p:nvPr/>
        </p:nvSpPr>
        <p:spPr>
          <a:xfrm>
            <a:off x="235342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8" name="Shape 498"/>
          <p:cNvCxnSpPr/>
          <p:nvPr/>
        </p:nvCxnSpPr>
        <p:spPr>
          <a:xfrm flipH="1">
            <a:off x="326276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9" name="Shape 49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23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500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770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501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02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502"/>
          <p:cNvCxnSpPr/>
          <p:nvPr/>
        </p:nvCxnSpPr>
        <p:spPr>
          <a:xfrm>
            <a:off x="279538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3" name="Shape 503"/>
          <p:cNvSpPr txBox="1"/>
          <p:nvPr/>
        </p:nvSpPr>
        <p:spPr>
          <a:xfrm>
            <a:off x="96255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14" name="Shape 504"/>
          <p:cNvSpPr txBox="1"/>
          <p:nvPr/>
        </p:nvSpPr>
        <p:spPr>
          <a:xfrm>
            <a:off x="229372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15" name="Shape 505"/>
          <p:cNvSpPr txBox="1"/>
          <p:nvPr/>
        </p:nvSpPr>
        <p:spPr>
          <a:xfrm>
            <a:off x="357804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Shape 506"/>
          <p:cNvCxnSpPr/>
          <p:nvPr/>
        </p:nvCxnSpPr>
        <p:spPr>
          <a:xfrm flipH="1">
            <a:off x="116980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507"/>
          <p:cNvCxnSpPr/>
          <p:nvPr/>
        </p:nvCxnSpPr>
        <p:spPr>
          <a:xfrm>
            <a:off x="138583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508"/>
          <p:cNvSpPr txBox="1"/>
          <p:nvPr/>
        </p:nvSpPr>
        <p:spPr>
          <a:xfrm>
            <a:off x="107323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19" name="Shape 509"/>
          <p:cNvCxnSpPr/>
          <p:nvPr/>
        </p:nvCxnSpPr>
        <p:spPr>
          <a:xfrm>
            <a:off x="3206865" y="12700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20" name="Shape 51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96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511"/>
          <p:cNvSpPr txBox="1"/>
          <p:nvPr/>
        </p:nvSpPr>
        <p:spPr>
          <a:xfrm>
            <a:off x="47592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pic>
        <p:nvPicPr>
          <p:cNvPr id="22" name="Shape 512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23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513"/>
          <p:cNvSpPr txBox="1"/>
          <p:nvPr/>
        </p:nvSpPr>
        <p:spPr>
          <a:xfrm>
            <a:off x="240248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24" name="Shape 514"/>
          <p:cNvCxnSpPr/>
          <p:nvPr/>
        </p:nvCxnSpPr>
        <p:spPr>
          <a:xfrm>
            <a:off x="1624190" y="2587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5" name="Shape 515"/>
          <p:cNvSpPr/>
          <p:nvPr/>
        </p:nvSpPr>
        <p:spPr>
          <a:xfrm>
            <a:off x="1624175" y="2947930"/>
            <a:ext cx="914400" cy="3288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36C09"/>
          </a:solidFill>
          <a:ln w="9525" cap="flat" cmpd="sng">
            <a:solidFill>
              <a:srgbClr val="E46C0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Shape 516"/>
          <p:cNvSpPr txBox="1"/>
          <p:nvPr/>
        </p:nvSpPr>
        <p:spPr>
          <a:xfrm>
            <a:off x="5303520" y="2107439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RELATIVE PATH</a:t>
            </a:r>
            <a:endParaRPr sz="2000"/>
          </a:p>
        </p:txBody>
      </p:sp>
      <p:pic>
        <p:nvPicPr>
          <p:cNvPr id="28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517"/>
          <p:cNvSpPr txBox="1"/>
          <p:nvPr/>
        </p:nvSpPr>
        <p:spPr>
          <a:xfrm>
            <a:off x="5881984" y="3363699"/>
            <a:ext cx="2109173" cy="44661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../New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632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522"/>
          <p:cNvSpPr/>
          <p:nvPr/>
        </p:nvSpPr>
        <p:spPr>
          <a:xfrm>
            <a:off x="2225885" y="3035466"/>
            <a:ext cx="9615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Shape 523"/>
          <p:cNvSpPr/>
          <p:nvPr/>
        </p:nvSpPr>
        <p:spPr>
          <a:xfrm>
            <a:off x="960735" y="1934591"/>
            <a:ext cx="9027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Shape 524"/>
          <p:cNvSpPr/>
          <p:nvPr/>
        </p:nvSpPr>
        <p:spPr>
          <a:xfrm>
            <a:off x="945810" y="3035466"/>
            <a:ext cx="9027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" name="Shape 547"/>
          <p:cNvCxnSpPr/>
          <p:nvPr/>
        </p:nvCxnSpPr>
        <p:spPr>
          <a:xfrm rot="10800000">
            <a:off x="1181130" y="2594537"/>
            <a:ext cx="0" cy="504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33" name="Shape 548"/>
          <p:cNvCxnSpPr/>
          <p:nvPr/>
        </p:nvCxnSpPr>
        <p:spPr>
          <a:xfrm>
            <a:off x="1841530" y="2574689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" name="Shape 495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87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96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98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497"/>
          <p:cNvSpPr txBox="1"/>
          <p:nvPr/>
        </p:nvSpPr>
        <p:spPr>
          <a:xfrm>
            <a:off x="235342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8" name="Shape 498"/>
          <p:cNvCxnSpPr/>
          <p:nvPr/>
        </p:nvCxnSpPr>
        <p:spPr>
          <a:xfrm flipH="1">
            <a:off x="326276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9" name="Shape 49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23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500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770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501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02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502"/>
          <p:cNvCxnSpPr/>
          <p:nvPr/>
        </p:nvCxnSpPr>
        <p:spPr>
          <a:xfrm>
            <a:off x="279538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3" name="Shape 503"/>
          <p:cNvSpPr txBox="1"/>
          <p:nvPr/>
        </p:nvSpPr>
        <p:spPr>
          <a:xfrm>
            <a:off x="96255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14" name="Shape 504"/>
          <p:cNvSpPr txBox="1"/>
          <p:nvPr/>
        </p:nvSpPr>
        <p:spPr>
          <a:xfrm>
            <a:off x="229372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15" name="Shape 505"/>
          <p:cNvSpPr txBox="1"/>
          <p:nvPr/>
        </p:nvSpPr>
        <p:spPr>
          <a:xfrm>
            <a:off x="357804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Shape 506"/>
          <p:cNvCxnSpPr/>
          <p:nvPr/>
        </p:nvCxnSpPr>
        <p:spPr>
          <a:xfrm flipH="1">
            <a:off x="116980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507"/>
          <p:cNvCxnSpPr/>
          <p:nvPr/>
        </p:nvCxnSpPr>
        <p:spPr>
          <a:xfrm>
            <a:off x="138583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508"/>
          <p:cNvSpPr txBox="1"/>
          <p:nvPr/>
        </p:nvSpPr>
        <p:spPr>
          <a:xfrm>
            <a:off x="107323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19" name="Shape 509"/>
          <p:cNvCxnSpPr/>
          <p:nvPr/>
        </p:nvCxnSpPr>
        <p:spPr>
          <a:xfrm>
            <a:off x="3206865" y="12700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20" name="Shape 51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96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511"/>
          <p:cNvSpPr txBox="1"/>
          <p:nvPr/>
        </p:nvSpPr>
        <p:spPr>
          <a:xfrm>
            <a:off x="47592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pic>
        <p:nvPicPr>
          <p:cNvPr id="22" name="Shape 512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23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513"/>
          <p:cNvSpPr txBox="1"/>
          <p:nvPr/>
        </p:nvSpPr>
        <p:spPr>
          <a:xfrm>
            <a:off x="240248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24" name="Shape 514"/>
          <p:cNvCxnSpPr/>
          <p:nvPr/>
        </p:nvCxnSpPr>
        <p:spPr>
          <a:xfrm>
            <a:off x="1624190" y="2587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6" name="Shape 516"/>
          <p:cNvSpPr txBox="1"/>
          <p:nvPr/>
        </p:nvSpPr>
        <p:spPr>
          <a:xfrm>
            <a:off x="5303520" y="2107439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RELATIVE PATH</a:t>
            </a:r>
            <a:endParaRPr sz="2000" dirty="0"/>
          </a:p>
        </p:txBody>
      </p:sp>
      <p:sp>
        <p:nvSpPr>
          <p:cNvPr id="27" name="Shape 517"/>
          <p:cNvSpPr txBox="1"/>
          <p:nvPr/>
        </p:nvSpPr>
        <p:spPr>
          <a:xfrm>
            <a:off x="5881984" y="3363699"/>
            <a:ext cx="2109173" cy="44661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../New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8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889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56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955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557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66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8"/>
          <p:cNvSpPr txBox="1"/>
          <p:nvPr/>
        </p:nvSpPr>
        <p:spPr>
          <a:xfrm>
            <a:off x="237610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8" name="Shape 559"/>
          <p:cNvCxnSpPr/>
          <p:nvPr/>
        </p:nvCxnSpPr>
        <p:spPr>
          <a:xfrm flipH="1">
            <a:off x="328544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9" name="Shape 560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91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561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038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562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070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563"/>
          <p:cNvCxnSpPr/>
          <p:nvPr/>
        </p:nvCxnSpPr>
        <p:spPr>
          <a:xfrm>
            <a:off x="281806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3" name="Shape 564"/>
          <p:cNvSpPr txBox="1"/>
          <p:nvPr/>
        </p:nvSpPr>
        <p:spPr>
          <a:xfrm>
            <a:off x="98523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14" name="Shape 565"/>
          <p:cNvSpPr txBox="1"/>
          <p:nvPr/>
        </p:nvSpPr>
        <p:spPr>
          <a:xfrm>
            <a:off x="231640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15" name="Shape 566"/>
          <p:cNvSpPr txBox="1"/>
          <p:nvPr/>
        </p:nvSpPr>
        <p:spPr>
          <a:xfrm>
            <a:off x="360072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Shape 567"/>
          <p:cNvCxnSpPr/>
          <p:nvPr/>
        </p:nvCxnSpPr>
        <p:spPr>
          <a:xfrm flipH="1">
            <a:off x="1192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568"/>
          <p:cNvCxnSpPr/>
          <p:nvPr/>
        </p:nvCxnSpPr>
        <p:spPr>
          <a:xfrm>
            <a:off x="140851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569"/>
          <p:cNvSpPr txBox="1"/>
          <p:nvPr/>
        </p:nvSpPr>
        <p:spPr>
          <a:xfrm>
            <a:off x="109591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19" name="Shape 570"/>
          <p:cNvCxnSpPr/>
          <p:nvPr/>
        </p:nvCxnSpPr>
        <p:spPr>
          <a:xfrm>
            <a:off x="3229545" y="12700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20" name="Shape 57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64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572"/>
          <p:cNvSpPr txBox="1"/>
          <p:nvPr/>
        </p:nvSpPr>
        <p:spPr>
          <a:xfrm>
            <a:off x="49860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pic>
        <p:nvPicPr>
          <p:cNvPr id="22" name="Shape 573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391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574"/>
          <p:cNvSpPr txBox="1"/>
          <p:nvPr/>
        </p:nvSpPr>
        <p:spPr>
          <a:xfrm>
            <a:off x="242516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24" name="Shape 575"/>
          <p:cNvCxnSpPr/>
          <p:nvPr/>
        </p:nvCxnSpPr>
        <p:spPr>
          <a:xfrm>
            <a:off x="1646870" y="2587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5" name="Shape 576"/>
          <p:cNvSpPr txBox="1"/>
          <p:nvPr/>
        </p:nvSpPr>
        <p:spPr>
          <a:xfrm>
            <a:off x="5303520" y="2107439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RELATIVE PATH</a:t>
            </a:r>
            <a:endParaRPr sz="2000" dirty="0"/>
          </a:p>
        </p:txBody>
      </p:sp>
      <p:sp>
        <p:nvSpPr>
          <p:cNvPr id="26" name="Shape 577"/>
          <p:cNvSpPr txBox="1"/>
          <p:nvPr/>
        </p:nvSpPr>
        <p:spPr>
          <a:xfrm>
            <a:off x="5895187" y="3366325"/>
            <a:ext cx="2082766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../../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7" name="Shape 578"/>
          <p:cNvSpPr/>
          <p:nvPr/>
        </p:nvSpPr>
        <p:spPr>
          <a:xfrm rot="16200000">
            <a:off x="-120071" y="1533125"/>
            <a:ext cx="2427000" cy="8949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36C09"/>
          </a:solidFill>
          <a:ln w="9525" cap="flat" cmpd="sng">
            <a:solidFill>
              <a:srgbClr val="E46C0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86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583"/>
          <p:cNvSpPr/>
          <p:nvPr/>
        </p:nvSpPr>
        <p:spPr>
          <a:xfrm>
            <a:off x="2259904" y="520865"/>
            <a:ext cx="9615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Shape 584"/>
          <p:cNvSpPr/>
          <p:nvPr/>
        </p:nvSpPr>
        <p:spPr>
          <a:xfrm>
            <a:off x="994754" y="1934590"/>
            <a:ext cx="9027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Shape 585"/>
          <p:cNvSpPr/>
          <p:nvPr/>
        </p:nvSpPr>
        <p:spPr>
          <a:xfrm>
            <a:off x="979829" y="3035465"/>
            <a:ext cx="9027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" name="Shape 608"/>
          <p:cNvCxnSpPr/>
          <p:nvPr/>
        </p:nvCxnSpPr>
        <p:spPr>
          <a:xfrm rot="10800000">
            <a:off x="1215149" y="2594536"/>
            <a:ext cx="0" cy="504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33" name="Shape 609"/>
          <p:cNvCxnSpPr/>
          <p:nvPr/>
        </p:nvCxnSpPr>
        <p:spPr>
          <a:xfrm rot="10800000" flipH="1">
            <a:off x="1118574" y="1263338"/>
            <a:ext cx="1070400" cy="525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" name="Shape 556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955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557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66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8"/>
          <p:cNvSpPr txBox="1"/>
          <p:nvPr/>
        </p:nvSpPr>
        <p:spPr>
          <a:xfrm>
            <a:off x="237610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8" name="Shape 559"/>
          <p:cNvCxnSpPr/>
          <p:nvPr/>
        </p:nvCxnSpPr>
        <p:spPr>
          <a:xfrm flipH="1">
            <a:off x="328544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9" name="Shape 560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91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561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038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562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070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563"/>
          <p:cNvCxnSpPr/>
          <p:nvPr/>
        </p:nvCxnSpPr>
        <p:spPr>
          <a:xfrm>
            <a:off x="281806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3" name="Shape 564"/>
          <p:cNvSpPr txBox="1"/>
          <p:nvPr/>
        </p:nvSpPr>
        <p:spPr>
          <a:xfrm>
            <a:off x="98523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14" name="Shape 565"/>
          <p:cNvSpPr txBox="1"/>
          <p:nvPr/>
        </p:nvSpPr>
        <p:spPr>
          <a:xfrm>
            <a:off x="231640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15" name="Shape 566"/>
          <p:cNvSpPr txBox="1"/>
          <p:nvPr/>
        </p:nvSpPr>
        <p:spPr>
          <a:xfrm>
            <a:off x="360072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Shape 567"/>
          <p:cNvCxnSpPr/>
          <p:nvPr/>
        </p:nvCxnSpPr>
        <p:spPr>
          <a:xfrm flipH="1">
            <a:off x="1192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568"/>
          <p:cNvCxnSpPr/>
          <p:nvPr/>
        </p:nvCxnSpPr>
        <p:spPr>
          <a:xfrm>
            <a:off x="140851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569"/>
          <p:cNvSpPr txBox="1"/>
          <p:nvPr/>
        </p:nvSpPr>
        <p:spPr>
          <a:xfrm>
            <a:off x="109591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19" name="Shape 570"/>
          <p:cNvCxnSpPr/>
          <p:nvPr/>
        </p:nvCxnSpPr>
        <p:spPr>
          <a:xfrm>
            <a:off x="3229545" y="12700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20" name="Shape 57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64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572"/>
          <p:cNvSpPr txBox="1"/>
          <p:nvPr/>
        </p:nvSpPr>
        <p:spPr>
          <a:xfrm>
            <a:off x="49860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pic>
        <p:nvPicPr>
          <p:cNvPr id="22" name="Shape 573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391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574"/>
          <p:cNvSpPr txBox="1"/>
          <p:nvPr/>
        </p:nvSpPr>
        <p:spPr>
          <a:xfrm>
            <a:off x="242516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24" name="Shape 575"/>
          <p:cNvCxnSpPr/>
          <p:nvPr/>
        </p:nvCxnSpPr>
        <p:spPr>
          <a:xfrm>
            <a:off x="1646870" y="2587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5" name="Shape 576"/>
          <p:cNvSpPr txBox="1"/>
          <p:nvPr/>
        </p:nvSpPr>
        <p:spPr>
          <a:xfrm>
            <a:off x="5303520" y="2107439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RELATIVE PATH</a:t>
            </a:r>
            <a:endParaRPr sz="2000" dirty="0"/>
          </a:p>
        </p:txBody>
      </p:sp>
      <p:sp>
        <p:nvSpPr>
          <p:cNvPr id="26" name="Shape 577"/>
          <p:cNvSpPr txBox="1"/>
          <p:nvPr/>
        </p:nvSpPr>
        <p:spPr>
          <a:xfrm>
            <a:off x="5895187" y="3366325"/>
            <a:ext cx="2082766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../../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8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4005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16"/>
          <p:cNvSpPr txBox="1"/>
          <p:nvPr/>
        </p:nvSpPr>
        <p:spPr>
          <a:xfrm>
            <a:off x="109096" y="1275450"/>
            <a:ext cx="8953800" cy="43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Relative paths will always change 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depending on your location.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The alternative is ABSOLUTE paths. 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These always start from root and will never change.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Shape 488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97" y="102063"/>
            <a:ext cx="1477466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489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062" y="5820397"/>
            <a:ext cx="1477466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1123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23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050" y="41671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624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00" y="41622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625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4267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626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27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28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16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629"/>
          <p:cNvSpPr txBox="1"/>
          <p:nvPr/>
        </p:nvSpPr>
        <p:spPr>
          <a:xfrm>
            <a:off x="4343400" y="579120"/>
            <a:ext cx="2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500"/>
          </a:p>
        </p:txBody>
      </p:sp>
      <p:sp>
        <p:nvSpPr>
          <p:cNvPr id="11" name="Shape 630"/>
          <p:cNvSpPr txBox="1"/>
          <p:nvPr/>
        </p:nvSpPr>
        <p:spPr>
          <a:xfrm>
            <a:off x="2047240" y="1910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sp>
        <p:nvSpPr>
          <p:cNvPr id="12" name="Shape 631"/>
          <p:cNvSpPr txBox="1"/>
          <p:nvPr/>
        </p:nvSpPr>
        <p:spPr>
          <a:xfrm>
            <a:off x="4262120" y="1910080"/>
            <a:ext cx="4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</a:t>
            </a:r>
            <a:endParaRPr sz="1500"/>
          </a:p>
        </p:txBody>
      </p:sp>
      <p:sp>
        <p:nvSpPr>
          <p:cNvPr id="13" name="Shape 632"/>
          <p:cNvSpPr txBox="1"/>
          <p:nvPr/>
        </p:nvSpPr>
        <p:spPr>
          <a:xfrm>
            <a:off x="6334760" y="1910080"/>
            <a:ext cx="4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lib</a:t>
            </a:r>
            <a:endParaRPr sz="1500"/>
          </a:p>
        </p:txBody>
      </p:sp>
      <p:cxnSp>
        <p:nvCxnSpPr>
          <p:cNvPr id="14" name="Shape 633"/>
          <p:cNvCxnSpPr/>
          <p:nvPr/>
        </p:nvCxnSpPr>
        <p:spPr>
          <a:xfrm flipH="1">
            <a:off x="295658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5" name="Shape 634"/>
          <p:cNvCxnSpPr/>
          <p:nvPr/>
        </p:nvCxnSpPr>
        <p:spPr>
          <a:xfrm>
            <a:off x="504952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6" name="Shape 635"/>
          <p:cNvCxnSpPr>
            <a:endCxn id="8" idx="0"/>
          </p:cNvCxnSpPr>
          <p:nvPr/>
        </p:nvCxnSpPr>
        <p:spPr>
          <a:xfrm>
            <a:off x="4452680" y="122946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636"/>
          <p:cNvCxnSpPr/>
          <p:nvPr/>
        </p:nvCxnSpPr>
        <p:spPr>
          <a:xfrm>
            <a:off x="5120640" y="1229360"/>
            <a:ext cx="26925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637"/>
          <p:cNvSpPr txBox="1"/>
          <p:nvPr/>
        </p:nvSpPr>
        <p:spPr>
          <a:xfrm>
            <a:off x="7934960" y="1510268"/>
            <a:ext cx="34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pic>
        <p:nvPicPr>
          <p:cNvPr id="19" name="Shape 638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50" y="3068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63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640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84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hape 641"/>
          <p:cNvCxnSpPr/>
          <p:nvPr/>
        </p:nvCxnSpPr>
        <p:spPr>
          <a:xfrm>
            <a:off x="2489200" y="2560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3" name="Shape 642"/>
          <p:cNvSpPr txBox="1"/>
          <p:nvPr/>
        </p:nvSpPr>
        <p:spPr>
          <a:xfrm>
            <a:off x="656379" y="3251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24" name="Shape 643"/>
          <p:cNvSpPr txBox="1"/>
          <p:nvPr/>
        </p:nvSpPr>
        <p:spPr>
          <a:xfrm>
            <a:off x="1987549" y="3251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25" name="Shape 644"/>
          <p:cNvSpPr txBox="1"/>
          <p:nvPr/>
        </p:nvSpPr>
        <p:spPr>
          <a:xfrm>
            <a:off x="3271865" y="3251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hape 645"/>
          <p:cNvCxnSpPr/>
          <p:nvPr/>
        </p:nvCxnSpPr>
        <p:spPr>
          <a:xfrm flipH="1">
            <a:off x="86362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7" name="Shape 646"/>
          <p:cNvCxnSpPr/>
          <p:nvPr/>
        </p:nvCxnSpPr>
        <p:spPr>
          <a:xfrm>
            <a:off x="295656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8" name="Shape 647"/>
          <p:cNvSpPr txBox="1"/>
          <p:nvPr/>
        </p:nvSpPr>
        <p:spPr>
          <a:xfrm>
            <a:off x="5203349" y="711200"/>
            <a:ext cx="90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ROOT</a:t>
            </a:r>
            <a:endParaRPr/>
          </a:p>
        </p:txBody>
      </p:sp>
      <p:cxnSp>
        <p:nvCxnSpPr>
          <p:cNvPr id="30" name="Shape 649"/>
          <p:cNvCxnSpPr/>
          <p:nvPr/>
        </p:nvCxnSpPr>
        <p:spPr>
          <a:xfrm>
            <a:off x="1079650" y="3730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1" name="Shape 650"/>
          <p:cNvSpPr txBox="1"/>
          <p:nvPr/>
        </p:nvSpPr>
        <p:spPr>
          <a:xfrm>
            <a:off x="76705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pic>
        <p:nvPicPr>
          <p:cNvPr id="32" name="Shape 6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60" y="3068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652"/>
          <p:cNvSpPr txBox="1"/>
          <p:nvPr/>
        </p:nvSpPr>
        <p:spPr>
          <a:xfrm>
            <a:off x="96622" y="3394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sp>
        <p:nvSpPr>
          <p:cNvPr id="34" name="Shape 653"/>
          <p:cNvSpPr txBox="1"/>
          <p:nvPr/>
        </p:nvSpPr>
        <p:spPr>
          <a:xfrm>
            <a:off x="209630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35" name="Shape 654"/>
          <p:cNvCxnSpPr/>
          <p:nvPr/>
        </p:nvCxnSpPr>
        <p:spPr>
          <a:xfrm>
            <a:off x="1318010" y="3730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6" name="Shape 655"/>
          <p:cNvSpPr/>
          <p:nvPr/>
        </p:nvSpPr>
        <p:spPr>
          <a:xfrm>
            <a:off x="1317995" y="4090930"/>
            <a:ext cx="914400" cy="3288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36C09"/>
          </a:solidFill>
          <a:ln w="9525" cap="flat" cmpd="sng">
            <a:solidFill>
              <a:srgbClr val="E46C0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Shape 656"/>
          <p:cNvSpPr txBox="1"/>
          <p:nvPr/>
        </p:nvSpPr>
        <p:spPr>
          <a:xfrm>
            <a:off x="5171409" y="3237114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ABSOLUTE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PATH</a:t>
            </a:r>
            <a:endParaRPr sz="2000" dirty="0"/>
          </a:p>
        </p:txBody>
      </p:sp>
      <p:sp>
        <p:nvSpPr>
          <p:cNvPr id="38" name="Shape 657"/>
          <p:cNvSpPr txBox="1"/>
          <p:nvPr/>
        </p:nvSpPr>
        <p:spPr>
          <a:xfrm>
            <a:off x="4916197" y="4493375"/>
            <a:ext cx="3776525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/home/genomics/New</a:t>
            </a:r>
            <a:endParaRPr sz="20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8423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662"/>
          <p:cNvSpPr/>
          <p:nvPr/>
        </p:nvSpPr>
        <p:spPr>
          <a:xfrm>
            <a:off x="3971925" y="394175"/>
            <a:ext cx="9615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Shape 663"/>
          <p:cNvSpPr/>
          <p:nvPr/>
        </p:nvSpPr>
        <p:spPr>
          <a:xfrm>
            <a:off x="1908375" y="1728725"/>
            <a:ext cx="9615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Shape 664"/>
          <p:cNvSpPr/>
          <p:nvPr/>
        </p:nvSpPr>
        <p:spPr>
          <a:xfrm>
            <a:off x="643225" y="3066250"/>
            <a:ext cx="9027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Shape 665"/>
          <p:cNvSpPr/>
          <p:nvPr/>
        </p:nvSpPr>
        <p:spPr>
          <a:xfrm>
            <a:off x="1908375" y="4097650"/>
            <a:ext cx="10053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1" name="Shape 700"/>
          <p:cNvCxnSpPr/>
          <p:nvPr/>
        </p:nvCxnSpPr>
        <p:spPr>
          <a:xfrm flipH="1">
            <a:off x="2877389" y="1086843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2" name="Shape 701"/>
          <p:cNvCxnSpPr/>
          <p:nvPr/>
        </p:nvCxnSpPr>
        <p:spPr>
          <a:xfrm flipH="1">
            <a:off x="806122" y="2323346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3" name="Shape 702"/>
          <p:cNvCxnSpPr/>
          <p:nvPr/>
        </p:nvCxnSpPr>
        <p:spPr>
          <a:xfrm>
            <a:off x="1616811" y="3730534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4" name="Shape 623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050" y="41671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624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00" y="41622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625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4267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626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27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28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16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629"/>
          <p:cNvSpPr txBox="1"/>
          <p:nvPr/>
        </p:nvSpPr>
        <p:spPr>
          <a:xfrm>
            <a:off x="4343400" y="579120"/>
            <a:ext cx="2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500"/>
          </a:p>
        </p:txBody>
      </p:sp>
      <p:sp>
        <p:nvSpPr>
          <p:cNvPr id="11" name="Shape 630"/>
          <p:cNvSpPr txBox="1"/>
          <p:nvPr/>
        </p:nvSpPr>
        <p:spPr>
          <a:xfrm>
            <a:off x="2047240" y="1910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sp>
        <p:nvSpPr>
          <p:cNvPr id="12" name="Shape 631"/>
          <p:cNvSpPr txBox="1"/>
          <p:nvPr/>
        </p:nvSpPr>
        <p:spPr>
          <a:xfrm>
            <a:off x="4262120" y="1910080"/>
            <a:ext cx="4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</a:t>
            </a:r>
            <a:endParaRPr sz="1500"/>
          </a:p>
        </p:txBody>
      </p:sp>
      <p:sp>
        <p:nvSpPr>
          <p:cNvPr id="13" name="Shape 632"/>
          <p:cNvSpPr txBox="1"/>
          <p:nvPr/>
        </p:nvSpPr>
        <p:spPr>
          <a:xfrm>
            <a:off x="6334760" y="1910080"/>
            <a:ext cx="4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lib</a:t>
            </a:r>
            <a:endParaRPr sz="1500"/>
          </a:p>
        </p:txBody>
      </p:sp>
      <p:cxnSp>
        <p:nvCxnSpPr>
          <p:cNvPr id="14" name="Shape 633"/>
          <p:cNvCxnSpPr/>
          <p:nvPr/>
        </p:nvCxnSpPr>
        <p:spPr>
          <a:xfrm flipH="1">
            <a:off x="295658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5" name="Shape 634"/>
          <p:cNvCxnSpPr/>
          <p:nvPr/>
        </p:nvCxnSpPr>
        <p:spPr>
          <a:xfrm>
            <a:off x="504952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6" name="Shape 635"/>
          <p:cNvCxnSpPr>
            <a:endCxn id="8" idx="0"/>
          </p:cNvCxnSpPr>
          <p:nvPr/>
        </p:nvCxnSpPr>
        <p:spPr>
          <a:xfrm>
            <a:off x="4452680" y="122946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636"/>
          <p:cNvCxnSpPr/>
          <p:nvPr/>
        </p:nvCxnSpPr>
        <p:spPr>
          <a:xfrm>
            <a:off x="5120640" y="1229360"/>
            <a:ext cx="26925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637"/>
          <p:cNvSpPr txBox="1"/>
          <p:nvPr/>
        </p:nvSpPr>
        <p:spPr>
          <a:xfrm>
            <a:off x="7934960" y="1510268"/>
            <a:ext cx="34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pic>
        <p:nvPicPr>
          <p:cNvPr id="19" name="Shape 638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50" y="3068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63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640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84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hape 641"/>
          <p:cNvCxnSpPr/>
          <p:nvPr/>
        </p:nvCxnSpPr>
        <p:spPr>
          <a:xfrm>
            <a:off x="2489200" y="2560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3" name="Shape 642"/>
          <p:cNvSpPr txBox="1"/>
          <p:nvPr/>
        </p:nvSpPr>
        <p:spPr>
          <a:xfrm>
            <a:off x="656379" y="3251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24" name="Shape 643"/>
          <p:cNvSpPr txBox="1"/>
          <p:nvPr/>
        </p:nvSpPr>
        <p:spPr>
          <a:xfrm>
            <a:off x="1987549" y="3251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25" name="Shape 644"/>
          <p:cNvSpPr txBox="1"/>
          <p:nvPr/>
        </p:nvSpPr>
        <p:spPr>
          <a:xfrm>
            <a:off x="3271865" y="3251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hape 645"/>
          <p:cNvCxnSpPr/>
          <p:nvPr/>
        </p:nvCxnSpPr>
        <p:spPr>
          <a:xfrm flipH="1">
            <a:off x="86362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7" name="Shape 646"/>
          <p:cNvCxnSpPr/>
          <p:nvPr/>
        </p:nvCxnSpPr>
        <p:spPr>
          <a:xfrm>
            <a:off x="295656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8" name="Shape 647"/>
          <p:cNvSpPr txBox="1"/>
          <p:nvPr/>
        </p:nvSpPr>
        <p:spPr>
          <a:xfrm>
            <a:off x="5203349" y="711200"/>
            <a:ext cx="90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ROOT</a:t>
            </a:r>
            <a:endParaRPr/>
          </a:p>
        </p:txBody>
      </p:sp>
      <p:cxnSp>
        <p:nvCxnSpPr>
          <p:cNvPr id="30" name="Shape 649"/>
          <p:cNvCxnSpPr/>
          <p:nvPr/>
        </p:nvCxnSpPr>
        <p:spPr>
          <a:xfrm>
            <a:off x="1079650" y="3730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1" name="Shape 650"/>
          <p:cNvSpPr txBox="1"/>
          <p:nvPr/>
        </p:nvSpPr>
        <p:spPr>
          <a:xfrm>
            <a:off x="76705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pic>
        <p:nvPicPr>
          <p:cNvPr id="32" name="Shape 6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60" y="3068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652"/>
          <p:cNvSpPr txBox="1"/>
          <p:nvPr/>
        </p:nvSpPr>
        <p:spPr>
          <a:xfrm>
            <a:off x="96622" y="3394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sp>
        <p:nvSpPr>
          <p:cNvPr id="34" name="Shape 653"/>
          <p:cNvSpPr txBox="1"/>
          <p:nvPr/>
        </p:nvSpPr>
        <p:spPr>
          <a:xfrm>
            <a:off x="209630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35" name="Shape 654"/>
          <p:cNvCxnSpPr/>
          <p:nvPr/>
        </p:nvCxnSpPr>
        <p:spPr>
          <a:xfrm>
            <a:off x="1318010" y="3730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7" name="Shape 656"/>
          <p:cNvSpPr txBox="1"/>
          <p:nvPr/>
        </p:nvSpPr>
        <p:spPr>
          <a:xfrm>
            <a:off x="5171409" y="3237114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ABSOLUTE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PATH</a:t>
            </a:r>
            <a:endParaRPr sz="2000" dirty="0"/>
          </a:p>
        </p:txBody>
      </p:sp>
      <p:sp>
        <p:nvSpPr>
          <p:cNvPr id="38" name="Shape 657"/>
          <p:cNvSpPr txBox="1"/>
          <p:nvPr/>
        </p:nvSpPr>
        <p:spPr>
          <a:xfrm>
            <a:off x="4916197" y="4493375"/>
            <a:ext cx="3776525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/home/genomics/New</a:t>
            </a:r>
            <a:endParaRPr sz="20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0470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23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050" y="41671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624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00" y="41622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625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4267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626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27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28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16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629"/>
          <p:cNvSpPr txBox="1"/>
          <p:nvPr/>
        </p:nvSpPr>
        <p:spPr>
          <a:xfrm>
            <a:off x="4343400" y="579120"/>
            <a:ext cx="2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500"/>
          </a:p>
        </p:txBody>
      </p:sp>
      <p:sp>
        <p:nvSpPr>
          <p:cNvPr id="11" name="Shape 630"/>
          <p:cNvSpPr txBox="1"/>
          <p:nvPr/>
        </p:nvSpPr>
        <p:spPr>
          <a:xfrm>
            <a:off x="2047240" y="1910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sp>
        <p:nvSpPr>
          <p:cNvPr id="12" name="Shape 631"/>
          <p:cNvSpPr txBox="1"/>
          <p:nvPr/>
        </p:nvSpPr>
        <p:spPr>
          <a:xfrm>
            <a:off x="4262120" y="1910080"/>
            <a:ext cx="4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</a:t>
            </a:r>
            <a:endParaRPr sz="1500"/>
          </a:p>
        </p:txBody>
      </p:sp>
      <p:sp>
        <p:nvSpPr>
          <p:cNvPr id="13" name="Shape 632"/>
          <p:cNvSpPr txBox="1"/>
          <p:nvPr/>
        </p:nvSpPr>
        <p:spPr>
          <a:xfrm>
            <a:off x="6334760" y="1910080"/>
            <a:ext cx="4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lib</a:t>
            </a:r>
            <a:endParaRPr sz="1500"/>
          </a:p>
        </p:txBody>
      </p:sp>
      <p:cxnSp>
        <p:nvCxnSpPr>
          <p:cNvPr id="14" name="Shape 633"/>
          <p:cNvCxnSpPr/>
          <p:nvPr/>
        </p:nvCxnSpPr>
        <p:spPr>
          <a:xfrm flipH="1">
            <a:off x="295658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5" name="Shape 634"/>
          <p:cNvCxnSpPr/>
          <p:nvPr/>
        </p:nvCxnSpPr>
        <p:spPr>
          <a:xfrm>
            <a:off x="504952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6" name="Shape 635"/>
          <p:cNvCxnSpPr>
            <a:endCxn id="8" idx="0"/>
          </p:cNvCxnSpPr>
          <p:nvPr/>
        </p:nvCxnSpPr>
        <p:spPr>
          <a:xfrm>
            <a:off x="4452680" y="122946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636"/>
          <p:cNvCxnSpPr/>
          <p:nvPr/>
        </p:nvCxnSpPr>
        <p:spPr>
          <a:xfrm>
            <a:off x="5120640" y="1229360"/>
            <a:ext cx="26925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637"/>
          <p:cNvSpPr txBox="1"/>
          <p:nvPr/>
        </p:nvSpPr>
        <p:spPr>
          <a:xfrm>
            <a:off x="7934960" y="1510268"/>
            <a:ext cx="34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pic>
        <p:nvPicPr>
          <p:cNvPr id="19" name="Shape 638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50" y="3068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63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640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84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hape 641"/>
          <p:cNvCxnSpPr/>
          <p:nvPr/>
        </p:nvCxnSpPr>
        <p:spPr>
          <a:xfrm>
            <a:off x="2489200" y="2560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3" name="Shape 642"/>
          <p:cNvSpPr txBox="1"/>
          <p:nvPr/>
        </p:nvSpPr>
        <p:spPr>
          <a:xfrm>
            <a:off x="656379" y="3251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24" name="Shape 643"/>
          <p:cNvSpPr txBox="1"/>
          <p:nvPr/>
        </p:nvSpPr>
        <p:spPr>
          <a:xfrm>
            <a:off x="1987549" y="3251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25" name="Shape 644"/>
          <p:cNvSpPr txBox="1"/>
          <p:nvPr/>
        </p:nvSpPr>
        <p:spPr>
          <a:xfrm>
            <a:off x="3271865" y="3251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hape 645"/>
          <p:cNvCxnSpPr/>
          <p:nvPr/>
        </p:nvCxnSpPr>
        <p:spPr>
          <a:xfrm flipH="1">
            <a:off x="86362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7" name="Shape 646"/>
          <p:cNvCxnSpPr/>
          <p:nvPr/>
        </p:nvCxnSpPr>
        <p:spPr>
          <a:xfrm>
            <a:off x="295656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8" name="Shape 647"/>
          <p:cNvSpPr txBox="1"/>
          <p:nvPr/>
        </p:nvSpPr>
        <p:spPr>
          <a:xfrm>
            <a:off x="5203349" y="711200"/>
            <a:ext cx="90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ROOT</a:t>
            </a:r>
            <a:endParaRPr/>
          </a:p>
        </p:txBody>
      </p:sp>
      <p:cxnSp>
        <p:nvCxnSpPr>
          <p:cNvPr id="30" name="Shape 649"/>
          <p:cNvCxnSpPr/>
          <p:nvPr/>
        </p:nvCxnSpPr>
        <p:spPr>
          <a:xfrm>
            <a:off x="1079650" y="3730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1" name="Shape 650"/>
          <p:cNvSpPr txBox="1"/>
          <p:nvPr/>
        </p:nvSpPr>
        <p:spPr>
          <a:xfrm>
            <a:off x="76705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pic>
        <p:nvPicPr>
          <p:cNvPr id="32" name="Shape 6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60" y="3068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652"/>
          <p:cNvSpPr txBox="1"/>
          <p:nvPr/>
        </p:nvSpPr>
        <p:spPr>
          <a:xfrm>
            <a:off x="96622" y="3394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sp>
        <p:nvSpPr>
          <p:cNvPr id="34" name="Shape 653"/>
          <p:cNvSpPr txBox="1"/>
          <p:nvPr/>
        </p:nvSpPr>
        <p:spPr>
          <a:xfrm>
            <a:off x="209630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35" name="Shape 654"/>
          <p:cNvCxnSpPr/>
          <p:nvPr/>
        </p:nvCxnSpPr>
        <p:spPr>
          <a:xfrm>
            <a:off x="1318010" y="3730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7" name="Shape 656"/>
          <p:cNvSpPr txBox="1"/>
          <p:nvPr/>
        </p:nvSpPr>
        <p:spPr>
          <a:xfrm>
            <a:off x="5169537" y="3237114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ABSOLUTE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PATH</a:t>
            </a:r>
            <a:endParaRPr sz="2000" dirty="0"/>
          </a:p>
        </p:txBody>
      </p:sp>
      <p:sp>
        <p:nvSpPr>
          <p:cNvPr id="38" name="Shape 657"/>
          <p:cNvSpPr txBox="1"/>
          <p:nvPr/>
        </p:nvSpPr>
        <p:spPr>
          <a:xfrm>
            <a:off x="5859583" y="4493375"/>
            <a:ext cx="1886009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/home/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578"/>
          <p:cNvSpPr/>
          <p:nvPr/>
        </p:nvSpPr>
        <p:spPr>
          <a:xfrm rot="16200000">
            <a:off x="-409259" y="2652285"/>
            <a:ext cx="2427000" cy="8949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36C09"/>
          </a:solidFill>
          <a:ln w="9525" cap="flat" cmpd="sng">
            <a:solidFill>
              <a:srgbClr val="E46C0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24373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662"/>
          <p:cNvSpPr/>
          <p:nvPr/>
        </p:nvSpPr>
        <p:spPr>
          <a:xfrm>
            <a:off x="3971925" y="394175"/>
            <a:ext cx="9615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Shape 663"/>
          <p:cNvSpPr/>
          <p:nvPr/>
        </p:nvSpPr>
        <p:spPr>
          <a:xfrm>
            <a:off x="1908375" y="1728725"/>
            <a:ext cx="9615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Shape 700"/>
          <p:cNvCxnSpPr/>
          <p:nvPr/>
        </p:nvCxnSpPr>
        <p:spPr>
          <a:xfrm flipH="1">
            <a:off x="2877389" y="1086843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4" name="Shape 623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050" y="41671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624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00" y="41622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625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4267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626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27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28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16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629"/>
          <p:cNvSpPr txBox="1"/>
          <p:nvPr/>
        </p:nvSpPr>
        <p:spPr>
          <a:xfrm>
            <a:off x="4343400" y="579120"/>
            <a:ext cx="2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500"/>
          </a:p>
        </p:txBody>
      </p:sp>
      <p:sp>
        <p:nvSpPr>
          <p:cNvPr id="11" name="Shape 630"/>
          <p:cNvSpPr txBox="1"/>
          <p:nvPr/>
        </p:nvSpPr>
        <p:spPr>
          <a:xfrm>
            <a:off x="2047240" y="1910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sp>
        <p:nvSpPr>
          <p:cNvPr id="12" name="Shape 631"/>
          <p:cNvSpPr txBox="1"/>
          <p:nvPr/>
        </p:nvSpPr>
        <p:spPr>
          <a:xfrm>
            <a:off x="4262120" y="1910080"/>
            <a:ext cx="4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</a:t>
            </a:r>
            <a:endParaRPr sz="1500"/>
          </a:p>
        </p:txBody>
      </p:sp>
      <p:sp>
        <p:nvSpPr>
          <p:cNvPr id="13" name="Shape 632"/>
          <p:cNvSpPr txBox="1"/>
          <p:nvPr/>
        </p:nvSpPr>
        <p:spPr>
          <a:xfrm>
            <a:off x="6334760" y="1910080"/>
            <a:ext cx="4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lib</a:t>
            </a:r>
            <a:endParaRPr sz="1500"/>
          </a:p>
        </p:txBody>
      </p:sp>
      <p:cxnSp>
        <p:nvCxnSpPr>
          <p:cNvPr id="14" name="Shape 633"/>
          <p:cNvCxnSpPr/>
          <p:nvPr/>
        </p:nvCxnSpPr>
        <p:spPr>
          <a:xfrm flipH="1">
            <a:off x="295658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5" name="Shape 634"/>
          <p:cNvCxnSpPr/>
          <p:nvPr/>
        </p:nvCxnSpPr>
        <p:spPr>
          <a:xfrm>
            <a:off x="504952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6" name="Shape 635"/>
          <p:cNvCxnSpPr>
            <a:endCxn id="8" idx="0"/>
          </p:cNvCxnSpPr>
          <p:nvPr/>
        </p:nvCxnSpPr>
        <p:spPr>
          <a:xfrm>
            <a:off x="4452680" y="122946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636"/>
          <p:cNvCxnSpPr/>
          <p:nvPr/>
        </p:nvCxnSpPr>
        <p:spPr>
          <a:xfrm>
            <a:off x="5120640" y="1229360"/>
            <a:ext cx="26925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637"/>
          <p:cNvSpPr txBox="1"/>
          <p:nvPr/>
        </p:nvSpPr>
        <p:spPr>
          <a:xfrm>
            <a:off x="7934960" y="1510268"/>
            <a:ext cx="34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pic>
        <p:nvPicPr>
          <p:cNvPr id="19" name="Shape 638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50" y="3068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63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640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84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hape 641"/>
          <p:cNvCxnSpPr/>
          <p:nvPr/>
        </p:nvCxnSpPr>
        <p:spPr>
          <a:xfrm>
            <a:off x="2489200" y="2560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3" name="Shape 642"/>
          <p:cNvSpPr txBox="1"/>
          <p:nvPr/>
        </p:nvSpPr>
        <p:spPr>
          <a:xfrm>
            <a:off x="656379" y="3251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24" name="Shape 643"/>
          <p:cNvSpPr txBox="1"/>
          <p:nvPr/>
        </p:nvSpPr>
        <p:spPr>
          <a:xfrm>
            <a:off x="1987549" y="3251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25" name="Shape 644"/>
          <p:cNvSpPr txBox="1"/>
          <p:nvPr/>
        </p:nvSpPr>
        <p:spPr>
          <a:xfrm>
            <a:off x="3271865" y="3251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hape 645"/>
          <p:cNvCxnSpPr/>
          <p:nvPr/>
        </p:nvCxnSpPr>
        <p:spPr>
          <a:xfrm flipH="1">
            <a:off x="86362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7" name="Shape 646"/>
          <p:cNvCxnSpPr/>
          <p:nvPr/>
        </p:nvCxnSpPr>
        <p:spPr>
          <a:xfrm>
            <a:off x="295656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8" name="Shape 647"/>
          <p:cNvSpPr txBox="1"/>
          <p:nvPr/>
        </p:nvSpPr>
        <p:spPr>
          <a:xfrm>
            <a:off x="5203349" y="711200"/>
            <a:ext cx="90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ROOT</a:t>
            </a:r>
            <a:endParaRPr/>
          </a:p>
        </p:txBody>
      </p:sp>
      <p:cxnSp>
        <p:nvCxnSpPr>
          <p:cNvPr id="30" name="Shape 649"/>
          <p:cNvCxnSpPr/>
          <p:nvPr/>
        </p:nvCxnSpPr>
        <p:spPr>
          <a:xfrm>
            <a:off x="1079650" y="3730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1" name="Shape 650"/>
          <p:cNvSpPr txBox="1"/>
          <p:nvPr/>
        </p:nvSpPr>
        <p:spPr>
          <a:xfrm>
            <a:off x="76705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pic>
        <p:nvPicPr>
          <p:cNvPr id="32" name="Shape 6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60" y="3068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652"/>
          <p:cNvSpPr txBox="1"/>
          <p:nvPr/>
        </p:nvSpPr>
        <p:spPr>
          <a:xfrm>
            <a:off x="96622" y="3394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sp>
        <p:nvSpPr>
          <p:cNvPr id="34" name="Shape 653"/>
          <p:cNvSpPr txBox="1"/>
          <p:nvPr/>
        </p:nvSpPr>
        <p:spPr>
          <a:xfrm>
            <a:off x="209630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35" name="Shape 654"/>
          <p:cNvCxnSpPr/>
          <p:nvPr/>
        </p:nvCxnSpPr>
        <p:spPr>
          <a:xfrm>
            <a:off x="1318010" y="3730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7" name="Shape 656"/>
          <p:cNvSpPr txBox="1"/>
          <p:nvPr/>
        </p:nvSpPr>
        <p:spPr>
          <a:xfrm>
            <a:off x="5169537" y="3237114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ABSOLUTE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PATH</a:t>
            </a:r>
            <a:endParaRPr sz="2000" dirty="0"/>
          </a:p>
        </p:txBody>
      </p:sp>
      <p:sp>
        <p:nvSpPr>
          <p:cNvPr id="38" name="Shape 657"/>
          <p:cNvSpPr txBox="1"/>
          <p:nvPr/>
        </p:nvSpPr>
        <p:spPr>
          <a:xfrm>
            <a:off x="5859583" y="4493375"/>
            <a:ext cx="1886009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/home/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5241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707"/>
          <p:cNvSpPr txBox="1"/>
          <p:nvPr/>
        </p:nvSpPr>
        <p:spPr>
          <a:xfrm>
            <a:off x="497840" y="274638"/>
            <a:ext cx="814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Note About Dot!</a:t>
            </a:r>
            <a:endParaRPr dirty="0"/>
          </a:p>
        </p:txBody>
      </p:sp>
      <p:sp>
        <p:nvSpPr>
          <p:cNvPr id="6" name="Shape 708"/>
          <p:cNvSpPr txBox="1"/>
          <p:nvPr/>
        </p:nvSpPr>
        <p:spPr>
          <a:xfrm>
            <a:off x="629920" y="1285902"/>
            <a:ext cx="786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cs typeface="Calibri"/>
                <a:sym typeface="Calibri"/>
              </a:rPr>
              <a:t>. means “In your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pwd</a:t>
            </a:r>
            <a:r>
              <a:rPr lang="en-GB" sz="2000" dirty="0">
                <a:latin typeface="Calibri"/>
                <a:cs typeface="Calibri"/>
                <a:sym typeface="Calibri"/>
              </a:rPr>
              <a:t> …”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cs typeface="Calibri"/>
                <a:sym typeface="Calibri"/>
              </a:rPr>
              <a:t>This command means “List everything that’s in the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pwd</a:t>
            </a:r>
            <a:r>
              <a:rPr lang="en-GB" sz="2000" dirty="0">
                <a:latin typeface="Calibri"/>
                <a:cs typeface="Calibri"/>
                <a:sym typeface="Calibri"/>
              </a:rPr>
              <a:t>”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>
              <a:latin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>
              <a:latin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cs typeface="Calibri"/>
                <a:sym typeface="Calibri"/>
              </a:rPr>
              <a:t>This command means “List everything that’s in the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pwd</a:t>
            </a:r>
            <a:r>
              <a:rPr lang="en-GB" sz="2000" dirty="0">
                <a:latin typeface="Calibri"/>
                <a:cs typeface="Calibri"/>
                <a:sym typeface="Calibri"/>
              </a:rPr>
              <a:t> within a sub-directory called Data”</a:t>
            </a:r>
          </a:p>
        </p:txBody>
      </p:sp>
      <p:sp>
        <p:nvSpPr>
          <p:cNvPr id="11" name="Shape 713"/>
          <p:cNvSpPr/>
          <p:nvPr/>
        </p:nvSpPr>
        <p:spPr>
          <a:xfrm>
            <a:off x="3534070" y="3482049"/>
            <a:ext cx="2055600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20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./Data/</a:t>
            </a:r>
            <a:endParaRPr sz="2000" dirty="0"/>
          </a:p>
        </p:txBody>
      </p:sp>
      <p:pic>
        <p:nvPicPr>
          <p:cNvPr id="13" name="Shape 85">
            <a:extLst>
              <a:ext uri="{FF2B5EF4-FFF2-40B4-BE49-F238E27FC236}">
                <a16:creationId xmlns:a16="http://schemas.microsoft.com/office/drawing/2014/main" id="{22390394-BAAA-1544-A1AE-ABFD26A24D5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708">
            <a:extLst>
              <a:ext uri="{FF2B5EF4-FFF2-40B4-BE49-F238E27FC236}">
                <a16:creationId xmlns:a16="http://schemas.microsoft.com/office/drawing/2014/main" id="{144FCD4B-153F-5347-896B-B372B5F24CA6}"/>
              </a:ext>
            </a:extLst>
          </p:cNvPr>
          <p:cNvSpPr txBox="1"/>
          <p:nvPr/>
        </p:nvSpPr>
        <p:spPr>
          <a:xfrm>
            <a:off x="629920" y="4236429"/>
            <a:ext cx="786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cs typeface="Calibri"/>
                <a:sym typeface="Calibri"/>
              </a:rPr>
              <a:t>In most cases, people don’t use ./ at the beginning of a path. As long as the file/directory is within your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pwd</a:t>
            </a:r>
            <a:r>
              <a:rPr lang="en-GB" sz="2000" dirty="0">
                <a:latin typeface="Calibri"/>
                <a:cs typeface="Calibri"/>
                <a:sym typeface="Calibri"/>
              </a:rPr>
              <a:t>, the command will work.</a:t>
            </a:r>
          </a:p>
        </p:txBody>
      </p:sp>
      <p:sp>
        <p:nvSpPr>
          <p:cNvPr id="15" name="Shape 713">
            <a:extLst>
              <a:ext uri="{FF2B5EF4-FFF2-40B4-BE49-F238E27FC236}">
                <a16:creationId xmlns:a16="http://schemas.microsoft.com/office/drawing/2014/main" id="{9D794301-F593-0F48-8AD6-8EEA6BBC4B8A}"/>
              </a:ext>
            </a:extLst>
          </p:cNvPr>
          <p:cNvSpPr/>
          <p:nvPr/>
        </p:nvSpPr>
        <p:spPr>
          <a:xfrm>
            <a:off x="2097700" y="5158766"/>
            <a:ext cx="2055600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20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./Data/</a:t>
            </a:r>
            <a:endParaRPr sz="2000" dirty="0"/>
          </a:p>
        </p:txBody>
      </p:sp>
      <p:sp>
        <p:nvSpPr>
          <p:cNvPr id="16" name="Shape 713">
            <a:extLst>
              <a:ext uri="{FF2B5EF4-FFF2-40B4-BE49-F238E27FC236}">
                <a16:creationId xmlns:a16="http://schemas.microsoft.com/office/drawing/2014/main" id="{C063C50D-8FDD-A941-B13E-1B3DE88EAC74}"/>
              </a:ext>
            </a:extLst>
          </p:cNvPr>
          <p:cNvSpPr/>
          <p:nvPr/>
        </p:nvSpPr>
        <p:spPr>
          <a:xfrm>
            <a:off x="5107600" y="5158766"/>
            <a:ext cx="2055600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ls Data</a:t>
            </a:r>
            <a:endParaRPr sz="2000" dirty="0"/>
          </a:p>
        </p:txBody>
      </p:sp>
      <p:sp>
        <p:nvSpPr>
          <p:cNvPr id="17" name="Shape 708">
            <a:extLst>
              <a:ext uri="{FF2B5EF4-FFF2-40B4-BE49-F238E27FC236}">
                <a16:creationId xmlns:a16="http://schemas.microsoft.com/office/drawing/2014/main" id="{18BD4F34-4917-F74E-A78B-5FE63C802FBC}"/>
              </a:ext>
            </a:extLst>
          </p:cNvPr>
          <p:cNvSpPr txBox="1"/>
          <p:nvPr/>
        </p:nvSpPr>
        <p:spPr>
          <a:xfrm>
            <a:off x="4393565" y="4952439"/>
            <a:ext cx="473770" cy="57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>
                <a:latin typeface="Calibri"/>
                <a:cs typeface="Calibri"/>
                <a:sym typeface="Calibri"/>
              </a:rPr>
              <a:t>=</a:t>
            </a:r>
          </a:p>
        </p:txBody>
      </p:sp>
      <p:sp>
        <p:nvSpPr>
          <p:cNvPr id="18" name="Shape 708">
            <a:extLst>
              <a:ext uri="{FF2B5EF4-FFF2-40B4-BE49-F238E27FC236}">
                <a16:creationId xmlns:a16="http://schemas.microsoft.com/office/drawing/2014/main" id="{B1264724-3877-0748-B18A-76504FA89F9F}"/>
              </a:ext>
            </a:extLst>
          </p:cNvPr>
          <p:cNvSpPr txBox="1"/>
          <p:nvPr/>
        </p:nvSpPr>
        <p:spPr>
          <a:xfrm>
            <a:off x="629920" y="5831366"/>
            <a:ext cx="786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cs typeface="Calibri"/>
                <a:sym typeface="Calibri"/>
              </a:rPr>
              <a:t>Dot is most helpful when you want to “copy a file to your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pwd</a:t>
            </a:r>
            <a:r>
              <a:rPr lang="en-GB" sz="2000" dirty="0">
                <a:latin typeface="Calibri"/>
                <a:cs typeface="Calibri"/>
                <a:sym typeface="Calibri"/>
              </a:rPr>
              <a:t>”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cs typeface="Calibri"/>
                <a:sym typeface="Calibri"/>
              </a:rPr>
              <a:t>…But we’ll talk about this more later!</a:t>
            </a:r>
          </a:p>
        </p:txBody>
      </p:sp>
      <p:sp>
        <p:nvSpPr>
          <p:cNvPr id="12" name="Shape 713">
            <a:extLst>
              <a:ext uri="{FF2B5EF4-FFF2-40B4-BE49-F238E27FC236}">
                <a16:creationId xmlns:a16="http://schemas.microsoft.com/office/drawing/2014/main" id="{B82CA8F4-9C18-CB41-922F-723C35878172}"/>
              </a:ext>
            </a:extLst>
          </p:cNvPr>
          <p:cNvSpPr/>
          <p:nvPr/>
        </p:nvSpPr>
        <p:spPr>
          <a:xfrm>
            <a:off x="3853815" y="2023589"/>
            <a:ext cx="1436370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ls ./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41372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300487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We’re Going To Do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8F63A67-EE86-FC4B-AED2-27B45049ECA5}"/>
              </a:ext>
            </a:extLst>
          </p:cNvPr>
          <p:cNvSpPr/>
          <p:nvPr/>
        </p:nvSpPr>
        <p:spPr>
          <a:xfrm>
            <a:off x="6876204" y="2261767"/>
            <a:ext cx="288235" cy="111843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33D65-BCA7-6342-BCD1-379C4E77D4A3}"/>
              </a:ext>
            </a:extLst>
          </p:cNvPr>
          <p:cNvSpPr txBox="1"/>
          <p:nvPr/>
        </p:nvSpPr>
        <p:spPr>
          <a:xfrm>
            <a:off x="7215809" y="2118166"/>
            <a:ext cx="1570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When You Have a Reference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B5A8FB-FAA9-684B-A2CC-093213F16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34" y="1164330"/>
            <a:ext cx="6634196" cy="45293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308251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707"/>
          <p:cNvSpPr txBox="1"/>
          <p:nvPr/>
        </p:nvSpPr>
        <p:spPr>
          <a:xfrm>
            <a:off x="497840" y="274638"/>
            <a:ext cx="814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Let’s put this to practice</a:t>
            </a:r>
            <a:endParaRPr dirty="0"/>
          </a:p>
        </p:txBody>
      </p:sp>
      <p:sp>
        <p:nvSpPr>
          <p:cNvPr id="6" name="Shape 708"/>
          <p:cNvSpPr txBox="1"/>
          <p:nvPr/>
        </p:nvSpPr>
        <p:spPr>
          <a:xfrm>
            <a:off x="629920" y="1285902"/>
            <a:ext cx="786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Where am I right now? (Should be the Data directory)</a:t>
            </a:r>
            <a:endParaRPr sz="2000" dirty="0"/>
          </a:p>
        </p:txBody>
      </p:sp>
      <p:sp>
        <p:nvSpPr>
          <p:cNvPr id="7" name="Shape 709"/>
          <p:cNvSpPr txBox="1"/>
          <p:nvPr/>
        </p:nvSpPr>
        <p:spPr>
          <a:xfrm>
            <a:off x="4059800" y="1722313"/>
            <a:ext cx="1024400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20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pwd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" name="Shape 710"/>
          <p:cNvSpPr txBox="1"/>
          <p:nvPr/>
        </p:nvSpPr>
        <p:spPr>
          <a:xfrm>
            <a:off x="2665359" y="2347346"/>
            <a:ext cx="3813282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Change to the directory above</a:t>
            </a:r>
            <a:endParaRPr sz="2000" dirty="0"/>
          </a:p>
        </p:txBody>
      </p:sp>
      <p:sp>
        <p:nvSpPr>
          <p:cNvPr id="9" name="Shape 711"/>
          <p:cNvSpPr txBox="1"/>
          <p:nvPr/>
        </p:nvSpPr>
        <p:spPr>
          <a:xfrm>
            <a:off x="3806742" y="2972379"/>
            <a:ext cx="1530517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../</a:t>
            </a:r>
            <a:endParaRPr sz="2000" dirty="0"/>
          </a:p>
        </p:txBody>
      </p:sp>
      <p:sp>
        <p:nvSpPr>
          <p:cNvPr id="10" name="Shape 712"/>
          <p:cNvSpPr txBox="1"/>
          <p:nvPr/>
        </p:nvSpPr>
        <p:spPr>
          <a:xfrm>
            <a:off x="2192074" y="3597412"/>
            <a:ext cx="4759853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Let’s list the contents of the Data directory</a:t>
            </a:r>
            <a:endParaRPr sz="2000" dirty="0"/>
          </a:p>
        </p:txBody>
      </p:sp>
      <p:sp>
        <p:nvSpPr>
          <p:cNvPr id="11" name="Shape 713"/>
          <p:cNvSpPr/>
          <p:nvPr/>
        </p:nvSpPr>
        <p:spPr>
          <a:xfrm>
            <a:off x="3544149" y="4222447"/>
            <a:ext cx="2055600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20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./Data/</a:t>
            </a:r>
            <a:endParaRPr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40080" y="4793260"/>
            <a:ext cx="7863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CHALLENGE 1!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Move into the Data directory and list the contents of your home directory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In Data, make a new directory and move into this location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From this new directory, move into your home directory IN ONE COMMAND and check your location</a:t>
            </a:r>
          </a:p>
        </p:txBody>
      </p:sp>
    </p:spTree>
    <p:extLst>
      <p:ext uri="{BB962C8B-B14F-4D97-AF65-F5344CB8AC3E}">
        <p14:creationId xmlns:p14="http://schemas.microsoft.com/office/powerpoint/2010/main" val="71776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09972" y="249811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Start by typing: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Followed by tab twice quickly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0587" y="201197"/>
            <a:ext cx="8545573" cy="865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If You’re Typing, You’re Doing Something </a:t>
            </a:r>
          </a:p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Wrong!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489" y="1239520"/>
            <a:ext cx="7827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Tab complete is a nice trick to save you typing paths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 this example we are going to list everything in the directory 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/home/genomics/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workshop_materials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2" name="Rectangle 1"/>
          <p:cNvSpPr/>
          <p:nvPr/>
        </p:nvSpPr>
        <p:spPr>
          <a:xfrm>
            <a:off x="3680132" y="2973659"/>
            <a:ext cx="1658002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	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83034" y="5976658"/>
            <a:ext cx="440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This shows the contents of the root directory</a:t>
            </a:r>
          </a:p>
        </p:txBody>
      </p:sp>
      <p:pic>
        <p:nvPicPr>
          <p:cNvPr id="8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Screen Shot 2018-09-11 at 13.47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99" y="3935139"/>
            <a:ext cx="7950603" cy="16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2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15270" y="1038838"/>
            <a:ext cx="123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Now type: </a:t>
            </a:r>
          </a:p>
        </p:txBody>
      </p:sp>
      <p:sp>
        <p:nvSpPr>
          <p:cNvPr id="2" name="Rectangle 1"/>
          <p:cNvSpPr/>
          <p:nvPr/>
        </p:nvSpPr>
        <p:spPr>
          <a:xfrm>
            <a:off x="3803126" y="1474848"/>
            <a:ext cx="1658002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73986" y="6111947"/>
            <a:ext cx="5196029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Tab complete will fill in paths, save you time in typing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 prevent typos!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2937" y="1910858"/>
            <a:ext cx="659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Followed by tab once. The path to the /home/ directory has filled in.</a:t>
            </a:r>
          </a:p>
        </p:txBody>
      </p:sp>
      <p:sp>
        <p:nvSpPr>
          <p:cNvPr id="9" name="Rectangle 8"/>
          <p:cNvSpPr/>
          <p:nvPr/>
        </p:nvSpPr>
        <p:spPr>
          <a:xfrm>
            <a:off x="3723335" y="2346868"/>
            <a:ext cx="1817584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/home/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5982" y="2782878"/>
            <a:ext cx="115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Now type: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50612" y="3218888"/>
            <a:ext cx="2163030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/home/g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2474" y="3654898"/>
            <a:ext cx="757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Followed by tab once. The path to the /home/genomics/ directory has filled in.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77125" y="4090908"/>
            <a:ext cx="3110005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/home/genomics</a:t>
            </a:r>
          </a:p>
        </p:txBody>
      </p:sp>
      <p:pic>
        <p:nvPicPr>
          <p:cNvPr id="14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10613" y="201197"/>
            <a:ext cx="8545573" cy="865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If You’re Typing, You’re Doing Something </a:t>
            </a:r>
          </a:p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Wrong!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73195" y="4526918"/>
            <a:ext cx="131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Finally type: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77125" y="4962928"/>
            <a:ext cx="3110005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/home/genomics/w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98976" y="5398938"/>
            <a:ext cx="5746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Followed by tab once </a:t>
            </a:r>
            <a:r>
              <a:rPr lang="en-US" sz="1800" kern="1200" dirty="0">
                <a:solidFill>
                  <a:prstClr val="black"/>
                </a:solidFill>
                <a:latin typeface="Calibri"/>
              </a:rPr>
              <a:t>to finish the path,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and then enter.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You’ve now listed that directory contents.</a:t>
            </a:r>
          </a:p>
        </p:txBody>
      </p:sp>
    </p:spTree>
    <p:extLst>
      <p:ext uri="{BB962C8B-B14F-4D97-AF65-F5344CB8AC3E}">
        <p14:creationId xmlns:p14="http://schemas.microsoft.com/office/powerpoint/2010/main" val="126646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5" grpId="0" animBg="1"/>
      <p:bldP spid="6" grpId="0"/>
      <p:bldP spid="9" grpId="0" animBg="1"/>
      <p:bldP spid="7" grpId="0"/>
      <p:bldP spid="11" grpId="0" animBg="1"/>
      <p:bldP spid="12" grpId="0"/>
      <p:bldP spid="13" grpId="0" animBg="1"/>
      <p:bldP spid="17" grpId="0"/>
      <p:bldP spid="18" grpId="0" animBg="1"/>
      <p:bldP spid="1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8489" y="1239520"/>
            <a:ext cx="782702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Two more tricks for less typing!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 Represents a special character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 example: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Will list everything in my home directory ending .txt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up arrow can be used to re-run commands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Press your up arrow and see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If you want all of these commands listed, simply type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8142" y="2421374"/>
            <a:ext cx="3647716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/home/genomics/*.txt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6318" y="5232400"/>
            <a:ext cx="1431364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history</a:t>
            </a:r>
          </a:p>
        </p:txBody>
      </p:sp>
      <p:pic>
        <p:nvPicPr>
          <p:cNvPr id="8" name="Shape 734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99214" y="201197"/>
            <a:ext cx="8545573" cy="865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If You’re Typing, You’re Doing Something </a:t>
            </a:r>
          </a:p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Wrong!</a:t>
            </a:r>
          </a:p>
        </p:txBody>
      </p:sp>
    </p:spTree>
    <p:extLst>
      <p:ext uri="{BB962C8B-B14F-4D97-AF65-F5344CB8AC3E}">
        <p14:creationId xmlns:p14="http://schemas.microsoft.com/office/powerpoint/2010/main" val="403071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53"/>
          <p:cNvSpPr txBox="1"/>
          <p:nvPr/>
        </p:nvSpPr>
        <p:spPr>
          <a:xfrm>
            <a:off x="3482580" y="1724174"/>
            <a:ext cx="22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Any Questions So Far?</a:t>
            </a:r>
            <a:endParaRPr dirty="0"/>
          </a:p>
        </p:txBody>
      </p:sp>
      <p:pic>
        <p:nvPicPr>
          <p:cNvPr id="5" name="Shape 7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9228" y="2139180"/>
            <a:ext cx="4365545" cy="257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2788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7840" y="274638"/>
            <a:ext cx="814832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Binary programs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7437" y="1320800"/>
            <a:ext cx="57691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These are all programs installed on the Unix machine.</a:t>
            </a:r>
          </a:p>
          <a:p>
            <a:pPr algn="ctr"/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2000" dirty="0">
                <a:latin typeface="Calibri"/>
                <a:cs typeface="Calibri"/>
              </a:rPr>
              <a:t>They can be found in /bin</a:t>
            </a:r>
          </a:p>
          <a:p>
            <a:pPr algn="ctr"/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7973" y="6334329"/>
            <a:ext cx="3369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These include </a:t>
            </a:r>
            <a:r>
              <a:rPr lang="en-US" sz="2000" dirty="0" err="1">
                <a:latin typeface="Calibri"/>
                <a:cs typeface="Calibri"/>
              </a:rPr>
              <a:t>pwd</a:t>
            </a:r>
            <a:r>
              <a:rPr lang="en-US" sz="2000" dirty="0">
                <a:latin typeface="Calibri"/>
                <a:cs typeface="Calibri"/>
              </a:rPr>
              <a:t>, </a:t>
            </a:r>
            <a:r>
              <a:rPr lang="en-US" sz="2000" dirty="0" err="1">
                <a:latin typeface="Calibri"/>
                <a:cs typeface="Calibri"/>
              </a:rPr>
              <a:t>mkdir</a:t>
            </a:r>
            <a:r>
              <a:rPr lang="en-US" sz="2000" dirty="0">
                <a:latin typeface="Calibri"/>
                <a:cs typeface="Calibri"/>
              </a:rPr>
              <a:t>, </a:t>
            </a:r>
            <a:r>
              <a:rPr lang="en-US" sz="2000" dirty="0" err="1">
                <a:latin typeface="Calibri"/>
                <a:cs typeface="Calibri"/>
              </a:rPr>
              <a:t>ls</a:t>
            </a:r>
            <a:r>
              <a:rPr lang="en-US" sz="2000" dirty="0">
                <a:latin typeface="Calibri"/>
                <a:cs typeface="Calibri"/>
              </a:rPr>
              <a:t>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3856318" y="2336463"/>
            <a:ext cx="1431364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  <a:latin typeface="Courier New"/>
                <a:cs typeface="Courier New"/>
              </a:rPr>
              <a:t>$ </a:t>
            </a:r>
            <a:r>
              <a:rPr lang="en-US" sz="1800" dirty="0" err="1">
                <a:solidFill>
                  <a:srgbClr val="FFFFFF"/>
                </a:solidFill>
                <a:latin typeface="Courier New"/>
                <a:cs typeface="Courier New"/>
              </a:rPr>
              <a:t>ls</a:t>
            </a:r>
            <a:r>
              <a:rPr lang="en-US" sz="1800" dirty="0">
                <a:solidFill>
                  <a:srgbClr val="FFFFFF"/>
                </a:solidFill>
                <a:latin typeface="Courier New"/>
                <a:cs typeface="Courier New"/>
              </a:rPr>
              <a:t> /bin</a:t>
            </a:r>
          </a:p>
        </p:txBody>
      </p:sp>
      <p:pic>
        <p:nvPicPr>
          <p:cNvPr id="8" name="Shape 734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 Shot 2018-09-11 at 15.10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189" y="2797768"/>
            <a:ext cx="7607623" cy="35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814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3161" y="174037"/>
            <a:ext cx="9030839" cy="130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Every binary program has a </a:t>
            </a:r>
          </a:p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manual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6438" y="1605280"/>
            <a:ext cx="791112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 view the manual page, type man followed by the name of the program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lvl="0" algn="ctr"/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Open the manual page for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ls</a:t>
            </a:r>
            <a:endParaRPr lang="en-US" sz="1800" dirty="0"/>
          </a:p>
          <a:p>
            <a:pPr lvl="0" algn="ctr"/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Scroll through (enter) and find the options for: </a:t>
            </a:r>
          </a:p>
          <a:p>
            <a:pPr lvl="0" algn="ctr"/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long listing format (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-l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), human-readable sizes (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-h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) and sort by modification time (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-t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1800" dirty="0"/>
          </a:p>
          <a:p>
            <a:pPr lvl="0" algn="ctr"/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Exit the manual page (type q) and give these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ls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options a go in your Data directory</a:t>
            </a:r>
            <a:endParaRPr lang="en-US" sz="1800" dirty="0"/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02230" y="1974334"/>
            <a:ext cx="2539540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man &lt;PROGRAMME&gt;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36" y="2085826"/>
            <a:ext cx="1833881" cy="1452579"/>
          </a:xfrm>
          <a:prstGeom prst="rect">
            <a:avLst/>
          </a:prstGeom>
        </p:spPr>
      </p:pic>
      <p:pic>
        <p:nvPicPr>
          <p:cNvPr id="6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74"/>
          <p:cNvSpPr/>
          <p:nvPr/>
        </p:nvSpPr>
        <p:spPr>
          <a:xfrm>
            <a:off x="3938214" y="3174592"/>
            <a:ext cx="1292700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man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endParaRPr sz="18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" name="Shape 775"/>
          <p:cNvSpPr/>
          <p:nvPr/>
        </p:nvSpPr>
        <p:spPr>
          <a:xfrm>
            <a:off x="2106398" y="4927171"/>
            <a:ext cx="2244900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–l ./Data </a:t>
            </a:r>
            <a:endParaRPr dirty="0"/>
          </a:p>
        </p:txBody>
      </p:sp>
      <p:sp>
        <p:nvSpPr>
          <p:cNvPr id="9" name="Shape 776"/>
          <p:cNvSpPr txBox="1"/>
          <p:nvPr/>
        </p:nvSpPr>
        <p:spPr>
          <a:xfrm>
            <a:off x="4322743" y="4878401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 dirty="0"/>
          </a:p>
        </p:txBody>
      </p:sp>
      <p:sp>
        <p:nvSpPr>
          <p:cNvPr id="10" name="Shape 777"/>
          <p:cNvSpPr/>
          <p:nvPr/>
        </p:nvSpPr>
        <p:spPr>
          <a:xfrm>
            <a:off x="4817923" y="4930471"/>
            <a:ext cx="2145000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–t ./Data </a:t>
            </a:r>
            <a:endParaRPr dirty="0"/>
          </a:p>
        </p:txBody>
      </p:sp>
      <p:sp>
        <p:nvSpPr>
          <p:cNvPr id="14" name="Shape 775"/>
          <p:cNvSpPr/>
          <p:nvPr/>
        </p:nvSpPr>
        <p:spPr>
          <a:xfrm>
            <a:off x="1684835" y="5368792"/>
            <a:ext cx="2667982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–l -h ./Data </a:t>
            </a:r>
            <a:endParaRPr dirty="0"/>
          </a:p>
        </p:txBody>
      </p:sp>
      <p:sp>
        <p:nvSpPr>
          <p:cNvPr id="15" name="Shape 776"/>
          <p:cNvSpPr txBox="1"/>
          <p:nvPr/>
        </p:nvSpPr>
        <p:spPr>
          <a:xfrm>
            <a:off x="4322743" y="5370321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 dirty="0"/>
          </a:p>
        </p:txBody>
      </p:sp>
      <p:sp>
        <p:nvSpPr>
          <p:cNvPr id="16" name="Shape 777"/>
          <p:cNvSpPr/>
          <p:nvPr/>
        </p:nvSpPr>
        <p:spPr>
          <a:xfrm>
            <a:off x="4819442" y="5368792"/>
            <a:ext cx="2473126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lh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./Data </a:t>
            </a:r>
            <a:endParaRPr dirty="0"/>
          </a:p>
        </p:txBody>
      </p:sp>
      <p:sp>
        <p:nvSpPr>
          <p:cNvPr id="19" name="Shape 775"/>
          <p:cNvSpPr/>
          <p:nvPr/>
        </p:nvSpPr>
        <p:spPr>
          <a:xfrm>
            <a:off x="1420794" y="5810413"/>
            <a:ext cx="2933543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–l -h -t./Data </a:t>
            </a:r>
            <a:endParaRPr dirty="0"/>
          </a:p>
        </p:txBody>
      </p:sp>
      <p:sp>
        <p:nvSpPr>
          <p:cNvPr id="20" name="Shape 776"/>
          <p:cNvSpPr txBox="1"/>
          <p:nvPr/>
        </p:nvSpPr>
        <p:spPr>
          <a:xfrm>
            <a:off x="4322743" y="5786792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 dirty="0"/>
          </a:p>
        </p:txBody>
      </p:sp>
      <p:sp>
        <p:nvSpPr>
          <p:cNvPr id="21" name="Shape 777"/>
          <p:cNvSpPr/>
          <p:nvPr/>
        </p:nvSpPr>
        <p:spPr>
          <a:xfrm>
            <a:off x="4820961" y="5810413"/>
            <a:ext cx="2473126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lht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./Data </a:t>
            </a:r>
            <a:endParaRPr dirty="0"/>
          </a:p>
        </p:txBody>
      </p:sp>
      <p:sp>
        <p:nvSpPr>
          <p:cNvPr id="22" name="Shape 775"/>
          <p:cNvSpPr/>
          <p:nvPr/>
        </p:nvSpPr>
        <p:spPr>
          <a:xfrm>
            <a:off x="880138" y="6252034"/>
            <a:ext cx="3470255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–l –h –t -a ./Data </a:t>
            </a:r>
            <a:endParaRPr dirty="0"/>
          </a:p>
        </p:txBody>
      </p:sp>
      <p:sp>
        <p:nvSpPr>
          <p:cNvPr id="23" name="Shape 776"/>
          <p:cNvSpPr txBox="1"/>
          <p:nvPr/>
        </p:nvSpPr>
        <p:spPr>
          <a:xfrm>
            <a:off x="4322743" y="6203264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 dirty="0"/>
          </a:p>
        </p:txBody>
      </p:sp>
      <p:sp>
        <p:nvSpPr>
          <p:cNvPr id="24" name="Shape 777"/>
          <p:cNvSpPr/>
          <p:nvPr/>
        </p:nvSpPr>
        <p:spPr>
          <a:xfrm>
            <a:off x="4809907" y="6252034"/>
            <a:ext cx="2746702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lhta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./Data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842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4" grpId="0" animBg="1"/>
      <p:bldP spid="15" grpId="0"/>
      <p:bldP spid="16" grpId="0" animBg="1"/>
      <p:bldP spid="19" grpId="0" animBg="1"/>
      <p:bldP spid="20" grpId="0"/>
      <p:bldP spid="21" grpId="0" animBg="1"/>
      <p:bldP spid="22" grpId="0" animBg="1"/>
      <p:bldP spid="23" grpId="0"/>
      <p:bldP spid="2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17" name="Picture 1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18" name="Picture 17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19" name="Picture 1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cxnSp>
        <p:nvCxnSpPr>
          <p:cNvPr id="29" name="Straight Arrow Connector 28"/>
          <p:cNvCxnSpPr>
            <a:endCxn id="32" idx="0"/>
          </p:cNvCxnSpPr>
          <p:nvPr/>
        </p:nvCxnSpPr>
        <p:spPr>
          <a:xfrm>
            <a:off x="1270000" y="5486400"/>
            <a:ext cx="35075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33" idx="0"/>
          </p:cNvCxnSpPr>
          <p:nvPr/>
        </p:nvCxnSpPr>
        <p:spPr>
          <a:xfrm>
            <a:off x="1737360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98143" y="6085840"/>
            <a:ext cx="57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rags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61565" y="6085840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Earth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37360" y="6085840"/>
            <a:ext cx="89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Heaven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416452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 txBox="1">
            <a:spLocks/>
          </p:cNvSpPr>
          <p:nvPr/>
        </p:nvSpPr>
        <p:spPr>
          <a:xfrm>
            <a:off x="4488556" y="3160396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Examples!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1639459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001520" y="4840288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26560" y="4162346"/>
            <a:ext cx="45448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First I need you to make a new directory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called “Working” within your home directory.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Afterwards your file structure should look like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this!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pic>
        <p:nvPicPr>
          <p:cNvPr id="42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1191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81588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cxnSp>
        <p:nvCxnSpPr>
          <p:cNvPr id="30" name="Straight Arrow Connector 29"/>
          <p:cNvCxnSpPr>
            <a:endCxn id="3" idx="0"/>
          </p:cNvCxnSpPr>
          <p:nvPr/>
        </p:nvCxnSpPr>
        <p:spPr>
          <a:xfrm>
            <a:off x="1270000" y="5486400"/>
            <a:ext cx="35075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0"/>
          </p:cNvCxnSpPr>
          <p:nvPr/>
        </p:nvCxnSpPr>
        <p:spPr>
          <a:xfrm>
            <a:off x="1737360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98143" y="6085840"/>
            <a:ext cx="57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rags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1565" y="6085840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Earth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37360" y="6085840"/>
            <a:ext cx="89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Heaven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416452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Moving Files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639459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01520" y="4840288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09492" y="4168616"/>
            <a:ext cx="496395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Lets move Heaven and Earth from Data to Working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Now move Heaven too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REMEMBER TAB COMPLETE!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1127760" y="5486400"/>
            <a:ext cx="35075" cy="59944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1608979" y="5486400"/>
            <a:ext cx="447148" cy="599440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1127760" y="3931920"/>
            <a:ext cx="35075" cy="59944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1505529" y="4023360"/>
            <a:ext cx="483981" cy="508000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349750" y="4634448"/>
            <a:ext cx="3625164" cy="584776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6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cd ~/Data</a:t>
            </a:r>
          </a:p>
          <a:p>
            <a:pPr algn="ctr" defTabSz="457200">
              <a:buClrTx/>
              <a:buFontTx/>
              <a:buNone/>
            </a:pPr>
            <a:r>
              <a:rPr lang="en-US" sz="16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mv ./Earth ../Working/ 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5577840" y="5293360"/>
            <a:ext cx="162560" cy="264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6741572" y="5293360"/>
            <a:ext cx="162560" cy="264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627877" y="5410477"/>
            <a:ext cx="98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File Path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904132" y="5372854"/>
            <a:ext cx="14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Location Path</a:t>
            </a:r>
          </a:p>
        </p:txBody>
      </p:sp>
      <p:pic>
        <p:nvPicPr>
          <p:cNvPr id="50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5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 animBg="1"/>
      <p:bldP spid="41" grpId="0"/>
      <p:bldP spid="4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982675" y="6146800"/>
            <a:ext cx="574647" cy="308372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2676" y="6085840"/>
            <a:ext cx="57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rags</a:t>
            </a:r>
          </a:p>
        </p:txBody>
      </p:sp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81588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cxnSp>
        <p:nvCxnSpPr>
          <p:cNvPr id="30" name="Straight Arrow Connector 29"/>
          <p:cNvCxnSpPr>
            <a:endCxn id="3" idx="0"/>
          </p:cNvCxnSpPr>
          <p:nvPr/>
        </p:nvCxnSpPr>
        <p:spPr>
          <a:xfrm>
            <a:off x="2377332" y="5486400"/>
            <a:ext cx="35075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0"/>
          </p:cNvCxnSpPr>
          <p:nvPr/>
        </p:nvCxnSpPr>
        <p:spPr>
          <a:xfrm>
            <a:off x="2844692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68897" y="6085840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Earth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4692" y="6085840"/>
            <a:ext cx="89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Heaven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Moving Files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639459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01520" y="4840288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Working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572000" y="4168616"/>
            <a:ext cx="35332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mv can also be used to rename files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Let’s change rags to riches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63916" y="5034558"/>
            <a:ext cx="2955106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mv ./rags ./riches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5953760" y="5435600"/>
            <a:ext cx="162560" cy="264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7117492" y="5435600"/>
            <a:ext cx="162560" cy="264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994043" y="5546804"/>
            <a:ext cx="98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File Path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80052" y="5515094"/>
            <a:ext cx="14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Location Path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4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057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/>
      <p:bldP spid="15" grpId="0" animBg="1"/>
      <p:bldP spid="48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300487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We’re Going To Do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8F63A67-EE86-FC4B-AED2-27B45049ECA5}"/>
              </a:ext>
            </a:extLst>
          </p:cNvPr>
          <p:cNvSpPr/>
          <p:nvPr/>
        </p:nvSpPr>
        <p:spPr>
          <a:xfrm>
            <a:off x="6876204" y="3377629"/>
            <a:ext cx="288235" cy="70121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33D65-BCA7-6342-BCD1-379C4E77D4A3}"/>
              </a:ext>
            </a:extLst>
          </p:cNvPr>
          <p:cNvSpPr txBox="1"/>
          <p:nvPr/>
        </p:nvSpPr>
        <p:spPr>
          <a:xfrm>
            <a:off x="7215809" y="3117884"/>
            <a:ext cx="1570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When You Don’t Have a Reference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D3932A-6FE8-5545-9E96-365B31ABD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34" y="1164330"/>
            <a:ext cx="6634196" cy="45293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095664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cxnSp>
        <p:nvCxnSpPr>
          <p:cNvPr id="30" name="Straight Arrow Connector 29"/>
          <p:cNvCxnSpPr>
            <a:endCxn id="3" idx="0"/>
          </p:cNvCxnSpPr>
          <p:nvPr/>
        </p:nvCxnSpPr>
        <p:spPr>
          <a:xfrm>
            <a:off x="2377332" y="5486400"/>
            <a:ext cx="35075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0"/>
          </p:cNvCxnSpPr>
          <p:nvPr/>
        </p:nvCxnSpPr>
        <p:spPr>
          <a:xfrm>
            <a:off x="2844692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8897" y="6085840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Earth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4692" y="6085840"/>
            <a:ext cx="89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Heaven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639459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01520" y="4840288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Working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7" name="Shape 73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7550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cxnSp>
        <p:nvCxnSpPr>
          <p:cNvPr id="30" name="Straight Arrow Connector 29"/>
          <p:cNvCxnSpPr>
            <a:endCxn id="3" idx="0"/>
          </p:cNvCxnSpPr>
          <p:nvPr/>
        </p:nvCxnSpPr>
        <p:spPr>
          <a:xfrm>
            <a:off x="2377332" y="5486400"/>
            <a:ext cx="35075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0"/>
          </p:cNvCxnSpPr>
          <p:nvPr/>
        </p:nvCxnSpPr>
        <p:spPr>
          <a:xfrm>
            <a:off x="2844692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8897" y="6085840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Earth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4692" y="6085840"/>
            <a:ext cx="89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Heaven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Deleting Files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639459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01520" y="4840288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Working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052972" y="4168616"/>
            <a:ext cx="45712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Now let’s delete Heaven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(Check your present working directory is Data)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When prompted type y for yes and press enter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3017951" y="5994400"/>
            <a:ext cx="547778" cy="619760"/>
          </a:xfrm>
          <a:prstGeom prst="mathMultiply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19600" y="4981736"/>
            <a:ext cx="3647716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rm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–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i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../Working/Heaven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9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76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7" grpId="0" animBg="1"/>
      <p:bldP spid="1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5690" y="6085840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Earth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Deleting Files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639459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01520" y="4840288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Working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4892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117222" y="4168616"/>
            <a:ext cx="44427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Now let’s delete the entire Working directory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Including Earth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Multiply 43"/>
          <p:cNvSpPr/>
          <p:nvPr/>
        </p:nvSpPr>
        <p:spPr>
          <a:xfrm>
            <a:off x="2186330" y="4734560"/>
            <a:ext cx="547778" cy="619760"/>
          </a:xfrm>
          <a:prstGeom prst="mathMultiply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3765" y="4985306"/>
            <a:ext cx="3232150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rm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-r –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i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../Working/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1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95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 animBg="1"/>
      <p:bldP spid="1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Deleting Files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678960" y="4168616"/>
            <a:ext cx="53193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Deleting files is very dangerous! There is no recycle bin 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Unix! Once gone, files are gone for ever!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Therefore try to ALWAYS use 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rm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–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Empt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071" y="4948475"/>
            <a:ext cx="1143742" cy="1394937"/>
          </a:xfrm>
          <a:prstGeom prst="rect">
            <a:avLst/>
          </a:prstGeom>
        </p:spPr>
      </p:pic>
      <p:sp>
        <p:nvSpPr>
          <p:cNvPr id="45" name="Multiply 44"/>
          <p:cNvSpPr/>
          <p:nvPr/>
        </p:nvSpPr>
        <p:spPr>
          <a:xfrm>
            <a:off x="2906622" y="4948475"/>
            <a:ext cx="1431698" cy="1344692"/>
          </a:xfrm>
          <a:prstGeom prst="mathMultiply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6" name="Shape 734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12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17" name="Picture 1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18" name="Picture 17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19" name="Picture 1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Copying Files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732795" y="4168616"/>
            <a:ext cx="5211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Let’s make a copy of riches within the home directory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(Make sure your present working directory is Data)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17670" y="5091946"/>
            <a:ext cx="2539540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cp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./riches ../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923280" y="5496560"/>
            <a:ext cx="162560" cy="264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7087012" y="5496560"/>
            <a:ext cx="162560" cy="264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937754" y="5645944"/>
            <a:ext cx="98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File Path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49572" y="5576054"/>
            <a:ext cx="14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Location Path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3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20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 animBg="1"/>
      <p:bldP spid="37" grpId="0"/>
      <p:bldP spid="3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17" name="Picture 1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18" name="Picture 17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19" name="Picture 1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82570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86580" y="4665226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4" name="Shape 73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0434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17" name="Picture 1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18" name="Picture 17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19" name="Picture 1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Copying Files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563840" y="4168616"/>
            <a:ext cx="554960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You can also copy entire directories and use this function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 rename files/directories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Move to home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Make a copy of the Data directory here and call it Backup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582570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86580" y="4665226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2" name="Rectangle 1"/>
          <p:cNvSpPr/>
          <p:nvPr/>
        </p:nvSpPr>
        <p:spPr>
          <a:xfrm>
            <a:off x="5801461" y="5301734"/>
            <a:ext cx="1015798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cd ~</a:t>
            </a:r>
          </a:p>
        </p:txBody>
      </p:sp>
      <p:sp>
        <p:nvSpPr>
          <p:cNvPr id="4" name="Rectangle 3"/>
          <p:cNvSpPr/>
          <p:nvPr/>
        </p:nvSpPr>
        <p:spPr>
          <a:xfrm>
            <a:off x="4598460" y="6181407"/>
            <a:ext cx="3370672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cp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–r ./Data ./Backup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3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69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 animBg="1"/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17" name="Picture 1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18" name="Picture 17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19" name="Picture 1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82570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251046" y="4665226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pic>
        <p:nvPicPr>
          <p:cNvPr id="33" name="Picture 3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086871" y="4849892"/>
            <a:ext cx="86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Backup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9788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47904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824560" y="4023360"/>
            <a:ext cx="170096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6" name="Shape 73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5202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7840" y="274638"/>
            <a:ext cx="814832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Typical File Sizes</a:t>
            </a:r>
          </a:p>
        </p:txBody>
      </p:sp>
      <p:pic>
        <p:nvPicPr>
          <p:cNvPr id="9" name="Shape 1151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990"/>
          <a:stretch/>
        </p:blipFill>
        <p:spPr>
          <a:xfrm>
            <a:off x="694062" y="1211669"/>
            <a:ext cx="2257800" cy="214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149"/>
          <p:cNvSpPr txBox="1"/>
          <p:nvPr/>
        </p:nvSpPr>
        <p:spPr>
          <a:xfrm>
            <a:off x="3350870" y="1932569"/>
            <a:ext cx="5258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One Sequencing Sample on the </a:t>
            </a:r>
            <a:r>
              <a:rPr lang="en-GB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Illumina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NextSeq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3,000,000 reads = 1 Gb</a:t>
            </a:r>
            <a:endParaRPr dirty="0"/>
          </a:p>
        </p:txBody>
      </p:sp>
      <p:sp>
        <p:nvSpPr>
          <p:cNvPr id="11" name="Shape 1150"/>
          <p:cNvSpPr txBox="1"/>
          <p:nvPr/>
        </p:nvSpPr>
        <p:spPr>
          <a:xfrm>
            <a:off x="786017" y="3480162"/>
            <a:ext cx="7571967" cy="249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But typically you will sequence more than one sample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may have different patients, different locations, replicates etc…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size of the sequencing data file can easily become 100s of Gb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(or even bigger depending on the sequencer used)</a:t>
            </a:r>
            <a:endParaRPr/>
          </a:p>
        </p:txBody>
      </p:sp>
      <p:pic>
        <p:nvPicPr>
          <p:cNvPr id="12" name="Shape 73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6955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7840" y="274638"/>
            <a:ext cx="814832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Archived/Compressed Files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3963" y="1207254"/>
            <a:ext cx="793608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Commonly, people will archive directories and compress large files so that they are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easier to store or share. Here’s an example:</a:t>
            </a:r>
          </a:p>
          <a:p>
            <a:pPr algn="ctr" defTabSz="457200">
              <a:buClrTx/>
              <a:buFontTx/>
              <a:buNone/>
            </a:pPr>
            <a:r>
              <a:rPr lang="en-US" sz="1800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sequences.tar.gz</a:t>
            </a:r>
            <a:endParaRPr lang="en-US" sz="18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.tar – means that it is a tape archived directory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gz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– means that it is 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gzipped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file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These can be used alone or in combination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 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uncompress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Tar Archive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(x = extract, v = verbose, f = all files)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Gzipped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file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Gzipped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Tar archive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25186" y="4260334"/>
            <a:ext cx="3093628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tar -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xvf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&lt;filename&gt;</a:t>
            </a:r>
          </a:p>
        </p:txBody>
      </p:sp>
      <p:sp>
        <p:nvSpPr>
          <p:cNvPr id="5" name="Rectangle 4"/>
          <p:cNvSpPr/>
          <p:nvPr/>
        </p:nvSpPr>
        <p:spPr>
          <a:xfrm>
            <a:off x="3163708" y="5398254"/>
            <a:ext cx="2816584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gunzip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&lt;filename&gt;</a:t>
            </a:r>
          </a:p>
        </p:txBody>
      </p:sp>
      <p:sp>
        <p:nvSpPr>
          <p:cNvPr id="6" name="Rectangle 5"/>
          <p:cNvSpPr/>
          <p:nvPr/>
        </p:nvSpPr>
        <p:spPr>
          <a:xfrm>
            <a:off x="2955925" y="6190734"/>
            <a:ext cx="3232150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tar -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xzvf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&lt;filename&gt;</a:t>
            </a:r>
          </a:p>
        </p:txBody>
      </p:sp>
      <p:pic>
        <p:nvPicPr>
          <p:cNvPr id="7" name="Shape 73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38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300487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We’re Going To Do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8F63A67-EE86-FC4B-AED2-27B45049ECA5}"/>
              </a:ext>
            </a:extLst>
          </p:cNvPr>
          <p:cNvSpPr/>
          <p:nvPr/>
        </p:nvSpPr>
        <p:spPr>
          <a:xfrm>
            <a:off x="6838120" y="4106988"/>
            <a:ext cx="288235" cy="39756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33D65-BCA7-6342-BCD1-379C4E77D4A3}"/>
              </a:ext>
            </a:extLst>
          </p:cNvPr>
          <p:cNvSpPr txBox="1"/>
          <p:nvPr/>
        </p:nvSpPr>
        <p:spPr>
          <a:xfrm>
            <a:off x="7222396" y="3664377"/>
            <a:ext cx="1570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Bringing it all together into a workflow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FF8097-7651-E64B-81C1-541B6ED79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34" y="1164330"/>
            <a:ext cx="6634196" cy="45293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449753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174"/>
          <p:cNvSpPr txBox="1"/>
          <p:nvPr/>
        </p:nvSpPr>
        <p:spPr>
          <a:xfrm>
            <a:off x="1009320" y="1190445"/>
            <a:ext cx="6776100" cy="42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Change to the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workshop_materials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directory at the following path: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You should find a compressed directory: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Make a copy of this file in the Backup directory you created</a:t>
            </a:r>
            <a:r>
              <a:rPr kumimoji="0" lang="en-GB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earlier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 Un archive the original directory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4. Unzip the read files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Rename the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unarchived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files – sequence_1.fq and sequence_2.fq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Delete the original .tar file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7840" y="274638"/>
            <a:ext cx="814832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Challenge 2!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4563" y="1647629"/>
            <a:ext cx="3814875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~/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workshop_materials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/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unix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80114" y="2386383"/>
            <a:ext cx="1983772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err="1">
                <a:solidFill>
                  <a:srgbClr val="FF0000"/>
                </a:solidFill>
                <a:latin typeface="Courier New"/>
                <a:ea typeface="+mn-ea"/>
                <a:cs typeface="Courier New"/>
              </a:rPr>
              <a:t>Sequences.tar</a:t>
            </a:r>
            <a:endParaRPr lang="en-US" sz="1800" kern="1200" dirty="0">
              <a:solidFill>
                <a:srgbClr val="FF0000"/>
              </a:solidFill>
              <a:latin typeface="Courier New"/>
              <a:ea typeface="+mn-ea"/>
              <a:cs typeface="Courier New"/>
            </a:endParaRPr>
          </a:p>
        </p:txBody>
      </p:sp>
      <p:pic>
        <p:nvPicPr>
          <p:cNvPr id="13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3693160" y="5507558"/>
            <a:ext cx="1757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tar		</a:t>
            </a:r>
            <a:r>
              <a:rPr lang="en-US" sz="1800" kern="1200" dirty="0" err="1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gunzip</a:t>
            </a:r>
            <a:endParaRPr lang="en-US" sz="18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endParaRPr>
          </a:p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cp</a:t>
            </a:r>
            <a:r>
              <a:rPr lang="en-US" sz="180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		mv</a:t>
            </a:r>
          </a:p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rm</a:t>
            </a:r>
            <a:r>
              <a:rPr lang="en-US" sz="180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 –</a:t>
            </a:r>
            <a:r>
              <a:rPr lang="en-US" sz="1800" kern="1200" dirty="0" err="1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i</a:t>
            </a:r>
            <a:r>
              <a:rPr lang="en-US" sz="180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US" sz="1800" kern="1200" dirty="0" err="1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mkdir</a:t>
            </a:r>
            <a:endParaRPr lang="en-US" sz="18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endParaRPr>
          </a:p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cd</a:t>
            </a:r>
          </a:p>
        </p:txBody>
      </p:sp>
    </p:spTree>
    <p:extLst>
      <p:ext uri="{BB962C8B-B14F-4D97-AF65-F5344CB8AC3E}">
        <p14:creationId xmlns:p14="http://schemas.microsoft.com/office/powerpoint/2010/main" val="11877098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53"/>
          <p:cNvSpPr txBox="1"/>
          <p:nvPr/>
        </p:nvSpPr>
        <p:spPr>
          <a:xfrm>
            <a:off x="3482580" y="1724174"/>
            <a:ext cx="22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Any Questions So Far?</a:t>
            </a:r>
            <a:endParaRPr dirty="0"/>
          </a:p>
        </p:txBody>
      </p:sp>
      <p:pic>
        <p:nvPicPr>
          <p:cNvPr id="5" name="Shape 7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9228" y="2139180"/>
            <a:ext cx="4365545" cy="257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79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DFC0DF-0C00-DC44-85B8-C5914D4851F5}"/>
              </a:ext>
            </a:extLst>
          </p:cNvPr>
          <p:cNvSpPr txBox="1"/>
          <p:nvPr/>
        </p:nvSpPr>
        <p:spPr>
          <a:xfrm>
            <a:off x="236518" y="1338514"/>
            <a:ext cx="867096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These are pieces of software which can be used to edit files.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Think of them as Unix versions of Notepad.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Some have an interactive user interface – E.G.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gedit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Some work from within the command line – E.G.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nano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vim,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emacs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nano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to open the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scientists.txt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file and add yourself to the list!</a:t>
            </a:r>
          </a:p>
        </p:txBody>
      </p:sp>
      <p:pic>
        <p:nvPicPr>
          <p:cNvPr id="6" name="Picture 5" descr="gedit-logo.png">
            <a:extLst>
              <a:ext uri="{FF2B5EF4-FFF2-40B4-BE49-F238E27FC236}">
                <a16:creationId xmlns:a16="http://schemas.microsoft.com/office/drawing/2014/main" id="{9C5E9144-758A-574C-91A3-723122298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4" y="5590934"/>
            <a:ext cx="2058390" cy="792480"/>
          </a:xfrm>
          <a:prstGeom prst="rect">
            <a:avLst/>
          </a:prstGeom>
        </p:spPr>
      </p:pic>
      <p:pic>
        <p:nvPicPr>
          <p:cNvPr id="7" name="Picture 6" descr="nano-editor-800px.jpg">
            <a:extLst>
              <a:ext uri="{FF2B5EF4-FFF2-40B4-BE49-F238E27FC236}">
                <a16:creationId xmlns:a16="http://schemas.microsoft.com/office/drawing/2014/main" id="{B632CCE6-9AF2-754D-8D41-33C4C6662A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9"/>
          <a:stretch/>
        </p:blipFill>
        <p:spPr>
          <a:xfrm>
            <a:off x="2592202" y="5621318"/>
            <a:ext cx="2372662" cy="864142"/>
          </a:xfrm>
          <a:prstGeom prst="rect">
            <a:avLst/>
          </a:prstGeom>
        </p:spPr>
      </p:pic>
      <p:pic>
        <p:nvPicPr>
          <p:cNvPr id="8" name="Picture 7" descr="vim-editor_logo-300x300.png">
            <a:extLst>
              <a:ext uri="{FF2B5EF4-FFF2-40B4-BE49-F238E27FC236}">
                <a16:creationId xmlns:a16="http://schemas.microsoft.com/office/drawing/2014/main" id="{E109923F-B6B9-2449-BBF8-612F3105C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104" y="5471933"/>
            <a:ext cx="1384300" cy="1038225"/>
          </a:xfrm>
          <a:prstGeom prst="rect">
            <a:avLst/>
          </a:prstGeom>
        </p:spPr>
      </p:pic>
      <p:pic>
        <p:nvPicPr>
          <p:cNvPr id="9" name="Picture 8" descr="emacs_logo.png">
            <a:extLst>
              <a:ext uri="{FF2B5EF4-FFF2-40B4-BE49-F238E27FC236}">
                <a16:creationId xmlns:a16="http://schemas.microsoft.com/office/drawing/2014/main" id="{A2A03D0A-02E6-1B41-A25B-63A254E85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54" y="5312010"/>
            <a:ext cx="1597531" cy="119814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7875EC2-C4F5-714D-92F7-5A3AEA72E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803" y="258221"/>
            <a:ext cx="6780395" cy="76360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Text Editors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Shape 84">
            <a:extLst>
              <a:ext uri="{FF2B5EF4-FFF2-40B4-BE49-F238E27FC236}">
                <a16:creationId xmlns:a16="http://schemas.microsoft.com/office/drawing/2014/main" id="{1A7A98F7-A70B-8741-A673-2DBF72BCA81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1ED49CA-3195-B145-98BA-7AD0C689F7B9}"/>
              </a:ext>
            </a:extLst>
          </p:cNvPr>
          <p:cNvSpPr/>
          <p:nvPr/>
        </p:nvSpPr>
        <p:spPr>
          <a:xfrm>
            <a:off x="1089450" y="4559385"/>
            <a:ext cx="6965101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nano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~/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workshop_materials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/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unix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/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scientists.txt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84965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7875EC2-C4F5-714D-92F7-5A3AEA72E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803" y="258221"/>
            <a:ext cx="6780395" cy="76360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Key Nano Commands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Shape 84">
            <a:extLst>
              <a:ext uri="{FF2B5EF4-FFF2-40B4-BE49-F238E27FC236}">
                <a16:creationId xmlns:a16="http://schemas.microsoft.com/office/drawing/2014/main" id="{1A7A98F7-A70B-8741-A673-2DBF72BCA81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A235A1-6221-E047-84AE-F5A74371076B}"/>
              </a:ext>
            </a:extLst>
          </p:cNvPr>
          <p:cNvSpPr txBox="1"/>
          <p:nvPr/>
        </p:nvSpPr>
        <p:spPr>
          <a:xfrm>
            <a:off x="720000" y="1822342"/>
            <a:ext cx="80328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Ctrl + O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– This saves the file. You will be asked for a file name.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Type the name and press enter. 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Ctrl + X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– This exits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nano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If the file is unsaved, you will be asked at this point if you’d like to save it.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1E57F1-EDEE-0D41-8C7A-7B280D2EE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95" y="2263140"/>
            <a:ext cx="1601970" cy="1165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389F64-B8D6-BC43-A1D6-B714EAC06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168" y="4503801"/>
            <a:ext cx="2110832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644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53"/>
          <p:cNvSpPr txBox="1"/>
          <p:nvPr/>
        </p:nvSpPr>
        <p:spPr>
          <a:xfrm>
            <a:off x="3482580" y="1724174"/>
            <a:ext cx="22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Any Questions So Far?</a:t>
            </a:r>
            <a:endParaRPr dirty="0"/>
          </a:p>
        </p:txBody>
      </p:sp>
      <p:pic>
        <p:nvPicPr>
          <p:cNvPr id="5" name="Shape 7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9228" y="2139180"/>
            <a:ext cx="4365545" cy="257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91276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317323"/>
            <a:ext cx="8520600" cy="7636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Back to the AMI</a:t>
            </a:r>
            <a:r>
              <a:rPr lang="is-IS" sz="44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6791" y="1213304"/>
            <a:ext cx="5390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AMI (“Amazon Machine Image”)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Base computer with all data and software</a:t>
            </a:r>
          </a:p>
        </p:txBody>
      </p:sp>
      <p:pic>
        <p:nvPicPr>
          <p:cNvPr id="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032838" y="1638454"/>
            <a:ext cx="1157403" cy="409662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E945AF-279E-F842-B504-E163D75CE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147041"/>
            <a:ext cx="8520600" cy="45366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32EF58-0077-2048-B70B-EFA6EE46E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235" y="5327278"/>
            <a:ext cx="1474470" cy="14744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9934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1700" y="317323"/>
            <a:ext cx="8520600" cy="76360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Do You Install Software?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72" y="1720840"/>
            <a:ext cx="9058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Some binary programs come with Ubuntu e.g.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mkdir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algn="ctr"/>
            <a:endParaRPr lang="is-I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However most software for bioinformatics needs to be installed.</a:t>
            </a:r>
          </a:p>
          <a:p>
            <a:pPr algn="ctr"/>
            <a:endParaRPr lang="is-I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For this workshop, Guy has already installed everything you need, BUT </a:t>
            </a:r>
          </a:p>
          <a:p>
            <a:pPr algn="ctr"/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when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ou begin working on a different system you may need to do this.</a:t>
            </a:r>
          </a:p>
          <a:p>
            <a:pPr algn="ctr"/>
            <a:endParaRPr lang="is-I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If you’re using a shared compute resource, you’ll likely need to ask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your system administrator to do this.</a:t>
            </a:r>
          </a:p>
        </p:txBody>
      </p:sp>
    </p:spTree>
    <p:extLst>
      <p:ext uri="{BB962C8B-B14F-4D97-AF65-F5344CB8AC3E}">
        <p14:creationId xmlns:p14="http://schemas.microsoft.com/office/powerpoint/2010/main" val="42219737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6820" y="317322"/>
            <a:ext cx="8750360" cy="8809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IS NOT AS EASY AS IT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SOUNDS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5455" y="1460328"/>
            <a:ext cx="5453090" cy="48689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81547" y="6429510"/>
            <a:ext cx="1980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xkcd.com</a:t>
            </a:r>
            <a:r>
              <a:rPr lang="en-US" dirty="0"/>
              <a:t>/1987/</a:t>
            </a:r>
          </a:p>
        </p:txBody>
      </p:sp>
    </p:spTree>
    <p:extLst>
      <p:ext uri="{BB962C8B-B14F-4D97-AF65-F5344CB8AC3E}">
        <p14:creationId xmlns:p14="http://schemas.microsoft.com/office/powerpoint/2010/main" val="40071584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1700" y="317323"/>
            <a:ext cx="8520600" cy="76360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Software Installation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0119" y="1352145"/>
            <a:ext cx="804579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“get and compile” method!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Get the software from somewhere and then 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install it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manually.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022" y="2822058"/>
            <a:ext cx="2830314" cy="15920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7160" y="4249281"/>
            <a:ext cx="82550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GitHub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a fantastic repository containing a lot of bioinformatics 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software! It works using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so it’s easy to download.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There are others</a:t>
            </a:r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… sourceforge, personal webpages etc...</a:t>
            </a:r>
          </a:p>
          <a:p>
            <a:pPr algn="ctr"/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Commonly wget is used with these!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65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3!</a:t>
            </a:r>
          </a:p>
        </p:txBody>
      </p:sp>
      <p:pic>
        <p:nvPicPr>
          <p:cNvPr id="4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57596" y="1352145"/>
            <a:ext cx="851086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 want you to download and compile the software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unicycler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Here is the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github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page -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https://github.com/rrwick/Unicycler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Make sure you are in your home directory.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Follow the instructions under “Build and run without installation”.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Take a read/glance of all of the information under “Requirements” 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“Installation” – I just want you to read here!</a:t>
            </a:r>
          </a:p>
        </p:txBody>
      </p:sp>
    </p:spTree>
    <p:extLst>
      <p:ext uri="{BB962C8B-B14F-4D97-AF65-F5344CB8AC3E}">
        <p14:creationId xmlns:p14="http://schemas.microsoft.com/office/powerpoint/2010/main" val="12960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300487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We’re Going To Do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8F63A67-EE86-FC4B-AED2-27B45049ECA5}"/>
              </a:ext>
            </a:extLst>
          </p:cNvPr>
          <p:cNvSpPr/>
          <p:nvPr/>
        </p:nvSpPr>
        <p:spPr>
          <a:xfrm>
            <a:off x="6850348" y="4531575"/>
            <a:ext cx="288235" cy="39756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33D65-BCA7-6342-BCD1-379C4E77D4A3}"/>
              </a:ext>
            </a:extLst>
          </p:cNvPr>
          <p:cNvSpPr txBox="1"/>
          <p:nvPr/>
        </p:nvSpPr>
        <p:spPr>
          <a:xfrm>
            <a:off x="7220775" y="4325045"/>
            <a:ext cx="192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Being a Good Bioinformatician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D642AA-6B8A-C94E-B9B0-D095A3390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34" y="1164330"/>
            <a:ext cx="6634196" cy="45293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608048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Just Done?</a:t>
            </a:r>
          </a:p>
        </p:txBody>
      </p:sp>
      <p:pic>
        <p:nvPicPr>
          <p:cNvPr id="4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creen Shot 2018-09-11 at 16.22.2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000" y="1421093"/>
            <a:ext cx="5588000" cy="514561"/>
          </a:xfrm>
          <a:prstGeom prst="rect">
            <a:avLst/>
          </a:prstGeom>
        </p:spPr>
      </p:pic>
      <p:pic>
        <p:nvPicPr>
          <p:cNvPr id="6" name="Picture 5" descr="Screen Shot 2018-09-11 at 16.22.29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000" y="2642320"/>
            <a:ext cx="5588000" cy="225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2100" y="2109760"/>
            <a:ext cx="505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This has downloaded the software from </a:t>
            </a:r>
            <a:r>
              <a:rPr lang="en-US" sz="2000" dirty="0" err="1">
                <a:latin typeface="Calibri"/>
                <a:cs typeface="Calibri"/>
              </a:rPr>
              <a:t>github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44449" y="2968827"/>
            <a:ext cx="5655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This has changed the location to this new directory</a:t>
            </a:r>
          </a:p>
        </p:txBody>
      </p:sp>
      <p:pic>
        <p:nvPicPr>
          <p:cNvPr id="10" name="Picture 9" descr="Screen Shot 2018-09-11 at 16.25.37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000" y="3430920"/>
            <a:ext cx="5308600" cy="2970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8865" y="3827894"/>
            <a:ext cx="4386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This has COMPILED the software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5695" y="4738169"/>
            <a:ext cx="7671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But what happens if you type </a:t>
            </a:r>
            <a:r>
              <a:rPr lang="en-US" sz="2000" dirty="0" err="1">
                <a:latin typeface="Calibri"/>
                <a:cs typeface="Calibri"/>
              </a:rPr>
              <a:t>unicycler</a:t>
            </a:r>
            <a:r>
              <a:rPr lang="en-US" sz="2000" dirty="0">
                <a:latin typeface="Calibri"/>
                <a:cs typeface="Calibri"/>
              </a:rPr>
              <a:t> on the command line now? </a:t>
            </a:r>
          </a:p>
        </p:txBody>
      </p:sp>
      <p:pic>
        <p:nvPicPr>
          <p:cNvPr id="13" name="Picture 12" descr="Screen Shot 2018-09-11 at 16.27.0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147" y="5264146"/>
            <a:ext cx="2895600" cy="635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91062" y="6078589"/>
            <a:ext cx="356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Why!? Compiling ≠ Installing!</a:t>
            </a:r>
          </a:p>
        </p:txBody>
      </p:sp>
    </p:spTree>
    <p:extLst>
      <p:ext uri="{BB962C8B-B14F-4D97-AF65-F5344CB8AC3E}">
        <p14:creationId xmlns:p14="http://schemas.microsoft.com/office/powerpoint/2010/main" val="111089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8244" y="1594012"/>
            <a:ext cx="86754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For software to be truly installed, it needs to be added to the directory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/</a:t>
            </a:r>
            <a:r>
              <a:rPr lang="en-US" sz="2000" dirty="0" err="1">
                <a:latin typeface="Calibri"/>
                <a:cs typeface="Calibri"/>
              </a:rPr>
              <a:t>usr</a:t>
            </a:r>
            <a:r>
              <a:rPr lang="en-US" sz="2000" dirty="0">
                <a:latin typeface="Calibri"/>
                <a:cs typeface="Calibri"/>
              </a:rPr>
              <a:t>/bin or /</a:t>
            </a:r>
            <a:r>
              <a:rPr lang="en-US" sz="2000" dirty="0" err="1">
                <a:latin typeface="Calibri"/>
                <a:cs typeface="Calibri"/>
              </a:rPr>
              <a:t>usr</a:t>
            </a:r>
            <a:r>
              <a:rPr lang="en-US" sz="2000" dirty="0">
                <a:latin typeface="Calibri"/>
                <a:cs typeface="Calibri"/>
              </a:rPr>
              <a:t>/local/bin</a:t>
            </a:r>
          </a:p>
          <a:p>
            <a:pPr algn="ctr"/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2000" dirty="0">
                <a:latin typeface="Calibri"/>
                <a:cs typeface="Calibri"/>
              </a:rPr>
              <a:t>And this requires admin privileges which you don’t have!</a:t>
            </a:r>
          </a:p>
          <a:p>
            <a:pPr algn="ctr"/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2000" dirty="0">
                <a:latin typeface="Calibri"/>
                <a:cs typeface="Calibri"/>
              </a:rPr>
              <a:t>However you can still run the newly compiled software directly by using the path:</a:t>
            </a:r>
          </a:p>
        </p:txBody>
      </p:sp>
      <p:pic>
        <p:nvPicPr>
          <p:cNvPr id="3" name="Picture 2" descr="Screen Shot 2018-09-11 at 16.34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32" y="3685352"/>
            <a:ext cx="8068537" cy="2855160"/>
          </a:xfrm>
          <a:prstGeom prst="rect">
            <a:avLst/>
          </a:prstGeom>
        </p:spPr>
      </p:pic>
      <p:pic>
        <p:nvPicPr>
          <p:cNvPr id="15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614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However! It still won’t work</a:t>
            </a:r>
            <a:r>
              <a:rPr lang="is-IS" dirty="0"/>
              <a:t>…</a:t>
            </a:r>
            <a:endParaRPr lang="en-US" dirty="0"/>
          </a:p>
        </p:txBody>
      </p:sp>
      <p:pic>
        <p:nvPicPr>
          <p:cNvPr id="4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2791062" y="1398200"/>
            <a:ext cx="356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What! I hear you cry! Why!? </a:t>
            </a:r>
          </a:p>
        </p:txBody>
      </p:sp>
      <p:pic>
        <p:nvPicPr>
          <p:cNvPr id="3" name="Picture 2" descr="Screen Shot 2018-09-11 at 16.35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491" y="1933696"/>
            <a:ext cx="5787018" cy="475933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5003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1700" y="317323"/>
            <a:ext cx="8520600" cy="76360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Dependencies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726" y="2432602"/>
            <a:ext cx="5290548" cy="41229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3605" y="1321419"/>
            <a:ext cx="625679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lot of software needs other software to work</a:t>
            </a:r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hich in turn needs other software..</a:t>
            </a:r>
          </a:p>
          <a:p>
            <a:pPr algn="ctr"/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Which also needs other software...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81084" y="6521685"/>
            <a:ext cx="26630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nixos.org</a:t>
            </a:r>
            <a:r>
              <a:rPr lang="en-US" sz="1000" dirty="0"/>
              <a:t>/~</a:t>
            </a:r>
            <a:r>
              <a:rPr lang="en-US" sz="1000" dirty="0" err="1"/>
              <a:t>eelco</a:t>
            </a:r>
            <a:r>
              <a:rPr lang="en-US" sz="1000" dirty="0"/>
              <a:t>/pubs/</a:t>
            </a:r>
            <a:r>
              <a:rPr lang="en-US" sz="1000" dirty="0" err="1"/>
              <a:t>phd-thesis.pdf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224577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1700" y="317323"/>
            <a:ext cx="8520600" cy="76360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Software Managers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376263" y="1406973"/>
            <a:ext cx="4025306" cy="408808"/>
            <a:chOff x="522368" y="1478664"/>
            <a:chExt cx="4025306" cy="408808"/>
          </a:xfrm>
        </p:grpSpPr>
        <p:sp>
          <p:nvSpPr>
            <p:cNvPr id="7" name="Rectangle 6"/>
            <p:cNvSpPr/>
            <p:nvPr/>
          </p:nvSpPr>
          <p:spPr>
            <a:xfrm>
              <a:off x="522368" y="1478664"/>
              <a:ext cx="2663638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>
              <a:spAutoFit/>
            </a:bodyPr>
            <a:lstStyle/>
            <a:p>
              <a:pPr algn="ctr" defTabSz="457200">
                <a:buClrTx/>
                <a:buFontTx/>
                <a:buNone/>
              </a:pPr>
              <a:r>
                <a:rPr lang="en-US" sz="1800" kern="1200" dirty="0">
                  <a:solidFill>
                    <a:srgbClr val="FFFFFF"/>
                  </a:solidFill>
                  <a:latin typeface="Courier New"/>
                  <a:ea typeface="+mn-ea"/>
                  <a:cs typeface="Courier New"/>
                </a:rPr>
                <a:t>apt-get install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15430" y="1518140"/>
              <a:ext cx="490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buClrTx/>
                <a:buFontTx/>
                <a:buNone/>
              </a:pPr>
              <a:r>
                <a:rPr lang="en-US" sz="18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OR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16793" y="1478664"/>
              <a:ext cx="830881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>
              <a:spAutoFit/>
            </a:bodyPr>
            <a:lstStyle/>
            <a:p>
              <a:pPr algn="ctr" defTabSz="457200">
                <a:buClrTx/>
                <a:buFontTx/>
                <a:buNone/>
              </a:pPr>
              <a:r>
                <a:rPr lang="en-US" sz="1800" kern="1200" dirty="0">
                  <a:solidFill>
                    <a:srgbClr val="FFFFFF"/>
                  </a:solidFill>
                  <a:latin typeface="Courier New"/>
                  <a:ea typeface="+mn-ea"/>
                  <a:cs typeface="Courier New"/>
                </a:rPr>
                <a:t>yum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859" y="2246265"/>
            <a:ext cx="2835923" cy="58772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029073" y="2580855"/>
            <a:ext cx="3225737" cy="1413334"/>
            <a:chOff x="4947134" y="2191692"/>
            <a:chExt cx="3225737" cy="141333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47134" y="2191692"/>
              <a:ext cx="1413466" cy="141333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360599" y="2713693"/>
              <a:ext cx="1812272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>
              <a:spAutoFit/>
            </a:bodyPr>
            <a:lstStyle/>
            <a:p>
              <a:pPr algn="ctr" defTabSz="457200">
                <a:buClrTx/>
                <a:buFontTx/>
                <a:buNone/>
              </a:pPr>
              <a:r>
                <a:rPr lang="en-US" sz="1800" kern="1200" dirty="0">
                  <a:solidFill>
                    <a:srgbClr val="FFFFFF"/>
                  </a:solidFill>
                  <a:latin typeface="Courier New"/>
                  <a:ea typeface="+mn-ea"/>
                  <a:cs typeface="Courier New"/>
                </a:rPr>
                <a:t>pip install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75764" y="4121532"/>
            <a:ext cx="4222146" cy="1316715"/>
            <a:chOff x="2525107" y="3998651"/>
            <a:chExt cx="4222146" cy="131671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5107" y="3998651"/>
              <a:ext cx="1316715" cy="1316715"/>
            </a:xfrm>
            <a:prstGeom prst="rect">
              <a:avLst/>
            </a:prstGeom>
          </p:spPr>
        </p:pic>
        <p:pic>
          <p:nvPicPr>
            <p:cNvPr id="13" name="Picture 12" descr="Screen Shot 2018-09-11 at 15.42.4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0941" y="4283069"/>
              <a:ext cx="2906312" cy="74787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682221" y="5202970"/>
            <a:ext cx="302378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These are all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trying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make your life easier...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0117" y="5826481"/>
            <a:ext cx="36240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Don’t forget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cpanm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perl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install.packages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() for R</a:t>
            </a:r>
          </a:p>
        </p:txBody>
      </p:sp>
    </p:spTree>
    <p:extLst>
      <p:ext uri="{BB962C8B-B14F-4D97-AF65-F5344CB8AC3E}">
        <p14:creationId xmlns:p14="http://schemas.microsoft.com/office/powerpoint/2010/main" val="334957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53"/>
          <p:cNvSpPr txBox="1"/>
          <p:nvPr/>
        </p:nvSpPr>
        <p:spPr>
          <a:xfrm>
            <a:off x="3462095" y="1099440"/>
            <a:ext cx="22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Confused!?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Don’t worry, you aren’t the only one!</a:t>
            </a:r>
            <a:endParaRPr dirty="0"/>
          </a:p>
        </p:txBody>
      </p:sp>
      <p:pic>
        <p:nvPicPr>
          <p:cNvPr id="5" name="Shape 7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9228" y="2139180"/>
            <a:ext cx="4365545" cy="25796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753"/>
          <p:cNvSpPr txBox="1"/>
          <p:nvPr/>
        </p:nvSpPr>
        <p:spPr>
          <a:xfrm>
            <a:off x="567179" y="5102664"/>
            <a:ext cx="8009643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section is just to make you aware of software installation techniques so you aren’t surprised when you get home and can’t find </a:t>
            </a:r>
            <a:r>
              <a:rPr lang="en-GB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SAMtools</a:t>
            </a: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on your system!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09134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300487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latin typeface="Calibri"/>
                <a:ea typeface="Calibri"/>
                <a:cs typeface="Calibri"/>
                <a:sym typeface="Calibri"/>
              </a:rPr>
              <a:t>For after the workshop</a:t>
            </a:r>
            <a:r>
              <a:rPr lang="is-IS" sz="4400" dirty="0">
                <a:latin typeface="Calibri"/>
                <a:ea typeface="Calibri"/>
                <a:cs typeface="Calibri"/>
                <a:sym typeface="Calibri"/>
              </a:rPr>
              <a:t>…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750" y="1218990"/>
            <a:ext cx="764253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Calibri"/>
                <a:cs typeface="Calibri"/>
              </a:rPr>
              <a:t>A Quick Guide to Organizing Computational Biology Projects. </a:t>
            </a:r>
          </a:p>
          <a:p>
            <a:pPr algn="ctr"/>
            <a:r>
              <a:rPr lang="en-US" sz="2100" dirty="0">
                <a:latin typeface="Calibri"/>
                <a:cs typeface="Calibri"/>
              </a:rPr>
              <a:t>Noble (2009) </a:t>
            </a:r>
            <a:r>
              <a:rPr lang="en-US" sz="2100" dirty="0" err="1">
                <a:latin typeface="Calibri"/>
                <a:cs typeface="Calibri"/>
              </a:rPr>
              <a:t>PLoS</a:t>
            </a:r>
            <a:r>
              <a:rPr lang="en-US" sz="2100" dirty="0">
                <a:latin typeface="Calibri"/>
                <a:cs typeface="Calibri"/>
              </a:rPr>
              <a:t> Computational Biology </a:t>
            </a:r>
          </a:p>
          <a:p>
            <a:pPr algn="ctr"/>
            <a:r>
              <a:rPr lang="en-US" sz="1800" dirty="0">
                <a:latin typeface="Calibri"/>
                <a:cs typeface="Calibri"/>
                <a:hlinkClick r:id="rId2"/>
              </a:rPr>
              <a:t>http://journals.plos.org/ploscompbiol/article?id=10.1371/journal.pcbi.1000424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algn="ctr"/>
            <a:endParaRPr lang="en-US" sz="1800" dirty="0">
              <a:latin typeface="Calibri"/>
              <a:cs typeface="Calibri"/>
            </a:endParaRPr>
          </a:p>
          <a:p>
            <a:pPr algn="ctr"/>
            <a:r>
              <a:rPr lang="en-US" sz="2100" dirty="0">
                <a:latin typeface="Calibri"/>
                <a:cs typeface="Calibri"/>
              </a:rPr>
              <a:t>Best Practices for Scientific Computing.</a:t>
            </a:r>
          </a:p>
          <a:p>
            <a:pPr algn="ctr"/>
            <a:r>
              <a:rPr lang="en-US" sz="2100" dirty="0">
                <a:latin typeface="Calibri"/>
                <a:cs typeface="Calibri"/>
              </a:rPr>
              <a:t>Wilson </a:t>
            </a:r>
            <a:r>
              <a:rPr lang="en-US" sz="2100" i="1" dirty="0">
                <a:latin typeface="Calibri"/>
                <a:cs typeface="Calibri"/>
              </a:rPr>
              <a:t>et al. </a:t>
            </a:r>
            <a:r>
              <a:rPr lang="en-US" sz="2100" dirty="0">
                <a:latin typeface="Calibri"/>
                <a:cs typeface="Calibri"/>
              </a:rPr>
              <a:t>(2014) </a:t>
            </a:r>
            <a:r>
              <a:rPr lang="en-US" sz="2100" dirty="0" err="1">
                <a:latin typeface="Calibri"/>
                <a:cs typeface="Calibri"/>
              </a:rPr>
              <a:t>PLoS</a:t>
            </a:r>
            <a:r>
              <a:rPr lang="en-US" sz="2100" dirty="0">
                <a:latin typeface="Calibri"/>
                <a:cs typeface="Calibri"/>
              </a:rPr>
              <a:t> Biology</a:t>
            </a:r>
          </a:p>
          <a:p>
            <a:pPr algn="ctr"/>
            <a:r>
              <a:rPr lang="en-US" sz="1800" dirty="0">
                <a:latin typeface="Calibri"/>
                <a:cs typeface="Calibri"/>
                <a:hlinkClick r:id="rId3"/>
              </a:rPr>
              <a:t>http://journals.plos.org/plosbiology/article?id=10.1371/journal.pbio.1001745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algn="ctr"/>
            <a:endParaRPr lang="en-US" dirty="0">
              <a:latin typeface="Calibri"/>
              <a:cs typeface="Calibri"/>
            </a:endParaRPr>
          </a:p>
          <a:p>
            <a:pPr algn="ctr"/>
            <a:r>
              <a:rPr lang="en-US" sz="2200" dirty="0" err="1">
                <a:latin typeface="Calibri"/>
                <a:cs typeface="Calibri"/>
              </a:rPr>
              <a:t>Codecademy</a:t>
            </a:r>
            <a:endParaRPr lang="en-US" sz="2200" dirty="0">
              <a:latin typeface="Calibri"/>
              <a:cs typeface="Calibri"/>
            </a:endParaRPr>
          </a:p>
          <a:p>
            <a:pPr algn="ctr"/>
            <a:r>
              <a:rPr lang="en-US" sz="1800" dirty="0">
                <a:latin typeface="Calibri"/>
                <a:cs typeface="Calibri"/>
                <a:hlinkClick r:id="rId4"/>
              </a:rPr>
              <a:t>https://www.codecademy.com/learn/learn-the-command-line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algn="ctr"/>
            <a:endParaRPr lang="en-US" sz="2200" dirty="0">
              <a:latin typeface="Calibri"/>
              <a:cs typeface="Calibri"/>
            </a:endParaRPr>
          </a:p>
          <a:p>
            <a:pPr algn="ctr"/>
            <a:r>
              <a:rPr lang="en-US" sz="2200" dirty="0" err="1">
                <a:latin typeface="Calibri"/>
                <a:cs typeface="Calibri"/>
              </a:rPr>
              <a:t>Hackerrank</a:t>
            </a:r>
            <a:endParaRPr lang="en-US" sz="2200" dirty="0">
              <a:latin typeface="Calibri"/>
              <a:cs typeface="Calibri"/>
            </a:endParaRPr>
          </a:p>
          <a:p>
            <a:pPr algn="ctr"/>
            <a:r>
              <a:rPr lang="en-US" sz="1800" dirty="0">
                <a:latin typeface="Calibri"/>
                <a:cs typeface="Calibri"/>
                <a:hlinkClick r:id="rId5"/>
              </a:rPr>
              <a:t>https://www.hackerrank.com/domains/shell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algn="ctr"/>
            <a:endParaRPr lang="en-US" sz="2200" dirty="0">
              <a:latin typeface="Calibri"/>
              <a:cs typeface="Calibri"/>
            </a:endParaRPr>
          </a:p>
          <a:p>
            <a:pPr algn="ctr"/>
            <a:r>
              <a:rPr lang="en-US" sz="2200" dirty="0">
                <a:latin typeface="Calibri"/>
                <a:cs typeface="Calibri"/>
              </a:rPr>
              <a:t>Lots of text books</a:t>
            </a:r>
          </a:p>
          <a:p>
            <a:pPr algn="ctr"/>
            <a:endParaRPr lang="en-US" sz="2200" dirty="0">
              <a:latin typeface="Calibri"/>
              <a:cs typeface="Calibri"/>
            </a:endParaRPr>
          </a:p>
          <a:p>
            <a:pPr algn="ctr"/>
            <a:r>
              <a:rPr lang="en-US" sz="2200" dirty="0">
                <a:latin typeface="Calibri"/>
                <a:cs typeface="Calibri"/>
              </a:rPr>
              <a:t>Google!!</a:t>
            </a:r>
          </a:p>
        </p:txBody>
      </p:sp>
    </p:spTree>
    <p:extLst>
      <p:ext uri="{BB962C8B-B14F-4D97-AF65-F5344CB8AC3E}">
        <p14:creationId xmlns:p14="http://schemas.microsoft.com/office/powerpoint/2010/main" val="138850678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3558</TotalTime>
  <Words>3166</Words>
  <Application>Microsoft Macintosh PowerPoint</Application>
  <PresentationFormat>On-screen Show (4:3)</PresentationFormat>
  <Paragraphs>828</Paragraphs>
  <Slides>96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96</vt:i4>
      </vt:variant>
    </vt:vector>
  </HeadingPairs>
  <TitlesOfParts>
    <vt:vector size="105" baseType="lpstr">
      <vt:lpstr>Arial</vt:lpstr>
      <vt:lpstr>Calibri</vt:lpstr>
      <vt:lpstr>Courier New</vt:lpstr>
      <vt:lpstr>Simple Light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These Slides!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Unix?</vt:lpstr>
      <vt:lpstr>Why Unix?</vt:lpstr>
      <vt:lpstr>How Can We Use Unix?</vt:lpstr>
      <vt:lpstr>PowerPoint Presentation</vt:lpstr>
      <vt:lpstr>Cloud Computing Solutions</vt:lpstr>
      <vt:lpstr>PowerPoint Presentation</vt:lpstr>
      <vt:lpstr>How it Works</vt:lpstr>
      <vt:lpstr>How it Works</vt:lpstr>
      <vt:lpstr>Terminology</vt:lpstr>
      <vt:lpstr>Connecting to Your Instance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Copying and Pasting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Text Editors</vt:lpstr>
      <vt:lpstr>Key Nano Commands</vt:lpstr>
      <vt:lpstr>PowerPoint Presentation</vt:lpstr>
      <vt:lpstr>Back to the AMI…</vt:lpstr>
      <vt:lpstr>How Do You Install Software?</vt:lpstr>
      <vt:lpstr>IT IS NOT AS EASY AS IT  SOUNDS</vt:lpstr>
      <vt:lpstr>Software Installation</vt:lpstr>
      <vt:lpstr>Challenge 3!</vt:lpstr>
      <vt:lpstr>What Have We Just Done?</vt:lpstr>
      <vt:lpstr>Installation</vt:lpstr>
      <vt:lpstr>However! It still won’t work…</vt:lpstr>
      <vt:lpstr>Dependencies</vt:lpstr>
      <vt:lpstr>Software Managers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Shaw, Sophie</cp:lastModifiedBy>
  <cp:revision>161</cp:revision>
  <dcterms:modified xsi:type="dcterms:W3CDTF">2020-01-07T08:34:45Z</dcterms:modified>
</cp:coreProperties>
</file>