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60" r:id="rId2"/>
    <p:sldMasterId id="2147483673" r:id="rId3"/>
    <p:sldMasterId id="2147483686" r:id="rId4"/>
    <p:sldMasterId id="2147483699" r:id="rId5"/>
    <p:sldMasterId id="2147483711" r:id="rId6"/>
    <p:sldMasterId id="2147483723" r:id="rId7"/>
  </p:sldMasterIdLst>
  <p:notesMasterIdLst>
    <p:notesMasterId r:id="rId75"/>
  </p:notesMasterIdLst>
  <p:sldIdLst>
    <p:sldId id="483" r:id="rId8"/>
    <p:sldId id="509" r:id="rId9"/>
    <p:sldId id="510" r:id="rId10"/>
    <p:sldId id="492" r:id="rId11"/>
    <p:sldId id="487" r:id="rId12"/>
    <p:sldId id="485" r:id="rId13"/>
    <p:sldId id="486" r:id="rId14"/>
    <p:sldId id="488" r:id="rId15"/>
    <p:sldId id="512" r:id="rId16"/>
    <p:sldId id="489" r:id="rId17"/>
    <p:sldId id="490" r:id="rId18"/>
    <p:sldId id="491" r:id="rId19"/>
    <p:sldId id="457" r:id="rId20"/>
    <p:sldId id="415" r:id="rId21"/>
    <p:sldId id="416" r:id="rId22"/>
    <p:sldId id="417" r:id="rId23"/>
    <p:sldId id="418" r:id="rId24"/>
    <p:sldId id="419" r:id="rId25"/>
    <p:sldId id="503" r:id="rId26"/>
    <p:sldId id="421" r:id="rId27"/>
    <p:sldId id="428" r:id="rId28"/>
    <p:sldId id="425" r:id="rId29"/>
    <p:sldId id="426" r:id="rId30"/>
    <p:sldId id="430" r:id="rId31"/>
    <p:sldId id="431" r:id="rId32"/>
    <p:sldId id="433" r:id="rId33"/>
    <p:sldId id="434" r:id="rId34"/>
    <p:sldId id="435" r:id="rId35"/>
    <p:sldId id="436" r:id="rId36"/>
    <p:sldId id="437" r:id="rId37"/>
    <p:sldId id="438" r:id="rId38"/>
    <p:sldId id="439" r:id="rId39"/>
    <p:sldId id="440" r:id="rId40"/>
    <p:sldId id="441" r:id="rId41"/>
    <p:sldId id="442" r:id="rId42"/>
    <p:sldId id="453" r:id="rId43"/>
    <p:sldId id="494" r:id="rId44"/>
    <p:sldId id="495" r:id="rId45"/>
    <p:sldId id="496" r:id="rId46"/>
    <p:sldId id="497" r:id="rId47"/>
    <p:sldId id="498" r:id="rId48"/>
    <p:sldId id="499" r:id="rId49"/>
    <p:sldId id="500" r:id="rId50"/>
    <p:sldId id="501" r:id="rId51"/>
    <p:sldId id="460" r:id="rId52"/>
    <p:sldId id="461" r:id="rId53"/>
    <p:sldId id="480" r:id="rId54"/>
    <p:sldId id="462" r:id="rId55"/>
    <p:sldId id="463" r:id="rId56"/>
    <p:sldId id="464" r:id="rId57"/>
    <p:sldId id="465" r:id="rId58"/>
    <p:sldId id="466" r:id="rId59"/>
    <p:sldId id="467" r:id="rId60"/>
    <p:sldId id="468" r:id="rId61"/>
    <p:sldId id="469" r:id="rId62"/>
    <p:sldId id="470" r:id="rId63"/>
    <p:sldId id="471" r:id="rId64"/>
    <p:sldId id="472" r:id="rId65"/>
    <p:sldId id="473" r:id="rId66"/>
    <p:sldId id="504" r:id="rId67"/>
    <p:sldId id="505" r:id="rId68"/>
    <p:sldId id="508" r:id="rId69"/>
    <p:sldId id="506" r:id="rId70"/>
    <p:sldId id="507" r:id="rId71"/>
    <p:sldId id="477" r:id="rId72"/>
    <p:sldId id="511" r:id="rId73"/>
    <p:sldId id="386" r:id="rId7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D5FF"/>
    <a:srgbClr val="85DFFF"/>
    <a:srgbClr val="3FCDFF"/>
    <a:srgbClr val="11C1FF"/>
    <a:srgbClr val="0091C4"/>
    <a:srgbClr val="0078A2"/>
    <a:srgbClr val="005A7A"/>
    <a:srgbClr val="003B50"/>
    <a:srgbClr val="004A64"/>
    <a:srgbClr val="3784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3" autoAdjust="0"/>
    <p:restoredTop sz="90460" autoAdjust="0"/>
  </p:normalViewPr>
  <p:slideViewPr>
    <p:cSldViewPr>
      <p:cViewPr>
        <p:scale>
          <a:sx n="125" d="100"/>
          <a:sy n="125" d="100"/>
        </p:scale>
        <p:origin x="112" y="880"/>
      </p:cViewPr>
      <p:guideLst>
        <p:guide orient="horz" pos="2160"/>
        <p:guide pos="2880"/>
      </p:guideLst>
    </p:cSldViewPr>
  </p:slideViewPr>
  <p:outlineViewPr>
    <p:cViewPr>
      <p:scale>
        <a:sx n="33" d="100"/>
        <a:sy n="33" d="100"/>
      </p:scale>
      <p:origin x="0" y="2718"/>
    </p:cViewPr>
  </p:outlineViewPr>
  <p:notesTextViewPr>
    <p:cViewPr>
      <p:scale>
        <a:sx n="100" d="100"/>
        <a:sy n="100" d="100"/>
      </p:scale>
      <p:origin x="0" y="0"/>
    </p:cViewPr>
  </p:notesTextViewPr>
  <p:sorterViewPr>
    <p:cViewPr>
      <p:scale>
        <a:sx n="66" d="100"/>
        <a:sy n="66" d="100"/>
      </p:scale>
      <p:origin x="0" y="4144"/>
    </p:cViewPr>
  </p:sorterViewPr>
  <p:notesViewPr>
    <p:cSldViewPr>
      <p:cViewPr varScale="1">
        <p:scale>
          <a:sx n="70" d="100"/>
          <a:sy n="70" d="100"/>
        </p:scale>
        <p:origin x="-3258" y="-11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80" Type="http://schemas.openxmlformats.org/officeDocument/2006/relationships/tableStyles" Target="tableStyles.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notesMaster" Target="notesMasters/notesMaster1.xml"/><Relationship Id="rId76" Type="http://schemas.openxmlformats.org/officeDocument/2006/relationships/printerSettings" Target="printerSettings/printerSettings1.bin"/><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8C865A49-EB5E-4903-ACE8-213423977F78}" type="slidenum">
              <a:rPr lang="en-US"/>
              <a:pPr/>
              <a:t>‹#›</a:t>
            </a:fld>
            <a:endParaRPr lang="en-US"/>
          </a:p>
        </p:txBody>
      </p:sp>
    </p:spTree>
    <p:extLst>
      <p:ext uri="{BB962C8B-B14F-4D97-AF65-F5344CB8AC3E}">
        <p14:creationId xmlns:p14="http://schemas.microsoft.com/office/powerpoint/2010/main" val="347967330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865A49-EB5E-4903-ACE8-213423977F78}" type="slidenum">
              <a:rPr lang="en-US" smtClean="0">
                <a:solidFill>
                  <a:prstClr val="black"/>
                </a:solidFill>
              </a:rPr>
              <a:pPr/>
              <a:t>4</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865A49-EB5E-4903-ACE8-213423977F78}"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750738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865A49-EB5E-4903-ACE8-213423977F78}" type="slidenum">
              <a:rPr lang="en-US" smtClean="0">
                <a:solidFill>
                  <a:prstClr val="black"/>
                </a:solidFill>
              </a:rPr>
              <a:pPr/>
              <a:t>37</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865A49-EB5E-4903-ACE8-213423977F78}" type="slidenum">
              <a:rPr lang="en-US" smtClean="0">
                <a:solidFill>
                  <a:prstClr val="black"/>
                </a:solidFill>
              </a:rPr>
              <a:pPr/>
              <a:t>38</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E9CE32D-D295-F74B-84FC-8FF16548EE3C}" type="slidenum">
              <a:rPr lang="en-US">
                <a:solidFill>
                  <a:prstClr val="black"/>
                </a:solidFill>
              </a:rPr>
              <a:pPr/>
              <a:t>44</a:t>
            </a:fld>
            <a:endParaRPr lang="en-US">
              <a:solidFill>
                <a:prstClr val="black"/>
              </a:solidFill>
            </a:endParaRPr>
          </a:p>
        </p:txBody>
      </p:sp>
      <p:sp>
        <p:nvSpPr>
          <p:cNvPr id="46081" name="Text Box 1"/>
          <p:cNvSpPr txBox="1">
            <a:spLocks noGrp="1" noChangeArrowheads="1"/>
          </p:cNvSpPr>
          <p:nvPr>
            <p:ph type="body"/>
          </p:nvPr>
        </p:nvSpPr>
        <p:spPr bwMode="auto">
          <a:xfrm>
            <a:off x="0" y="0"/>
            <a:ext cx="1489" cy="1512"/>
          </a:xfrm>
          <a:prstGeom prst="rect">
            <a:avLst/>
          </a:prstGeom>
          <a:noFill/>
          <a:ln>
            <a:round/>
            <a:headEnd/>
            <a:tailEnd/>
          </a:ln>
        </p:spPr>
        <p:txBody>
          <a:bodyPr wrap="none" anchor="ctr">
            <a:prstTxWarp prst="textNoShape">
              <a:avLst/>
            </a:prstTxWarp>
          </a:bodyPr>
          <a:lstStyle/>
          <a:p>
            <a:pPr eaLnBrk="1">
              <a:spcBef>
                <a:spcPct val="0"/>
              </a:spcBef>
            </a:pPr>
            <a:r>
              <a:rPr lang="en-US" sz="1900" dirty="0">
                <a:ea typeface="Droid Sans Fallback" charset="0"/>
                <a:cs typeface="Droid Sans Fallback" charset="0"/>
              </a:rPr>
              <a:t>The truth is, seemly innocuous factors like diet, age, type of birth have been shown to influence the </a:t>
            </a:r>
            <a:r>
              <a:rPr lang="en-US" sz="1900" dirty="0" err="1">
                <a:ea typeface="Droid Sans Fallback" charset="0"/>
                <a:cs typeface="Droid Sans Fallback" charset="0"/>
              </a:rPr>
              <a:t>microbiome</a:t>
            </a:r>
            <a:r>
              <a:rPr lang="en-US" sz="1900" dirty="0">
                <a:ea typeface="Droid Sans Fallback" charset="0"/>
                <a:cs typeface="Droid Sans Fallback" charset="0"/>
              </a:rPr>
              <a:t> and are areas of active research. Knowing these factors influence our study, how do we associate the measurements of the </a:t>
            </a:r>
            <a:r>
              <a:rPr lang="en-US" sz="1900" dirty="0" err="1">
                <a:ea typeface="Droid Sans Fallback" charset="0"/>
                <a:cs typeface="Droid Sans Fallback" charset="0"/>
              </a:rPr>
              <a:t>microbiome</a:t>
            </a:r>
            <a:r>
              <a:rPr lang="en-US" sz="1900" dirty="0">
                <a:ea typeface="Droid Sans Fallback" charset="0"/>
                <a:cs typeface="Droid Sans Fallback" charset="0"/>
              </a:rPr>
              <a:t> with our phenotype? We’ll you might of guessed we developed </a:t>
            </a:r>
            <a:r>
              <a:rPr lang="en-US" sz="1900" dirty="0" err="1">
                <a:ea typeface="Droid Sans Fallback" charset="0"/>
                <a:cs typeface="Droid Sans Fallback" charset="0"/>
              </a:rPr>
              <a:t>MaAsLin</a:t>
            </a:r>
            <a:r>
              <a:rPr lang="en-US" sz="1900" dirty="0">
                <a:ea typeface="Droid Sans Fallback" charset="0"/>
                <a:cs typeface="Droid Sans Fallback" charset="0"/>
              </a:rPr>
              <a:t>. Say you have a study with rich metadata and microbial relative abundance (derived from either 16S or WCS data). For each OTU, metadata is evaluated with boosting to select the most informative metadata. These metadata are kept as a reduced model to associate with the data with a multivariate regression.</a:t>
            </a:r>
          </a:p>
          <a:p>
            <a:pPr eaLnBrk="1">
              <a:spcBef>
                <a:spcPct val="0"/>
              </a:spcBef>
            </a:pPr>
            <a:endParaRPr lang="en-US" sz="1900" dirty="0">
              <a:ea typeface="Droid Sans Fallback" charset="0"/>
              <a:cs typeface="Droid Sans Fallback" charset="0"/>
            </a:endParaRPr>
          </a:p>
          <a:p>
            <a:pPr defTabSz="864931">
              <a:spcBef>
                <a:spcPct val="0"/>
              </a:spcBef>
              <a:defRPr/>
            </a:pPr>
            <a:r>
              <a:rPr lang="en-US" sz="1900" dirty="0" err="1">
                <a:ea typeface="Droid Sans Fallback" charset="0"/>
                <a:cs typeface="Droid Sans Fallback" charset="0"/>
              </a:rPr>
              <a:t>Arcsin(sqrt(yi</a:t>
            </a:r>
            <a:r>
              <a:rPr lang="en-US" sz="1900" dirty="0">
                <a:ea typeface="Droid Sans Fallback" charset="0"/>
                <a:cs typeface="Droid Sans Fallback" charset="0"/>
              </a:rPr>
              <a:t>))= Bo + sigma </a:t>
            </a:r>
            <a:r>
              <a:rPr lang="en-US" sz="1900" dirty="0" err="1">
                <a:ea typeface="Droid Sans Fallback" charset="0"/>
                <a:cs typeface="Droid Sans Fallback" charset="0"/>
              </a:rPr>
              <a:t>BpXip</a:t>
            </a:r>
            <a:r>
              <a:rPr lang="en-US" sz="1900" dirty="0">
                <a:ea typeface="Droid Sans Fallback" charset="0"/>
                <a:cs typeface="Droid Sans Fallback" charset="0"/>
              </a:rPr>
              <a:t> +</a:t>
            </a:r>
            <a:r>
              <a:rPr lang="en-US" sz="1900" dirty="0" err="1">
                <a:ea typeface="Droid Sans Fallback" charset="0"/>
                <a:cs typeface="Droid Sans Fallback" charset="0"/>
              </a:rPr>
              <a:t>ei</a:t>
            </a:r>
            <a:r>
              <a:rPr lang="en-US" sz="1900" dirty="0">
                <a:ea typeface="Droid Sans Fallback" charset="0"/>
                <a:cs typeface="Droid Sans Fallback" charset="0"/>
              </a:rPr>
              <a:t> </a:t>
            </a:r>
            <a:r>
              <a:rPr lang="en-US" sz="1900" dirty="0" err="1">
                <a:ea typeface="Droid Sans Fallback" charset="0"/>
                <a:cs typeface="Droid Sans Fallback" charset="0"/>
              </a:rPr>
              <a:t>i</a:t>
            </a:r>
            <a:r>
              <a:rPr lang="en-US" sz="1900" dirty="0">
                <a:ea typeface="Droid Sans Fallback" charset="0"/>
                <a:cs typeface="Droid Sans Fallback" charset="0"/>
              </a:rPr>
              <a:t>= 1…</a:t>
            </a:r>
            <a:r>
              <a:rPr lang="en-US" sz="1900" dirty="0" err="1">
                <a:ea typeface="Droid Sans Fallback" charset="0"/>
                <a:cs typeface="Droid Sans Fallback" charset="0"/>
              </a:rPr>
              <a:t>n</a:t>
            </a:r>
            <a:endParaRPr lang="en-US" sz="1900" dirty="0">
              <a:ea typeface="Droid Sans Fallback" charset="0"/>
              <a:cs typeface="Droid Sans Fallback" charset="0"/>
            </a:endParaRPr>
          </a:p>
          <a:p>
            <a:pPr eaLnBrk="1">
              <a:spcBef>
                <a:spcPct val="0"/>
              </a:spcBef>
            </a:pPr>
            <a:endParaRPr lang="en-US" sz="1900" dirty="0">
              <a:ea typeface="Droid Sans Fallback" charset="0"/>
              <a:cs typeface="Droid Sans Fallback" charset="0"/>
            </a:endParaRPr>
          </a:p>
        </p:txBody>
      </p:sp>
      <p:sp>
        <p:nvSpPr>
          <p:cNvPr id="46082" name="Rectangle 2"/>
          <p:cNvSpPr>
            <a:spLocks noChangeArrowheads="1"/>
          </p:cNvSpPr>
          <p:nvPr/>
        </p:nvSpPr>
        <p:spPr bwMode="auto">
          <a:xfrm>
            <a:off x="0" y="0"/>
            <a:ext cx="1489" cy="1512"/>
          </a:xfrm>
          <a:prstGeom prst="rect">
            <a:avLst/>
          </a:prstGeom>
          <a:noFill/>
          <a:ln w="9525">
            <a:noFill/>
            <a:round/>
            <a:headEnd/>
            <a:tailEnd/>
          </a:ln>
          <a:effectLst/>
        </p:spPr>
        <p:txBody>
          <a:bodyPr lIns="85131" tIns="42566" rIns="85131" bIns="42566">
            <a:prstTxWarp prst="textNoShape">
              <a:avLst/>
            </a:prstTxWarp>
          </a:bodyPr>
          <a:lstStyle/>
          <a:p>
            <a:fld id="{FA3CB788-BD9E-584E-BF23-6749073F9A57}" type="slidenum">
              <a:rPr lang="en-US" sz="2300">
                <a:solidFill>
                  <a:srgbClr val="FFFFFF"/>
                </a:solidFill>
                <a:ea typeface="ＭＳ Ｐゴシック" charset="-128"/>
                <a:cs typeface="ＭＳ Ｐゴシック" charset="-128"/>
              </a:rPr>
              <a:pPr/>
              <a:t>44</a:t>
            </a:fld>
            <a:endParaRPr lang="en-US" sz="2300">
              <a:solidFill>
                <a:srgbClr val="FFFFFF"/>
              </a:solidFill>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865A49-EB5E-4903-ACE8-213423977F78}"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1662634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3" name="Rectangle 3"/>
          <p:cNvSpPr>
            <a:spLocks noGrp="1" noChangeArrowheads="1"/>
          </p:cNvSpPr>
          <p:nvPr>
            <p:ph type="ctrTitle"/>
          </p:nvPr>
        </p:nvSpPr>
        <p:spPr>
          <a:xfrm>
            <a:off x="1371600" y="1676400"/>
            <a:ext cx="7772400" cy="1143000"/>
          </a:xfrm>
        </p:spPr>
        <p:txBody>
          <a:bodyPr/>
          <a:lstStyle>
            <a:lvl1pPr>
              <a:defRPr/>
            </a:lvl1pPr>
          </a:lstStyle>
          <a:p>
            <a:r>
              <a:rPr lang="en-US"/>
              <a:t>Click to edit Master title style</a:t>
            </a:r>
          </a:p>
        </p:txBody>
      </p:sp>
      <p:sp>
        <p:nvSpPr>
          <p:cNvPr id="5124" name="Rectangle 4"/>
          <p:cNvSpPr>
            <a:spLocks noGrp="1" noChangeArrowheads="1"/>
          </p:cNvSpPr>
          <p:nvPr>
            <p:ph type="subTitle" idx="1"/>
          </p:nvPr>
        </p:nvSpPr>
        <p:spPr>
          <a:xfrm>
            <a:off x="2133600" y="3124200"/>
            <a:ext cx="6400800" cy="2667000"/>
          </a:xfrm>
        </p:spPr>
        <p:txBody>
          <a:bodyPr/>
          <a:lstStyle>
            <a:lvl1pPr marL="0" indent="0" algn="ctr">
              <a:buFontTx/>
              <a:buNone/>
              <a:defRPr/>
            </a:lvl1pPr>
          </a:lstStyle>
          <a:p>
            <a:r>
              <a:rPr lang="en-US"/>
              <a:t>Click to edit Master subtitle style</a:t>
            </a:r>
          </a:p>
        </p:txBody>
      </p:sp>
      <p:sp>
        <p:nvSpPr>
          <p:cNvPr id="5125" name="Rectangle 5"/>
          <p:cNvSpPr>
            <a:spLocks noGrp="1" noChangeArrowheads="1"/>
          </p:cNvSpPr>
          <p:nvPr>
            <p:ph type="dt" sz="half" idx="2"/>
          </p:nvPr>
        </p:nvSpPr>
        <p:spPr>
          <a:xfrm>
            <a:off x="685800" y="6248400"/>
            <a:ext cx="1905000" cy="457200"/>
          </a:xfrm>
        </p:spPr>
        <p:txBody>
          <a:bodyPr/>
          <a:lstStyle>
            <a:lvl1pPr>
              <a:defRPr/>
            </a:lvl1pPr>
          </a:lstStyle>
          <a:p>
            <a:endParaRPr lang="en-US"/>
          </a:p>
        </p:txBody>
      </p:sp>
      <p:sp>
        <p:nvSpPr>
          <p:cNvPr id="5126" name="Rectangle 6"/>
          <p:cNvSpPr>
            <a:spLocks noGrp="1" noChangeArrowheads="1"/>
          </p:cNvSpPr>
          <p:nvPr>
            <p:ph type="ftr" sz="quarter" idx="3"/>
          </p:nvPr>
        </p:nvSpPr>
        <p:spPr>
          <a:xfrm>
            <a:off x="3124200" y="6248400"/>
            <a:ext cx="2895600" cy="457200"/>
          </a:xfrm>
        </p:spPr>
        <p:txBody>
          <a:bodyPr/>
          <a:lstStyle>
            <a:lvl1pPr>
              <a:defRPr/>
            </a:lvl1pPr>
          </a:lstStyle>
          <a:p>
            <a:endParaRPr lang="en-US"/>
          </a:p>
        </p:txBody>
      </p:sp>
      <p:sp>
        <p:nvSpPr>
          <p:cNvPr id="5127" name="Rectangle 7"/>
          <p:cNvSpPr>
            <a:spLocks noGrp="1" noChangeArrowheads="1"/>
          </p:cNvSpPr>
          <p:nvPr>
            <p:ph type="sldNum" sz="quarter" idx="4"/>
          </p:nvPr>
        </p:nvSpPr>
        <p:spPr>
          <a:xfrm>
            <a:off x="6553200" y="6248400"/>
            <a:ext cx="1905000" cy="457200"/>
          </a:xfrm>
        </p:spPr>
        <p:txBody>
          <a:bodyPr/>
          <a:lstStyle>
            <a:lvl1pPr>
              <a:defRPr/>
            </a:lvl1pPr>
          </a:lstStyle>
          <a:p>
            <a:fld id="{70C1149B-02C2-486B-B75A-700EE76F6898}" type="slidenum">
              <a:rPr lang="en-US"/>
              <a:pPr/>
              <a:t>‹#›</a:t>
            </a:fld>
            <a:endParaRPr lang="en-US"/>
          </a:p>
        </p:txBody>
      </p:sp>
      <p:sp>
        <p:nvSpPr>
          <p:cNvPr id="5128" name="AutoShape 8"/>
          <p:cNvSpPr>
            <a:spLocks noChangeArrowheads="1"/>
          </p:cNvSpPr>
          <p:nvPr/>
        </p:nvSpPr>
        <p:spPr bwMode="auto">
          <a:xfrm flipH="1">
            <a:off x="1765300" y="2565400"/>
            <a:ext cx="7175500" cy="304800"/>
          </a:xfrm>
          <a:prstGeom prst="parallelogram">
            <a:avLst>
              <a:gd name="adj" fmla="val 144956"/>
            </a:avLst>
          </a:prstGeom>
          <a:gradFill rotWithShape="0">
            <a:gsLst>
              <a:gs pos="0">
                <a:srgbClr val="6E6E6E">
                  <a:alpha val="50000"/>
                </a:srgbClr>
              </a:gs>
              <a:gs pos="100000">
                <a:schemeClr val="bg1">
                  <a:alpha val="0"/>
                </a:schemeClr>
              </a:gs>
            </a:gsLst>
            <a:path path="rect">
              <a:fillToRect r="100000" b="100000"/>
            </a:path>
          </a:gradFill>
          <a:ln w="9525">
            <a:noFill/>
            <a:miter lim="800000"/>
            <a:headEnd/>
            <a:tailEnd/>
          </a:ln>
        </p:spPr>
        <p:txBody>
          <a:bodyPr wrap="none" anchor="ctr"/>
          <a:lstStyle/>
          <a:p>
            <a:endParaRPr lang="en-US"/>
          </a:p>
        </p:txBody>
      </p:sp>
      <p:pic>
        <p:nvPicPr>
          <p:cNvPr id="12" name="Picture 2" descr="C:\Documents and Settings\eblis\My Documents\My Dropbox\working\website_09-27-09\logo_side_big-02.png"/>
          <p:cNvPicPr>
            <a:picLocks noChangeAspect="1" noChangeArrowheads="1"/>
          </p:cNvPicPr>
          <p:nvPr userDrawn="1"/>
        </p:nvPicPr>
        <p:blipFill>
          <a:blip r:embed="rId2" cstate="print"/>
          <a:srcRect/>
          <a:stretch>
            <a:fillRect/>
          </a:stretch>
        </p:blipFill>
        <p:spPr bwMode="auto">
          <a:xfrm>
            <a:off x="0" y="1066800"/>
            <a:ext cx="1580593" cy="3165355"/>
          </a:xfrm>
          <a:prstGeom prst="rect">
            <a:avLst/>
          </a:prstGeom>
          <a:noFill/>
        </p:spPr>
      </p:pic>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20DF7C-E865-4281-945D-9857A56130DB}"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5" y="-25400"/>
            <a:ext cx="2181225" cy="6426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5400"/>
            <a:ext cx="6391275" cy="6426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348CD48-F7F9-4128-AFA7-3B5B14F364D3}"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420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MPLE">
    <p:spTree>
      <p:nvGrpSpPr>
        <p:cNvPr id="1" name=""/>
        <p:cNvGrpSpPr/>
        <p:nvPr/>
      </p:nvGrpSpPr>
      <p:grpSpPr>
        <a:xfrm>
          <a:off x="0" y="0"/>
          <a:ext cx="0" cy="0"/>
          <a:chOff x="0" y="0"/>
          <a:chExt cx="0" cy="0"/>
        </a:xfrm>
      </p:grpSpPr>
      <p:sp>
        <p:nvSpPr>
          <p:cNvPr id="3" name="TextBox 2"/>
          <p:cNvSpPr txBox="1"/>
          <p:nvPr userDrawn="1"/>
        </p:nvSpPr>
        <p:spPr>
          <a:xfrm>
            <a:off x="8458200" y="6581001"/>
            <a:ext cx="685800" cy="276999"/>
          </a:xfrm>
          <a:prstGeom prst="rect">
            <a:avLst/>
          </a:prstGeom>
          <a:noFill/>
        </p:spPr>
        <p:txBody>
          <a:bodyPr wrap="square" rtlCol="0">
            <a:spAutoFit/>
          </a:bodyPr>
          <a:lstStyle/>
          <a:p>
            <a:pPr algn="r"/>
            <a:fld id="{F4E0BC0E-1E7D-4F31-AA8D-A393417CB520}" type="slidenum">
              <a:rPr lang="en-US" sz="1200" smtClean="0">
                <a:solidFill>
                  <a:srgbClr val="F8DCDC"/>
                </a:solidFill>
              </a:rPr>
              <a:pPr algn="r"/>
              <a:t>‹#›</a:t>
            </a:fld>
            <a:endParaRPr lang="en-US" sz="1200" dirty="0">
              <a:solidFill>
                <a:srgbClr val="F8DCDC"/>
              </a:solidFill>
            </a:endParaRPr>
          </a:p>
        </p:txBody>
      </p:sp>
    </p:spTree>
    <p:extLst>
      <p:ext uri="{BB962C8B-B14F-4D97-AF65-F5344CB8AC3E}">
        <p14:creationId xmlns:p14="http://schemas.microsoft.com/office/powerpoint/2010/main" val="15894304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0" y="6553200"/>
            <a:ext cx="1905000" cy="304800"/>
          </a:xfrm>
          <a:prstGeom prst="rect">
            <a:avLst/>
          </a:prstGeom>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2514600" y="6553200"/>
            <a:ext cx="4267200" cy="304800"/>
          </a:xfrm>
          <a:prstGeom prst="rect">
            <a:avLst/>
          </a:prstGeo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a:xfrm>
            <a:off x="7239000" y="6553200"/>
            <a:ext cx="1905000" cy="304800"/>
          </a:xfrm>
          <a:prstGeom prst="rect">
            <a:avLst/>
          </a:prstGeom>
        </p:spPr>
        <p:txBody>
          <a:bodyPr/>
          <a:lstStyle>
            <a:lvl1pPr>
              <a:defRPr/>
            </a:lvl1pPr>
          </a:lstStyle>
          <a:p>
            <a:fld id="{7228DF25-4D78-4EE5-B83E-1582EE0F26B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021210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254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371600"/>
            <a:ext cx="42291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371600"/>
            <a:ext cx="42291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0" y="6553200"/>
            <a:ext cx="1905000" cy="304800"/>
          </a:xfrm>
          <a:prstGeom prst="rect">
            <a:avLst/>
          </a:prstGeom>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2514600" y="6553200"/>
            <a:ext cx="4267200" cy="304800"/>
          </a:xfrm>
          <a:prstGeom prst="rect">
            <a:avLst/>
          </a:prstGeom>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7239000" y="6553200"/>
            <a:ext cx="1905000" cy="304800"/>
          </a:xfrm>
          <a:prstGeom prst="rect">
            <a:avLst/>
          </a:prstGeom>
        </p:spPr>
        <p:txBody>
          <a:bodyPr/>
          <a:lstStyle>
            <a:lvl1pPr>
              <a:defRPr/>
            </a:lvl1pPr>
          </a:lstStyle>
          <a:p>
            <a:fld id="{71078028-53A3-436D-A27A-F8121CE5CB6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148098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0" y="6553200"/>
            <a:ext cx="1905000" cy="304800"/>
          </a:xfrm>
          <a:prstGeom prst="rect">
            <a:avLst/>
          </a:prstGeom>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a:xfrm>
            <a:off x="2514600" y="6553200"/>
            <a:ext cx="4267200" cy="304800"/>
          </a:xfrm>
          <a:prstGeom prst="rect">
            <a:avLst/>
          </a:prstGeom>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a:xfrm>
            <a:off x="7239000" y="6553200"/>
            <a:ext cx="1905000" cy="304800"/>
          </a:xfrm>
          <a:prstGeom prst="rect">
            <a:avLst/>
          </a:prstGeom>
        </p:spPr>
        <p:txBody>
          <a:bodyPr/>
          <a:lstStyle>
            <a:lvl1pPr>
              <a:defRPr/>
            </a:lvl1pPr>
          </a:lstStyle>
          <a:p>
            <a:fld id="{C6A866A2-4A13-452A-BF39-D3C45AC49E0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842404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25400"/>
            <a:ext cx="77724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0" y="6553200"/>
            <a:ext cx="1905000" cy="304800"/>
          </a:xfrm>
          <a:prstGeom prst="rect">
            <a:avLst/>
          </a:prstGeom>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a:xfrm>
            <a:off x="2514600" y="6553200"/>
            <a:ext cx="4267200" cy="304800"/>
          </a:xfrm>
          <a:prstGeom prst="rect">
            <a:avLst/>
          </a:prstGeom>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a:xfrm>
            <a:off x="7239000" y="6553200"/>
            <a:ext cx="1905000" cy="304800"/>
          </a:xfrm>
          <a:prstGeom prst="rect">
            <a:avLst/>
          </a:prstGeom>
        </p:spPr>
        <p:txBody>
          <a:bodyPr/>
          <a:lstStyle>
            <a:lvl1pPr>
              <a:defRPr/>
            </a:lvl1pPr>
          </a:lstStyle>
          <a:p>
            <a:fld id="{984A0C0E-8BF0-4721-8DD7-E8BD3CE0ACC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01200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6553200"/>
            <a:ext cx="1905000" cy="304800"/>
          </a:xfrm>
          <a:prstGeom prst="rect">
            <a:avLst/>
          </a:prstGeom>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a:xfrm>
            <a:off x="2514600" y="6553200"/>
            <a:ext cx="4267200" cy="304800"/>
          </a:xfrm>
          <a:prstGeom prst="rect">
            <a:avLst/>
          </a:prstGeom>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a:xfrm>
            <a:off x="7239000" y="6553200"/>
            <a:ext cx="1905000" cy="304800"/>
          </a:xfrm>
          <a:prstGeom prst="rect">
            <a:avLst/>
          </a:prstGeom>
        </p:spPr>
        <p:txBody>
          <a:bodyPr/>
          <a:lstStyle>
            <a:lvl1pPr>
              <a:defRPr/>
            </a:lvl1pPr>
          </a:lstStyle>
          <a:p>
            <a:fld id="{1A0AFAAF-5E43-4A48-94B3-8EA7C994412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113630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0" y="6553200"/>
            <a:ext cx="1905000" cy="304800"/>
          </a:xfrm>
          <a:prstGeom prst="rect">
            <a:avLst/>
          </a:prstGeom>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2514600" y="6553200"/>
            <a:ext cx="4267200" cy="304800"/>
          </a:xfrm>
          <a:prstGeom prst="rect">
            <a:avLst/>
          </a:prstGeom>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7239000" y="6553200"/>
            <a:ext cx="1905000" cy="304800"/>
          </a:xfrm>
          <a:prstGeom prst="rect">
            <a:avLst/>
          </a:prstGeom>
        </p:spPr>
        <p:txBody>
          <a:bodyPr/>
          <a:lstStyle>
            <a:lvl1pPr>
              <a:defRPr/>
            </a:lvl1pPr>
          </a:lstStyle>
          <a:p>
            <a:fld id="{2429619D-5089-4F3D-97DE-E3F82B8AA18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586640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71C242F-20BE-4F6C-ABA6-9DCC8641EF60}" type="slidenum">
              <a:rPr lang="en-US"/>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0" y="6553200"/>
            <a:ext cx="1905000" cy="304800"/>
          </a:xfrm>
          <a:prstGeom prst="rect">
            <a:avLst/>
          </a:prstGeom>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2514600" y="6553200"/>
            <a:ext cx="4267200" cy="304800"/>
          </a:xfrm>
          <a:prstGeom prst="rect">
            <a:avLst/>
          </a:prstGeom>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7239000" y="6553200"/>
            <a:ext cx="1905000" cy="304800"/>
          </a:xfrm>
          <a:prstGeom prst="rect">
            <a:avLst/>
          </a:prstGeom>
        </p:spPr>
        <p:txBody>
          <a:bodyPr/>
          <a:lstStyle>
            <a:lvl1pPr>
              <a:defRPr/>
            </a:lvl1pPr>
          </a:lstStyle>
          <a:p>
            <a:fld id="{FC6CD016-BBD3-4D5D-B93B-73EA93A3DC5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09326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25400"/>
            <a:ext cx="77724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371600"/>
            <a:ext cx="8610600" cy="5029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0" y="6553200"/>
            <a:ext cx="1905000" cy="304800"/>
          </a:xfrm>
          <a:prstGeom prst="rect">
            <a:avLst/>
          </a:prstGeom>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2514600" y="6553200"/>
            <a:ext cx="4267200" cy="304800"/>
          </a:xfrm>
          <a:prstGeom prst="rect">
            <a:avLst/>
          </a:prstGeo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a:xfrm>
            <a:off x="7239000" y="6553200"/>
            <a:ext cx="1905000" cy="304800"/>
          </a:xfrm>
          <a:prstGeom prst="rect">
            <a:avLst/>
          </a:prstGeom>
        </p:spPr>
        <p:txBody>
          <a:bodyPr/>
          <a:lstStyle>
            <a:lvl1pPr>
              <a:defRPr/>
            </a:lvl1pPr>
          </a:lstStyle>
          <a:p>
            <a:fld id="{9620DF7C-E865-4281-945D-9857A56130D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300151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5" y="-25400"/>
            <a:ext cx="2181225" cy="64262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5400"/>
            <a:ext cx="6391275" cy="6426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0" y="6553200"/>
            <a:ext cx="1905000" cy="304800"/>
          </a:xfrm>
          <a:prstGeom prst="rect">
            <a:avLst/>
          </a:prstGeom>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2514600" y="6553200"/>
            <a:ext cx="4267200" cy="304800"/>
          </a:xfrm>
          <a:prstGeom prst="rect">
            <a:avLst/>
          </a:prstGeo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a:xfrm>
            <a:off x="7239000" y="6553200"/>
            <a:ext cx="1905000" cy="304800"/>
          </a:xfrm>
          <a:prstGeom prst="rect">
            <a:avLst/>
          </a:prstGeom>
        </p:spPr>
        <p:txBody>
          <a:bodyPr/>
          <a:lstStyle>
            <a:lvl1pPr>
              <a:defRPr/>
            </a:lvl1pPr>
          </a:lstStyle>
          <a:p>
            <a:fld id="{9348CD48-F7F9-4128-AFA7-3B5B14F364D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09608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RIC">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7239000" y="6553200"/>
            <a:ext cx="1905000" cy="304800"/>
          </a:xfrm>
          <a:prstGeom prst="rect">
            <a:avLst/>
          </a:prstGeom>
        </p:spPr>
        <p:txBody>
          <a:bodyPr/>
          <a:lstStyle/>
          <a:p>
            <a:fld id="{F0107311-B00B-4602-9329-240EBA90A1DB}"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406192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25400"/>
            <a:ext cx="77724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04800" y="1371600"/>
            <a:ext cx="8610600" cy="50292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0" y="6553200"/>
            <a:ext cx="1905000" cy="304800"/>
          </a:xfrm>
          <a:prstGeom prst="rect">
            <a:avLst/>
          </a:prstGeom>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2514600" y="6553200"/>
            <a:ext cx="4267200" cy="304800"/>
          </a:xfrm>
          <a:prstGeom prst="rect">
            <a:avLst/>
          </a:prstGeo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a:xfrm>
            <a:off x="7239000" y="6553200"/>
            <a:ext cx="1905000" cy="304800"/>
          </a:xfrm>
          <a:prstGeom prst="rect">
            <a:avLst/>
          </a:prstGeom>
        </p:spPr>
        <p:txBody>
          <a:bodyPr/>
          <a:lstStyle>
            <a:lvl1pPr>
              <a:defRPr/>
            </a:lvl1pPr>
          </a:lstStyle>
          <a:p>
            <a:fld id="{C71C242F-20BE-4F6C-ABA6-9DCC8641EF6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48623253"/>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75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MPLE">
    <p:spTree>
      <p:nvGrpSpPr>
        <p:cNvPr id="1" name=""/>
        <p:cNvGrpSpPr/>
        <p:nvPr/>
      </p:nvGrpSpPr>
      <p:grpSpPr>
        <a:xfrm>
          <a:off x="0" y="0"/>
          <a:ext cx="0" cy="0"/>
          <a:chOff x="0" y="0"/>
          <a:chExt cx="0" cy="0"/>
        </a:xfrm>
      </p:grpSpPr>
      <p:sp>
        <p:nvSpPr>
          <p:cNvPr id="3" name="TextBox 2"/>
          <p:cNvSpPr txBox="1"/>
          <p:nvPr userDrawn="1"/>
        </p:nvSpPr>
        <p:spPr>
          <a:xfrm>
            <a:off x="8458200" y="6581001"/>
            <a:ext cx="685800" cy="276999"/>
          </a:xfrm>
          <a:prstGeom prst="rect">
            <a:avLst/>
          </a:prstGeom>
          <a:noFill/>
        </p:spPr>
        <p:txBody>
          <a:bodyPr wrap="square" rtlCol="0">
            <a:spAutoFit/>
          </a:bodyPr>
          <a:lstStyle/>
          <a:p>
            <a:pPr algn="r"/>
            <a:fld id="{F4E0BC0E-1E7D-4F31-AA8D-A393417CB520}" type="slidenum">
              <a:rPr lang="en-US" sz="1200" smtClean="0">
                <a:solidFill>
                  <a:srgbClr val="F8DCDC"/>
                </a:solidFill>
              </a:rPr>
              <a:pPr algn="r"/>
              <a:t>‹#›</a:t>
            </a:fld>
            <a:endParaRPr lang="en-US" sz="1200" dirty="0">
              <a:solidFill>
                <a:srgbClr val="F8DCDC"/>
              </a:solidFill>
            </a:endParaRPr>
          </a:p>
        </p:txBody>
      </p:sp>
    </p:spTree>
    <p:extLst>
      <p:ext uri="{BB962C8B-B14F-4D97-AF65-F5344CB8AC3E}">
        <p14:creationId xmlns:p14="http://schemas.microsoft.com/office/powerpoint/2010/main" val="2404227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0" y="6553200"/>
            <a:ext cx="1905000" cy="304800"/>
          </a:xfrm>
          <a:prstGeom prst="rect">
            <a:avLst/>
          </a:prstGeom>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2514600" y="6553200"/>
            <a:ext cx="4267200" cy="304800"/>
          </a:xfrm>
          <a:prstGeom prst="rect">
            <a:avLst/>
          </a:prstGeo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a:xfrm>
            <a:off x="7239000" y="6553200"/>
            <a:ext cx="1905000" cy="304800"/>
          </a:xfrm>
          <a:prstGeom prst="rect">
            <a:avLst/>
          </a:prstGeom>
        </p:spPr>
        <p:txBody>
          <a:bodyPr/>
          <a:lstStyle>
            <a:lvl1pPr>
              <a:defRPr/>
            </a:lvl1pPr>
          </a:lstStyle>
          <a:p>
            <a:fld id="{7228DF25-4D78-4EE5-B83E-1582EE0F26B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242351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254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371600"/>
            <a:ext cx="42291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371600"/>
            <a:ext cx="42291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0" y="6553200"/>
            <a:ext cx="1905000" cy="304800"/>
          </a:xfrm>
          <a:prstGeom prst="rect">
            <a:avLst/>
          </a:prstGeom>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2514600" y="6553200"/>
            <a:ext cx="4267200" cy="304800"/>
          </a:xfrm>
          <a:prstGeom prst="rect">
            <a:avLst/>
          </a:prstGeom>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7239000" y="6553200"/>
            <a:ext cx="1905000" cy="304800"/>
          </a:xfrm>
          <a:prstGeom prst="rect">
            <a:avLst/>
          </a:prstGeom>
        </p:spPr>
        <p:txBody>
          <a:bodyPr/>
          <a:lstStyle>
            <a:lvl1pPr>
              <a:defRPr/>
            </a:lvl1pPr>
          </a:lstStyle>
          <a:p>
            <a:fld id="{71078028-53A3-436D-A27A-F8121CE5CB6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832774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0" y="6553200"/>
            <a:ext cx="1905000" cy="304800"/>
          </a:xfrm>
          <a:prstGeom prst="rect">
            <a:avLst/>
          </a:prstGeom>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a:xfrm>
            <a:off x="2514600" y="6553200"/>
            <a:ext cx="4267200" cy="304800"/>
          </a:xfrm>
          <a:prstGeom prst="rect">
            <a:avLst/>
          </a:prstGeom>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a:xfrm>
            <a:off x="7239000" y="6553200"/>
            <a:ext cx="1905000" cy="304800"/>
          </a:xfrm>
          <a:prstGeom prst="rect">
            <a:avLst/>
          </a:prstGeom>
        </p:spPr>
        <p:txBody>
          <a:bodyPr/>
          <a:lstStyle>
            <a:lvl1pPr>
              <a:defRPr/>
            </a:lvl1pPr>
          </a:lstStyle>
          <a:p>
            <a:fld id="{C6A866A2-4A13-452A-BF39-D3C45AC49E0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434757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228DF25-4D78-4EE5-B83E-1582EE0F26BA}"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25400"/>
            <a:ext cx="77724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0" y="6553200"/>
            <a:ext cx="1905000" cy="304800"/>
          </a:xfrm>
          <a:prstGeom prst="rect">
            <a:avLst/>
          </a:prstGeom>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a:xfrm>
            <a:off x="2514600" y="6553200"/>
            <a:ext cx="4267200" cy="304800"/>
          </a:xfrm>
          <a:prstGeom prst="rect">
            <a:avLst/>
          </a:prstGeom>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a:xfrm>
            <a:off x="7239000" y="6553200"/>
            <a:ext cx="1905000" cy="304800"/>
          </a:xfrm>
          <a:prstGeom prst="rect">
            <a:avLst/>
          </a:prstGeom>
        </p:spPr>
        <p:txBody>
          <a:bodyPr/>
          <a:lstStyle>
            <a:lvl1pPr>
              <a:defRPr/>
            </a:lvl1pPr>
          </a:lstStyle>
          <a:p>
            <a:fld id="{984A0C0E-8BF0-4721-8DD7-E8BD3CE0ACC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698872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6553200"/>
            <a:ext cx="1905000" cy="304800"/>
          </a:xfrm>
          <a:prstGeom prst="rect">
            <a:avLst/>
          </a:prstGeom>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a:xfrm>
            <a:off x="2514600" y="6553200"/>
            <a:ext cx="4267200" cy="304800"/>
          </a:xfrm>
          <a:prstGeom prst="rect">
            <a:avLst/>
          </a:prstGeom>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a:xfrm>
            <a:off x="7239000" y="6553200"/>
            <a:ext cx="1905000" cy="304800"/>
          </a:xfrm>
          <a:prstGeom prst="rect">
            <a:avLst/>
          </a:prstGeom>
        </p:spPr>
        <p:txBody>
          <a:bodyPr/>
          <a:lstStyle>
            <a:lvl1pPr>
              <a:defRPr/>
            </a:lvl1pPr>
          </a:lstStyle>
          <a:p>
            <a:fld id="{1A0AFAAF-5E43-4A48-94B3-8EA7C994412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888565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0" y="6553200"/>
            <a:ext cx="1905000" cy="304800"/>
          </a:xfrm>
          <a:prstGeom prst="rect">
            <a:avLst/>
          </a:prstGeom>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2514600" y="6553200"/>
            <a:ext cx="4267200" cy="304800"/>
          </a:xfrm>
          <a:prstGeom prst="rect">
            <a:avLst/>
          </a:prstGeom>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7239000" y="6553200"/>
            <a:ext cx="1905000" cy="304800"/>
          </a:xfrm>
          <a:prstGeom prst="rect">
            <a:avLst/>
          </a:prstGeom>
        </p:spPr>
        <p:txBody>
          <a:bodyPr/>
          <a:lstStyle>
            <a:lvl1pPr>
              <a:defRPr/>
            </a:lvl1pPr>
          </a:lstStyle>
          <a:p>
            <a:fld id="{2429619D-5089-4F3D-97DE-E3F82B8AA18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72060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0" y="6553200"/>
            <a:ext cx="1905000" cy="304800"/>
          </a:xfrm>
          <a:prstGeom prst="rect">
            <a:avLst/>
          </a:prstGeom>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2514600" y="6553200"/>
            <a:ext cx="4267200" cy="304800"/>
          </a:xfrm>
          <a:prstGeom prst="rect">
            <a:avLst/>
          </a:prstGeom>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7239000" y="6553200"/>
            <a:ext cx="1905000" cy="304800"/>
          </a:xfrm>
          <a:prstGeom prst="rect">
            <a:avLst/>
          </a:prstGeom>
        </p:spPr>
        <p:txBody>
          <a:bodyPr/>
          <a:lstStyle>
            <a:lvl1pPr>
              <a:defRPr/>
            </a:lvl1pPr>
          </a:lstStyle>
          <a:p>
            <a:fld id="{FC6CD016-BBD3-4D5D-B93B-73EA93A3DC5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71021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25400"/>
            <a:ext cx="77724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371600"/>
            <a:ext cx="8610600" cy="5029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0" y="6553200"/>
            <a:ext cx="1905000" cy="304800"/>
          </a:xfrm>
          <a:prstGeom prst="rect">
            <a:avLst/>
          </a:prstGeom>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2514600" y="6553200"/>
            <a:ext cx="4267200" cy="304800"/>
          </a:xfrm>
          <a:prstGeom prst="rect">
            <a:avLst/>
          </a:prstGeo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a:xfrm>
            <a:off x="7239000" y="6553200"/>
            <a:ext cx="1905000" cy="304800"/>
          </a:xfrm>
          <a:prstGeom prst="rect">
            <a:avLst/>
          </a:prstGeom>
        </p:spPr>
        <p:txBody>
          <a:bodyPr/>
          <a:lstStyle>
            <a:lvl1pPr>
              <a:defRPr/>
            </a:lvl1pPr>
          </a:lstStyle>
          <a:p>
            <a:fld id="{9620DF7C-E865-4281-945D-9857A56130D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200521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5" y="-25400"/>
            <a:ext cx="2181225" cy="64262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5400"/>
            <a:ext cx="6391275" cy="6426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0" y="6553200"/>
            <a:ext cx="1905000" cy="304800"/>
          </a:xfrm>
          <a:prstGeom prst="rect">
            <a:avLst/>
          </a:prstGeom>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2514600" y="6553200"/>
            <a:ext cx="4267200" cy="304800"/>
          </a:xfrm>
          <a:prstGeom prst="rect">
            <a:avLst/>
          </a:prstGeo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a:xfrm>
            <a:off x="7239000" y="6553200"/>
            <a:ext cx="1905000" cy="304800"/>
          </a:xfrm>
          <a:prstGeom prst="rect">
            <a:avLst/>
          </a:prstGeom>
        </p:spPr>
        <p:txBody>
          <a:bodyPr/>
          <a:lstStyle>
            <a:lvl1pPr>
              <a:defRPr/>
            </a:lvl1pPr>
          </a:lstStyle>
          <a:p>
            <a:fld id="{9348CD48-F7F9-4128-AFA7-3B5B14F364D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274655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RIC">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7239000" y="6553200"/>
            <a:ext cx="1905000" cy="304800"/>
          </a:xfrm>
          <a:prstGeom prst="rect">
            <a:avLst/>
          </a:prstGeom>
        </p:spPr>
        <p:txBody>
          <a:bodyPr/>
          <a:lstStyle/>
          <a:p>
            <a:fld id="{F0107311-B00B-4602-9329-240EBA90A1DB}"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421234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3978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MPLE">
    <p:spTree>
      <p:nvGrpSpPr>
        <p:cNvPr id="1" name=""/>
        <p:cNvGrpSpPr/>
        <p:nvPr/>
      </p:nvGrpSpPr>
      <p:grpSpPr>
        <a:xfrm>
          <a:off x="0" y="0"/>
          <a:ext cx="0" cy="0"/>
          <a:chOff x="0" y="0"/>
          <a:chExt cx="0" cy="0"/>
        </a:xfrm>
      </p:grpSpPr>
      <p:sp>
        <p:nvSpPr>
          <p:cNvPr id="3" name="TextBox 2"/>
          <p:cNvSpPr txBox="1"/>
          <p:nvPr userDrawn="1"/>
        </p:nvSpPr>
        <p:spPr>
          <a:xfrm>
            <a:off x="8458200" y="6581001"/>
            <a:ext cx="685800" cy="276999"/>
          </a:xfrm>
          <a:prstGeom prst="rect">
            <a:avLst/>
          </a:prstGeom>
          <a:noFill/>
        </p:spPr>
        <p:txBody>
          <a:bodyPr wrap="square" rtlCol="0">
            <a:spAutoFit/>
          </a:bodyPr>
          <a:lstStyle/>
          <a:p>
            <a:pPr algn="r"/>
            <a:fld id="{F4E0BC0E-1E7D-4F31-AA8D-A393417CB520}" type="slidenum">
              <a:rPr lang="en-US" sz="1200" smtClean="0">
                <a:solidFill>
                  <a:srgbClr val="F8DCDC"/>
                </a:solidFill>
              </a:rPr>
              <a:pPr algn="r"/>
              <a:t>‹#›</a:t>
            </a:fld>
            <a:endParaRPr lang="en-US" sz="1200" dirty="0">
              <a:solidFill>
                <a:srgbClr val="F8DCDC"/>
              </a:solidFill>
            </a:endParaRPr>
          </a:p>
        </p:txBody>
      </p:sp>
    </p:spTree>
    <p:extLst>
      <p:ext uri="{BB962C8B-B14F-4D97-AF65-F5344CB8AC3E}">
        <p14:creationId xmlns:p14="http://schemas.microsoft.com/office/powerpoint/2010/main" val="3672648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0" y="6553200"/>
            <a:ext cx="1905000" cy="304800"/>
          </a:xfrm>
          <a:prstGeom prst="rect">
            <a:avLst/>
          </a:prstGeom>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2514600" y="6553200"/>
            <a:ext cx="4267200" cy="304800"/>
          </a:xfrm>
          <a:prstGeom prst="rect">
            <a:avLst/>
          </a:prstGeo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a:xfrm>
            <a:off x="7239000" y="6553200"/>
            <a:ext cx="1905000" cy="304800"/>
          </a:xfrm>
          <a:prstGeom prst="rect">
            <a:avLst/>
          </a:prstGeom>
        </p:spPr>
        <p:txBody>
          <a:bodyPr/>
          <a:lstStyle>
            <a:lvl1pPr>
              <a:defRPr/>
            </a:lvl1pPr>
          </a:lstStyle>
          <a:p>
            <a:fld id="{7228DF25-4D78-4EE5-B83E-1582EE0F26B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376550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371600"/>
            <a:ext cx="42291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371600"/>
            <a:ext cx="42291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1078028-53A3-436D-A27A-F8121CE5CB67}"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254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371600"/>
            <a:ext cx="42291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371600"/>
            <a:ext cx="42291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0" y="6553200"/>
            <a:ext cx="1905000" cy="304800"/>
          </a:xfrm>
          <a:prstGeom prst="rect">
            <a:avLst/>
          </a:prstGeom>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2514600" y="6553200"/>
            <a:ext cx="4267200" cy="304800"/>
          </a:xfrm>
          <a:prstGeom prst="rect">
            <a:avLst/>
          </a:prstGeom>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7239000" y="6553200"/>
            <a:ext cx="1905000" cy="304800"/>
          </a:xfrm>
          <a:prstGeom prst="rect">
            <a:avLst/>
          </a:prstGeom>
        </p:spPr>
        <p:txBody>
          <a:bodyPr/>
          <a:lstStyle>
            <a:lvl1pPr>
              <a:defRPr/>
            </a:lvl1pPr>
          </a:lstStyle>
          <a:p>
            <a:fld id="{71078028-53A3-436D-A27A-F8121CE5CB6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3955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0" y="6553200"/>
            <a:ext cx="1905000" cy="304800"/>
          </a:xfrm>
          <a:prstGeom prst="rect">
            <a:avLst/>
          </a:prstGeom>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a:xfrm>
            <a:off x="2514600" y="6553200"/>
            <a:ext cx="4267200" cy="304800"/>
          </a:xfrm>
          <a:prstGeom prst="rect">
            <a:avLst/>
          </a:prstGeom>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a:xfrm>
            <a:off x="7239000" y="6553200"/>
            <a:ext cx="1905000" cy="304800"/>
          </a:xfrm>
          <a:prstGeom prst="rect">
            <a:avLst/>
          </a:prstGeom>
        </p:spPr>
        <p:txBody>
          <a:bodyPr/>
          <a:lstStyle>
            <a:lvl1pPr>
              <a:defRPr/>
            </a:lvl1pPr>
          </a:lstStyle>
          <a:p>
            <a:fld id="{C6A866A2-4A13-452A-BF39-D3C45AC49E0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001741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25400"/>
            <a:ext cx="77724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0" y="6553200"/>
            <a:ext cx="1905000" cy="304800"/>
          </a:xfrm>
          <a:prstGeom prst="rect">
            <a:avLst/>
          </a:prstGeom>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a:xfrm>
            <a:off x="2514600" y="6553200"/>
            <a:ext cx="4267200" cy="304800"/>
          </a:xfrm>
          <a:prstGeom prst="rect">
            <a:avLst/>
          </a:prstGeom>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a:xfrm>
            <a:off x="7239000" y="6553200"/>
            <a:ext cx="1905000" cy="304800"/>
          </a:xfrm>
          <a:prstGeom prst="rect">
            <a:avLst/>
          </a:prstGeom>
        </p:spPr>
        <p:txBody>
          <a:bodyPr/>
          <a:lstStyle>
            <a:lvl1pPr>
              <a:defRPr/>
            </a:lvl1pPr>
          </a:lstStyle>
          <a:p>
            <a:fld id="{984A0C0E-8BF0-4721-8DD7-E8BD3CE0ACC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95587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6553200"/>
            <a:ext cx="1905000" cy="304800"/>
          </a:xfrm>
          <a:prstGeom prst="rect">
            <a:avLst/>
          </a:prstGeom>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a:xfrm>
            <a:off x="2514600" y="6553200"/>
            <a:ext cx="4267200" cy="304800"/>
          </a:xfrm>
          <a:prstGeom prst="rect">
            <a:avLst/>
          </a:prstGeom>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a:xfrm>
            <a:off x="7239000" y="6553200"/>
            <a:ext cx="1905000" cy="304800"/>
          </a:xfrm>
          <a:prstGeom prst="rect">
            <a:avLst/>
          </a:prstGeom>
        </p:spPr>
        <p:txBody>
          <a:bodyPr/>
          <a:lstStyle>
            <a:lvl1pPr>
              <a:defRPr/>
            </a:lvl1pPr>
          </a:lstStyle>
          <a:p>
            <a:fld id="{1A0AFAAF-5E43-4A48-94B3-8EA7C994412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946097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0" y="6553200"/>
            <a:ext cx="1905000" cy="304800"/>
          </a:xfrm>
          <a:prstGeom prst="rect">
            <a:avLst/>
          </a:prstGeom>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2514600" y="6553200"/>
            <a:ext cx="4267200" cy="304800"/>
          </a:xfrm>
          <a:prstGeom prst="rect">
            <a:avLst/>
          </a:prstGeom>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7239000" y="6553200"/>
            <a:ext cx="1905000" cy="304800"/>
          </a:xfrm>
          <a:prstGeom prst="rect">
            <a:avLst/>
          </a:prstGeom>
        </p:spPr>
        <p:txBody>
          <a:bodyPr/>
          <a:lstStyle>
            <a:lvl1pPr>
              <a:defRPr/>
            </a:lvl1pPr>
          </a:lstStyle>
          <a:p>
            <a:fld id="{2429619D-5089-4F3D-97DE-E3F82B8AA18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895029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0" y="6553200"/>
            <a:ext cx="1905000" cy="304800"/>
          </a:xfrm>
          <a:prstGeom prst="rect">
            <a:avLst/>
          </a:prstGeom>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2514600" y="6553200"/>
            <a:ext cx="4267200" cy="304800"/>
          </a:xfrm>
          <a:prstGeom prst="rect">
            <a:avLst/>
          </a:prstGeom>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7239000" y="6553200"/>
            <a:ext cx="1905000" cy="304800"/>
          </a:xfrm>
          <a:prstGeom prst="rect">
            <a:avLst/>
          </a:prstGeom>
        </p:spPr>
        <p:txBody>
          <a:bodyPr/>
          <a:lstStyle>
            <a:lvl1pPr>
              <a:defRPr/>
            </a:lvl1pPr>
          </a:lstStyle>
          <a:p>
            <a:fld id="{FC6CD016-BBD3-4D5D-B93B-73EA93A3DC5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389601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25400"/>
            <a:ext cx="77724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371600"/>
            <a:ext cx="8610600" cy="5029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0" y="6553200"/>
            <a:ext cx="1905000" cy="304800"/>
          </a:xfrm>
          <a:prstGeom prst="rect">
            <a:avLst/>
          </a:prstGeom>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2514600" y="6553200"/>
            <a:ext cx="4267200" cy="304800"/>
          </a:xfrm>
          <a:prstGeom prst="rect">
            <a:avLst/>
          </a:prstGeo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a:xfrm>
            <a:off x="7239000" y="6553200"/>
            <a:ext cx="1905000" cy="304800"/>
          </a:xfrm>
          <a:prstGeom prst="rect">
            <a:avLst/>
          </a:prstGeom>
        </p:spPr>
        <p:txBody>
          <a:bodyPr/>
          <a:lstStyle>
            <a:lvl1pPr>
              <a:defRPr/>
            </a:lvl1pPr>
          </a:lstStyle>
          <a:p>
            <a:fld id="{9620DF7C-E865-4281-945D-9857A56130D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29608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5" y="-25400"/>
            <a:ext cx="2181225" cy="64262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5400"/>
            <a:ext cx="6391275" cy="6426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0" y="6553200"/>
            <a:ext cx="1905000" cy="304800"/>
          </a:xfrm>
          <a:prstGeom prst="rect">
            <a:avLst/>
          </a:prstGeom>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2514600" y="6553200"/>
            <a:ext cx="4267200" cy="304800"/>
          </a:xfrm>
          <a:prstGeom prst="rect">
            <a:avLst/>
          </a:prstGeo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a:xfrm>
            <a:off x="7239000" y="6553200"/>
            <a:ext cx="1905000" cy="304800"/>
          </a:xfrm>
          <a:prstGeom prst="rect">
            <a:avLst/>
          </a:prstGeom>
        </p:spPr>
        <p:txBody>
          <a:bodyPr/>
          <a:lstStyle>
            <a:lvl1pPr>
              <a:defRPr/>
            </a:lvl1pPr>
          </a:lstStyle>
          <a:p>
            <a:fld id="{9348CD48-F7F9-4128-AFA7-3B5B14F364D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28174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RIC">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7239000" y="6553200"/>
            <a:ext cx="1905000" cy="304800"/>
          </a:xfrm>
          <a:prstGeom prst="rect">
            <a:avLst/>
          </a:prstGeom>
        </p:spPr>
        <p:txBody>
          <a:bodyPr/>
          <a:lstStyle/>
          <a:p>
            <a:fld id="{F0107311-B00B-4602-9329-240EBA90A1DB}"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85085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3" name="Rectangle 3"/>
          <p:cNvSpPr>
            <a:spLocks noGrp="1" noChangeArrowheads="1"/>
          </p:cNvSpPr>
          <p:nvPr>
            <p:ph type="ctrTitle"/>
          </p:nvPr>
        </p:nvSpPr>
        <p:spPr>
          <a:xfrm>
            <a:off x="1371600" y="1676400"/>
            <a:ext cx="7772400" cy="1143000"/>
          </a:xfrm>
        </p:spPr>
        <p:txBody>
          <a:bodyPr/>
          <a:lstStyle>
            <a:lvl1pPr>
              <a:defRPr/>
            </a:lvl1pPr>
          </a:lstStyle>
          <a:p>
            <a:r>
              <a:rPr lang="en-US"/>
              <a:t>Click to edit Master title style</a:t>
            </a:r>
          </a:p>
        </p:txBody>
      </p:sp>
      <p:sp>
        <p:nvSpPr>
          <p:cNvPr id="5124" name="Rectangle 4"/>
          <p:cNvSpPr>
            <a:spLocks noGrp="1" noChangeArrowheads="1"/>
          </p:cNvSpPr>
          <p:nvPr>
            <p:ph type="subTitle" idx="1"/>
          </p:nvPr>
        </p:nvSpPr>
        <p:spPr>
          <a:xfrm>
            <a:off x="2133600" y="3124200"/>
            <a:ext cx="6400800" cy="2667000"/>
          </a:xfrm>
        </p:spPr>
        <p:txBody>
          <a:bodyPr/>
          <a:lstStyle>
            <a:lvl1pPr marL="0" indent="0" algn="ctr">
              <a:buFontTx/>
              <a:buNone/>
              <a:defRPr/>
            </a:lvl1pPr>
          </a:lstStyle>
          <a:p>
            <a:r>
              <a:rPr lang="en-US"/>
              <a:t>Click to edit Master subtitle style</a:t>
            </a:r>
          </a:p>
        </p:txBody>
      </p:sp>
      <p:sp>
        <p:nvSpPr>
          <p:cNvPr id="5125" name="Rectangle 5"/>
          <p:cNvSpPr>
            <a:spLocks noGrp="1" noChangeArrowheads="1"/>
          </p:cNvSpPr>
          <p:nvPr>
            <p:ph type="dt" sz="half" idx="2"/>
          </p:nvPr>
        </p:nvSpPr>
        <p:spPr>
          <a:xfrm>
            <a:off x="685800" y="6248400"/>
            <a:ext cx="1905000" cy="457200"/>
          </a:xfrm>
        </p:spPr>
        <p:txBody>
          <a:bodyPr/>
          <a:lstStyle>
            <a:lvl1pPr>
              <a:defRPr/>
            </a:lvl1pPr>
          </a:lstStyle>
          <a:p>
            <a:endParaRPr lang="en-US">
              <a:solidFill>
                <a:srgbClr val="FFFFFF"/>
              </a:solidFill>
            </a:endParaRPr>
          </a:p>
        </p:txBody>
      </p:sp>
      <p:sp>
        <p:nvSpPr>
          <p:cNvPr id="5126" name="Rectangle 6"/>
          <p:cNvSpPr>
            <a:spLocks noGrp="1" noChangeArrowheads="1"/>
          </p:cNvSpPr>
          <p:nvPr>
            <p:ph type="ftr" sz="quarter" idx="3"/>
          </p:nvPr>
        </p:nvSpPr>
        <p:spPr>
          <a:xfrm>
            <a:off x="3124200" y="6248400"/>
            <a:ext cx="2895600" cy="457200"/>
          </a:xfrm>
        </p:spPr>
        <p:txBody>
          <a:bodyPr/>
          <a:lstStyle>
            <a:lvl1pPr>
              <a:defRPr/>
            </a:lvl1pPr>
          </a:lstStyle>
          <a:p>
            <a:endParaRPr lang="en-US">
              <a:solidFill>
                <a:srgbClr val="FFFFFF"/>
              </a:solidFill>
            </a:endParaRPr>
          </a:p>
        </p:txBody>
      </p:sp>
      <p:sp>
        <p:nvSpPr>
          <p:cNvPr id="5127" name="Rectangle 7"/>
          <p:cNvSpPr>
            <a:spLocks noGrp="1" noChangeArrowheads="1"/>
          </p:cNvSpPr>
          <p:nvPr>
            <p:ph type="sldNum" sz="quarter" idx="4"/>
          </p:nvPr>
        </p:nvSpPr>
        <p:spPr>
          <a:xfrm>
            <a:off x="6553200" y="6248400"/>
            <a:ext cx="1905000" cy="457200"/>
          </a:xfrm>
        </p:spPr>
        <p:txBody>
          <a:bodyPr/>
          <a:lstStyle>
            <a:lvl1pPr>
              <a:defRPr/>
            </a:lvl1pPr>
          </a:lstStyle>
          <a:p>
            <a:fld id="{70C1149B-02C2-486B-B75A-700EE76F6898}" type="slidenum">
              <a:rPr lang="en-US">
                <a:solidFill>
                  <a:srgbClr val="FFFFFF"/>
                </a:solidFill>
              </a:rPr>
              <a:pPr/>
              <a:t>‹#›</a:t>
            </a:fld>
            <a:endParaRPr lang="en-US">
              <a:solidFill>
                <a:srgbClr val="FFFFFF"/>
              </a:solidFill>
            </a:endParaRPr>
          </a:p>
        </p:txBody>
      </p:sp>
      <p:sp>
        <p:nvSpPr>
          <p:cNvPr id="5128" name="AutoShape 8"/>
          <p:cNvSpPr>
            <a:spLocks noChangeArrowheads="1"/>
          </p:cNvSpPr>
          <p:nvPr/>
        </p:nvSpPr>
        <p:spPr bwMode="auto">
          <a:xfrm flipH="1">
            <a:off x="1765300" y="2565400"/>
            <a:ext cx="7175500" cy="304800"/>
          </a:xfrm>
          <a:prstGeom prst="parallelogram">
            <a:avLst>
              <a:gd name="adj" fmla="val 144956"/>
            </a:avLst>
          </a:prstGeom>
          <a:gradFill rotWithShape="0">
            <a:gsLst>
              <a:gs pos="0">
                <a:srgbClr val="6E6E6E">
                  <a:alpha val="50000"/>
                </a:srgbClr>
              </a:gs>
              <a:gs pos="100000">
                <a:schemeClr val="bg1">
                  <a:alpha val="0"/>
                </a:schemeClr>
              </a:gs>
            </a:gsLst>
            <a:path path="rect">
              <a:fillToRect r="100000" b="100000"/>
            </a:path>
          </a:gradFill>
          <a:ln w="9525">
            <a:noFill/>
            <a:miter lim="800000"/>
            <a:headEnd/>
            <a:tailEnd/>
          </a:ln>
        </p:spPr>
        <p:txBody>
          <a:bodyPr wrap="none" anchor="ctr"/>
          <a:lstStyle/>
          <a:p>
            <a:endParaRPr lang="en-US">
              <a:solidFill>
                <a:srgbClr val="FFFFFF"/>
              </a:solidFill>
            </a:endParaRPr>
          </a:p>
        </p:txBody>
      </p:sp>
      <p:pic>
        <p:nvPicPr>
          <p:cNvPr id="12" name="Picture 2" descr="C:\Documents and Settings\eblis\My Documents\My Dropbox\working\website_09-27-09\logo_side_big-02.png"/>
          <p:cNvPicPr>
            <a:picLocks noChangeAspect="1" noChangeArrowheads="1"/>
          </p:cNvPicPr>
          <p:nvPr userDrawn="1"/>
        </p:nvPicPr>
        <p:blipFill>
          <a:blip r:embed="rId2" cstate="print"/>
          <a:srcRect/>
          <a:stretch>
            <a:fillRect/>
          </a:stretch>
        </p:blipFill>
        <p:spPr bwMode="auto">
          <a:xfrm>
            <a:off x="0" y="1066800"/>
            <a:ext cx="1580593" cy="3165355"/>
          </a:xfrm>
          <a:prstGeom prst="rect">
            <a:avLst/>
          </a:prstGeom>
          <a:noFill/>
        </p:spPr>
      </p:pic>
    </p:spTree>
    <p:extLst>
      <p:ext uri="{BB962C8B-B14F-4D97-AF65-F5344CB8AC3E}">
        <p14:creationId xmlns:p14="http://schemas.microsoft.com/office/powerpoint/2010/main" val="4157630720"/>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6A866A2-4A13-452A-BF39-D3C45AC49E04}"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C71C242F-20BE-4F6C-ABA6-9DCC8641EF6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46833259"/>
      </p:ext>
    </p:extLst>
  </p:cSld>
  <p:clrMapOvr>
    <a:masterClrMapping/>
  </p:clrMapOvr>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228DF25-4D78-4EE5-B83E-1582EE0F26B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91067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371600"/>
            <a:ext cx="42291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371600"/>
            <a:ext cx="42291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71078028-53A3-436D-A27A-F8121CE5CB6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71721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C6A866A2-4A13-452A-BF39-D3C45AC49E0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028526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984A0C0E-8BF0-4721-8DD7-E8BD3CE0ACC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513913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1A0AFAAF-5E43-4A48-94B3-8EA7C994412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295396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429619D-5089-4F3D-97DE-E3F82B8AA18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933826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FC6CD016-BBD3-4D5D-B93B-73EA93A3DC5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841083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620DF7C-E865-4281-945D-9857A56130D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485618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5" y="-25400"/>
            <a:ext cx="2181225" cy="6426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5400"/>
            <a:ext cx="6391275" cy="6426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348CD48-F7F9-4128-AFA7-3B5B14F364D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71904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84A0C0E-8BF0-4721-8DD7-E8BD3CE0ACCE}" type="slidenum">
              <a:rPr lang="en-US"/>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4A40DA-9CE0-43D3-8325-C5B697D6F415}" type="datetime1">
              <a:rPr lang="en-US" smtClean="0">
                <a:solidFill>
                  <a:prstClr val="black">
                    <a:tint val="75000"/>
                  </a:prstClr>
                </a:solidFill>
                <a:latin typeface="Calibri"/>
              </a:rPr>
              <a:pPr/>
              <a:t>1/19/15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solidFill>
                  <a:schemeClr val="accent1">
                    <a:lumMod val="20000"/>
                    <a:lumOff val="80000"/>
                  </a:schemeClr>
                </a:solidFill>
              </a:defRPr>
            </a:lvl1pPr>
          </a:lstStyle>
          <a:p>
            <a:fld id="{79527D50-C675-488E-8D28-0612D889D732}" type="slidenum">
              <a:rPr lang="en-US" smtClean="0">
                <a:solidFill>
                  <a:srgbClr val="4F81BD">
                    <a:lumMod val="20000"/>
                    <a:lumOff val="80000"/>
                  </a:srgbClr>
                </a:solidFill>
                <a:latin typeface="Calibri"/>
              </a:rPr>
              <a:pPr/>
              <a:t>‹#›</a:t>
            </a:fld>
            <a:endParaRPr lang="en-US" dirty="0">
              <a:solidFill>
                <a:srgbClr val="4F81BD">
                  <a:lumMod val="20000"/>
                  <a:lumOff val="80000"/>
                </a:srgbClr>
              </a:solidFill>
              <a:latin typeface="Calibri"/>
            </a:endParaRPr>
          </a:p>
        </p:txBody>
      </p:sp>
    </p:spTree>
    <p:extLst>
      <p:ext uri="{BB962C8B-B14F-4D97-AF65-F5344CB8AC3E}">
        <p14:creationId xmlns:p14="http://schemas.microsoft.com/office/powerpoint/2010/main" val="40251918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02ECFE-84F8-4D37-A495-77836D8E249F}" type="datetime1">
              <a:rPr lang="en-US" smtClean="0">
                <a:solidFill>
                  <a:prstClr val="black">
                    <a:tint val="75000"/>
                  </a:prstClr>
                </a:solidFill>
                <a:latin typeface="Calibri"/>
              </a:rPr>
              <a:pPr/>
              <a:t>1/19/15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9527D50-C675-488E-8D28-0612D889D7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528682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3A9751-4226-4F8E-9C56-FA412E1A99ED}" type="datetime1">
              <a:rPr lang="en-US" smtClean="0">
                <a:solidFill>
                  <a:prstClr val="black">
                    <a:tint val="75000"/>
                  </a:prstClr>
                </a:solidFill>
                <a:latin typeface="Calibri"/>
              </a:rPr>
              <a:pPr/>
              <a:t>1/19/15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9527D50-C675-488E-8D28-0612D889D7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04775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FBC9EA-7E55-4CD2-9E95-F0B9192B8777}" type="datetime1">
              <a:rPr lang="en-US" smtClean="0">
                <a:solidFill>
                  <a:prstClr val="black">
                    <a:tint val="75000"/>
                  </a:prstClr>
                </a:solidFill>
                <a:latin typeface="Calibri"/>
              </a:rPr>
              <a:pPr/>
              <a:t>1/19/15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9527D50-C675-488E-8D28-0612D889D7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03298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49349D-7430-4585-B164-5172E29A6D95}" type="datetime1">
              <a:rPr lang="en-US" smtClean="0">
                <a:solidFill>
                  <a:prstClr val="black">
                    <a:tint val="75000"/>
                  </a:prstClr>
                </a:solidFill>
                <a:latin typeface="Calibri"/>
              </a:rPr>
              <a:pPr/>
              <a:t>1/19/15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9527D50-C675-488E-8D28-0612D889D7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0309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46A4E0-2BD1-47D8-AD00-7BA424A4CEFD}" type="datetime1">
              <a:rPr lang="en-US" smtClean="0">
                <a:solidFill>
                  <a:prstClr val="black">
                    <a:tint val="75000"/>
                  </a:prstClr>
                </a:solidFill>
                <a:latin typeface="Calibri"/>
              </a:rPr>
              <a:pPr/>
              <a:t>1/19/15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7010400" y="6492875"/>
            <a:ext cx="2133600" cy="365125"/>
          </a:xfrm>
        </p:spPr>
        <p:txBody>
          <a:bodyPr/>
          <a:lstStyle/>
          <a:p>
            <a:fld id="{79527D50-C675-488E-8D28-0612D889D7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500114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FD2A6D-BCF7-456D-9173-33B29E324A24}" type="datetime1">
              <a:rPr lang="en-US" smtClean="0">
                <a:solidFill>
                  <a:prstClr val="black">
                    <a:tint val="75000"/>
                  </a:prstClr>
                </a:solidFill>
                <a:latin typeface="Calibri"/>
              </a:rPr>
              <a:pPr/>
              <a:t>1/19/15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a:xfrm>
            <a:off x="7010400" y="6492875"/>
            <a:ext cx="2133600" cy="365125"/>
          </a:xfrm>
        </p:spPr>
        <p:txBody>
          <a:bodyPr/>
          <a:lstStyle/>
          <a:p>
            <a:fld id="{79527D50-C675-488E-8D28-0612D889D7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599672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906DEF-A075-481A-86D2-F70D3CC6137D}" type="datetime1">
              <a:rPr lang="en-US" smtClean="0">
                <a:solidFill>
                  <a:prstClr val="black">
                    <a:tint val="75000"/>
                  </a:prstClr>
                </a:solidFill>
                <a:latin typeface="Calibri"/>
              </a:rPr>
              <a:pPr/>
              <a:t>1/19/15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9527D50-C675-488E-8D28-0612D889D7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293835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2B543-D02A-4609-9C55-B1F63B5103A3}" type="datetime1">
              <a:rPr lang="en-US" smtClean="0">
                <a:solidFill>
                  <a:prstClr val="black">
                    <a:tint val="75000"/>
                  </a:prstClr>
                </a:solidFill>
                <a:latin typeface="Calibri"/>
              </a:rPr>
              <a:pPr/>
              <a:t>1/19/15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9527D50-C675-488E-8D28-0612D889D7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62458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1589BB-F3D6-4D6E-BEDB-A471C9C0E749}" type="datetime1">
              <a:rPr lang="en-US" smtClean="0">
                <a:solidFill>
                  <a:prstClr val="black">
                    <a:tint val="75000"/>
                  </a:prstClr>
                </a:solidFill>
                <a:latin typeface="Calibri"/>
              </a:rPr>
              <a:pPr/>
              <a:t>1/19/15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9527D50-C675-488E-8D28-0612D889D7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98762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A0AFAAF-5E43-4A48-94B3-8EA7C9944121}" type="slidenum">
              <a:rPr lang="en-US"/>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E86CBB-8712-401E-81D5-985AC9B2BEC9}" type="datetime1">
              <a:rPr lang="en-US" smtClean="0">
                <a:solidFill>
                  <a:prstClr val="black">
                    <a:tint val="75000"/>
                  </a:prstClr>
                </a:solidFill>
                <a:latin typeface="Calibri"/>
              </a:rPr>
              <a:pPr/>
              <a:t>1/19/15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9527D50-C675-488E-8D28-0612D889D7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903405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3" name="Rectangle 3"/>
          <p:cNvSpPr>
            <a:spLocks noGrp="1" noChangeArrowheads="1"/>
          </p:cNvSpPr>
          <p:nvPr>
            <p:ph type="ctrTitle"/>
          </p:nvPr>
        </p:nvSpPr>
        <p:spPr>
          <a:xfrm>
            <a:off x="1371600" y="1676400"/>
            <a:ext cx="7772400" cy="1143000"/>
          </a:xfrm>
        </p:spPr>
        <p:txBody>
          <a:bodyPr/>
          <a:lstStyle>
            <a:lvl1pPr>
              <a:defRPr/>
            </a:lvl1pPr>
          </a:lstStyle>
          <a:p>
            <a:r>
              <a:rPr lang="en-US"/>
              <a:t>Click to edit Master title style</a:t>
            </a:r>
          </a:p>
        </p:txBody>
      </p:sp>
      <p:sp>
        <p:nvSpPr>
          <p:cNvPr id="5124" name="Rectangle 4"/>
          <p:cNvSpPr>
            <a:spLocks noGrp="1" noChangeArrowheads="1"/>
          </p:cNvSpPr>
          <p:nvPr>
            <p:ph type="subTitle" idx="1"/>
          </p:nvPr>
        </p:nvSpPr>
        <p:spPr>
          <a:xfrm>
            <a:off x="2133600" y="3124200"/>
            <a:ext cx="6400800" cy="2667000"/>
          </a:xfrm>
        </p:spPr>
        <p:txBody>
          <a:bodyPr/>
          <a:lstStyle>
            <a:lvl1pPr marL="0" indent="0" algn="ctr">
              <a:buFontTx/>
              <a:buNone/>
              <a:defRPr/>
            </a:lvl1pPr>
          </a:lstStyle>
          <a:p>
            <a:r>
              <a:rPr lang="en-US"/>
              <a:t>Click to edit Master subtitle style</a:t>
            </a:r>
          </a:p>
        </p:txBody>
      </p:sp>
      <p:sp>
        <p:nvSpPr>
          <p:cNvPr id="5125" name="Rectangle 5"/>
          <p:cNvSpPr>
            <a:spLocks noGrp="1" noChangeArrowheads="1"/>
          </p:cNvSpPr>
          <p:nvPr>
            <p:ph type="dt" sz="half" idx="2"/>
          </p:nvPr>
        </p:nvSpPr>
        <p:spPr>
          <a:xfrm>
            <a:off x="685800" y="6248400"/>
            <a:ext cx="1905000" cy="457200"/>
          </a:xfrm>
        </p:spPr>
        <p:txBody>
          <a:bodyPr/>
          <a:lstStyle>
            <a:lvl1pPr>
              <a:defRPr/>
            </a:lvl1pPr>
          </a:lstStyle>
          <a:p>
            <a:endParaRPr lang="en-US">
              <a:solidFill>
                <a:srgbClr val="FFFFFF"/>
              </a:solidFill>
            </a:endParaRPr>
          </a:p>
        </p:txBody>
      </p:sp>
      <p:sp>
        <p:nvSpPr>
          <p:cNvPr id="5126" name="Rectangle 6"/>
          <p:cNvSpPr>
            <a:spLocks noGrp="1" noChangeArrowheads="1"/>
          </p:cNvSpPr>
          <p:nvPr>
            <p:ph type="ftr" sz="quarter" idx="3"/>
          </p:nvPr>
        </p:nvSpPr>
        <p:spPr>
          <a:xfrm>
            <a:off x="3124200" y="6248400"/>
            <a:ext cx="2895600" cy="457200"/>
          </a:xfrm>
        </p:spPr>
        <p:txBody>
          <a:bodyPr/>
          <a:lstStyle>
            <a:lvl1pPr>
              <a:defRPr/>
            </a:lvl1pPr>
          </a:lstStyle>
          <a:p>
            <a:endParaRPr lang="en-US">
              <a:solidFill>
                <a:srgbClr val="FFFFFF"/>
              </a:solidFill>
            </a:endParaRPr>
          </a:p>
        </p:txBody>
      </p:sp>
      <p:sp>
        <p:nvSpPr>
          <p:cNvPr id="5127" name="Rectangle 7"/>
          <p:cNvSpPr>
            <a:spLocks noGrp="1" noChangeArrowheads="1"/>
          </p:cNvSpPr>
          <p:nvPr>
            <p:ph type="sldNum" sz="quarter" idx="4"/>
          </p:nvPr>
        </p:nvSpPr>
        <p:spPr>
          <a:xfrm>
            <a:off x="6553200" y="6248400"/>
            <a:ext cx="1905000" cy="457200"/>
          </a:xfrm>
        </p:spPr>
        <p:txBody>
          <a:bodyPr/>
          <a:lstStyle>
            <a:lvl1pPr>
              <a:defRPr/>
            </a:lvl1pPr>
          </a:lstStyle>
          <a:p>
            <a:fld id="{70C1149B-02C2-486B-B75A-700EE76F6898}" type="slidenum">
              <a:rPr lang="en-US">
                <a:solidFill>
                  <a:srgbClr val="FFFFFF"/>
                </a:solidFill>
              </a:rPr>
              <a:pPr/>
              <a:t>‹#›</a:t>
            </a:fld>
            <a:endParaRPr lang="en-US">
              <a:solidFill>
                <a:srgbClr val="FFFFFF"/>
              </a:solidFill>
            </a:endParaRPr>
          </a:p>
        </p:txBody>
      </p:sp>
      <p:sp>
        <p:nvSpPr>
          <p:cNvPr id="5128" name="AutoShape 8"/>
          <p:cNvSpPr>
            <a:spLocks noChangeArrowheads="1"/>
          </p:cNvSpPr>
          <p:nvPr/>
        </p:nvSpPr>
        <p:spPr bwMode="auto">
          <a:xfrm flipH="1">
            <a:off x="1765300" y="2565400"/>
            <a:ext cx="7175500" cy="304800"/>
          </a:xfrm>
          <a:prstGeom prst="parallelogram">
            <a:avLst>
              <a:gd name="adj" fmla="val 144956"/>
            </a:avLst>
          </a:prstGeom>
          <a:gradFill rotWithShape="0">
            <a:gsLst>
              <a:gs pos="0">
                <a:srgbClr val="6E6E6E">
                  <a:alpha val="50000"/>
                </a:srgbClr>
              </a:gs>
              <a:gs pos="100000">
                <a:schemeClr val="bg1">
                  <a:alpha val="0"/>
                </a:schemeClr>
              </a:gs>
            </a:gsLst>
            <a:path path="rect">
              <a:fillToRect r="100000" b="100000"/>
            </a:path>
          </a:gradFill>
          <a:ln w="9525">
            <a:noFill/>
            <a:miter lim="800000"/>
            <a:headEnd/>
            <a:tailEnd/>
          </a:ln>
        </p:spPr>
        <p:txBody>
          <a:bodyPr wrap="none" anchor="ctr"/>
          <a:lstStyle/>
          <a:p>
            <a:endParaRPr lang="en-US">
              <a:solidFill>
                <a:srgbClr val="FFFFFF"/>
              </a:solidFill>
            </a:endParaRPr>
          </a:p>
        </p:txBody>
      </p:sp>
      <p:pic>
        <p:nvPicPr>
          <p:cNvPr id="12" name="Picture 2" descr="C:\Documents and Settings\eblis\My Documents\My Dropbox\working\website_09-27-09\logo_side_big-02.png"/>
          <p:cNvPicPr>
            <a:picLocks noChangeAspect="1" noChangeArrowheads="1"/>
          </p:cNvPicPr>
          <p:nvPr userDrawn="1"/>
        </p:nvPicPr>
        <p:blipFill>
          <a:blip r:embed="rId2" cstate="print"/>
          <a:srcRect/>
          <a:stretch>
            <a:fillRect/>
          </a:stretch>
        </p:blipFill>
        <p:spPr bwMode="auto">
          <a:xfrm>
            <a:off x="0" y="1066800"/>
            <a:ext cx="1580593" cy="3165355"/>
          </a:xfrm>
          <a:prstGeom prst="rect">
            <a:avLst/>
          </a:prstGeom>
          <a:noFill/>
        </p:spPr>
      </p:pic>
    </p:spTree>
    <p:extLst>
      <p:ext uri="{BB962C8B-B14F-4D97-AF65-F5344CB8AC3E}">
        <p14:creationId xmlns:p14="http://schemas.microsoft.com/office/powerpoint/2010/main" val="4035217249"/>
      </p:ext>
    </p:extLst>
  </p:cSld>
  <p:clrMapOvr>
    <a:masterClrMapping/>
  </p:clrMapOvr>
  <p:timing>
    <p:tnLst>
      <p:par>
        <p:cTn xmlns:p14="http://schemas.microsoft.com/office/powerpoint/2010/mai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C71C242F-20BE-4F6C-ABA6-9DCC8641EF6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09449341"/>
      </p:ext>
    </p:extLst>
  </p:cSld>
  <p:clrMapOvr>
    <a:masterClrMapping/>
  </p:clrMapOvr>
  <p:timing>
    <p:tnLst>
      <p:par>
        <p:cTn xmlns:p14="http://schemas.microsoft.com/office/powerpoint/2010/mai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228DF25-4D78-4EE5-B83E-1582EE0F26B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726196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371600"/>
            <a:ext cx="42291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371600"/>
            <a:ext cx="42291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71078028-53A3-436D-A27A-F8121CE5CB6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293071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C6A866A2-4A13-452A-BF39-D3C45AC49E0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816439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984A0C0E-8BF0-4721-8DD7-E8BD3CE0ACC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961451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1A0AFAAF-5E43-4A48-94B3-8EA7C994412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439254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429619D-5089-4F3D-97DE-E3F82B8AA18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715061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FC6CD016-BBD3-4D5D-B93B-73EA93A3DC5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29275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429619D-5089-4F3D-97DE-E3F82B8AA18B}" type="slidenum">
              <a:rPr lang="en-US"/>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620DF7C-E865-4281-945D-9857A56130D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155382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5" y="-25400"/>
            <a:ext cx="2181225" cy="6426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5400"/>
            <a:ext cx="6391275" cy="6426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348CD48-F7F9-4128-AFA7-3B5B14F364D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29211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C6CD016-BBD3-4D5D-B93B-73EA93A3DC58}"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5"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theme" Target="../theme/theme3.xml"/><Relationship Id="rId14" Type="http://schemas.openxmlformats.org/officeDocument/2006/relationships/image" Target="../media/image1.pn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theme" Target="../theme/theme4.xml"/><Relationship Id="rId14" Type="http://schemas.openxmlformats.org/officeDocument/2006/relationships/image" Target="../media/image1.png"/><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theme" Target="../theme/theme5.xml"/><Relationship Id="rId13" Type="http://schemas.openxmlformats.org/officeDocument/2006/relationships/image" Target="../media/image1.png"/><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theme" Target="../theme/theme6.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theme" Target="../theme/theme7.xml"/><Relationship Id="rId13" Type="http://schemas.openxmlformats.org/officeDocument/2006/relationships/image" Target="../media/image1.png"/><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57300" y="-25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04800" y="1371600"/>
            <a:ext cx="8610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0" y="65532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2514600" y="6553200"/>
            <a:ext cx="42672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7239000" y="65532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F0107311-B00B-4602-9329-240EBA90A1DB}" type="slidenum">
              <a:rPr lang="en-US"/>
              <a:pPr/>
              <a:t>‹#›</a:t>
            </a:fld>
            <a:endParaRPr lang="en-US"/>
          </a:p>
        </p:txBody>
      </p:sp>
      <p:sp>
        <p:nvSpPr>
          <p:cNvPr id="1041" name="AutoShape 17"/>
          <p:cNvSpPr>
            <a:spLocks noChangeArrowheads="1"/>
          </p:cNvSpPr>
          <p:nvPr/>
        </p:nvSpPr>
        <p:spPr bwMode="auto">
          <a:xfrm flipH="1">
            <a:off x="1447800" y="889000"/>
            <a:ext cx="7175500" cy="304800"/>
          </a:xfrm>
          <a:prstGeom prst="parallelogram">
            <a:avLst>
              <a:gd name="adj" fmla="val 144956"/>
            </a:avLst>
          </a:prstGeom>
          <a:gradFill rotWithShape="0">
            <a:gsLst>
              <a:gs pos="0">
                <a:srgbClr val="6E6E6E">
                  <a:alpha val="50000"/>
                </a:srgbClr>
              </a:gs>
              <a:gs pos="100000">
                <a:schemeClr val="bg1">
                  <a:alpha val="0"/>
                </a:schemeClr>
              </a:gs>
            </a:gsLst>
            <a:path path="rect">
              <a:fillToRect r="100000" b="100000"/>
            </a:path>
          </a:gradFill>
          <a:ln w="9525">
            <a:noFill/>
            <a:miter lim="800000"/>
            <a:headEnd/>
            <a:tailEnd/>
          </a:ln>
        </p:spPr>
        <p:txBody>
          <a:bodyPr wrap="none" anchor="ctr"/>
          <a:lstStyle/>
          <a:p>
            <a:endParaRPr lang="en-US"/>
          </a:p>
        </p:txBody>
      </p:sp>
      <p:pic>
        <p:nvPicPr>
          <p:cNvPr id="14" name="Picture 4" descr="C:\Documents and Settings\eblis\My Documents\My Dropbox\working\website_09-27-09\logo_big.png"/>
          <p:cNvPicPr>
            <a:picLocks noChangeAspect="1" noChangeArrowheads="1"/>
          </p:cNvPicPr>
          <p:nvPr/>
        </p:nvPicPr>
        <p:blipFill>
          <a:blip r:embed="rId13" cstate="print"/>
          <a:srcRect/>
          <a:stretch>
            <a:fillRect/>
          </a:stretch>
        </p:blipFill>
        <p:spPr bwMode="auto">
          <a:xfrm>
            <a:off x="16185" y="24276"/>
            <a:ext cx="1307412" cy="1371600"/>
          </a:xfrm>
          <a:prstGeom prst="rect">
            <a:avLst/>
          </a:prstGeom>
          <a:noFill/>
        </p:spPr>
      </p:pic>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4" descr="C:\Documents and Settings\eblis\My Documents\My Dropbox\working\website_09-27-09\logo_big.png"/>
          <p:cNvPicPr>
            <a:picLocks noChangeAspect="1" noChangeArrowheads="1"/>
          </p:cNvPicPr>
          <p:nvPr/>
        </p:nvPicPr>
        <p:blipFill>
          <a:blip r:embed="rId15" cstate="print"/>
          <a:srcRect/>
          <a:stretch>
            <a:fillRect/>
          </a:stretch>
        </p:blipFill>
        <p:spPr bwMode="auto">
          <a:xfrm>
            <a:off x="99820" y="131970"/>
            <a:ext cx="745814" cy="782430"/>
          </a:xfrm>
          <a:prstGeom prst="rect">
            <a:avLst/>
          </a:prstGeom>
          <a:noFill/>
        </p:spPr>
      </p:pic>
    </p:spTree>
    <p:extLst>
      <p:ext uri="{BB962C8B-B14F-4D97-AF65-F5344CB8AC3E}">
        <p14:creationId xmlns:p14="http://schemas.microsoft.com/office/powerpoint/2010/main" val="19023453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35" r:id="rId1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hf sldNum="0"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4" descr="C:\Documents and Settings\eblis\My Documents\My Dropbox\working\website_09-27-09\logo_big.png"/>
          <p:cNvPicPr>
            <a:picLocks noChangeAspect="1" noChangeArrowheads="1"/>
          </p:cNvPicPr>
          <p:nvPr/>
        </p:nvPicPr>
        <p:blipFill>
          <a:blip r:embed="rId14" cstate="print"/>
          <a:srcRect/>
          <a:stretch>
            <a:fillRect/>
          </a:stretch>
        </p:blipFill>
        <p:spPr bwMode="auto">
          <a:xfrm>
            <a:off x="99820" y="131970"/>
            <a:ext cx="745814" cy="782430"/>
          </a:xfrm>
          <a:prstGeom prst="rect">
            <a:avLst/>
          </a:prstGeom>
          <a:noFill/>
        </p:spPr>
      </p:pic>
    </p:spTree>
    <p:extLst>
      <p:ext uri="{BB962C8B-B14F-4D97-AF65-F5344CB8AC3E}">
        <p14:creationId xmlns:p14="http://schemas.microsoft.com/office/powerpoint/2010/main" val="2738381269"/>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hf sldNum="0"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4" descr="C:\Documents and Settings\eblis\My Documents\My Dropbox\working\website_09-27-09\logo_big.png"/>
          <p:cNvPicPr>
            <a:picLocks noChangeAspect="1" noChangeArrowheads="1"/>
          </p:cNvPicPr>
          <p:nvPr/>
        </p:nvPicPr>
        <p:blipFill>
          <a:blip r:embed="rId14" cstate="print"/>
          <a:srcRect/>
          <a:stretch>
            <a:fillRect/>
          </a:stretch>
        </p:blipFill>
        <p:spPr bwMode="auto">
          <a:xfrm>
            <a:off x="99820" y="131970"/>
            <a:ext cx="745814" cy="782430"/>
          </a:xfrm>
          <a:prstGeom prst="rect">
            <a:avLst/>
          </a:prstGeom>
          <a:noFill/>
        </p:spPr>
      </p:pic>
    </p:spTree>
    <p:extLst>
      <p:ext uri="{BB962C8B-B14F-4D97-AF65-F5344CB8AC3E}">
        <p14:creationId xmlns:p14="http://schemas.microsoft.com/office/powerpoint/2010/main" val="3993831804"/>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hf sldNum="0"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57300" y="-25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04800" y="1371600"/>
            <a:ext cx="8610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0" y="65532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solidFill>
                <a:srgbClr val="FFFFFF"/>
              </a:solidFill>
            </a:endParaRPr>
          </a:p>
        </p:txBody>
      </p:sp>
      <p:sp>
        <p:nvSpPr>
          <p:cNvPr id="1029" name="Rectangle 5"/>
          <p:cNvSpPr>
            <a:spLocks noGrp="1" noChangeArrowheads="1"/>
          </p:cNvSpPr>
          <p:nvPr>
            <p:ph type="ftr" sz="quarter" idx="3"/>
          </p:nvPr>
        </p:nvSpPr>
        <p:spPr bwMode="auto">
          <a:xfrm>
            <a:off x="2514600" y="6553200"/>
            <a:ext cx="42672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FFFFFF"/>
              </a:solidFill>
            </a:endParaRPr>
          </a:p>
        </p:txBody>
      </p:sp>
      <p:sp>
        <p:nvSpPr>
          <p:cNvPr id="1030" name="Rectangle 6"/>
          <p:cNvSpPr>
            <a:spLocks noGrp="1" noChangeArrowheads="1"/>
          </p:cNvSpPr>
          <p:nvPr>
            <p:ph type="sldNum" sz="quarter" idx="4"/>
          </p:nvPr>
        </p:nvSpPr>
        <p:spPr bwMode="auto">
          <a:xfrm>
            <a:off x="7239000" y="65532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F0107311-B00B-4602-9329-240EBA90A1DB}" type="slidenum">
              <a:rPr lang="en-US">
                <a:solidFill>
                  <a:srgbClr val="FFFFFF"/>
                </a:solidFill>
              </a:rPr>
              <a:pPr/>
              <a:t>‹#›</a:t>
            </a:fld>
            <a:endParaRPr lang="en-US">
              <a:solidFill>
                <a:srgbClr val="FFFFFF"/>
              </a:solidFill>
            </a:endParaRPr>
          </a:p>
        </p:txBody>
      </p:sp>
      <p:sp>
        <p:nvSpPr>
          <p:cNvPr id="1041" name="AutoShape 17"/>
          <p:cNvSpPr>
            <a:spLocks noChangeArrowheads="1"/>
          </p:cNvSpPr>
          <p:nvPr/>
        </p:nvSpPr>
        <p:spPr bwMode="auto">
          <a:xfrm flipH="1">
            <a:off x="1447800" y="889000"/>
            <a:ext cx="7175500" cy="304800"/>
          </a:xfrm>
          <a:prstGeom prst="parallelogram">
            <a:avLst>
              <a:gd name="adj" fmla="val 144956"/>
            </a:avLst>
          </a:prstGeom>
          <a:gradFill rotWithShape="0">
            <a:gsLst>
              <a:gs pos="0">
                <a:srgbClr val="6E6E6E">
                  <a:alpha val="50000"/>
                </a:srgbClr>
              </a:gs>
              <a:gs pos="100000">
                <a:schemeClr val="bg1">
                  <a:alpha val="0"/>
                </a:schemeClr>
              </a:gs>
            </a:gsLst>
            <a:path path="rect">
              <a:fillToRect r="100000" b="100000"/>
            </a:path>
          </a:gradFill>
          <a:ln w="9525">
            <a:noFill/>
            <a:miter lim="800000"/>
            <a:headEnd/>
            <a:tailEnd/>
          </a:ln>
        </p:spPr>
        <p:txBody>
          <a:bodyPr wrap="none" anchor="ctr"/>
          <a:lstStyle/>
          <a:p>
            <a:endParaRPr lang="en-US">
              <a:solidFill>
                <a:srgbClr val="FFFFFF"/>
              </a:solidFill>
            </a:endParaRPr>
          </a:p>
        </p:txBody>
      </p:sp>
      <p:pic>
        <p:nvPicPr>
          <p:cNvPr id="14" name="Picture 4" descr="C:\Documents and Settings\eblis\My Documents\My Dropbox\working\website_09-27-09\logo_big.png"/>
          <p:cNvPicPr>
            <a:picLocks noChangeAspect="1" noChangeArrowheads="1"/>
          </p:cNvPicPr>
          <p:nvPr/>
        </p:nvPicPr>
        <p:blipFill>
          <a:blip r:embed="rId13" cstate="print"/>
          <a:srcRect/>
          <a:stretch>
            <a:fillRect/>
          </a:stretch>
        </p:blipFill>
        <p:spPr bwMode="auto">
          <a:xfrm>
            <a:off x="16185" y="24276"/>
            <a:ext cx="1307412" cy="1371600"/>
          </a:xfrm>
          <a:prstGeom prst="rect">
            <a:avLst/>
          </a:prstGeom>
          <a:noFill/>
        </p:spPr>
      </p:pic>
    </p:spTree>
    <p:extLst>
      <p:ext uri="{BB962C8B-B14F-4D97-AF65-F5344CB8AC3E}">
        <p14:creationId xmlns:p14="http://schemas.microsoft.com/office/powerpoint/2010/main" val="37786455"/>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iming>
    <p:tnLst>
      <p:par>
        <p:cTn xmlns:p14="http://schemas.microsoft.com/office/powerpoint/2010/main" id="1" dur="indefinite" restart="never" nodeType="tmRoot"/>
      </p:par>
    </p:tnLst>
  </p:timing>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D486D638-DA85-41F6-9B36-32DBC859967B}" type="datetime1">
              <a:rPr lang="en-US" smtClean="0">
                <a:solidFill>
                  <a:prstClr val="black">
                    <a:tint val="75000"/>
                  </a:prstClr>
                </a:solidFill>
                <a:latin typeface="Calibri"/>
              </a:rPr>
              <a:pPr eaLnBrk="1" fontAlgn="auto" hangingPunct="1">
                <a:spcBef>
                  <a:spcPts val="0"/>
                </a:spcBef>
                <a:spcAft>
                  <a:spcPts val="0"/>
                </a:spcAft>
              </a:pPr>
              <a:t>1/19/15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7010400" y="143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79527D50-C675-488E-8D28-0612D889D732}"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7959296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57300" y="-25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04800" y="1371600"/>
            <a:ext cx="86106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0" y="65532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solidFill>
                <a:srgbClr val="FFFFFF"/>
              </a:solidFill>
            </a:endParaRPr>
          </a:p>
        </p:txBody>
      </p:sp>
      <p:sp>
        <p:nvSpPr>
          <p:cNvPr id="1029" name="Rectangle 5"/>
          <p:cNvSpPr>
            <a:spLocks noGrp="1" noChangeArrowheads="1"/>
          </p:cNvSpPr>
          <p:nvPr>
            <p:ph type="ftr" sz="quarter" idx="3"/>
          </p:nvPr>
        </p:nvSpPr>
        <p:spPr bwMode="auto">
          <a:xfrm>
            <a:off x="2514600" y="6553200"/>
            <a:ext cx="42672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FFFFFF"/>
              </a:solidFill>
            </a:endParaRPr>
          </a:p>
        </p:txBody>
      </p:sp>
      <p:sp>
        <p:nvSpPr>
          <p:cNvPr id="1030" name="Rectangle 6"/>
          <p:cNvSpPr>
            <a:spLocks noGrp="1" noChangeArrowheads="1"/>
          </p:cNvSpPr>
          <p:nvPr>
            <p:ph type="sldNum" sz="quarter" idx="4"/>
          </p:nvPr>
        </p:nvSpPr>
        <p:spPr bwMode="auto">
          <a:xfrm>
            <a:off x="7239000" y="65532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F0107311-B00B-4602-9329-240EBA90A1DB}" type="slidenum">
              <a:rPr lang="en-US">
                <a:solidFill>
                  <a:srgbClr val="FFFFFF"/>
                </a:solidFill>
              </a:rPr>
              <a:pPr/>
              <a:t>‹#›</a:t>
            </a:fld>
            <a:endParaRPr lang="en-US">
              <a:solidFill>
                <a:srgbClr val="FFFFFF"/>
              </a:solidFill>
            </a:endParaRPr>
          </a:p>
        </p:txBody>
      </p:sp>
      <p:sp>
        <p:nvSpPr>
          <p:cNvPr id="1041" name="AutoShape 17"/>
          <p:cNvSpPr>
            <a:spLocks noChangeArrowheads="1"/>
          </p:cNvSpPr>
          <p:nvPr/>
        </p:nvSpPr>
        <p:spPr bwMode="auto">
          <a:xfrm flipH="1">
            <a:off x="1447800" y="889000"/>
            <a:ext cx="7175500" cy="304800"/>
          </a:xfrm>
          <a:prstGeom prst="parallelogram">
            <a:avLst>
              <a:gd name="adj" fmla="val 144956"/>
            </a:avLst>
          </a:prstGeom>
          <a:gradFill rotWithShape="0">
            <a:gsLst>
              <a:gs pos="0">
                <a:srgbClr val="6E6E6E">
                  <a:alpha val="50000"/>
                </a:srgbClr>
              </a:gs>
              <a:gs pos="100000">
                <a:schemeClr val="bg1">
                  <a:alpha val="0"/>
                </a:schemeClr>
              </a:gs>
            </a:gsLst>
            <a:path path="rect">
              <a:fillToRect r="100000" b="100000"/>
            </a:path>
          </a:gradFill>
          <a:ln w="9525">
            <a:noFill/>
            <a:miter lim="800000"/>
            <a:headEnd/>
            <a:tailEnd/>
          </a:ln>
        </p:spPr>
        <p:txBody>
          <a:bodyPr wrap="none" anchor="ctr"/>
          <a:lstStyle/>
          <a:p>
            <a:endParaRPr lang="en-US">
              <a:solidFill>
                <a:srgbClr val="FFFFFF"/>
              </a:solidFill>
            </a:endParaRPr>
          </a:p>
        </p:txBody>
      </p:sp>
      <p:pic>
        <p:nvPicPr>
          <p:cNvPr id="14" name="Picture 4" descr="C:\Documents and Settings\eblis\My Documents\My Dropbox\working\website_09-27-09\logo_big.png"/>
          <p:cNvPicPr>
            <a:picLocks noChangeAspect="1" noChangeArrowheads="1"/>
          </p:cNvPicPr>
          <p:nvPr/>
        </p:nvPicPr>
        <p:blipFill>
          <a:blip r:embed="rId13" cstate="print"/>
          <a:srcRect/>
          <a:stretch>
            <a:fillRect/>
          </a:stretch>
        </p:blipFill>
        <p:spPr bwMode="auto">
          <a:xfrm>
            <a:off x="16185" y="24276"/>
            <a:ext cx="1307412" cy="1371600"/>
          </a:xfrm>
          <a:prstGeom prst="rect">
            <a:avLst/>
          </a:prstGeom>
          <a:noFill/>
        </p:spPr>
      </p:pic>
    </p:spTree>
    <p:extLst>
      <p:ext uri="{BB962C8B-B14F-4D97-AF65-F5344CB8AC3E}">
        <p14:creationId xmlns:p14="http://schemas.microsoft.com/office/powerpoint/2010/main" val="947789127"/>
      </p:ext>
    </p:extLst>
  </p:cSld>
  <p:clrMap bg1="dk2" tx1="lt1" bg2="dk1"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iming>
    <p:tnLst>
      <p:par>
        <p:cTn xmlns:p14="http://schemas.microsoft.com/office/powerpoint/2010/main" id="1" dur="indefinite" restart="never" nodeType="tmRoot"/>
      </p:par>
    </p:tnLst>
  </p:timing>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13.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 Id="rId3"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hmpdacc.org" TargetMode="Externa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huttenhower.sph.harvard.edu/metaphlan" TargetMode="Externa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huttenhower.sph.harvard.edu/metaphlan2" TargetMode="Externa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hyperlink" Target="http://bitbucket.org/biobakery/metaphlan2"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8.png"/><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tm4.org/mev.html" TargetMode="External"/><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xml"/><Relationship Id="rId3"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xml"/><Relationship Id="rId3"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1" Type="http://schemas.openxmlformats.org/officeDocument/2006/relationships/slideLayout" Target="../slideLayouts/slideLayout38.xml"/><Relationship Id="rId2" Type="http://schemas.openxmlformats.org/officeDocument/2006/relationships/image" Target="../media/image1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hyperlink" Target="http://huttenhower.sph.harvard.edu/graphlan" TargetMode="External"/><Relationship Id="rId1" Type="http://schemas.openxmlformats.org/officeDocument/2006/relationships/slideLayout" Target="../slideLayouts/slideLayout38.xml"/><Relationship Id="rId2"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jpeg"/><Relationship Id="rId5" Type="http://schemas.openxmlformats.org/officeDocument/2006/relationships/hyperlink" Target="http://huttenhower.sph.harvard.edu/maaslin" TargetMode="External"/><Relationship Id="rId1" Type="http://schemas.openxmlformats.org/officeDocument/2006/relationships/slideLayout" Target="../slideLayouts/slideLayout38.xml"/><Relationship Id="rId2" Type="http://schemas.openxmlformats.org/officeDocument/2006/relationships/notesSlide" Target="../notesSlides/notesSlide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hyperlink" Target="http://hmpdacc.org/resources/data_browser.php"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jpe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hyperlink" Target="http://huttenhower.sph.harvard.edu/galaxy"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huttenhower.sph.harvard.edu/graphlan" TargetMode="External"/><Relationship Id="rId3" Type="http://schemas.openxmlformats.org/officeDocument/2006/relationships/image" Target="../media/image6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6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6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68.png"/></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50.xml"/><Relationship Id="rId2" Type="http://schemas.openxmlformats.org/officeDocument/2006/relationships/image" Target="../media/image6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46" Type="http://schemas.openxmlformats.org/officeDocument/2006/relationships/image" Target="../media/image13.jpeg"/><Relationship Id="rId47" Type="http://schemas.openxmlformats.org/officeDocument/2006/relationships/image" Target="../media/image113.png"/><Relationship Id="rId48" Type="http://schemas.openxmlformats.org/officeDocument/2006/relationships/image" Target="../media/image114.png"/><Relationship Id="rId49" Type="http://schemas.openxmlformats.org/officeDocument/2006/relationships/image" Target="../media/image115.png"/><Relationship Id="rId20" Type="http://schemas.openxmlformats.org/officeDocument/2006/relationships/image" Target="../media/image87.png"/><Relationship Id="rId21" Type="http://schemas.openxmlformats.org/officeDocument/2006/relationships/image" Target="../media/image88.jpeg"/><Relationship Id="rId22" Type="http://schemas.openxmlformats.org/officeDocument/2006/relationships/image" Target="../media/image89.gif"/><Relationship Id="rId23" Type="http://schemas.openxmlformats.org/officeDocument/2006/relationships/image" Target="../media/image90.png"/><Relationship Id="rId24" Type="http://schemas.openxmlformats.org/officeDocument/2006/relationships/image" Target="../media/image91.png"/><Relationship Id="rId25" Type="http://schemas.openxmlformats.org/officeDocument/2006/relationships/image" Target="../media/image92.jpg"/><Relationship Id="rId26" Type="http://schemas.openxmlformats.org/officeDocument/2006/relationships/image" Target="../media/image93.jpeg"/><Relationship Id="rId27" Type="http://schemas.openxmlformats.org/officeDocument/2006/relationships/image" Target="../media/image94.jpg"/><Relationship Id="rId28" Type="http://schemas.openxmlformats.org/officeDocument/2006/relationships/image" Target="../media/image95.png"/><Relationship Id="rId29"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2.jpg"/><Relationship Id="rId4" Type="http://schemas.openxmlformats.org/officeDocument/2006/relationships/image" Target="../media/image73.jpeg"/><Relationship Id="rId5" Type="http://schemas.openxmlformats.org/officeDocument/2006/relationships/image" Target="../media/image74.gif"/><Relationship Id="rId30" Type="http://schemas.openxmlformats.org/officeDocument/2006/relationships/image" Target="../media/image97.png"/><Relationship Id="rId31" Type="http://schemas.openxmlformats.org/officeDocument/2006/relationships/image" Target="../media/image98.jpeg"/><Relationship Id="rId32" Type="http://schemas.openxmlformats.org/officeDocument/2006/relationships/image" Target="../media/image99.png"/><Relationship Id="rId9" Type="http://schemas.openxmlformats.org/officeDocument/2006/relationships/image" Target="../media/image77.jpeg"/><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5.jpeg"/><Relationship Id="rId33" Type="http://schemas.openxmlformats.org/officeDocument/2006/relationships/image" Target="../media/image100.png"/><Relationship Id="rId34" Type="http://schemas.openxmlformats.org/officeDocument/2006/relationships/image" Target="../media/image101.png"/><Relationship Id="rId35" Type="http://schemas.openxmlformats.org/officeDocument/2006/relationships/image" Target="../media/image102.png"/><Relationship Id="rId36" Type="http://schemas.openxmlformats.org/officeDocument/2006/relationships/image" Target="../media/image103.png"/><Relationship Id="rId10" Type="http://schemas.openxmlformats.org/officeDocument/2006/relationships/image" Target="../media/image78.jpeg"/><Relationship Id="rId11" Type="http://schemas.openxmlformats.org/officeDocument/2006/relationships/image" Target="../media/image79.jpeg"/><Relationship Id="rId12" Type="http://schemas.openxmlformats.org/officeDocument/2006/relationships/image" Target="../media/image80.jpeg"/><Relationship Id="rId13" Type="http://schemas.openxmlformats.org/officeDocument/2006/relationships/image" Target="../media/image81.jpg"/><Relationship Id="rId14" Type="http://schemas.openxmlformats.org/officeDocument/2006/relationships/image" Target="../media/image21.png"/><Relationship Id="rId15" Type="http://schemas.openxmlformats.org/officeDocument/2006/relationships/image" Target="../media/image82.jpg"/><Relationship Id="rId16" Type="http://schemas.openxmlformats.org/officeDocument/2006/relationships/image" Target="../media/image83.png"/><Relationship Id="rId17" Type="http://schemas.openxmlformats.org/officeDocument/2006/relationships/image" Target="../media/image84.png"/><Relationship Id="rId18" Type="http://schemas.openxmlformats.org/officeDocument/2006/relationships/image" Target="../media/image85.gif"/><Relationship Id="rId19" Type="http://schemas.openxmlformats.org/officeDocument/2006/relationships/image" Target="../media/image86.png"/><Relationship Id="rId37" Type="http://schemas.openxmlformats.org/officeDocument/2006/relationships/image" Target="../media/image104.jpeg"/><Relationship Id="rId38" Type="http://schemas.openxmlformats.org/officeDocument/2006/relationships/image" Target="../media/image105.jpeg"/><Relationship Id="rId39" Type="http://schemas.openxmlformats.org/officeDocument/2006/relationships/image" Target="../media/image106.jpeg"/><Relationship Id="rId40" Type="http://schemas.openxmlformats.org/officeDocument/2006/relationships/image" Target="../media/image107.png"/><Relationship Id="rId41" Type="http://schemas.openxmlformats.org/officeDocument/2006/relationships/image" Target="../media/image108.png"/><Relationship Id="rId42" Type="http://schemas.openxmlformats.org/officeDocument/2006/relationships/image" Target="../media/image109.png"/><Relationship Id="rId43" Type="http://schemas.openxmlformats.org/officeDocument/2006/relationships/image" Target="../media/image110.png"/><Relationship Id="rId44" Type="http://schemas.openxmlformats.org/officeDocument/2006/relationships/image" Target="../media/image111.png"/><Relationship Id="rId45" Type="http://schemas.openxmlformats.org/officeDocument/2006/relationships/image" Target="../media/image11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6.png"/><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2057400"/>
            <a:ext cx="7772400" cy="1143000"/>
          </a:xfrm>
        </p:spPr>
        <p:txBody>
          <a:bodyPr/>
          <a:lstStyle/>
          <a:p>
            <a:r>
              <a:rPr lang="en-US" sz="2800" b="1" dirty="0" err="1" smtClean="0"/>
              <a:t>Meta’omic</a:t>
            </a:r>
            <a:r>
              <a:rPr lang="en-US" sz="2800" b="1" dirty="0" smtClean="0"/>
              <a:t> taxonomic profiling with MetaPhlAn2 and biomarker discovery</a:t>
            </a:r>
            <a:br>
              <a:rPr lang="en-US" sz="2800" b="1" dirty="0" smtClean="0"/>
            </a:br>
            <a:r>
              <a:rPr lang="en-US" sz="2800" b="1" dirty="0" smtClean="0"/>
              <a:t>with </a:t>
            </a:r>
            <a:r>
              <a:rPr lang="en-US" sz="2800" b="1" dirty="0" err="1" smtClean="0"/>
              <a:t>LEfSe</a:t>
            </a:r>
            <a:endParaRPr lang="en-US" sz="2800" dirty="0"/>
          </a:p>
        </p:txBody>
      </p:sp>
      <p:sp>
        <p:nvSpPr>
          <p:cNvPr id="3" name="Subtitle 2"/>
          <p:cNvSpPr>
            <a:spLocks noGrp="1"/>
          </p:cNvSpPr>
          <p:nvPr>
            <p:ph type="subTitle" idx="1"/>
          </p:nvPr>
        </p:nvSpPr>
        <p:spPr>
          <a:xfrm>
            <a:off x="1905000" y="3810000"/>
            <a:ext cx="6400800" cy="1752600"/>
          </a:xfrm>
        </p:spPr>
        <p:txBody>
          <a:bodyPr/>
          <a:lstStyle/>
          <a:p>
            <a:r>
              <a:rPr lang="en-US" sz="2000" dirty="0" smtClean="0"/>
              <a:t>Curtis Huttenhower</a:t>
            </a:r>
          </a:p>
          <a:p>
            <a:endParaRPr lang="en-US" sz="2000" dirty="0" smtClean="0"/>
          </a:p>
          <a:p>
            <a:endParaRPr lang="en-US" sz="2000" dirty="0" smtClean="0"/>
          </a:p>
          <a:p>
            <a:r>
              <a:rPr lang="en-US" sz="2000" dirty="0" smtClean="0"/>
              <a:t>01-19-15</a:t>
            </a:r>
          </a:p>
        </p:txBody>
      </p:sp>
      <p:pic>
        <p:nvPicPr>
          <p:cNvPr id="12" name="Picture 2"/>
          <p:cNvPicPr>
            <a:picLocks noChangeAspect="1" noChangeArrowheads="1"/>
          </p:cNvPicPr>
          <p:nvPr/>
        </p:nvPicPr>
        <p:blipFill>
          <a:blip r:embed="rId2" cstate="print"/>
          <a:srcRect/>
          <a:stretch>
            <a:fillRect/>
          </a:stretch>
        </p:blipFill>
        <p:spPr bwMode="auto">
          <a:xfrm>
            <a:off x="1219200" y="5382399"/>
            <a:ext cx="718074" cy="836613"/>
          </a:xfrm>
          <a:prstGeom prst="rect">
            <a:avLst/>
          </a:prstGeom>
          <a:noFill/>
          <a:ln w="9525">
            <a:noFill/>
            <a:miter lim="800000"/>
            <a:headEnd/>
            <a:tailEnd/>
          </a:ln>
          <a:effectLst/>
        </p:spPr>
      </p:pic>
      <p:pic>
        <p:nvPicPr>
          <p:cNvPr id="14" name="Picture 9"/>
          <p:cNvPicPr>
            <a:picLocks noChangeAspect="1" noChangeArrowheads="1"/>
          </p:cNvPicPr>
          <p:nvPr/>
        </p:nvPicPr>
        <p:blipFill>
          <a:blip r:embed="rId3" cstate="print"/>
          <a:srcRect/>
          <a:stretch>
            <a:fillRect/>
          </a:stretch>
        </p:blipFill>
        <p:spPr bwMode="auto">
          <a:xfrm>
            <a:off x="76200" y="5229999"/>
            <a:ext cx="1012987" cy="990600"/>
          </a:xfrm>
          <a:prstGeom prst="rect">
            <a:avLst/>
          </a:prstGeom>
          <a:noFill/>
          <a:ln w="9525">
            <a:noFill/>
            <a:miter lim="800000"/>
            <a:headEnd/>
            <a:tailEnd/>
          </a:ln>
          <a:effectLst/>
        </p:spPr>
      </p:pic>
      <p:sp>
        <p:nvSpPr>
          <p:cNvPr id="15" name="TextBox 14"/>
          <p:cNvSpPr txBox="1"/>
          <p:nvPr/>
        </p:nvSpPr>
        <p:spPr>
          <a:xfrm>
            <a:off x="0" y="6211669"/>
            <a:ext cx="3456445" cy="646331"/>
          </a:xfrm>
          <a:prstGeom prst="rect">
            <a:avLst/>
          </a:prstGeom>
          <a:noFill/>
        </p:spPr>
        <p:txBody>
          <a:bodyPr wrap="none" rtlCol="0">
            <a:spAutoFit/>
          </a:bodyPr>
          <a:lstStyle/>
          <a:p>
            <a:r>
              <a:rPr lang="en-US" sz="1800" dirty="0" smtClean="0">
                <a:solidFill>
                  <a:schemeClr val="accent1"/>
                </a:solidFill>
              </a:rPr>
              <a:t>Harvard School of Public Health</a:t>
            </a:r>
          </a:p>
          <a:p>
            <a:r>
              <a:rPr lang="en-US" sz="1800" dirty="0" smtClean="0">
                <a:solidFill>
                  <a:schemeClr val="accent1"/>
                </a:solidFill>
              </a:rPr>
              <a:t>Department of Biostatistics</a:t>
            </a:r>
          </a:p>
        </p:txBody>
      </p:sp>
      <p:pic>
        <p:nvPicPr>
          <p:cNvPr id="8" name="Picture 1" descr="C:\Documents and Settings\chuttenh\My Documents\My Dropbox\hg\share\logos\broad.jpg"/>
          <p:cNvPicPr>
            <a:picLocks noChangeAspect="1" noChangeArrowheads="1"/>
          </p:cNvPicPr>
          <p:nvPr/>
        </p:nvPicPr>
        <p:blipFill>
          <a:blip r:embed="rId4" cstate="print"/>
          <a:srcRect/>
          <a:stretch>
            <a:fillRect/>
          </a:stretch>
        </p:blipFill>
        <p:spPr bwMode="auto">
          <a:xfrm>
            <a:off x="6932852" y="6157960"/>
            <a:ext cx="2013524" cy="505729"/>
          </a:xfrm>
          <a:prstGeom prst="rect">
            <a:avLst/>
          </a:prstGeom>
          <a:noFill/>
          <a:ln w="127000">
            <a:solidFill>
              <a:schemeClr val="tx1"/>
            </a:solidFill>
            <a:miter lim="800000"/>
          </a:ln>
        </p:spPr>
      </p:pic>
      <p:pic>
        <p:nvPicPr>
          <p:cNvPr id="9" name="Picture 8" descr="Untitl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5715000"/>
            <a:ext cx="914740" cy="762000"/>
          </a:xfrm>
          <a:prstGeom prst="rect">
            <a:avLst/>
          </a:prstGeom>
        </p:spPr>
      </p:pic>
      <p:sp>
        <p:nvSpPr>
          <p:cNvPr id="11" name="TextBox 10"/>
          <p:cNvSpPr txBox="1"/>
          <p:nvPr/>
        </p:nvSpPr>
        <p:spPr>
          <a:xfrm>
            <a:off x="4527895" y="6488668"/>
            <a:ext cx="1249561" cy="369332"/>
          </a:xfrm>
          <a:prstGeom prst="rect">
            <a:avLst/>
          </a:prstGeom>
          <a:noFill/>
        </p:spPr>
        <p:txBody>
          <a:bodyPr wrap="none" rtlCol="0">
            <a:spAutoFit/>
          </a:bodyPr>
          <a:lstStyle/>
          <a:p>
            <a:pPr algn="ctr"/>
            <a:r>
              <a:rPr lang="en-US" sz="1800" dirty="0" smtClean="0">
                <a:solidFill>
                  <a:schemeClr val="accent2"/>
                </a:solidFill>
              </a:rPr>
              <a:t>U. Oregon</a:t>
            </a:r>
            <a:endParaRPr lang="en-US" sz="1800" dirty="0">
              <a:solidFill>
                <a:schemeClr val="accent2"/>
              </a:solidFill>
            </a:endParaRPr>
          </a:p>
        </p:txBody>
      </p:sp>
    </p:spTree>
    <p:extLst>
      <p:ext uri="{BB962C8B-B14F-4D97-AF65-F5344CB8AC3E}">
        <p14:creationId xmlns:p14="http://schemas.microsoft.com/office/powerpoint/2010/main" val="314932737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5867400" y="1447800"/>
            <a:ext cx="3019566"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spcBef>
                <a:spcPts val="0"/>
              </a:spcBef>
              <a:spcAft>
                <a:spcPts val="2400"/>
              </a:spcAft>
              <a:buFontTx/>
              <a:buNone/>
            </a:pPr>
            <a:r>
              <a:rPr lang="en-US" sz="2200" dirty="0" smtClean="0">
                <a:solidFill>
                  <a:srgbClr val="FFFFFF"/>
                </a:solidFill>
                <a:latin typeface="Calibri" pitchFamily="34" charset="0"/>
                <a:ea typeface="ＭＳ Ｐゴシック"/>
              </a:rPr>
              <a:t>&gt;50 times faster than earlier methods</a:t>
            </a:r>
          </a:p>
          <a:p>
            <a:pPr marL="0" indent="0">
              <a:spcBef>
                <a:spcPts val="0"/>
              </a:spcBef>
              <a:spcAft>
                <a:spcPts val="2400"/>
              </a:spcAft>
              <a:buFontTx/>
              <a:buNone/>
            </a:pPr>
            <a:r>
              <a:rPr lang="en-US" sz="2200" dirty="0" smtClean="0">
                <a:solidFill>
                  <a:srgbClr val="FFFFFF"/>
                </a:solidFill>
                <a:latin typeface="Calibri" pitchFamily="34" charset="0"/>
                <a:ea typeface="ＭＳ Ｐゴシック"/>
              </a:rPr>
              <a:t>450 reads/sec</a:t>
            </a:r>
            <a:br>
              <a:rPr lang="en-US" sz="2200" dirty="0" smtClean="0">
                <a:solidFill>
                  <a:srgbClr val="FFFFFF"/>
                </a:solidFill>
                <a:latin typeface="Calibri" pitchFamily="34" charset="0"/>
                <a:ea typeface="ＭＳ Ｐゴシック"/>
              </a:rPr>
            </a:br>
            <a:r>
              <a:rPr lang="en-US" sz="2200" dirty="0" smtClean="0">
                <a:solidFill>
                  <a:srgbClr val="FFFFFF"/>
                </a:solidFill>
                <a:latin typeface="Calibri" pitchFamily="34" charset="0"/>
                <a:ea typeface="ＭＳ Ｐゴシック"/>
              </a:rPr>
              <a:t>(BLAST)</a:t>
            </a:r>
            <a:endParaRPr lang="en-US" sz="2200" dirty="0">
              <a:solidFill>
                <a:srgbClr val="FFFFFF"/>
              </a:solidFill>
              <a:latin typeface="Calibri" pitchFamily="34" charset="0"/>
              <a:ea typeface="ＭＳ Ｐゴシック"/>
            </a:endParaRPr>
          </a:p>
          <a:p>
            <a:pPr marL="0" indent="0">
              <a:spcBef>
                <a:spcPts val="0"/>
              </a:spcBef>
              <a:spcAft>
                <a:spcPts val="2400"/>
              </a:spcAft>
              <a:buFontTx/>
              <a:buNone/>
            </a:pPr>
            <a:r>
              <a:rPr lang="en-US" sz="2200" dirty="0" smtClean="0">
                <a:solidFill>
                  <a:srgbClr val="FFFFFF"/>
                </a:solidFill>
                <a:latin typeface="Calibri" pitchFamily="34" charset="0"/>
                <a:ea typeface="ＭＳ Ｐゴシック"/>
              </a:rPr>
              <a:t>Up to 25,000 reads/sec (bowtie2)</a:t>
            </a:r>
          </a:p>
          <a:p>
            <a:pPr marL="0" indent="0">
              <a:spcBef>
                <a:spcPts val="0"/>
              </a:spcBef>
              <a:spcAft>
                <a:spcPts val="2400"/>
              </a:spcAft>
              <a:buFontTx/>
              <a:buNone/>
            </a:pPr>
            <a:r>
              <a:rPr lang="en-US" sz="2200" dirty="0" smtClean="0">
                <a:solidFill>
                  <a:srgbClr val="FFFFFF"/>
                </a:solidFill>
                <a:latin typeface="Calibri" pitchFamily="34" charset="0"/>
                <a:ea typeface="ＭＳ Ｐゴシック"/>
              </a:rPr>
              <a:t>Multi-threaded</a:t>
            </a:r>
          </a:p>
          <a:p>
            <a:pPr marL="0" indent="0">
              <a:spcBef>
                <a:spcPts val="0"/>
              </a:spcBef>
              <a:spcAft>
                <a:spcPts val="2400"/>
              </a:spcAft>
              <a:buFontTx/>
              <a:buNone/>
            </a:pPr>
            <a:r>
              <a:rPr lang="en-US" sz="2200" dirty="0" smtClean="0">
                <a:solidFill>
                  <a:srgbClr val="FFFFFF"/>
                </a:solidFill>
                <a:latin typeface="Calibri" pitchFamily="34" charset="0"/>
                <a:ea typeface="ＭＳ Ｐゴシック"/>
              </a:rPr>
              <a:t>Easily parallelizable</a:t>
            </a:r>
            <a:endParaRPr lang="en-US" sz="2200" dirty="0">
              <a:solidFill>
                <a:srgbClr val="FFFFFF"/>
              </a:solidFill>
              <a:latin typeface="Calibri" pitchFamily="34" charset="0"/>
              <a:ea typeface="ＭＳ Ｐゴシック"/>
            </a:endParaRPr>
          </a:p>
        </p:txBody>
      </p:sp>
      <p:sp>
        <p:nvSpPr>
          <p:cNvPr id="8" name="Title 1"/>
          <p:cNvSpPr txBox="1">
            <a:spLocks/>
          </p:cNvSpPr>
          <p:nvPr/>
        </p:nvSpPr>
        <p:spPr bwMode="auto">
          <a:xfrm>
            <a:off x="914400" y="762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algn="l" eaLnBrk="1" hangingPunct="1">
              <a:lnSpc>
                <a:spcPts val="3200"/>
              </a:lnSpc>
            </a:pPr>
            <a:r>
              <a:rPr lang="en-US" sz="3200" b="1" kern="0" dirty="0" smtClean="0">
                <a:solidFill>
                  <a:srgbClr val="F8DCDC"/>
                </a:solidFill>
                <a:latin typeface="Calibri" pitchFamily="34" charset="0"/>
                <a:ea typeface="ＭＳ Ｐゴシック"/>
              </a:rPr>
              <a:t>Evaluation of </a:t>
            </a:r>
            <a:r>
              <a:rPr lang="en-US" sz="3200" b="1" kern="0" dirty="0" err="1" smtClean="0">
                <a:solidFill>
                  <a:srgbClr val="F8DCDC"/>
                </a:solidFill>
                <a:latin typeface="Calibri" pitchFamily="34" charset="0"/>
                <a:ea typeface="ＭＳ Ｐゴシック"/>
              </a:rPr>
              <a:t>MetaPhlAn</a:t>
            </a:r>
            <a:r>
              <a:rPr lang="en-US" sz="3200" b="1" kern="0" dirty="0" smtClean="0">
                <a:solidFill>
                  <a:srgbClr val="F8DCDC"/>
                </a:solidFill>
                <a:latin typeface="Calibri" pitchFamily="34" charset="0"/>
                <a:ea typeface="ＭＳ Ｐゴシック"/>
              </a:rPr>
              <a:t> performance</a:t>
            </a:r>
          </a:p>
        </p:txBody>
      </p:sp>
      <p:pic>
        <p:nvPicPr>
          <p:cNvPr id="7" name="Picture 2" descr="\\Vboxsvr\downloads\Fig2_comp_times.png"/>
          <p:cNvPicPr>
            <a:picLocks noChangeAspect="1" noChangeArrowheads="1"/>
          </p:cNvPicPr>
          <p:nvPr/>
        </p:nvPicPr>
        <p:blipFill>
          <a:blip r:embed="rId2" cstate="print">
            <a:extLst>
              <a:ext uri="{28A0092B-C50C-407E-A947-70E740481C1C}">
                <a14:useLocalDpi xmlns:a14="http://schemas.microsoft.com/office/drawing/2010/main" val="0"/>
              </a:ext>
            </a:extLst>
          </a:blip>
          <a:srcRect t="7353" r="4412"/>
          <a:stretch>
            <a:fillRect/>
          </a:stretch>
        </p:blipFill>
        <p:spPr bwMode="auto">
          <a:xfrm>
            <a:off x="297244" y="1378344"/>
            <a:ext cx="5417756" cy="5251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5501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85801" y="914400"/>
            <a:ext cx="5181599" cy="4894518"/>
            <a:chOff x="304801" y="1125282"/>
            <a:chExt cx="5181599" cy="4894518"/>
          </a:xfrm>
        </p:grpSpPr>
        <p:grpSp>
          <p:nvGrpSpPr>
            <p:cNvPr id="8" name="Group 7"/>
            <p:cNvGrpSpPr/>
            <p:nvPr/>
          </p:nvGrpSpPr>
          <p:grpSpPr>
            <a:xfrm>
              <a:off x="304801" y="1125282"/>
              <a:ext cx="5181599" cy="4894518"/>
              <a:chOff x="1556857" y="914400"/>
              <a:chExt cx="6130875" cy="5791200"/>
            </a:xfrm>
          </p:grpSpPr>
          <p:sp>
            <p:nvSpPr>
              <p:cNvPr id="5" name="Rounded Rectangle 4"/>
              <p:cNvSpPr/>
              <p:nvPr/>
            </p:nvSpPr>
            <p:spPr bwMode="auto">
              <a:xfrm>
                <a:off x="1676401" y="1143000"/>
                <a:ext cx="6011331" cy="5486400"/>
              </a:xfrm>
              <a:prstGeom prst="roundRect">
                <a:avLst>
                  <a:gd name="adj" fmla="val 2897"/>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pic>
            <p:nvPicPr>
              <p:cNvPr id="9" name="Picture 8" descr="E:\hpfs\figures\figure3 Ecology\figure3_ecology.pdf.png"/>
              <p:cNvPicPr/>
              <p:nvPr/>
            </p:nvPicPr>
            <p:blipFill rotWithShape="1">
              <a:blip r:embed="rId2" cstate="print">
                <a:extLst>
                  <a:ext uri="{28A0092B-C50C-407E-A947-70E740481C1C}">
                    <a14:useLocalDpi xmlns:a14="http://schemas.microsoft.com/office/drawing/2010/main" val="0"/>
                  </a:ext>
                </a:extLst>
              </a:blip>
              <a:srcRect r="45550"/>
              <a:stretch/>
            </p:blipFill>
            <p:spPr bwMode="auto">
              <a:xfrm>
                <a:off x="1556857" y="914400"/>
                <a:ext cx="6030286" cy="5791200"/>
              </a:xfrm>
              <a:prstGeom prst="rect">
                <a:avLst/>
              </a:prstGeom>
              <a:noFill/>
              <a:ln>
                <a:noFill/>
              </a:ln>
            </p:spPr>
          </p:pic>
        </p:grpSp>
        <p:sp>
          <p:nvSpPr>
            <p:cNvPr id="13" name="TextBox 12"/>
            <p:cNvSpPr txBox="1"/>
            <p:nvPr/>
          </p:nvSpPr>
          <p:spPr>
            <a:xfrm rot="16200000">
              <a:off x="4806433" y="4120634"/>
              <a:ext cx="990601" cy="369332"/>
            </a:xfrm>
            <a:prstGeom prst="rect">
              <a:avLst/>
            </a:prstGeom>
            <a:noFill/>
          </p:spPr>
          <p:txBody>
            <a:bodyPr wrap="square" rtlCol="0">
              <a:spAutoFit/>
            </a:bodyPr>
            <a:lstStyle/>
            <a:p>
              <a:pPr algn="ctr"/>
              <a:r>
                <a:rPr lang="en-US" sz="1800" b="1" dirty="0" smtClean="0">
                  <a:solidFill>
                    <a:srgbClr val="46A04A">
                      <a:lumMod val="75000"/>
                    </a:srgbClr>
                  </a:solidFill>
                  <a:latin typeface="Calibri" panose="020F0502020204030204" pitchFamily="34" charset="0"/>
                  <a:cs typeface="Consolas" panose="020B0609020204030204" pitchFamily="49" charset="0"/>
                </a:rPr>
                <a:t>species</a:t>
              </a:r>
              <a:endParaRPr lang="en-US" sz="1800" b="1" dirty="0">
                <a:solidFill>
                  <a:srgbClr val="46A04A">
                    <a:lumMod val="75000"/>
                  </a:srgbClr>
                </a:solidFill>
                <a:latin typeface="Calibri" panose="020F0502020204030204" pitchFamily="34" charset="0"/>
                <a:cs typeface="Consolas" panose="020B0609020204030204" pitchFamily="49" charset="0"/>
              </a:endParaRPr>
            </a:p>
          </p:txBody>
        </p:sp>
      </p:gr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118848"/>
            <a:ext cx="2240809" cy="4625669"/>
          </a:xfrm>
          <a:prstGeom prst="roundRect">
            <a:avLst>
              <a:gd name="adj" fmla="val 6550"/>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Oval 17"/>
          <p:cNvSpPr/>
          <p:nvPr/>
        </p:nvSpPr>
        <p:spPr bwMode="auto">
          <a:xfrm rot="19585953">
            <a:off x="5468086" y="2346559"/>
            <a:ext cx="369333" cy="228600"/>
          </a:xfrm>
          <a:prstGeom prst="ellipse">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20" name="Oval 19"/>
          <p:cNvSpPr/>
          <p:nvPr/>
        </p:nvSpPr>
        <p:spPr bwMode="auto">
          <a:xfrm rot="19585953">
            <a:off x="7881003" y="1530844"/>
            <a:ext cx="369333" cy="228600"/>
          </a:xfrm>
          <a:prstGeom prst="ellipse">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21" name="Oval 20"/>
          <p:cNvSpPr/>
          <p:nvPr/>
        </p:nvSpPr>
        <p:spPr bwMode="auto">
          <a:xfrm rot="19585953">
            <a:off x="7804803" y="3472878"/>
            <a:ext cx="369333" cy="228600"/>
          </a:xfrm>
          <a:prstGeom prst="ellipse">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24" name="Oval 23"/>
          <p:cNvSpPr/>
          <p:nvPr/>
        </p:nvSpPr>
        <p:spPr bwMode="auto">
          <a:xfrm rot="-19560000">
            <a:off x="5462387" y="3192876"/>
            <a:ext cx="369333" cy="228600"/>
          </a:xfrm>
          <a:prstGeom prst="ellipse">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25" name="Oval 24"/>
          <p:cNvSpPr/>
          <p:nvPr/>
        </p:nvSpPr>
        <p:spPr bwMode="auto">
          <a:xfrm rot="-19560000">
            <a:off x="7049596" y="3484817"/>
            <a:ext cx="369333" cy="228600"/>
          </a:xfrm>
          <a:prstGeom prst="ellipse">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27" name="Oval 26"/>
          <p:cNvSpPr/>
          <p:nvPr/>
        </p:nvSpPr>
        <p:spPr bwMode="auto">
          <a:xfrm rot="-19560000">
            <a:off x="7054333" y="1530165"/>
            <a:ext cx="369333" cy="228600"/>
          </a:xfrm>
          <a:prstGeom prst="ellipse">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28" name="TextBox 27"/>
          <p:cNvSpPr txBox="1"/>
          <p:nvPr/>
        </p:nvSpPr>
        <p:spPr>
          <a:xfrm>
            <a:off x="76199" y="6458635"/>
            <a:ext cx="3581401" cy="323165"/>
          </a:xfrm>
          <a:prstGeom prst="rect">
            <a:avLst/>
          </a:prstGeom>
          <a:noFill/>
        </p:spPr>
        <p:txBody>
          <a:bodyPr wrap="square" rtlCol="0">
            <a:spAutoFit/>
          </a:bodyPr>
          <a:lstStyle/>
          <a:p>
            <a:pPr>
              <a:lnSpc>
                <a:spcPts val="1800"/>
              </a:lnSpc>
              <a:buClr>
                <a:srgbClr val="FFFFFF"/>
              </a:buClr>
            </a:pPr>
            <a:r>
              <a:rPr lang="en-US" sz="1600" dirty="0" err="1" smtClean="0">
                <a:solidFill>
                  <a:srgbClr val="000000">
                    <a:lumMod val="50000"/>
                    <a:lumOff val="50000"/>
                  </a:srgbClr>
                </a:solidFill>
                <a:latin typeface="Calibri" panose="020F0502020204030204" pitchFamily="34" charset="0"/>
              </a:rPr>
              <a:t>Franzosa</a:t>
            </a:r>
            <a:r>
              <a:rPr lang="en-US" sz="1600" dirty="0" smtClean="0">
                <a:solidFill>
                  <a:srgbClr val="000000">
                    <a:lumMod val="50000"/>
                    <a:lumOff val="50000"/>
                  </a:srgbClr>
                </a:solidFill>
                <a:latin typeface="Calibri" panose="020F0502020204030204" pitchFamily="34" charset="0"/>
              </a:rPr>
              <a:t> et al. </a:t>
            </a:r>
            <a:r>
              <a:rPr lang="en-US" sz="1600" i="1" dirty="0">
                <a:solidFill>
                  <a:srgbClr val="000000">
                    <a:lumMod val="50000"/>
                    <a:lumOff val="50000"/>
                  </a:srgbClr>
                </a:solidFill>
                <a:latin typeface="Calibri" panose="020F0502020204030204" pitchFamily="34" charset="0"/>
              </a:rPr>
              <a:t>PNAS </a:t>
            </a:r>
            <a:r>
              <a:rPr lang="en-US" sz="1600" dirty="0" smtClean="0">
                <a:solidFill>
                  <a:srgbClr val="000000">
                    <a:lumMod val="50000"/>
                    <a:lumOff val="50000"/>
                  </a:srgbClr>
                </a:solidFill>
                <a:latin typeface="Calibri" panose="020F0502020204030204" pitchFamily="34" charset="0"/>
              </a:rPr>
              <a:t>11:E2329-38 (2014)</a:t>
            </a:r>
            <a:endParaRPr lang="en-US" sz="1600" dirty="0">
              <a:solidFill>
                <a:srgbClr val="000000">
                  <a:lumMod val="50000"/>
                  <a:lumOff val="50000"/>
                </a:srgbClr>
              </a:solidFill>
              <a:latin typeface="Calibri" panose="020F0502020204030204" pitchFamily="34" charset="0"/>
            </a:endParaRPr>
          </a:p>
        </p:txBody>
      </p:sp>
      <p:sp>
        <p:nvSpPr>
          <p:cNvPr id="30" name="Title 1"/>
          <p:cNvSpPr txBox="1">
            <a:spLocks/>
          </p:cNvSpPr>
          <p:nvPr/>
        </p:nvSpPr>
        <p:spPr bwMode="auto">
          <a:xfrm>
            <a:off x="914400" y="762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algn="l" eaLnBrk="1" hangingPunct="1">
              <a:lnSpc>
                <a:spcPts val="3200"/>
              </a:lnSpc>
            </a:pPr>
            <a:r>
              <a:rPr lang="en-US" sz="3200" b="1" kern="0" dirty="0" err="1" smtClean="0">
                <a:solidFill>
                  <a:srgbClr val="F8DCDC"/>
                </a:solidFill>
                <a:latin typeface="Calibri" pitchFamily="34" charset="0"/>
                <a:ea typeface="ＭＳ Ｐゴシック"/>
              </a:rPr>
              <a:t>MetaPhlAn</a:t>
            </a:r>
            <a:r>
              <a:rPr lang="en-US" sz="3200" b="1" kern="0" dirty="0" smtClean="0">
                <a:solidFill>
                  <a:srgbClr val="F8DCDC"/>
                </a:solidFill>
                <a:latin typeface="Calibri" pitchFamily="34" charset="0"/>
                <a:ea typeface="ＭＳ Ｐゴシック"/>
              </a:rPr>
              <a:t> in action</a:t>
            </a:r>
          </a:p>
        </p:txBody>
      </p:sp>
      <p:pic>
        <p:nvPicPr>
          <p:cNvPr id="19" name="Picture 18"/>
          <p:cNvPicPr>
            <a:picLocks noChangeAspect="1"/>
          </p:cNvPicPr>
          <p:nvPr/>
        </p:nvPicPr>
        <p:blipFill>
          <a:blip r:embed="rId4" cstate="print"/>
          <a:stretch>
            <a:fillRect/>
          </a:stretch>
        </p:blipFill>
        <p:spPr>
          <a:xfrm>
            <a:off x="8370074" y="0"/>
            <a:ext cx="742950" cy="990600"/>
          </a:xfrm>
          <a:prstGeom prst="rect">
            <a:avLst/>
          </a:prstGeom>
          <a:effectLst>
            <a:outerShdw blurRad="50800" dist="38100" dir="2700000" algn="tl" rotWithShape="0">
              <a:srgbClr val="000000">
                <a:alpha val="43000"/>
              </a:srgbClr>
            </a:outerShdw>
          </a:effectLst>
        </p:spPr>
      </p:pic>
      <p:sp>
        <p:nvSpPr>
          <p:cNvPr id="22" name="TextBox 21"/>
          <p:cNvSpPr txBox="1"/>
          <p:nvPr/>
        </p:nvSpPr>
        <p:spPr>
          <a:xfrm>
            <a:off x="8291741" y="924580"/>
            <a:ext cx="928459" cy="523220"/>
          </a:xfrm>
          <a:prstGeom prst="rect">
            <a:avLst/>
          </a:prstGeom>
          <a:noFill/>
        </p:spPr>
        <p:txBody>
          <a:bodyPr wrap="none" rtlCol="0">
            <a:spAutoFit/>
          </a:bodyPr>
          <a:lstStyle/>
          <a:p>
            <a:pPr algn="ctr"/>
            <a:r>
              <a:rPr lang="en-US" sz="1400" b="1" spc="-50" dirty="0" smtClean="0">
                <a:solidFill>
                  <a:srgbClr val="FFFFFF"/>
                </a:solidFill>
              </a:rPr>
              <a:t>Eric</a:t>
            </a:r>
            <a:br>
              <a:rPr lang="en-US" sz="1400" b="1" spc="-50" dirty="0" smtClean="0">
                <a:solidFill>
                  <a:srgbClr val="FFFFFF"/>
                </a:solidFill>
              </a:rPr>
            </a:br>
            <a:r>
              <a:rPr lang="en-US" sz="1400" b="1" spc="-50" dirty="0" err="1" smtClean="0">
                <a:solidFill>
                  <a:srgbClr val="FFFFFF"/>
                </a:solidFill>
              </a:rPr>
              <a:t>Franzosa</a:t>
            </a:r>
            <a:endParaRPr lang="en-US" sz="1400" b="1" spc="-50" dirty="0" smtClean="0">
              <a:solidFill>
                <a:srgbClr val="FFFFFF"/>
              </a:solidFill>
            </a:endParaRPr>
          </a:p>
        </p:txBody>
      </p:sp>
    </p:spTree>
    <p:extLst>
      <p:ext uri="{BB962C8B-B14F-4D97-AF65-F5344CB8AC3E}">
        <p14:creationId xmlns:p14="http://schemas.microsoft.com/office/powerpoint/2010/main" val="40629596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5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4" grpId="0" animBg="1"/>
      <p:bldP spid="25"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52400" y="1219200"/>
            <a:ext cx="8823960" cy="4384472"/>
          </a:xfrm>
          <a:prstGeom prst="roundRect">
            <a:avLst>
              <a:gd name="adj" fmla="val 6846"/>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26" name="Title 1"/>
          <p:cNvSpPr txBox="1">
            <a:spLocks/>
          </p:cNvSpPr>
          <p:nvPr/>
        </p:nvSpPr>
        <p:spPr bwMode="auto">
          <a:xfrm>
            <a:off x="914400" y="762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algn="l" eaLnBrk="1" hangingPunct="1">
              <a:lnSpc>
                <a:spcPts val="3200"/>
              </a:lnSpc>
            </a:pPr>
            <a:r>
              <a:rPr lang="en-US" sz="3200" b="1" kern="0" dirty="0" err="1" smtClean="0">
                <a:solidFill>
                  <a:srgbClr val="F8DCDC"/>
                </a:solidFill>
                <a:latin typeface="Calibri" pitchFamily="34" charset="0"/>
                <a:ea typeface="ＭＳ Ｐゴシック"/>
              </a:rPr>
              <a:t>MetaPhlAn</a:t>
            </a:r>
            <a:r>
              <a:rPr lang="en-US" sz="3200" b="1" kern="0" dirty="0" smtClean="0">
                <a:solidFill>
                  <a:srgbClr val="F8DCDC"/>
                </a:solidFill>
                <a:latin typeface="Calibri" pitchFamily="34" charset="0"/>
                <a:ea typeface="ＭＳ Ｐゴシック"/>
              </a:rPr>
              <a:t> in action</a:t>
            </a:r>
            <a:r>
              <a:rPr lang="en-US" sz="3200" kern="0" dirty="0" smtClean="0">
                <a:solidFill>
                  <a:srgbClr val="F8DCDC"/>
                </a:solidFill>
                <a:latin typeface="Calibri" pitchFamily="34" charset="0"/>
                <a:ea typeface="ＭＳ Ｐゴシック"/>
              </a:rPr>
              <a:t>: </a:t>
            </a:r>
            <a:r>
              <a:rPr lang="en-US" sz="3200" i="1" kern="0" dirty="0" smtClean="0">
                <a:solidFill>
                  <a:srgbClr val="F8DCDC"/>
                </a:solidFill>
                <a:latin typeface="Calibri" pitchFamily="34" charset="0"/>
                <a:ea typeface="ＭＳ Ｐゴシック"/>
              </a:rPr>
              <a:t>strain profiling</a:t>
            </a:r>
          </a:p>
        </p:txBody>
      </p:sp>
      <p:sp>
        <p:nvSpPr>
          <p:cNvPr id="29" name="TextBox 28"/>
          <p:cNvSpPr txBox="1"/>
          <p:nvPr/>
        </p:nvSpPr>
        <p:spPr>
          <a:xfrm>
            <a:off x="180109" y="5791200"/>
            <a:ext cx="4114800" cy="923330"/>
          </a:xfrm>
          <a:prstGeom prst="rect">
            <a:avLst/>
          </a:prstGeom>
          <a:noFill/>
        </p:spPr>
        <p:txBody>
          <a:bodyPr wrap="square" rtlCol="0">
            <a:spAutoFit/>
          </a:bodyPr>
          <a:lstStyle/>
          <a:p>
            <a:pPr marL="182880" indent="-228600">
              <a:buClr>
                <a:srgbClr val="FFFFFF"/>
              </a:buClr>
              <a:buFont typeface="Calibri" panose="020F0502020204030204" pitchFamily="34" charset="0"/>
              <a:buChar char="•"/>
            </a:pPr>
            <a:r>
              <a:rPr lang="en-US" sz="1800" dirty="0" smtClean="0">
                <a:solidFill>
                  <a:srgbClr val="FFFFFF"/>
                </a:solidFill>
                <a:latin typeface="Calibri" panose="020F0502020204030204" pitchFamily="34" charset="0"/>
              </a:rPr>
              <a:t>In practice, not all markers are present</a:t>
            </a:r>
          </a:p>
          <a:p>
            <a:pPr marL="182880" indent="-228600">
              <a:buClr>
                <a:srgbClr val="FFFFFF"/>
              </a:buClr>
              <a:buFont typeface="Calibri" panose="020F0502020204030204" pitchFamily="34" charset="0"/>
              <a:buChar char="•"/>
            </a:pPr>
            <a:r>
              <a:rPr lang="en-US" sz="1800" dirty="0" smtClean="0">
                <a:solidFill>
                  <a:srgbClr val="FFFFFF"/>
                </a:solidFill>
                <a:latin typeface="Calibri" panose="020F0502020204030204" pitchFamily="34" charset="0"/>
              </a:rPr>
              <a:t>Individual-specific marker “barcodes”</a:t>
            </a:r>
          </a:p>
          <a:p>
            <a:pPr marL="182880" indent="-228600">
              <a:buClr>
                <a:srgbClr val="FFFFFF"/>
              </a:buClr>
              <a:buFont typeface="Calibri" panose="020F0502020204030204" pitchFamily="34" charset="0"/>
              <a:buChar char="•"/>
            </a:pPr>
            <a:r>
              <a:rPr lang="en-US" sz="1800" dirty="0" smtClean="0">
                <a:solidFill>
                  <a:srgbClr val="FFFFFF"/>
                </a:solidFill>
                <a:latin typeface="Calibri" panose="020F0502020204030204" pitchFamily="34" charset="0"/>
              </a:rPr>
              <a:t>Often very stable over time</a:t>
            </a:r>
          </a:p>
        </p:txBody>
      </p:sp>
      <p:pic>
        <p:nvPicPr>
          <p:cNvPr id="1026" name="Picture 2" descr="C:\Users\Franzosa\Downloads\figure2.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33669"/>
          <a:stretch/>
        </p:blipFill>
        <p:spPr bwMode="auto">
          <a:xfrm>
            <a:off x="229864" y="1350818"/>
            <a:ext cx="8684273" cy="40682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229864" y="1350818"/>
            <a:ext cx="227336" cy="17318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Tree>
    <p:extLst>
      <p:ext uri="{BB962C8B-B14F-4D97-AF65-F5344CB8AC3E}">
        <p14:creationId xmlns:p14="http://schemas.microsoft.com/office/powerpoint/2010/main" val="27684787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setup notes</a:t>
            </a:r>
            <a:endParaRPr lang="en-US" dirty="0"/>
          </a:p>
        </p:txBody>
      </p:sp>
      <p:sp>
        <p:nvSpPr>
          <p:cNvPr id="3" name="Content Placeholder 2"/>
          <p:cNvSpPr>
            <a:spLocks noGrp="1"/>
          </p:cNvSpPr>
          <p:nvPr>
            <p:ph idx="1"/>
          </p:nvPr>
        </p:nvSpPr>
        <p:spPr/>
        <p:txBody>
          <a:bodyPr/>
          <a:lstStyle/>
          <a:p>
            <a:r>
              <a:rPr lang="en-US" dirty="0" smtClean="0"/>
              <a:t>Slides with </a:t>
            </a:r>
            <a:r>
              <a:rPr lang="en-US" dirty="0" smtClean="0">
                <a:solidFill>
                  <a:srgbClr val="46A04A"/>
                </a:solidFill>
              </a:rPr>
              <a:t>green titles or text </a:t>
            </a:r>
            <a:r>
              <a:rPr lang="en-US" dirty="0" smtClean="0"/>
              <a:t>include instructions not needed today, but useful for your own analyses</a:t>
            </a:r>
          </a:p>
          <a:p>
            <a:r>
              <a:rPr lang="en-US" dirty="0" smtClean="0"/>
              <a:t>Keep an eye out for </a:t>
            </a:r>
            <a:r>
              <a:rPr lang="en-US" dirty="0" smtClean="0">
                <a:solidFill>
                  <a:srgbClr val="C82020"/>
                </a:solidFill>
              </a:rPr>
              <a:t>red warnings</a:t>
            </a:r>
            <a:r>
              <a:rPr lang="en-US" dirty="0" smtClean="0"/>
              <a:t> of particular importance</a:t>
            </a:r>
          </a:p>
          <a:p>
            <a:r>
              <a:rPr lang="en-US" dirty="0" smtClean="0"/>
              <a:t>Command lines and program/file names appear in a </a:t>
            </a:r>
            <a:r>
              <a:rPr lang="en-US" b="1" dirty="0" err="1" smtClean="0">
                <a:latin typeface="Courier New"/>
                <a:cs typeface="Courier New"/>
              </a:rPr>
              <a:t>monospaced</a:t>
            </a:r>
            <a:r>
              <a:rPr lang="en-US" b="1" dirty="0" smtClean="0">
                <a:latin typeface="Courier New"/>
                <a:cs typeface="Courier New"/>
              </a:rPr>
              <a:t> font</a:t>
            </a:r>
            <a:r>
              <a:rPr lang="en-US" dirty="0" smtClean="0"/>
              <a:t>.</a:t>
            </a:r>
          </a:p>
          <a:p>
            <a:r>
              <a:rPr lang="en-US" dirty="0" smtClean="0"/>
              <a:t>Commands you should specifically copy/paste are in </a:t>
            </a:r>
            <a:r>
              <a:rPr lang="en-US" b="1" dirty="0" err="1" smtClean="0">
                <a:solidFill>
                  <a:srgbClr val="3366FF"/>
                </a:solidFill>
                <a:latin typeface="Courier New"/>
                <a:cs typeface="Courier New"/>
              </a:rPr>
              <a:t>monospaced</a:t>
            </a:r>
            <a:r>
              <a:rPr lang="en-US" b="1" dirty="0" smtClean="0">
                <a:solidFill>
                  <a:srgbClr val="3366FF"/>
                </a:solidFill>
                <a:latin typeface="Courier New"/>
                <a:cs typeface="Courier New"/>
              </a:rPr>
              <a:t> bold blue</a:t>
            </a:r>
            <a:r>
              <a:rPr lang="en-US" dirty="0" smtClean="0"/>
              <a:t>.</a:t>
            </a:r>
            <a:endParaRPr lang="en-US" dirty="0"/>
          </a:p>
        </p:txBody>
      </p:sp>
      <p:sp>
        <p:nvSpPr>
          <p:cNvPr id="4" name="Slide Number Placeholder 3"/>
          <p:cNvSpPr>
            <a:spLocks noGrp="1"/>
          </p:cNvSpPr>
          <p:nvPr>
            <p:ph type="sldNum" sz="quarter" idx="12"/>
          </p:nvPr>
        </p:nvSpPr>
        <p:spPr/>
        <p:txBody>
          <a:bodyPr/>
          <a:lstStyle/>
          <a:p>
            <a:fld id="{C71C242F-20BE-4F6C-ABA6-9DCC8641EF60}" type="slidenum">
              <a:rPr lang="en-US" smtClean="0"/>
              <a:pPr/>
              <a:t>13</a:t>
            </a:fld>
            <a:endParaRPr lang="en-US"/>
          </a:p>
        </p:txBody>
      </p:sp>
    </p:spTree>
    <p:extLst>
      <p:ext uri="{BB962C8B-B14F-4D97-AF65-F5344CB8AC3E}">
        <p14:creationId xmlns:p14="http://schemas.microsoft.com/office/powerpoint/2010/main" val="183998223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some HMP data</a:t>
            </a:r>
            <a:endParaRPr lang="en-US" dirty="0"/>
          </a:p>
        </p:txBody>
      </p:sp>
      <p:sp>
        <p:nvSpPr>
          <p:cNvPr id="3" name="Content Placeholder 2"/>
          <p:cNvSpPr>
            <a:spLocks noGrp="1"/>
          </p:cNvSpPr>
          <p:nvPr>
            <p:ph idx="1"/>
          </p:nvPr>
        </p:nvSpPr>
        <p:spPr/>
        <p:txBody>
          <a:bodyPr/>
          <a:lstStyle/>
          <a:p>
            <a:r>
              <a:rPr lang="en-US" dirty="0" smtClean="0"/>
              <a:t>Go to </a:t>
            </a:r>
            <a:r>
              <a:rPr lang="en-US" dirty="0" smtClean="0">
                <a:hlinkClick r:id="rId2"/>
              </a:rPr>
              <a:t>http://hmpdacc.org</a:t>
            </a:r>
            <a:endParaRPr lang="en-US" dirty="0" smtClean="0"/>
          </a:p>
          <a:p>
            <a:endParaRPr lang="en-US" dirty="0"/>
          </a:p>
        </p:txBody>
      </p:sp>
      <p:sp>
        <p:nvSpPr>
          <p:cNvPr id="4" name="Slide Number Placeholder 3"/>
          <p:cNvSpPr>
            <a:spLocks noGrp="1"/>
          </p:cNvSpPr>
          <p:nvPr>
            <p:ph type="sldNum" sz="quarter" idx="12"/>
          </p:nvPr>
        </p:nvSpPr>
        <p:spPr/>
        <p:txBody>
          <a:bodyPr/>
          <a:lstStyle/>
          <a:p>
            <a:fld id="{C71C242F-20BE-4F6C-ABA6-9DCC8641EF60}" type="slidenum">
              <a:rPr lang="en-US" smtClean="0"/>
              <a:pPr/>
              <a:t>14</a:t>
            </a:fld>
            <a:endParaRPr lang="en-US"/>
          </a:p>
        </p:txBody>
      </p:sp>
      <p:pic>
        <p:nvPicPr>
          <p:cNvPr id="6" name="Picture 5"/>
          <p:cNvPicPr>
            <a:picLocks noChangeAspect="1"/>
          </p:cNvPicPr>
          <p:nvPr/>
        </p:nvPicPr>
        <p:blipFill rotWithShape="1">
          <a:blip r:embed="rId3"/>
          <a:srcRect t="15941"/>
          <a:stretch/>
        </p:blipFill>
        <p:spPr>
          <a:xfrm>
            <a:off x="0" y="1981200"/>
            <a:ext cx="9144000" cy="5432332"/>
          </a:xfrm>
          <a:prstGeom prst="rect">
            <a:avLst/>
          </a:prstGeom>
        </p:spPr>
      </p:pic>
      <p:sp>
        <p:nvSpPr>
          <p:cNvPr id="7" name="Oval 6"/>
          <p:cNvSpPr/>
          <p:nvPr/>
        </p:nvSpPr>
        <p:spPr bwMode="auto">
          <a:xfrm>
            <a:off x="6858000" y="2971800"/>
            <a:ext cx="1981200" cy="76200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8" name="TextBox 7"/>
          <p:cNvSpPr txBox="1"/>
          <p:nvPr/>
        </p:nvSpPr>
        <p:spPr>
          <a:xfrm>
            <a:off x="6248400" y="1290935"/>
            <a:ext cx="2380429" cy="461665"/>
          </a:xfrm>
          <a:prstGeom prst="rect">
            <a:avLst/>
          </a:prstGeom>
          <a:noFill/>
        </p:spPr>
        <p:txBody>
          <a:bodyPr wrap="none" rtlCol="0">
            <a:spAutoFit/>
          </a:bodyPr>
          <a:lstStyle/>
          <a:p>
            <a:r>
              <a:rPr lang="en-US" dirty="0" smtClean="0">
                <a:solidFill>
                  <a:srgbClr val="FF0000"/>
                </a:solidFill>
              </a:rPr>
              <a:t>Click “Get Data”</a:t>
            </a:r>
            <a:endParaRPr lang="en-US" dirty="0">
              <a:solidFill>
                <a:srgbClr val="FF0000"/>
              </a:solidFill>
            </a:endParaRPr>
          </a:p>
        </p:txBody>
      </p:sp>
      <p:cxnSp>
        <p:nvCxnSpPr>
          <p:cNvPr id="10" name="Straight Connector 9"/>
          <p:cNvCxnSpPr>
            <a:stCxn id="8" idx="2"/>
            <a:endCxn id="7" idx="0"/>
          </p:cNvCxnSpPr>
          <p:nvPr/>
        </p:nvCxnSpPr>
        <p:spPr bwMode="auto">
          <a:xfrm>
            <a:off x="7438615" y="1752600"/>
            <a:ext cx="409985" cy="1219200"/>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419437353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some HMP data</a:t>
            </a:r>
            <a:endParaRPr lang="en-US" dirty="0"/>
          </a:p>
        </p:txBody>
      </p:sp>
      <p:sp>
        <p:nvSpPr>
          <p:cNvPr id="3" name="Content Placeholder 2"/>
          <p:cNvSpPr>
            <a:spLocks noGrp="1"/>
          </p:cNvSpPr>
          <p:nvPr>
            <p:ph idx="1"/>
          </p:nvPr>
        </p:nvSpPr>
        <p:spPr/>
        <p:txBody>
          <a:bodyPr/>
          <a:lstStyle/>
          <a:p>
            <a:r>
              <a:rPr lang="en-US" dirty="0" smtClean="0"/>
              <a:t>Check out what’s available</a:t>
            </a:r>
          </a:p>
          <a:p>
            <a:endParaRPr lang="en-US" dirty="0"/>
          </a:p>
        </p:txBody>
      </p:sp>
      <p:sp>
        <p:nvSpPr>
          <p:cNvPr id="4" name="Slide Number Placeholder 3"/>
          <p:cNvSpPr>
            <a:spLocks noGrp="1"/>
          </p:cNvSpPr>
          <p:nvPr>
            <p:ph type="sldNum" sz="quarter" idx="12"/>
          </p:nvPr>
        </p:nvSpPr>
        <p:spPr/>
        <p:txBody>
          <a:bodyPr/>
          <a:lstStyle/>
          <a:p>
            <a:fld id="{C71C242F-20BE-4F6C-ABA6-9DCC8641EF60}" type="slidenum">
              <a:rPr lang="en-US" smtClean="0"/>
              <a:pPr/>
              <a:t>15</a:t>
            </a:fld>
            <a:endParaRPr lang="en-US"/>
          </a:p>
        </p:txBody>
      </p:sp>
      <p:pic>
        <p:nvPicPr>
          <p:cNvPr id="7" name="Picture 6"/>
          <p:cNvPicPr>
            <a:picLocks noChangeAspect="1"/>
          </p:cNvPicPr>
          <p:nvPr/>
        </p:nvPicPr>
        <p:blipFill rotWithShape="1">
          <a:blip r:embed="rId2"/>
          <a:srcRect t="16196"/>
          <a:stretch/>
        </p:blipFill>
        <p:spPr>
          <a:xfrm>
            <a:off x="0" y="1981200"/>
            <a:ext cx="9144000" cy="5415836"/>
          </a:xfrm>
          <a:prstGeom prst="rect">
            <a:avLst/>
          </a:prstGeom>
        </p:spPr>
      </p:pic>
      <p:sp>
        <p:nvSpPr>
          <p:cNvPr id="8" name="Oval 7"/>
          <p:cNvSpPr/>
          <p:nvPr/>
        </p:nvSpPr>
        <p:spPr bwMode="auto">
          <a:xfrm>
            <a:off x="1905000" y="5943600"/>
            <a:ext cx="1981200" cy="45720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9" name="TextBox 8"/>
          <p:cNvSpPr txBox="1"/>
          <p:nvPr/>
        </p:nvSpPr>
        <p:spPr>
          <a:xfrm>
            <a:off x="3886200" y="4191000"/>
            <a:ext cx="2441293" cy="461665"/>
          </a:xfrm>
          <a:prstGeom prst="rect">
            <a:avLst/>
          </a:prstGeom>
          <a:noFill/>
        </p:spPr>
        <p:txBody>
          <a:bodyPr wrap="none" rtlCol="0">
            <a:spAutoFit/>
          </a:bodyPr>
          <a:lstStyle/>
          <a:p>
            <a:r>
              <a:rPr lang="en-US" dirty="0" smtClean="0">
                <a:solidFill>
                  <a:srgbClr val="FF0000"/>
                </a:solidFill>
              </a:rPr>
              <a:t>Click “HMIWGS”</a:t>
            </a:r>
            <a:endParaRPr lang="en-US" dirty="0">
              <a:solidFill>
                <a:srgbClr val="FF0000"/>
              </a:solidFill>
            </a:endParaRPr>
          </a:p>
        </p:txBody>
      </p:sp>
      <p:cxnSp>
        <p:nvCxnSpPr>
          <p:cNvPr id="10" name="Straight Connector 9"/>
          <p:cNvCxnSpPr>
            <a:stCxn id="9" idx="2"/>
            <a:endCxn id="8" idx="0"/>
          </p:cNvCxnSpPr>
          <p:nvPr/>
        </p:nvCxnSpPr>
        <p:spPr bwMode="auto">
          <a:xfrm flipH="1">
            <a:off x="2895600" y="4652665"/>
            <a:ext cx="2211247" cy="1290935"/>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52501593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some HMP data</a:t>
            </a:r>
            <a:endParaRPr lang="en-US" dirty="0"/>
          </a:p>
        </p:txBody>
      </p:sp>
      <p:sp>
        <p:nvSpPr>
          <p:cNvPr id="3" name="Content Placeholder 2"/>
          <p:cNvSpPr>
            <a:spLocks noGrp="1"/>
          </p:cNvSpPr>
          <p:nvPr>
            <p:ph idx="1"/>
          </p:nvPr>
        </p:nvSpPr>
        <p:spPr/>
        <p:txBody>
          <a:bodyPr/>
          <a:lstStyle/>
          <a:p>
            <a:r>
              <a:rPr lang="en-US" dirty="0" smtClean="0"/>
              <a:t>Check out what’s available</a:t>
            </a:r>
          </a:p>
          <a:p>
            <a:endParaRPr lang="en-US" dirty="0"/>
          </a:p>
        </p:txBody>
      </p:sp>
      <p:sp>
        <p:nvSpPr>
          <p:cNvPr id="4" name="Slide Number Placeholder 3"/>
          <p:cNvSpPr>
            <a:spLocks noGrp="1"/>
          </p:cNvSpPr>
          <p:nvPr>
            <p:ph type="sldNum" sz="quarter" idx="12"/>
          </p:nvPr>
        </p:nvSpPr>
        <p:spPr/>
        <p:txBody>
          <a:bodyPr/>
          <a:lstStyle/>
          <a:p>
            <a:fld id="{C71C242F-20BE-4F6C-ABA6-9DCC8641EF60}" type="slidenum">
              <a:rPr lang="en-US" smtClean="0"/>
              <a:pPr/>
              <a:t>16</a:t>
            </a:fld>
            <a:endParaRPr lang="en-US"/>
          </a:p>
        </p:txBody>
      </p:sp>
      <p:pic>
        <p:nvPicPr>
          <p:cNvPr id="5" name="Picture 4"/>
          <p:cNvPicPr>
            <a:picLocks noChangeAspect="1"/>
          </p:cNvPicPr>
          <p:nvPr/>
        </p:nvPicPr>
        <p:blipFill rotWithShape="1">
          <a:blip r:embed="rId2"/>
          <a:srcRect t="15715"/>
          <a:stretch/>
        </p:blipFill>
        <p:spPr>
          <a:xfrm>
            <a:off x="0" y="2020674"/>
            <a:ext cx="9144000" cy="5446926"/>
          </a:xfrm>
          <a:prstGeom prst="rect">
            <a:avLst/>
          </a:prstGeom>
        </p:spPr>
      </p:pic>
      <p:sp>
        <p:nvSpPr>
          <p:cNvPr id="11" name="Oval 10"/>
          <p:cNvSpPr/>
          <p:nvPr/>
        </p:nvSpPr>
        <p:spPr bwMode="auto">
          <a:xfrm>
            <a:off x="1905000" y="5334000"/>
            <a:ext cx="1981200" cy="45720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2" name="TextBox 11"/>
          <p:cNvSpPr txBox="1"/>
          <p:nvPr/>
        </p:nvSpPr>
        <p:spPr>
          <a:xfrm>
            <a:off x="3886200" y="4343400"/>
            <a:ext cx="4375717" cy="461665"/>
          </a:xfrm>
          <a:prstGeom prst="rect">
            <a:avLst/>
          </a:prstGeom>
          <a:noFill/>
        </p:spPr>
        <p:txBody>
          <a:bodyPr wrap="none" rtlCol="0">
            <a:spAutoFit/>
          </a:bodyPr>
          <a:lstStyle/>
          <a:p>
            <a:r>
              <a:rPr lang="en-US" dirty="0" smtClean="0">
                <a:solidFill>
                  <a:srgbClr val="FF0000"/>
                </a:solidFill>
              </a:rPr>
              <a:t>Click on your favorite body site</a:t>
            </a:r>
            <a:endParaRPr lang="en-US" dirty="0">
              <a:solidFill>
                <a:srgbClr val="FF0000"/>
              </a:solidFill>
            </a:endParaRPr>
          </a:p>
        </p:txBody>
      </p:sp>
      <p:cxnSp>
        <p:nvCxnSpPr>
          <p:cNvPr id="13" name="Straight Connector 12"/>
          <p:cNvCxnSpPr>
            <a:stCxn id="12" idx="2"/>
            <a:endCxn id="11" idx="0"/>
          </p:cNvCxnSpPr>
          <p:nvPr/>
        </p:nvCxnSpPr>
        <p:spPr bwMode="auto">
          <a:xfrm flipH="1">
            <a:off x="2895600" y="4805065"/>
            <a:ext cx="3178459" cy="528935"/>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268299905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6A04A"/>
                </a:solidFill>
              </a:rPr>
              <a:t>Getting some HMP data</a:t>
            </a:r>
            <a:endParaRPr lang="en-US" dirty="0">
              <a:solidFill>
                <a:srgbClr val="46A04A"/>
              </a:solidFill>
            </a:endParaRPr>
          </a:p>
        </p:txBody>
      </p:sp>
      <p:sp>
        <p:nvSpPr>
          <p:cNvPr id="3" name="Content Placeholder 2"/>
          <p:cNvSpPr>
            <a:spLocks noGrp="1"/>
          </p:cNvSpPr>
          <p:nvPr>
            <p:ph idx="1"/>
          </p:nvPr>
        </p:nvSpPr>
        <p:spPr/>
        <p:txBody>
          <a:bodyPr/>
          <a:lstStyle/>
          <a:p>
            <a:r>
              <a:rPr lang="en-US" dirty="0" smtClean="0"/>
              <a:t>Check out what’s available</a:t>
            </a:r>
          </a:p>
          <a:p>
            <a:endParaRPr lang="en-US" dirty="0"/>
          </a:p>
        </p:txBody>
      </p:sp>
      <p:sp>
        <p:nvSpPr>
          <p:cNvPr id="4" name="Slide Number Placeholder 3"/>
          <p:cNvSpPr>
            <a:spLocks noGrp="1"/>
          </p:cNvSpPr>
          <p:nvPr>
            <p:ph type="sldNum" sz="quarter" idx="12"/>
          </p:nvPr>
        </p:nvSpPr>
        <p:spPr/>
        <p:txBody>
          <a:bodyPr/>
          <a:lstStyle/>
          <a:p>
            <a:fld id="{C71C242F-20BE-4F6C-ABA6-9DCC8641EF60}" type="slidenum">
              <a:rPr lang="en-US" smtClean="0"/>
              <a:pPr/>
              <a:t>17</a:t>
            </a:fld>
            <a:endParaRPr lang="en-US"/>
          </a:p>
        </p:txBody>
      </p:sp>
      <p:pic>
        <p:nvPicPr>
          <p:cNvPr id="6" name="Picture 5"/>
          <p:cNvPicPr>
            <a:picLocks noChangeAspect="1"/>
          </p:cNvPicPr>
          <p:nvPr/>
        </p:nvPicPr>
        <p:blipFill rotWithShape="1">
          <a:blip r:embed="rId2"/>
          <a:srcRect t="16196"/>
          <a:stretch/>
        </p:blipFill>
        <p:spPr>
          <a:xfrm>
            <a:off x="0" y="2051764"/>
            <a:ext cx="9144000" cy="5415836"/>
          </a:xfrm>
          <a:prstGeom prst="rect">
            <a:avLst/>
          </a:prstGeom>
        </p:spPr>
      </p:pic>
      <p:sp>
        <p:nvSpPr>
          <p:cNvPr id="10" name="TextBox 9"/>
          <p:cNvSpPr txBox="1"/>
          <p:nvPr/>
        </p:nvSpPr>
        <p:spPr>
          <a:xfrm>
            <a:off x="5638800" y="1066800"/>
            <a:ext cx="3349595" cy="461665"/>
          </a:xfrm>
          <a:prstGeom prst="rect">
            <a:avLst/>
          </a:prstGeom>
          <a:noFill/>
        </p:spPr>
        <p:txBody>
          <a:bodyPr wrap="none" rtlCol="0">
            <a:spAutoFit/>
          </a:bodyPr>
          <a:lstStyle/>
          <a:p>
            <a:r>
              <a:rPr lang="en-US" dirty="0" smtClean="0">
                <a:solidFill>
                  <a:srgbClr val="FF0000"/>
                </a:solidFill>
              </a:rPr>
              <a:t>Don’t click on anything!</a:t>
            </a:r>
            <a:endParaRPr lang="en-US" dirty="0">
              <a:solidFill>
                <a:srgbClr val="FF0000"/>
              </a:solidFill>
            </a:endParaRPr>
          </a:p>
        </p:txBody>
      </p:sp>
    </p:spTree>
    <p:extLst>
      <p:ext uri="{BB962C8B-B14F-4D97-AF65-F5344CB8AC3E}">
        <p14:creationId xmlns:p14="http://schemas.microsoft.com/office/powerpoint/2010/main" val="174811868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Getting some (prepped) HMP data</a:t>
            </a:r>
            <a:endParaRPr lang="en-US" sz="3600" dirty="0"/>
          </a:p>
        </p:txBody>
      </p:sp>
      <p:sp>
        <p:nvSpPr>
          <p:cNvPr id="3" name="Content Placeholder 2"/>
          <p:cNvSpPr>
            <a:spLocks noGrp="1"/>
          </p:cNvSpPr>
          <p:nvPr>
            <p:ph idx="1"/>
          </p:nvPr>
        </p:nvSpPr>
        <p:spPr>
          <a:xfrm>
            <a:off x="152400" y="1371600"/>
            <a:ext cx="8839200" cy="5029200"/>
          </a:xfrm>
        </p:spPr>
        <p:txBody>
          <a:bodyPr/>
          <a:lstStyle/>
          <a:p>
            <a:r>
              <a:rPr lang="en-US" dirty="0" smtClean="0"/>
              <a:t>Connect to the server instead</a:t>
            </a:r>
          </a:p>
          <a:p>
            <a:pPr lvl="1"/>
            <a:r>
              <a:rPr lang="en-US" sz="2400" dirty="0" smtClean="0">
                <a:latin typeface="Courier New"/>
                <a:cs typeface="Courier New"/>
              </a:rPr>
              <a:t>cd</a:t>
            </a:r>
            <a:r>
              <a:rPr lang="en-US" sz="2400" dirty="0" smtClean="0"/>
              <a:t> to your favorite directory and run:</a:t>
            </a:r>
          </a:p>
          <a:p>
            <a:pPr marL="457200" lvl="1" indent="0">
              <a:buNone/>
            </a:pPr>
            <a:endParaRPr lang="en-US" sz="800" b="1" dirty="0" smtClean="0">
              <a:latin typeface="Courier New"/>
              <a:cs typeface="Courier New"/>
            </a:endParaRPr>
          </a:p>
          <a:p>
            <a:pPr marL="457200" lvl="1" indent="0">
              <a:buNone/>
            </a:pPr>
            <a:r>
              <a:rPr lang="en-US" sz="1600" b="1" dirty="0" smtClean="0">
                <a:solidFill>
                  <a:srgbClr val="3366FF"/>
                </a:solidFill>
                <a:latin typeface="Courier New"/>
                <a:cs typeface="Courier New"/>
              </a:rPr>
              <a:t>for </a:t>
            </a:r>
            <a:r>
              <a:rPr lang="en-US" sz="1600" b="1" dirty="0">
                <a:solidFill>
                  <a:srgbClr val="3366FF"/>
                </a:solidFill>
                <a:latin typeface="Courier New"/>
                <a:cs typeface="Courier New"/>
              </a:rPr>
              <a:t>S in `</a:t>
            </a:r>
            <a:r>
              <a:rPr lang="en-US" sz="1600" b="1" dirty="0" err="1">
                <a:solidFill>
                  <a:srgbClr val="3366FF"/>
                </a:solidFill>
                <a:latin typeface="Courier New"/>
                <a:cs typeface="Courier New"/>
              </a:rPr>
              <a:t>ls</a:t>
            </a:r>
            <a:r>
              <a:rPr lang="en-US" sz="1600" b="1" dirty="0">
                <a:solidFill>
                  <a:srgbClr val="3366FF"/>
                </a:solidFill>
                <a:latin typeface="Courier New"/>
                <a:cs typeface="Courier New"/>
              </a:rPr>
              <a:t> </a:t>
            </a:r>
            <a:r>
              <a:rPr lang="en-US" sz="1600" b="1" dirty="0" smtClean="0">
                <a:solidFill>
                  <a:srgbClr val="3366FF"/>
                </a:solidFill>
                <a:latin typeface="Courier New"/>
                <a:cs typeface="Courier New"/>
              </a:rPr>
              <a:t>~/</a:t>
            </a:r>
            <a:r>
              <a:rPr lang="en-US" sz="1600" b="1" dirty="0" err="1" smtClean="0">
                <a:solidFill>
                  <a:srgbClr val="3366FF"/>
                </a:solidFill>
                <a:latin typeface="Courier New"/>
                <a:cs typeface="Courier New"/>
              </a:rPr>
              <a:t>workshop_data</a:t>
            </a:r>
            <a:r>
              <a:rPr lang="en-US" sz="1600" b="1" dirty="0">
                <a:solidFill>
                  <a:srgbClr val="3366FF"/>
                </a:solidFill>
                <a:latin typeface="Courier New"/>
                <a:cs typeface="Courier New"/>
              </a:rPr>
              <a:t>/</a:t>
            </a:r>
            <a:r>
              <a:rPr lang="en-US" sz="1600" b="1" dirty="0" err="1">
                <a:solidFill>
                  <a:srgbClr val="3366FF"/>
                </a:solidFill>
                <a:latin typeface="Courier New"/>
                <a:cs typeface="Courier New"/>
              </a:rPr>
              <a:t>metagenomics</a:t>
            </a:r>
            <a:r>
              <a:rPr lang="en-US" sz="1600" b="1" dirty="0">
                <a:solidFill>
                  <a:srgbClr val="3366FF"/>
                </a:solidFill>
                <a:latin typeface="Courier New"/>
                <a:cs typeface="Courier New"/>
              </a:rPr>
              <a:t>/</a:t>
            </a:r>
            <a:r>
              <a:rPr lang="en-US" sz="1600" b="1" dirty="0" err="1">
                <a:solidFill>
                  <a:srgbClr val="3366FF"/>
                </a:solidFill>
                <a:latin typeface="Courier New"/>
                <a:cs typeface="Courier New"/>
              </a:rPr>
              <a:t>biobakery</a:t>
            </a:r>
            <a:r>
              <a:rPr lang="en-US" sz="1600" b="1" dirty="0" smtClean="0">
                <a:solidFill>
                  <a:srgbClr val="3366FF"/>
                </a:solidFill>
                <a:latin typeface="Courier New"/>
                <a:cs typeface="Courier New"/>
              </a:rPr>
              <a:t>/data/7*</a:t>
            </a:r>
            <a:r>
              <a:rPr lang="en-US" sz="1600" b="1" dirty="0">
                <a:solidFill>
                  <a:srgbClr val="3366FF"/>
                </a:solidFill>
                <a:latin typeface="Courier New"/>
                <a:cs typeface="Courier New"/>
              </a:rPr>
              <a:t>.</a:t>
            </a:r>
            <a:r>
              <a:rPr lang="en-US" sz="1600" b="1" dirty="0" err="1">
                <a:solidFill>
                  <a:srgbClr val="3366FF"/>
                </a:solidFill>
                <a:latin typeface="Courier New"/>
                <a:cs typeface="Courier New"/>
              </a:rPr>
              <a:t>fasta</a:t>
            </a:r>
            <a:r>
              <a:rPr lang="en-US" sz="1600" b="1" dirty="0">
                <a:solidFill>
                  <a:srgbClr val="3366FF"/>
                </a:solidFill>
                <a:latin typeface="Courier New"/>
                <a:cs typeface="Courier New"/>
              </a:rPr>
              <a:t>`</a:t>
            </a:r>
            <a:r>
              <a:rPr lang="en-US" sz="1600" b="1" dirty="0" smtClean="0">
                <a:solidFill>
                  <a:srgbClr val="3366FF"/>
                </a:solidFill>
                <a:latin typeface="Courier New"/>
                <a:cs typeface="Courier New"/>
              </a:rPr>
              <a:t>;</a:t>
            </a:r>
            <a:br>
              <a:rPr lang="en-US" sz="1600" b="1" dirty="0" smtClean="0">
                <a:solidFill>
                  <a:srgbClr val="3366FF"/>
                </a:solidFill>
                <a:latin typeface="Courier New"/>
                <a:cs typeface="Courier New"/>
              </a:rPr>
            </a:br>
            <a:r>
              <a:rPr lang="en-US" sz="1600" b="1" dirty="0" smtClean="0">
                <a:solidFill>
                  <a:srgbClr val="3366FF"/>
                </a:solidFill>
                <a:latin typeface="Courier New"/>
                <a:cs typeface="Courier New"/>
              </a:rPr>
              <a:t>do </a:t>
            </a:r>
            <a:r>
              <a:rPr lang="en-US" sz="1600" b="1" dirty="0" err="1">
                <a:solidFill>
                  <a:srgbClr val="3366FF"/>
                </a:solidFill>
                <a:latin typeface="Courier New"/>
                <a:cs typeface="Courier New"/>
              </a:rPr>
              <a:t>ln</a:t>
            </a:r>
            <a:r>
              <a:rPr lang="en-US" sz="1600" b="1" dirty="0">
                <a:solidFill>
                  <a:srgbClr val="3366FF"/>
                </a:solidFill>
                <a:latin typeface="Courier New"/>
                <a:cs typeface="Courier New"/>
              </a:rPr>
              <a:t> -s $S; </a:t>
            </a:r>
            <a:r>
              <a:rPr lang="en-US" sz="1600" b="1" dirty="0" smtClean="0">
                <a:solidFill>
                  <a:srgbClr val="3366FF"/>
                </a:solidFill>
                <a:latin typeface="Courier New"/>
                <a:cs typeface="Courier New"/>
              </a:rPr>
              <a:t>done</a:t>
            </a:r>
          </a:p>
          <a:p>
            <a:pPr marL="457200" lvl="1" indent="0">
              <a:buNone/>
            </a:pPr>
            <a:endParaRPr lang="en-US" sz="800" b="1" dirty="0" smtClean="0">
              <a:latin typeface="Courier New"/>
              <a:cs typeface="Courier New"/>
            </a:endParaRPr>
          </a:p>
          <a:p>
            <a:r>
              <a:rPr lang="en-US" dirty="0" smtClean="0"/>
              <a:t>These are subsamples of six HMP files:</a:t>
            </a:r>
          </a:p>
          <a:p>
            <a:pPr lvl="1"/>
            <a:r>
              <a:rPr lang="en-US" sz="1400" dirty="0" smtClean="0"/>
              <a:t>SRS014459.tar.bz2 </a:t>
            </a:r>
            <a:r>
              <a:rPr lang="en-US" sz="1400" dirty="0" smtClean="0">
                <a:latin typeface="Wingdings"/>
                <a:ea typeface="Wingdings"/>
                <a:cs typeface="Wingdings"/>
                <a:sym typeface="Wingdings"/>
              </a:rPr>
              <a:t></a:t>
            </a:r>
            <a:r>
              <a:rPr lang="en-US" sz="1400" dirty="0">
                <a:cs typeface="Wingdings"/>
                <a:sym typeface="Wingdings"/>
              </a:rPr>
              <a:t> </a:t>
            </a:r>
            <a:r>
              <a:rPr lang="nl-NL" sz="1400" dirty="0">
                <a:cs typeface="Wingdings"/>
                <a:sym typeface="Wingdings"/>
              </a:rPr>
              <a:t>763577454-SRS014459-Stool.fasta</a:t>
            </a:r>
            <a:endParaRPr lang="en-US" sz="1400" dirty="0"/>
          </a:p>
          <a:p>
            <a:pPr lvl="1"/>
            <a:r>
              <a:rPr lang="en-US" sz="1400" dirty="0" smtClean="0"/>
              <a:t>SRS014464</a:t>
            </a:r>
            <a:r>
              <a:rPr lang="en-US" sz="1400" dirty="0"/>
              <a:t>.tar.bz2 </a:t>
            </a:r>
            <a:r>
              <a:rPr lang="en-US" sz="1400" dirty="0">
                <a:latin typeface="Wingdings"/>
                <a:ea typeface="Wingdings"/>
                <a:cs typeface="Wingdings"/>
                <a:sym typeface="Wingdings"/>
              </a:rPr>
              <a:t></a:t>
            </a:r>
            <a:r>
              <a:rPr lang="en-US" sz="1400" dirty="0">
                <a:cs typeface="Wingdings"/>
                <a:sym typeface="Wingdings"/>
              </a:rPr>
              <a:t> 763577454-SRS014464-Anterior_nares.fasta</a:t>
            </a:r>
            <a:endParaRPr lang="en-US" sz="1400" dirty="0"/>
          </a:p>
          <a:p>
            <a:pPr lvl="1"/>
            <a:r>
              <a:rPr lang="en-US" sz="1400" dirty="0" smtClean="0"/>
              <a:t>SRS014470</a:t>
            </a:r>
            <a:r>
              <a:rPr lang="en-US" sz="1400" dirty="0"/>
              <a:t>.tar.bz2 </a:t>
            </a:r>
            <a:r>
              <a:rPr lang="en-US" sz="1400" dirty="0">
                <a:latin typeface="Wingdings"/>
                <a:ea typeface="Wingdings"/>
                <a:cs typeface="Wingdings"/>
                <a:sym typeface="Wingdings"/>
              </a:rPr>
              <a:t></a:t>
            </a:r>
            <a:r>
              <a:rPr lang="en-US" sz="1400" dirty="0">
                <a:cs typeface="Wingdings"/>
                <a:sym typeface="Wingdings"/>
              </a:rPr>
              <a:t> 763577454-SRS014470-</a:t>
            </a:r>
            <a:r>
              <a:rPr lang="en-US" sz="1400" dirty="0" smtClean="0">
                <a:cs typeface="Wingdings"/>
                <a:sym typeface="Wingdings"/>
              </a:rPr>
              <a:t>Tongue_dorsum.fasta</a:t>
            </a:r>
            <a:endParaRPr lang="en-US" sz="1400" dirty="0"/>
          </a:p>
          <a:p>
            <a:pPr lvl="1"/>
            <a:r>
              <a:rPr lang="en-US" sz="1400" dirty="0" smtClean="0"/>
              <a:t>SRS014472</a:t>
            </a:r>
            <a:r>
              <a:rPr lang="en-US" sz="1400" dirty="0"/>
              <a:t>.tar.bz2 </a:t>
            </a:r>
            <a:r>
              <a:rPr lang="en-US" sz="1400" dirty="0">
                <a:latin typeface="Wingdings"/>
                <a:ea typeface="Wingdings"/>
                <a:cs typeface="Wingdings"/>
                <a:sym typeface="Wingdings"/>
              </a:rPr>
              <a:t></a:t>
            </a:r>
            <a:r>
              <a:rPr lang="en-US" sz="1400" dirty="0">
                <a:cs typeface="Wingdings"/>
                <a:sym typeface="Wingdings"/>
              </a:rPr>
              <a:t> 763577454-SRS014472-Buccal_mucosa.fasta</a:t>
            </a:r>
            <a:endParaRPr lang="en-US" sz="1400" dirty="0"/>
          </a:p>
          <a:p>
            <a:pPr lvl="1"/>
            <a:r>
              <a:rPr lang="en-US" sz="1400" dirty="0" smtClean="0"/>
              <a:t>SRS014476</a:t>
            </a:r>
            <a:r>
              <a:rPr lang="en-US" sz="1400" dirty="0"/>
              <a:t>.tar.bz2 </a:t>
            </a:r>
            <a:r>
              <a:rPr lang="en-US" sz="1400" dirty="0">
                <a:latin typeface="Wingdings"/>
                <a:ea typeface="Wingdings"/>
                <a:cs typeface="Wingdings"/>
                <a:sym typeface="Wingdings"/>
              </a:rPr>
              <a:t></a:t>
            </a:r>
            <a:r>
              <a:rPr lang="en-US" sz="1400" dirty="0">
                <a:cs typeface="Wingdings"/>
                <a:sym typeface="Wingdings"/>
              </a:rPr>
              <a:t> 763577454-SRS014476-</a:t>
            </a:r>
            <a:r>
              <a:rPr lang="en-US" sz="1400" dirty="0" smtClean="0">
                <a:cs typeface="Wingdings"/>
                <a:sym typeface="Wingdings"/>
              </a:rPr>
              <a:t>Supragingival_plaque.fasta</a:t>
            </a:r>
            <a:endParaRPr lang="en-US" sz="1400" dirty="0"/>
          </a:p>
          <a:p>
            <a:pPr lvl="1"/>
            <a:r>
              <a:rPr lang="en-US" sz="1400" dirty="0" smtClean="0"/>
              <a:t>SRS014494</a:t>
            </a:r>
            <a:r>
              <a:rPr lang="en-US" sz="1400" dirty="0"/>
              <a:t>.tar.bz2 </a:t>
            </a:r>
            <a:r>
              <a:rPr lang="en-US" sz="1400" dirty="0">
                <a:latin typeface="Wingdings"/>
                <a:ea typeface="Wingdings"/>
                <a:cs typeface="Wingdings"/>
                <a:sym typeface="Wingdings"/>
              </a:rPr>
              <a:t></a:t>
            </a:r>
            <a:r>
              <a:rPr lang="en-US" sz="1400" dirty="0">
                <a:cs typeface="Wingdings"/>
                <a:sym typeface="Wingdings"/>
              </a:rPr>
              <a:t> 763577454-SRS014494-</a:t>
            </a:r>
            <a:r>
              <a:rPr lang="en-US" sz="1400" dirty="0" smtClean="0">
                <a:cs typeface="Wingdings"/>
                <a:sym typeface="Wingdings"/>
              </a:rPr>
              <a:t>Posterior_fornix.fasta</a:t>
            </a:r>
          </a:p>
          <a:p>
            <a:r>
              <a:rPr lang="en-US" dirty="0" smtClean="0">
                <a:cs typeface="Wingdings"/>
                <a:sym typeface="Wingdings"/>
              </a:rPr>
              <a:t>All six </a:t>
            </a:r>
            <a:r>
              <a:rPr lang="en-US" dirty="0" err="1" smtClean="0">
                <a:cs typeface="Wingdings"/>
                <a:sym typeface="Wingdings"/>
              </a:rPr>
              <a:t>shotgunned</a:t>
            </a:r>
            <a:r>
              <a:rPr lang="en-US" dirty="0" smtClean="0">
                <a:cs typeface="Wingdings"/>
                <a:sym typeface="Wingdings"/>
              </a:rPr>
              <a:t> body sites from</a:t>
            </a:r>
          </a:p>
          <a:p>
            <a:pPr lvl="1"/>
            <a:r>
              <a:rPr lang="en-US" sz="2400" dirty="0" smtClean="0">
                <a:cs typeface="Wingdings"/>
                <a:sym typeface="Wingdings"/>
              </a:rPr>
              <a:t>One subject, first visit</a:t>
            </a:r>
          </a:p>
          <a:p>
            <a:pPr lvl="1"/>
            <a:r>
              <a:rPr lang="en-US" sz="2400" dirty="0" smtClean="0">
                <a:cs typeface="Wingdings"/>
                <a:sym typeface="Wingdings"/>
              </a:rPr>
              <a:t>Subsampled to 20,000 reads</a:t>
            </a:r>
            <a:endParaRPr lang="en-US" sz="2400" dirty="0"/>
          </a:p>
        </p:txBody>
      </p:sp>
      <p:sp>
        <p:nvSpPr>
          <p:cNvPr id="4" name="Slide Number Placeholder 3"/>
          <p:cNvSpPr>
            <a:spLocks noGrp="1"/>
          </p:cNvSpPr>
          <p:nvPr>
            <p:ph type="sldNum" sz="quarter" idx="12"/>
          </p:nvPr>
        </p:nvSpPr>
        <p:spPr/>
        <p:txBody>
          <a:bodyPr/>
          <a:lstStyle/>
          <a:p>
            <a:fld id="{C71C242F-20BE-4F6C-ABA6-9DCC8641EF60}" type="slidenum">
              <a:rPr lang="en-US" smtClean="0"/>
              <a:pPr/>
              <a:t>18</a:t>
            </a:fld>
            <a:endParaRPr lang="en-US"/>
          </a:p>
        </p:txBody>
      </p:sp>
    </p:spTree>
    <p:extLst>
      <p:ext uri="{BB962C8B-B14F-4D97-AF65-F5344CB8AC3E}">
        <p14:creationId xmlns:p14="http://schemas.microsoft.com/office/powerpoint/2010/main" val="78860988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rPr>
              <a:t>Who’s there: MetaPhlAn1</a:t>
            </a:r>
            <a:endParaRPr lang="en-US" dirty="0">
              <a:solidFill>
                <a:schemeClr val="accent2"/>
              </a:solidFill>
            </a:endParaRPr>
          </a:p>
        </p:txBody>
      </p:sp>
      <p:sp>
        <p:nvSpPr>
          <p:cNvPr id="3" name="Content Placeholder 2"/>
          <p:cNvSpPr>
            <a:spLocks noGrp="1"/>
          </p:cNvSpPr>
          <p:nvPr>
            <p:ph idx="1"/>
          </p:nvPr>
        </p:nvSpPr>
        <p:spPr>
          <a:xfrm>
            <a:off x="152400" y="1371600"/>
            <a:ext cx="8839200" cy="5029200"/>
          </a:xfrm>
        </p:spPr>
        <p:txBody>
          <a:bodyPr/>
          <a:lstStyle/>
          <a:p>
            <a:r>
              <a:rPr lang="en-US" sz="2400" dirty="0" smtClean="0"/>
              <a:t>We won’t use it today, but the first version of </a:t>
            </a:r>
            <a:r>
              <a:rPr lang="en-US" sz="2400" dirty="0" err="1" smtClean="0"/>
              <a:t>MetaPhlAn</a:t>
            </a:r>
            <a:r>
              <a:rPr lang="en-US" sz="2400" dirty="0" smtClean="0"/>
              <a:t> is at: </a:t>
            </a:r>
            <a:r>
              <a:rPr lang="en-US" sz="2400" dirty="0" smtClean="0">
                <a:hlinkClick r:id="rId2"/>
              </a:rPr>
              <a:t>http://huttenhower.sph.harvard.edu/metaphlan</a:t>
            </a:r>
            <a:endParaRPr lang="en-US" sz="2400" dirty="0" smtClean="0"/>
          </a:p>
          <a:p>
            <a:endParaRPr lang="en-US" dirty="0"/>
          </a:p>
        </p:txBody>
      </p:sp>
      <p:sp>
        <p:nvSpPr>
          <p:cNvPr id="4" name="Slide Number Placeholder 3"/>
          <p:cNvSpPr>
            <a:spLocks noGrp="1"/>
          </p:cNvSpPr>
          <p:nvPr>
            <p:ph type="sldNum" sz="quarter" idx="12"/>
          </p:nvPr>
        </p:nvSpPr>
        <p:spPr/>
        <p:txBody>
          <a:bodyPr/>
          <a:lstStyle/>
          <a:p>
            <a:fld id="{C71C242F-20BE-4F6C-ABA6-9DCC8641EF60}" type="slidenum">
              <a:rPr lang="en-US" smtClean="0"/>
              <a:pPr/>
              <a:t>19</a:t>
            </a:fld>
            <a:endParaRPr lang="en-US"/>
          </a:p>
        </p:txBody>
      </p:sp>
      <p:pic>
        <p:nvPicPr>
          <p:cNvPr id="5" name="Picture 4"/>
          <p:cNvPicPr>
            <a:picLocks noChangeAspect="1"/>
          </p:cNvPicPr>
          <p:nvPr/>
        </p:nvPicPr>
        <p:blipFill rotWithShape="1">
          <a:blip r:embed="rId3"/>
          <a:srcRect t="16196"/>
          <a:stretch/>
        </p:blipFill>
        <p:spPr>
          <a:xfrm>
            <a:off x="152400" y="2232292"/>
            <a:ext cx="8839200" cy="5235308"/>
          </a:xfrm>
          <a:prstGeom prst="rect">
            <a:avLst/>
          </a:prstGeom>
        </p:spPr>
      </p:pic>
    </p:spTree>
    <p:extLst>
      <p:ext uri="{BB962C8B-B14F-4D97-AF65-F5344CB8AC3E}">
        <p14:creationId xmlns:p14="http://schemas.microsoft.com/office/powerpoint/2010/main" val="297490201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obaker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400"/>
            <a:ext cx="9144000" cy="5609846"/>
          </a:xfrm>
          <a:prstGeom prst="rect">
            <a:avLst/>
          </a:prstGeom>
        </p:spPr>
      </p:pic>
      <p:sp>
        <p:nvSpPr>
          <p:cNvPr id="4" name="Oval 3"/>
          <p:cNvSpPr/>
          <p:nvPr/>
        </p:nvSpPr>
        <p:spPr>
          <a:xfrm>
            <a:off x="457200" y="651934"/>
            <a:ext cx="3505200" cy="685800"/>
          </a:xfrm>
          <a:prstGeom prst="ellipse">
            <a:avLst/>
          </a:prstGeom>
          <a:noFill/>
          <a:ln w="635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5051631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rPr>
              <a:t>Who’s there: MetaPhlAn2</a:t>
            </a:r>
            <a:endParaRPr lang="en-US" dirty="0">
              <a:solidFill>
                <a:schemeClr val="accent2"/>
              </a:solidFill>
            </a:endParaRPr>
          </a:p>
        </p:txBody>
      </p:sp>
      <p:sp>
        <p:nvSpPr>
          <p:cNvPr id="3" name="Content Placeholder 2"/>
          <p:cNvSpPr>
            <a:spLocks noGrp="1"/>
          </p:cNvSpPr>
          <p:nvPr>
            <p:ph idx="1"/>
          </p:nvPr>
        </p:nvSpPr>
        <p:spPr>
          <a:xfrm>
            <a:off x="152400" y="1371600"/>
            <a:ext cx="8915400" cy="5029200"/>
          </a:xfrm>
        </p:spPr>
        <p:txBody>
          <a:bodyPr/>
          <a:lstStyle/>
          <a:p>
            <a:r>
              <a:rPr lang="en-US" sz="2400" dirty="0" smtClean="0"/>
              <a:t>Instead, go to </a:t>
            </a:r>
            <a:r>
              <a:rPr lang="en-US" sz="2400" dirty="0" smtClean="0">
                <a:hlinkClick r:id="rId2"/>
              </a:rPr>
              <a:t>http://huttenhower.sph.harvard.edu/metaphlan2</a:t>
            </a:r>
            <a:endParaRPr lang="en-US" sz="2400" dirty="0" smtClean="0"/>
          </a:p>
          <a:p>
            <a:endParaRPr lang="en-US" dirty="0"/>
          </a:p>
        </p:txBody>
      </p:sp>
      <p:sp>
        <p:nvSpPr>
          <p:cNvPr id="4" name="Slide Number Placeholder 3"/>
          <p:cNvSpPr>
            <a:spLocks noGrp="1"/>
          </p:cNvSpPr>
          <p:nvPr>
            <p:ph type="sldNum" sz="quarter" idx="12"/>
          </p:nvPr>
        </p:nvSpPr>
        <p:spPr/>
        <p:txBody>
          <a:bodyPr/>
          <a:lstStyle/>
          <a:p>
            <a:fld id="{C71C242F-20BE-4F6C-ABA6-9DCC8641EF60}" type="slidenum">
              <a:rPr lang="en-US" smtClean="0"/>
              <a:pPr/>
              <a:t>20</a:t>
            </a:fld>
            <a:endParaRPr lang="en-US"/>
          </a:p>
        </p:txBody>
      </p:sp>
      <p:pic>
        <p:nvPicPr>
          <p:cNvPr id="7" name="Picture 6" descr="Screen Shot 2014-08-12 at 20.59.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981200"/>
            <a:ext cx="7772400" cy="4804325"/>
          </a:xfrm>
          <a:prstGeom prst="rect">
            <a:avLst/>
          </a:prstGeom>
        </p:spPr>
      </p:pic>
      <p:sp>
        <p:nvSpPr>
          <p:cNvPr id="10" name="Rectangle 9"/>
          <p:cNvSpPr/>
          <p:nvPr/>
        </p:nvSpPr>
        <p:spPr>
          <a:xfrm>
            <a:off x="2286000" y="3013502"/>
            <a:ext cx="6096000" cy="400110"/>
          </a:xfrm>
          <a:prstGeom prst="rect">
            <a:avLst/>
          </a:prstGeom>
        </p:spPr>
        <p:txBody>
          <a:bodyPr wrap="square">
            <a:spAutoFit/>
          </a:bodyPr>
          <a:lstStyle/>
          <a:p>
            <a:pPr algn="ctr"/>
            <a:r>
              <a:rPr lang="en-US" sz="2000" dirty="0">
                <a:solidFill>
                  <a:schemeClr val="bg1"/>
                </a:solidFill>
              </a:rPr>
              <a:t>You </a:t>
            </a:r>
            <a:r>
              <a:rPr lang="en-US" sz="2000" i="1" dirty="0">
                <a:solidFill>
                  <a:schemeClr val="bg1"/>
                </a:solidFill>
              </a:rPr>
              <a:t>could</a:t>
            </a:r>
            <a:r>
              <a:rPr lang="en-US" sz="2000" dirty="0">
                <a:solidFill>
                  <a:schemeClr val="bg1"/>
                </a:solidFill>
              </a:rPr>
              <a:t> download </a:t>
            </a:r>
            <a:r>
              <a:rPr lang="en-US" sz="2000" dirty="0" smtClean="0">
                <a:solidFill>
                  <a:schemeClr val="bg1"/>
                </a:solidFill>
              </a:rPr>
              <a:t>MetaPhlAn2 </a:t>
            </a:r>
            <a:r>
              <a:rPr lang="en-US" sz="2000" dirty="0">
                <a:solidFill>
                  <a:schemeClr val="bg1"/>
                </a:solidFill>
              </a:rPr>
              <a:t>by clicking</a:t>
            </a:r>
            <a:r>
              <a:rPr lang="en-US" sz="2000" dirty="0"/>
              <a:t> </a:t>
            </a:r>
            <a:r>
              <a:rPr lang="en-US" sz="2000" dirty="0">
                <a:solidFill>
                  <a:srgbClr val="FF0000"/>
                </a:solidFill>
              </a:rPr>
              <a:t>here</a:t>
            </a:r>
          </a:p>
        </p:txBody>
      </p:sp>
      <p:sp>
        <p:nvSpPr>
          <p:cNvPr id="11" name="Oval 10"/>
          <p:cNvSpPr/>
          <p:nvPr/>
        </p:nvSpPr>
        <p:spPr bwMode="auto">
          <a:xfrm>
            <a:off x="3200400" y="5334000"/>
            <a:ext cx="1143000" cy="38100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cxnSp>
        <p:nvCxnSpPr>
          <p:cNvPr id="12" name="Straight Connector 11"/>
          <p:cNvCxnSpPr>
            <a:endCxn id="11" idx="0"/>
          </p:cNvCxnSpPr>
          <p:nvPr/>
        </p:nvCxnSpPr>
        <p:spPr bwMode="auto">
          <a:xfrm flipH="1">
            <a:off x="3771900" y="3429000"/>
            <a:ext cx="4000500" cy="1905000"/>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133412405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95300" y="2133600"/>
            <a:ext cx="8153400" cy="4547952"/>
          </a:xfrm>
          <a:prstGeom prst="rect">
            <a:avLst/>
          </a:prstGeom>
        </p:spPr>
      </p:pic>
      <p:sp>
        <p:nvSpPr>
          <p:cNvPr id="2" name="Title 1"/>
          <p:cNvSpPr>
            <a:spLocks noGrp="1"/>
          </p:cNvSpPr>
          <p:nvPr>
            <p:ph type="title"/>
          </p:nvPr>
        </p:nvSpPr>
        <p:spPr/>
        <p:txBody>
          <a:bodyPr/>
          <a:lstStyle/>
          <a:p>
            <a:r>
              <a:rPr lang="en-US" dirty="0" smtClean="0"/>
              <a:t>Who’s there: MetaPhlAn2</a:t>
            </a:r>
            <a:endParaRPr lang="en-US" dirty="0"/>
          </a:p>
        </p:txBody>
      </p:sp>
      <p:sp>
        <p:nvSpPr>
          <p:cNvPr id="3" name="Content Placeholder 2"/>
          <p:cNvSpPr>
            <a:spLocks noGrp="1"/>
          </p:cNvSpPr>
          <p:nvPr>
            <p:ph idx="1"/>
          </p:nvPr>
        </p:nvSpPr>
        <p:spPr>
          <a:xfrm>
            <a:off x="0" y="1371600"/>
            <a:ext cx="9144000" cy="5029200"/>
          </a:xfrm>
        </p:spPr>
        <p:txBody>
          <a:bodyPr/>
          <a:lstStyle/>
          <a:p>
            <a:r>
              <a:rPr lang="en-US" sz="1800" dirty="0" smtClean="0"/>
              <a:t>But don’t! Instead, we’ve installed </a:t>
            </a:r>
            <a:r>
              <a:rPr lang="en-US" sz="1800" dirty="0" err="1" smtClean="0"/>
              <a:t>MetaPhlAn</a:t>
            </a:r>
            <a:r>
              <a:rPr lang="en-US" sz="1800" dirty="0" smtClean="0"/>
              <a:t> already for you by clicking </a:t>
            </a:r>
            <a:r>
              <a:rPr lang="en-US" sz="1800" dirty="0" smtClean="0">
                <a:solidFill>
                  <a:srgbClr val="FF0000"/>
                </a:solidFill>
              </a:rPr>
              <a:t>here</a:t>
            </a:r>
            <a:r>
              <a:rPr lang="en-US" sz="1800" dirty="0" smtClean="0"/>
              <a:t/>
            </a:r>
            <a:br>
              <a:rPr lang="en-US" sz="1800" dirty="0" smtClean="0"/>
            </a:br>
            <a:r>
              <a:rPr lang="en-US" sz="1800" dirty="0" smtClean="0"/>
              <a:t>on the development site, </a:t>
            </a:r>
            <a:r>
              <a:rPr lang="en-US" sz="1800" dirty="0" smtClean="0">
                <a:hlinkClick r:id="rId3"/>
              </a:rPr>
              <a:t>http://bitbucket.org/biobakery/metaphlan2</a:t>
            </a:r>
            <a:endParaRPr lang="en-US" sz="1800" dirty="0" smtClean="0"/>
          </a:p>
        </p:txBody>
      </p:sp>
      <p:sp>
        <p:nvSpPr>
          <p:cNvPr id="4" name="Slide Number Placeholder 3"/>
          <p:cNvSpPr>
            <a:spLocks noGrp="1"/>
          </p:cNvSpPr>
          <p:nvPr>
            <p:ph type="sldNum" sz="quarter" idx="12"/>
          </p:nvPr>
        </p:nvSpPr>
        <p:spPr/>
        <p:txBody>
          <a:bodyPr/>
          <a:lstStyle/>
          <a:p>
            <a:fld id="{C71C242F-20BE-4F6C-ABA6-9DCC8641EF60}" type="slidenum">
              <a:rPr lang="en-US" smtClean="0"/>
              <a:pPr/>
              <a:t>21</a:t>
            </a:fld>
            <a:endParaRPr lang="en-US"/>
          </a:p>
        </p:txBody>
      </p:sp>
      <p:sp>
        <p:nvSpPr>
          <p:cNvPr id="11" name="Oval 10"/>
          <p:cNvSpPr/>
          <p:nvPr/>
        </p:nvSpPr>
        <p:spPr bwMode="auto">
          <a:xfrm>
            <a:off x="472688" y="4831580"/>
            <a:ext cx="457200" cy="38100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cxnSp>
        <p:nvCxnSpPr>
          <p:cNvPr id="12" name="Straight Connector 11"/>
          <p:cNvCxnSpPr>
            <a:endCxn id="11" idx="0"/>
          </p:cNvCxnSpPr>
          <p:nvPr/>
        </p:nvCxnSpPr>
        <p:spPr bwMode="auto">
          <a:xfrm flipH="1">
            <a:off x="701288" y="1752600"/>
            <a:ext cx="7299712" cy="3078980"/>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7936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Who’s there: MetaPhlAn2</a:t>
            </a:r>
            <a:endParaRPr lang="en-US" dirty="0"/>
          </a:p>
        </p:txBody>
      </p:sp>
      <p:sp>
        <p:nvSpPr>
          <p:cNvPr id="3" name="Content Placeholder 2"/>
          <p:cNvSpPr>
            <a:spLocks noGrp="1"/>
          </p:cNvSpPr>
          <p:nvPr>
            <p:ph idx="1"/>
          </p:nvPr>
        </p:nvSpPr>
        <p:spPr>
          <a:xfrm>
            <a:off x="0" y="1371600"/>
            <a:ext cx="9144000" cy="5029200"/>
          </a:xfrm>
        </p:spPr>
        <p:txBody>
          <a:bodyPr/>
          <a:lstStyle/>
          <a:p>
            <a:r>
              <a:rPr lang="en-US" sz="2200" dirty="0" smtClean="0"/>
              <a:t>The complete MetaPhlAn2 install is in</a:t>
            </a:r>
            <a:br>
              <a:rPr lang="en-US" sz="2200" dirty="0" smtClean="0"/>
            </a:br>
            <a:r>
              <a:rPr lang="en-US" sz="1800" dirty="0" smtClean="0">
                <a:latin typeface="Courier New"/>
                <a:cs typeface="Courier New"/>
              </a:rPr>
              <a:t>~/</a:t>
            </a:r>
            <a:r>
              <a:rPr lang="en-US" sz="1800" dirty="0" err="1" smtClean="0">
                <a:latin typeface="Courier New"/>
                <a:cs typeface="Courier New"/>
              </a:rPr>
              <a:t>workshop_data</a:t>
            </a:r>
            <a:r>
              <a:rPr lang="en-US" sz="1800" dirty="0">
                <a:latin typeface="Courier New"/>
                <a:cs typeface="Courier New"/>
              </a:rPr>
              <a:t>/</a:t>
            </a:r>
            <a:r>
              <a:rPr lang="en-US" sz="1800" dirty="0" err="1">
                <a:latin typeface="Courier New"/>
                <a:cs typeface="Courier New"/>
              </a:rPr>
              <a:t>metagenomics</a:t>
            </a:r>
            <a:r>
              <a:rPr lang="en-US" sz="1800" dirty="0">
                <a:latin typeface="Courier New"/>
                <a:cs typeface="Courier New"/>
              </a:rPr>
              <a:t>/</a:t>
            </a:r>
            <a:r>
              <a:rPr lang="en-US" sz="1800" dirty="0" err="1">
                <a:latin typeface="Courier New"/>
                <a:cs typeface="Courier New"/>
              </a:rPr>
              <a:t>biobakery</a:t>
            </a:r>
            <a:r>
              <a:rPr lang="en-US" sz="1800" dirty="0">
                <a:latin typeface="Courier New"/>
                <a:cs typeface="Courier New"/>
              </a:rPr>
              <a:t>/software/metaphlan2</a:t>
            </a:r>
            <a:endParaRPr lang="en-US" sz="1800" dirty="0" smtClean="0">
              <a:latin typeface="Courier New"/>
              <a:cs typeface="Courier New"/>
            </a:endParaRPr>
          </a:p>
        </p:txBody>
      </p:sp>
      <p:sp>
        <p:nvSpPr>
          <p:cNvPr id="4" name="Slide Number Placeholder 3"/>
          <p:cNvSpPr>
            <a:spLocks noGrp="1"/>
          </p:cNvSpPr>
          <p:nvPr>
            <p:ph type="sldNum" sz="quarter" idx="12"/>
          </p:nvPr>
        </p:nvSpPr>
        <p:spPr/>
        <p:txBody>
          <a:bodyPr/>
          <a:lstStyle/>
          <a:p>
            <a:fld id="{C71C242F-20BE-4F6C-ABA6-9DCC8641EF60}" type="slidenum">
              <a:rPr lang="en-US" smtClean="0"/>
              <a:pPr/>
              <a:t>22</a:t>
            </a:fld>
            <a:endParaRPr lang="en-US" dirty="0"/>
          </a:p>
        </p:txBody>
      </p:sp>
      <p:pic>
        <p:nvPicPr>
          <p:cNvPr id="5" name="Picture 4"/>
          <p:cNvPicPr>
            <a:picLocks noChangeAspect="1"/>
          </p:cNvPicPr>
          <p:nvPr/>
        </p:nvPicPr>
        <p:blipFill>
          <a:blip r:embed="rId2"/>
          <a:stretch>
            <a:fillRect/>
          </a:stretch>
        </p:blipFill>
        <p:spPr>
          <a:xfrm>
            <a:off x="457200" y="2176042"/>
            <a:ext cx="8229600" cy="4583767"/>
          </a:xfrm>
          <a:prstGeom prst="rect">
            <a:avLst/>
          </a:prstGeom>
        </p:spPr>
      </p:pic>
    </p:spTree>
    <p:extLst>
      <p:ext uri="{BB962C8B-B14F-4D97-AF65-F5344CB8AC3E}">
        <p14:creationId xmlns:p14="http://schemas.microsoft.com/office/powerpoint/2010/main" val="271105605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the command line...</a:t>
            </a:r>
            <a:endParaRPr lang="en-US" dirty="0"/>
          </a:p>
        </p:txBody>
      </p:sp>
      <p:sp>
        <p:nvSpPr>
          <p:cNvPr id="3" name="Content Placeholder 2"/>
          <p:cNvSpPr>
            <a:spLocks noGrp="1"/>
          </p:cNvSpPr>
          <p:nvPr>
            <p:ph idx="1"/>
          </p:nvPr>
        </p:nvSpPr>
        <p:spPr/>
        <p:txBody>
          <a:bodyPr/>
          <a:lstStyle/>
          <a:p>
            <a:r>
              <a:rPr lang="en-US" dirty="0" smtClean="0">
                <a:cs typeface="Courier New"/>
              </a:rPr>
              <a:t>To see what you can do, run:</a:t>
            </a:r>
          </a:p>
          <a:p>
            <a:pPr marL="457200" lvl="1" indent="0">
              <a:buNone/>
            </a:pPr>
            <a:endParaRPr lang="en-US" sz="800" b="1" dirty="0" smtClean="0">
              <a:latin typeface="Courier New"/>
              <a:cs typeface="Courier New"/>
            </a:endParaRPr>
          </a:p>
          <a:p>
            <a:pPr marL="457200" lvl="1" indent="0">
              <a:buNone/>
            </a:pPr>
            <a:r>
              <a:rPr lang="en-US" b="1" dirty="0" smtClean="0">
                <a:solidFill>
                  <a:srgbClr val="3366FF"/>
                </a:solidFill>
                <a:latin typeface="Courier New"/>
                <a:cs typeface="Courier New"/>
              </a:rPr>
              <a:t>metaphlan2.py -h | less</a:t>
            </a:r>
          </a:p>
          <a:p>
            <a:pPr marL="457200" lvl="1" indent="0">
              <a:buNone/>
            </a:pPr>
            <a:endParaRPr lang="en-US" sz="800" b="1" dirty="0" smtClean="0">
              <a:latin typeface="Courier New"/>
              <a:cs typeface="Courier New"/>
            </a:endParaRPr>
          </a:p>
          <a:p>
            <a:pPr lvl="1"/>
            <a:r>
              <a:rPr lang="en-US" dirty="0" smtClean="0">
                <a:cs typeface="Courier New"/>
              </a:rPr>
              <a:t>Use the arrow keys to move up and down,</a:t>
            </a:r>
            <a:br>
              <a:rPr lang="en-US" dirty="0" smtClean="0">
                <a:cs typeface="Courier New"/>
              </a:rPr>
            </a:br>
            <a:r>
              <a:rPr lang="en-US" dirty="0" smtClean="0">
                <a:latin typeface="Courier New"/>
                <a:cs typeface="Courier New"/>
              </a:rPr>
              <a:t>q</a:t>
            </a:r>
            <a:r>
              <a:rPr lang="en-US" dirty="0" smtClean="0">
                <a:cs typeface="Courier New"/>
              </a:rPr>
              <a:t> to quit back to the prompt</a:t>
            </a:r>
          </a:p>
        </p:txBody>
      </p:sp>
      <p:sp>
        <p:nvSpPr>
          <p:cNvPr id="4" name="Slide Number Placeholder 3"/>
          <p:cNvSpPr>
            <a:spLocks noGrp="1"/>
          </p:cNvSpPr>
          <p:nvPr>
            <p:ph type="sldNum" sz="quarter" idx="12"/>
          </p:nvPr>
        </p:nvSpPr>
        <p:spPr/>
        <p:txBody>
          <a:bodyPr/>
          <a:lstStyle/>
          <a:p>
            <a:fld id="{C71C242F-20BE-4F6C-ABA6-9DCC8641EF60}" type="slidenum">
              <a:rPr lang="en-US" smtClean="0"/>
              <a:pPr/>
              <a:t>23</a:t>
            </a:fld>
            <a:endParaRPr lang="en-US"/>
          </a:p>
        </p:txBody>
      </p:sp>
    </p:spTree>
    <p:extLst>
      <p:ext uri="{BB962C8B-B14F-4D97-AF65-F5344CB8AC3E}">
        <p14:creationId xmlns:p14="http://schemas.microsoft.com/office/powerpoint/2010/main" val="378620772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Who’s there: MetaPhlAn2</a:t>
            </a:r>
            <a:endParaRPr lang="en-US" dirty="0"/>
          </a:p>
        </p:txBody>
      </p:sp>
      <p:sp>
        <p:nvSpPr>
          <p:cNvPr id="4" name="Slide Number Placeholder 3"/>
          <p:cNvSpPr>
            <a:spLocks noGrp="1"/>
          </p:cNvSpPr>
          <p:nvPr>
            <p:ph type="sldNum" sz="quarter" idx="12"/>
          </p:nvPr>
        </p:nvSpPr>
        <p:spPr/>
        <p:txBody>
          <a:bodyPr/>
          <a:lstStyle/>
          <a:p>
            <a:fld id="{C71C242F-20BE-4F6C-ABA6-9DCC8641EF60}" type="slidenum">
              <a:rPr lang="en-US" smtClean="0"/>
              <a:pPr/>
              <a:t>24</a:t>
            </a:fld>
            <a:endParaRPr lang="en-US"/>
          </a:p>
        </p:txBody>
      </p:sp>
      <p:pic>
        <p:nvPicPr>
          <p:cNvPr id="5" name="Picture 4"/>
          <p:cNvPicPr>
            <a:picLocks noChangeAspect="1"/>
          </p:cNvPicPr>
          <p:nvPr/>
        </p:nvPicPr>
        <p:blipFill rotWithShape="1">
          <a:blip r:embed="rId2"/>
          <a:srcRect t="5911" b="14219"/>
          <a:stretch/>
        </p:blipFill>
        <p:spPr>
          <a:xfrm>
            <a:off x="0" y="1371600"/>
            <a:ext cx="9144000" cy="5498791"/>
          </a:xfrm>
          <a:prstGeom prst="rect">
            <a:avLst/>
          </a:prstGeom>
        </p:spPr>
      </p:pic>
    </p:spTree>
    <p:extLst>
      <p:ext uri="{BB962C8B-B14F-4D97-AF65-F5344CB8AC3E}">
        <p14:creationId xmlns:p14="http://schemas.microsoft.com/office/powerpoint/2010/main" val="413690640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Who’s there: MetaPhlAn2</a:t>
            </a:r>
            <a:endParaRPr lang="en-US" dirty="0"/>
          </a:p>
        </p:txBody>
      </p:sp>
      <p:sp>
        <p:nvSpPr>
          <p:cNvPr id="3" name="Content Placeholder 2"/>
          <p:cNvSpPr>
            <a:spLocks noGrp="1"/>
          </p:cNvSpPr>
          <p:nvPr>
            <p:ph idx="1"/>
          </p:nvPr>
        </p:nvSpPr>
        <p:spPr/>
        <p:txBody>
          <a:bodyPr/>
          <a:lstStyle/>
          <a:p>
            <a:r>
              <a:rPr lang="en-US" dirty="0"/>
              <a:t>To launch your first analysis, run:</a:t>
            </a:r>
          </a:p>
          <a:p>
            <a:pPr marL="457200" lvl="1" indent="0">
              <a:buNone/>
            </a:pPr>
            <a:endParaRPr lang="en-US" sz="800" b="1" dirty="0">
              <a:latin typeface="Courier New"/>
              <a:cs typeface="Courier New"/>
            </a:endParaRPr>
          </a:p>
          <a:p>
            <a:pPr marL="457200" lvl="1" indent="0">
              <a:buNone/>
            </a:pPr>
            <a:r>
              <a:rPr lang="en-US" sz="1600" b="1" dirty="0" smtClean="0">
                <a:solidFill>
                  <a:srgbClr val="3366FF"/>
                </a:solidFill>
                <a:latin typeface="Courier New"/>
                <a:cs typeface="Courier New"/>
              </a:rPr>
              <a:t>metaphlan2</a:t>
            </a:r>
            <a:r>
              <a:rPr lang="en-US" sz="1600" b="1" dirty="0">
                <a:solidFill>
                  <a:srgbClr val="3366FF"/>
                </a:solidFill>
                <a:latin typeface="Courier New"/>
                <a:cs typeface="Courier New"/>
              </a:rPr>
              <a:t>.</a:t>
            </a:r>
            <a:r>
              <a:rPr lang="en-US" sz="1600" b="1" dirty="0" smtClean="0">
                <a:solidFill>
                  <a:srgbClr val="3366FF"/>
                </a:solidFill>
                <a:latin typeface="Courier New"/>
                <a:cs typeface="Courier New"/>
              </a:rPr>
              <a:t>py </a:t>
            </a:r>
            <a:br>
              <a:rPr lang="en-US" sz="1600" b="1" dirty="0" smtClean="0">
                <a:solidFill>
                  <a:srgbClr val="3366FF"/>
                </a:solidFill>
                <a:latin typeface="Courier New"/>
                <a:cs typeface="Courier New"/>
              </a:rPr>
            </a:br>
            <a:r>
              <a:rPr lang="en-US" sz="1600" b="1" dirty="0" smtClean="0">
                <a:solidFill>
                  <a:srgbClr val="3366FF"/>
                </a:solidFill>
                <a:latin typeface="Courier New"/>
                <a:cs typeface="Courier New"/>
              </a:rPr>
              <a:t>  -</a:t>
            </a:r>
            <a:r>
              <a:rPr lang="en-US" sz="1600" b="1" dirty="0">
                <a:solidFill>
                  <a:srgbClr val="3366FF"/>
                </a:solidFill>
                <a:latin typeface="Courier New"/>
                <a:cs typeface="Courier New"/>
              </a:rPr>
              <a:t>-</a:t>
            </a:r>
            <a:r>
              <a:rPr lang="en-US" sz="1600" b="1" dirty="0" err="1">
                <a:solidFill>
                  <a:srgbClr val="3366FF"/>
                </a:solidFill>
                <a:latin typeface="Courier New"/>
                <a:cs typeface="Courier New"/>
              </a:rPr>
              <a:t>mpa_pkl</a:t>
            </a:r>
            <a:r>
              <a:rPr lang="en-US" sz="1600" b="1" dirty="0">
                <a:solidFill>
                  <a:srgbClr val="3366FF"/>
                </a:solidFill>
                <a:latin typeface="Courier New"/>
                <a:cs typeface="Courier New"/>
              </a:rPr>
              <a:t> ~/</a:t>
            </a:r>
            <a:r>
              <a:rPr lang="en-US" sz="1600" b="1" dirty="0" err="1">
                <a:solidFill>
                  <a:srgbClr val="3366FF"/>
                </a:solidFill>
                <a:latin typeface="Courier New"/>
                <a:cs typeface="Courier New"/>
              </a:rPr>
              <a:t>workshop_data</a:t>
            </a:r>
            <a:r>
              <a:rPr lang="en-US" sz="1600" b="1" dirty="0">
                <a:solidFill>
                  <a:srgbClr val="3366FF"/>
                </a:solidFill>
                <a:latin typeface="Courier New"/>
                <a:cs typeface="Courier New"/>
              </a:rPr>
              <a:t>/</a:t>
            </a:r>
            <a:r>
              <a:rPr lang="en-US" sz="1600" b="1" dirty="0" err="1">
                <a:solidFill>
                  <a:srgbClr val="3366FF"/>
                </a:solidFill>
                <a:latin typeface="Courier New"/>
                <a:cs typeface="Courier New"/>
              </a:rPr>
              <a:t>metagenomics</a:t>
            </a:r>
            <a:r>
              <a:rPr lang="en-US" sz="1600" b="1" dirty="0">
                <a:solidFill>
                  <a:srgbClr val="3366FF"/>
                </a:solidFill>
                <a:latin typeface="Courier New"/>
                <a:cs typeface="Courier New"/>
              </a:rPr>
              <a:t>/db_v20/mpa_v20_m200.</a:t>
            </a:r>
            <a:r>
              <a:rPr lang="en-US" sz="1600" b="1" dirty="0" smtClean="0">
                <a:solidFill>
                  <a:srgbClr val="3366FF"/>
                </a:solidFill>
                <a:latin typeface="Courier New"/>
                <a:cs typeface="Courier New"/>
              </a:rPr>
              <a:t>pkl </a:t>
            </a:r>
            <a:br>
              <a:rPr lang="en-US" sz="1600" b="1" dirty="0" smtClean="0">
                <a:solidFill>
                  <a:srgbClr val="3366FF"/>
                </a:solidFill>
                <a:latin typeface="Courier New"/>
                <a:cs typeface="Courier New"/>
              </a:rPr>
            </a:br>
            <a:r>
              <a:rPr lang="en-US" sz="1600" b="1" dirty="0" smtClean="0">
                <a:solidFill>
                  <a:srgbClr val="3366FF"/>
                </a:solidFill>
                <a:latin typeface="Courier New"/>
                <a:cs typeface="Courier New"/>
              </a:rPr>
              <a:t>  -</a:t>
            </a:r>
            <a:r>
              <a:rPr lang="en-US" sz="1600" b="1" dirty="0">
                <a:solidFill>
                  <a:srgbClr val="3366FF"/>
                </a:solidFill>
                <a:latin typeface="Courier New"/>
                <a:cs typeface="Courier New"/>
              </a:rPr>
              <a:t>-bowtie2db ~/</a:t>
            </a:r>
            <a:r>
              <a:rPr lang="en-US" sz="1600" b="1" dirty="0" err="1">
                <a:solidFill>
                  <a:srgbClr val="3366FF"/>
                </a:solidFill>
                <a:latin typeface="Courier New"/>
                <a:cs typeface="Courier New"/>
              </a:rPr>
              <a:t>workshop_data</a:t>
            </a:r>
            <a:r>
              <a:rPr lang="en-US" sz="1600" b="1" dirty="0">
                <a:solidFill>
                  <a:srgbClr val="3366FF"/>
                </a:solidFill>
                <a:latin typeface="Courier New"/>
                <a:cs typeface="Courier New"/>
              </a:rPr>
              <a:t>/</a:t>
            </a:r>
            <a:r>
              <a:rPr lang="en-US" sz="1600" b="1" dirty="0" err="1">
                <a:solidFill>
                  <a:srgbClr val="3366FF"/>
                </a:solidFill>
                <a:latin typeface="Courier New"/>
                <a:cs typeface="Courier New"/>
              </a:rPr>
              <a:t>metagenomics</a:t>
            </a:r>
            <a:r>
              <a:rPr lang="en-US" sz="1600" b="1" dirty="0">
                <a:solidFill>
                  <a:srgbClr val="3366FF"/>
                </a:solidFill>
                <a:latin typeface="Courier New"/>
                <a:cs typeface="Courier New"/>
              </a:rPr>
              <a:t>/db_v20/</a:t>
            </a:r>
            <a:r>
              <a:rPr lang="en-US" sz="1600" b="1" dirty="0" smtClean="0">
                <a:solidFill>
                  <a:srgbClr val="3366FF"/>
                </a:solidFill>
                <a:latin typeface="Courier New"/>
                <a:cs typeface="Courier New"/>
              </a:rPr>
              <a:t>mpa_v20_m200</a:t>
            </a:r>
            <a:br>
              <a:rPr lang="en-US" sz="1600" b="1" dirty="0" smtClean="0">
                <a:solidFill>
                  <a:srgbClr val="3366FF"/>
                </a:solidFill>
                <a:latin typeface="Courier New"/>
                <a:cs typeface="Courier New"/>
              </a:rPr>
            </a:br>
            <a:r>
              <a:rPr lang="en-US" sz="1600" b="1" dirty="0" smtClean="0">
                <a:solidFill>
                  <a:srgbClr val="3366FF"/>
                </a:solidFill>
                <a:latin typeface="Courier New"/>
                <a:cs typeface="Courier New"/>
              </a:rPr>
              <a:t>  --</a:t>
            </a:r>
            <a:r>
              <a:rPr lang="en-US" sz="1600" b="1" dirty="0" err="1" smtClean="0">
                <a:solidFill>
                  <a:srgbClr val="3366FF"/>
                </a:solidFill>
                <a:latin typeface="Courier New"/>
                <a:cs typeface="Courier New"/>
              </a:rPr>
              <a:t>input_type</a:t>
            </a:r>
            <a:r>
              <a:rPr lang="en-US" sz="1600" b="1" dirty="0" smtClean="0">
                <a:solidFill>
                  <a:srgbClr val="3366FF"/>
                </a:solidFill>
                <a:latin typeface="Courier New"/>
                <a:cs typeface="Courier New"/>
              </a:rPr>
              <a:t> </a:t>
            </a:r>
            <a:r>
              <a:rPr lang="en-US" sz="1600" b="1" dirty="0" err="1" smtClean="0">
                <a:solidFill>
                  <a:srgbClr val="3366FF"/>
                </a:solidFill>
                <a:latin typeface="Courier New"/>
                <a:cs typeface="Courier New"/>
              </a:rPr>
              <a:t>fasta</a:t>
            </a:r>
            <a:r>
              <a:rPr lang="en-US" sz="1600" b="1" dirty="0" smtClean="0">
                <a:solidFill>
                  <a:srgbClr val="3366FF"/>
                </a:solidFill>
                <a:latin typeface="Courier New"/>
                <a:cs typeface="Courier New"/>
              </a:rPr>
              <a:t> </a:t>
            </a:r>
            <a:br>
              <a:rPr lang="en-US" sz="1600" b="1" dirty="0" smtClean="0">
                <a:solidFill>
                  <a:srgbClr val="3366FF"/>
                </a:solidFill>
                <a:latin typeface="Courier New"/>
                <a:cs typeface="Courier New"/>
              </a:rPr>
            </a:br>
            <a:r>
              <a:rPr lang="en-US" sz="1600" b="1" dirty="0" smtClean="0">
                <a:solidFill>
                  <a:srgbClr val="3366FF"/>
                </a:solidFill>
                <a:latin typeface="Courier New"/>
                <a:cs typeface="Courier New"/>
              </a:rPr>
              <a:t>  .</a:t>
            </a:r>
            <a:r>
              <a:rPr lang="en-US" sz="1600" b="1" dirty="0">
                <a:solidFill>
                  <a:srgbClr val="3366FF"/>
                </a:solidFill>
                <a:latin typeface="Courier New"/>
                <a:cs typeface="Courier New"/>
              </a:rPr>
              <a:t>/763577454-SRS014459-</a:t>
            </a:r>
            <a:r>
              <a:rPr lang="en-US" sz="1600" b="1" dirty="0" smtClean="0">
                <a:solidFill>
                  <a:srgbClr val="3366FF"/>
                </a:solidFill>
                <a:latin typeface="Courier New"/>
                <a:cs typeface="Courier New"/>
              </a:rPr>
              <a:t>Stool.fasta</a:t>
            </a:r>
            <a:br>
              <a:rPr lang="en-US" sz="1600" b="1" dirty="0" smtClean="0">
                <a:solidFill>
                  <a:srgbClr val="3366FF"/>
                </a:solidFill>
                <a:latin typeface="Courier New"/>
                <a:cs typeface="Courier New"/>
              </a:rPr>
            </a:br>
            <a:r>
              <a:rPr lang="en-US" sz="1600" b="1" dirty="0" smtClean="0">
                <a:solidFill>
                  <a:srgbClr val="3366FF"/>
                </a:solidFill>
                <a:latin typeface="Courier New"/>
                <a:cs typeface="Courier New"/>
              </a:rPr>
              <a:t>  .</a:t>
            </a:r>
            <a:r>
              <a:rPr lang="en-US" sz="1600" b="1" dirty="0">
                <a:solidFill>
                  <a:srgbClr val="3366FF"/>
                </a:solidFill>
                <a:latin typeface="Courier New"/>
                <a:cs typeface="Courier New"/>
              </a:rPr>
              <a:t>/763577454-SRS014459-</a:t>
            </a:r>
            <a:r>
              <a:rPr lang="en-US" sz="1600" b="1" dirty="0" smtClean="0">
                <a:solidFill>
                  <a:srgbClr val="3366FF"/>
                </a:solidFill>
                <a:latin typeface="Courier New"/>
                <a:cs typeface="Courier New"/>
              </a:rPr>
              <a:t>Stool.txt</a:t>
            </a:r>
            <a:br>
              <a:rPr lang="en-US" sz="1600" b="1" dirty="0" smtClean="0">
                <a:solidFill>
                  <a:srgbClr val="3366FF"/>
                </a:solidFill>
                <a:latin typeface="Courier New"/>
                <a:cs typeface="Courier New"/>
              </a:rPr>
            </a:br>
            <a:endParaRPr lang="en-US" sz="800" b="1" dirty="0">
              <a:solidFill>
                <a:srgbClr val="3366FF"/>
              </a:solidFill>
              <a:latin typeface="Courier New"/>
              <a:cs typeface="Courier New"/>
            </a:endParaRPr>
          </a:p>
          <a:p>
            <a:pPr lvl="1"/>
            <a:r>
              <a:rPr lang="en-US" sz="2400" dirty="0" smtClean="0"/>
              <a:t>This will run for ~3-4 minutes</a:t>
            </a:r>
          </a:p>
          <a:p>
            <a:r>
              <a:rPr lang="en-US" dirty="0" smtClean="0"/>
              <a:t>What </a:t>
            </a:r>
            <a:r>
              <a:rPr lang="en-US" dirty="0"/>
              <a:t>did you just do?</a:t>
            </a:r>
          </a:p>
          <a:p>
            <a:pPr lvl="1"/>
            <a:r>
              <a:rPr lang="en-US" dirty="0"/>
              <a:t>Two new output files:</a:t>
            </a:r>
          </a:p>
          <a:p>
            <a:pPr lvl="1"/>
            <a:r>
              <a:rPr lang="en-US" sz="2000" dirty="0">
                <a:latin typeface="Courier New"/>
                <a:cs typeface="Courier New"/>
              </a:rPr>
              <a:t>763577454-SRS014459-Stool.fasta.bowtie2out.txt</a:t>
            </a:r>
          </a:p>
          <a:p>
            <a:pPr lvl="2"/>
            <a:r>
              <a:rPr lang="en-US" dirty="0"/>
              <a:t>Contains a mapping of reads to </a:t>
            </a:r>
            <a:r>
              <a:rPr lang="en-US" dirty="0" err="1"/>
              <a:t>MetaPhlAn</a:t>
            </a:r>
            <a:r>
              <a:rPr lang="en-US" dirty="0"/>
              <a:t> markers</a:t>
            </a:r>
          </a:p>
          <a:p>
            <a:pPr lvl="1"/>
            <a:r>
              <a:rPr lang="nl-NL" sz="2000" dirty="0">
                <a:latin typeface="Courier New"/>
                <a:cs typeface="Courier New"/>
              </a:rPr>
              <a:t>763577454-SRS014459-Stool.txt</a:t>
            </a:r>
          </a:p>
          <a:p>
            <a:pPr lvl="2"/>
            <a:r>
              <a:rPr lang="nl-NL" dirty="0"/>
              <a:t>Contains  taxonomic abundances as </a:t>
            </a:r>
            <a:r>
              <a:rPr lang="nl-NL" dirty="0" smtClean="0"/>
              <a:t>percentages</a:t>
            </a:r>
            <a:endParaRPr lang="en-US" dirty="0"/>
          </a:p>
        </p:txBody>
      </p:sp>
      <p:sp>
        <p:nvSpPr>
          <p:cNvPr id="4" name="Slide Number Placeholder 3"/>
          <p:cNvSpPr>
            <a:spLocks noGrp="1"/>
          </p:cNvSpPr>
          <p:nvPr>
            <p:ph type="sldNum" sz="quarter" idx="12"/>
          </p:nvPr>
        </p:nvSpPr>
        <p:spPr/>
        <p:txBody>
          <a:bodyPr/>
          <a:lstStyle/>
          <a:p>
            <a:fld id="{C71C242F-20BE-4F6C-ABA6-9DCC8641EF60}" type="slidenum">
              <a:rPr lang="en-US" smtClean="0"/>
              <a:pPr/>
              <a:t>25</a:t>
            </a:fld>
            <a:endParaRPr lang="en-US"/>
          </a:p>
        </p:txBody>
      </p:sp>
    </p:spTree>
    <p:extLst>
      <p:ext uri="{BB962C8B-B14F-4D97-AF65-F5344CB8AC3E}">
        <p14:creationId xmlns:p14="http://schemas.microsoft.com/office/powerpoint/2010/main" val="43659172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Who’s there: MetaPhlAn</a:t>
            </a:r>
            <a:endParaRPr lang="en-US" dirty="0"/>
          </a:p>
        </p:txBody>
      </p:sp>
      <p:sp>
        <p:nvSpPr>
          <p:cNvPr id="3" name="Content Placeholder 2"/>
          <p:cNvSpPr>
            <a:spLocks noGrp="1"/>
          </p:cNvSpPr>
          <p:nvPr>
            <p:ph idx="1"/>
          </p:nvPr>
        </p:nvSpPr>
        <p:spPr/>
        <p:txBody>
          <a:bodyPr/>
          <a:lstStyle/>
          <a:p>
            <a:pPr marL="0" indent="0">
              <a:buNone/>
            </a:pPr>
            <a:r>
              <a:rPr lang="en-US" sz="2000" b="1" dirty="0" smtClean="0">
                <a:latin typeface="Courier New"/>
                <a:cs typeface="Courier New"/>
              </a:rPr>
              <a:t>  </a:t>
            </a:r>
            <a:r>
              <a:rPr lang="en-US" sz="2000" b="1" dirty="0" smtClean="0">
                <a:solidFill>
                  <a:srgbClr val="3366FF"/>
                </a:solidFill>
                <a:latin typeface="Courier New"/>
                <a:cs typeface="Courier New"/>
              </a:rPr>
              <a:t>less 763577454</a:t>
            </a:r>
            <a:r>
              <a:rPr lang="en-US" sz="2000" b="1" dirty="0">
                <a:solidFill>
                  <a:srgbClr val="3366FF"/>
                </a:solidFill>
                <a:latin typeface="Courier New"/>
                <a:cs typeface="Courier New"/>
              </a:rPr>
              <a:t>-SRS014459-</a:t>
            </a:r>
            <a:r>
              <a:rPr lang="en-US" sz="2000" b="1" dirty="0" smtClean="0">
                <a:solidFill>
                  <a:srgbClr val="3366FF"/>
                </a:solidFill>
                <a:latin typeface="Courier New"/>
                <a:cs typeface="Courier New"/>
              </a:rPr>
              <a:t>Stool.fasta.bowtie2out.txt</a:t>
            </a:r>
            <a:endParaRPr lang="en-US" sz="2000" b="1" dirty="0">
              <a:solidFill>
                <a:srgbClr val="3366FF"/>
              </a:solidFill>
              <a:latin typeface="Courier New"/>
              <a:cs typeface="Courier New"/>
            </a:endParaRPr>
          </a:p>
        </p:txBody>
      </p:sp>
      <p:sp>
        <p:nvSpPr>
          <p:cNvPr id="4" name="Slide Number Placeholder 3"/>
          <p:cNvSpPr>
            <a:spLocks noGrp="1"/>
          </p:cNvSpPr>
          <p:nvPr>
            <p:ph type="sldNum" sz="quarter" idx="12"/>
          </p:nvPr>
        </p:nvSpPr>
        <p:spPr/>
        <p:txBody>
          <a:bodyPr/>
          <a:lstStyle/>
          <a:p>
            <a:fld id="{C71C242F-20BE-4F6C-ABA6-9DCC8641EF60}" type="slidenum">
              <a:rPr lang="en-US" smtClean="0"/>
              <a:pPr/>
              <a:t>26</a:t>
            </a:fld>
            <a:endParaRPr lang="en-US"/>
          </a:p>
        </p:txBody>
      </p:sp>
      <p:pic>
        <p:nvPicPr>
          <p:cNvPr id="7" name="Picture 6"/>
          <p:cNvPicPr>
            <a:picLocks noChangeAspect="1"/>
          </p:cNvPicPr>
          <p:nvPr/>
        </p:nvPicPr>
        <p:blipFill>
          <a:blip r:embed="rId2"/>
          <a:stretch>
            <a:fillRect/>
          </a:stretch>
        </p:blipFill>
        <p:spPr>
          <a:xfrm>
            <a:off x="216911" y="1447800"/>
            <a:ext cx="8710178" cy="6119702"/>
          </a:xfrm>
          <a:prstGeom prst="rect">
            <a:avLst/>
          </a:prstGeom>
        </p:spPr>
      </p:pic>
    </p:spTree>
    <p:extLst>
      <p:ext uri="{BB962C8B-B14F-4D97-AF65-F5344CB8AC3E}">
        <p14:creationId xmlns:p14="http://schemas.microsoft.com/office/powerpoint/2010/main" val="407170255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Who’s there: MetaPhlAn</a:t>
            </a:r>
            <a:endParaRPr lang="en-US" dirty="0"/>
          </a:p>
        </p:txBody>
      </p:sp>
      <p:sp>
        <p:nvSpPr>
          <p:cNvPr id="3" name="Content Placeholder 2"/>
          <p:cNvSpPr>
            <a:spLocks noGrp="1"/>
          </p:cNvSpPr>
          <p:nvPr>
            <p:ph idx="1"/>
          </p:nvPr>
        </p:nvSpPr>
        <p:spPr/>
        <p:txBody>
          <a:bodyPr/>
          <a:lstStyle/>
          <a:p>
            <a:pPr marL="0" indent="0">
              <a:buNone/>
            </a:pPr>
            <a:r>
              <a:rPr lang="en-US" sz="2000" b="1" dirty="0" smtClean="0">
                <a:latin typeface="Courier New"/>
                <a:cs typeface="Courier New"/>
              </a:rPr>
              <a:t>  </a:t>
            </a:r>
            <a:r>
              <a:rPr lang="en-US" sz="2000" b="1" dirty="0" smtClean="0">
                <a:solidFill>
                  <a:srgbClr val="3366FF"/>
                </a:solidFill>
                <a:latin typeface="Courier New"/>
                <a:cs typeface="Courier New"/>
              </a:rPr>
              <a:t>less 763577454</a:t>
            </a:r>
            <a:r>
              <a:rPr lang="en-US" sz="2000" b="1" dirty="0">
                <a:solidFill>
                  <a:srgbClr val="3366FF"/>
                </a:solidFill>
                <a:latin typeface="Courier New"/>
                <a:cs typeface="Courier New"/>
              </a:rPr>
              <a:t>-SRS014459-</a:t>
            </a:r>
            <a:r>
              <a:rPr lang="en-US" sz="2000" b="1" dirty="0" smtClean="0">
                <a:solidFill>
                  <a:srgbClr val="3366FF"/>
                </a:solidFill>
                <a:latin typeface="Courier New"/>
                <a:cs typeface="Courier New"/>
              </a:rPr>
              <a:t>Stool.txt</a:t>
            </a:r>
            <a:endParaRPr lang="en-US" sz="2000" b="1" dirty="0">
              <a:solidFill>
                <a:srgbClr val="3366FF"/>
              </a:solidFill>
              <a:latin typeface="Courier New"/>
              <a:cs typeface="Courier New"/>
            </a:endParaRPr>
          </a:p>
        </p:txBody>
      </p:sp>
      <p:sp>
        <p:nvSpPr>
          <p:cNvPr id="4" name="Slide Number Placeholder 3"/>
          <p:cNvSpPr>
            <a:spLocks noGrp="1"/>
          </p:cNvSpPr>
          <p:nvPr>
            <p:ph type="sldNum" sz="quarter" idx="12"/>
          </p:nvPr>
        </p:nvSpPr>
        <p:spPr/>
        <p:txBody>
          <a:bodyPr/>
          <a:lstStyle/>
          <a:p>
            <a:fld id="{C71C242F-20BE-4F6C-ABA6-9DCC8641EF60}" type="slidenum">
              <a:rPr lang="en-US" smtClean="0"/>
              <a:pPr/>
              <a:t>27</a:t>
            </a:fld>
            <a:endParaRPr lang="en-US"/>
          </a:p>
        </p:txBody>
      </p:sp>
      <p:pic>
        <p:nvPicPr>
          <p:cNvPr id="5" name="Picture 4"/>
          <p:cNvPicPr>
            <a:picLocks noChangeAspect="1"/>
          </p:cNvPicPr>
          <p:nvPr/>
        </p:nvPicPr>
        <p:blipFill>
          <a:blip r:embed="rId2"/>
          <a:stretch>
            <a:fillRect/>
          </a:stretch>
        </p:blipFill>
        <p:spPr>
          <a:xfrm>
            <a:off x="162684" y="1477530"/>
            <a:ext cx="8818633" cy="6195902"/>
          </a:xfrm>
          <a:prstGeom prst="rect">
            <a:avLst/>
          </a:prstGeom>
        </p:spPr>
      </p:pic>
    </p:spTree>
    <p:extLst>
      <p:ext uri="{BB962C8B-B14F-4D97-AF65-F5344CB8AC3E}">
        <p14:creationId xmlns:p14="http://schemas.microsoft.com/office/powerpoint/2010/main" val="86602612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rPr>
              <a:t>Who’s there: MetaPhlAn2</a:t>
            </a:r>
            <a:endParaRPr lang="en-US" dirty="0">
              <a:solidFill>
                <a:schemeClr val="accent2"/>
              </a:solidFill>
            </a:endParaRPr>
          </a:p>
        </p:txBody>
      </p:sp>
      <p:sp>
        <p:nvSpPr>
          <p:cNvPr id="3" name="Content Placeholder 2"/>
          <p:cNvSpPr>
            <a:spLocks noGrp="1"/>
          </p:cNvSpPr>
          <p:nvPr>
            <p:ph idx="1"/>
          </p:nvPr>
        </p:nvSpPr>
        <p:spPr/>
        <p:txBody>
          <a:bodyPr/>
          <a:lstStyle/>
          <a:p>
            <a:r>
              <a:rPr lang="en-US" dirty="0" smtClean="0">
                <a:solidFill>
                  <a:srgbClr val="FF0000"/>
                </a:solidFill>
              </a:rPr>
              <a:t>You can finish the job if you like:</a:t>
            </a:r>
          </a:p>
          <a:p>
            <a:pPr marL="457200" lvl="1" indent="0">
              <a:buNone/>
            </a:pPr>
            <a:endParaRPr lang="en-US" sz="800" b="1" dirty="0" smtClean="0">
              <a:solidFill>
                <a:srgbClr val="3366FF"/>
              </a:solidFill>
              <a:latin typeface="Courier New"/>
              <a:cs typeface="Courier New"/>
            </a:endParaRPr>
          </a:p>
          <a:p>
            <a:pPr marL="457200" lvl="1" indent="0">
              <a:buNone/>
            </a:pPr>
            <a:r>
              <a:rPr lang="en-US" sz="1600" b="1" dirty="0">
                <a:solidFill>
                  <a:srgbClr val="3366FF"/>
                </a:solidFill>
                <a:latin typeface="Courier New"/>
                <a:cs typeface="Courier New"/>
              </a:rPr>
              <a:t>metaphlan2.py </a:t>
            </a:r>
            <a:r>
              <a:rPr lang="en-US" sz="1600" b="1" dirty="0" smtClean="0">
                <a:solidFill>
                  <a:srgbClr val="3366FF"/>
                </a:solidFill>
                <a:latin typeface="Courier New"/>
                <a:cs typeface="Courier New"/>
              </a:rPr>
              <a:t/>
            </a:r>
            <a:br>
              <a:rPr lang="en-US" sz="1600" b="1" dirty="0" smtClean="0">
                <a:solidFill>
                  <a:srgbClr val="3366FF"/>
                </a:solidFill>
                <a:latin typeface="Courier New"/>
                <a:cs typeface="Courier New"/>
              </a:rPr>
            </a:br>
            <a:r>
              <a:rPr lang="en-US" sz="1600" b="1" dirty="0" smtClean="0">
                <a:solidFill>
                  <a:srgbClr val="3366FF"/>
                </a:solidFill>
                <a:latin typeface="Courier New"/>
                <a:cs typeface="Courier New"/>
              </a:rPr>
              <a:t>  -</a:t>
            </a:r>
            <a:r>
              <a:rPr lang="en-US" sz="1600" b="1" dirty="0">
                <a:solidFill>
                  <a:srgbClr val="3366FF"/>
                </a:solidFill>
                <a:latin typeface="Courier New"/>
                <a:cs typeface="Courier New"/>
              </a:rPr>
              <a:t>-</a:t>
            </a:r>
            <a:r>
              <a:rPr lang="en-US" sz="1600" b="1" dirty="0" err="1">
                <a:solidFill>
                  <a:srgbClr val="3366FF"/>
                </a:solidFill>
                <a:latin typeface="Courier New"/>
                <a:cs typeface="Courier New"/>
              </a:rPr>
              <a:t>mpa_pkl</a:t>
            </a:r>
            <a:r>
              <a:rPr lang="en-US" sz="1600" b="1" dirty="0">
                <a:solidFill>
                  <a:srgbClr val="3366FF"/>
                </a:solidFill>
                <a:latin typeface="Courier New"/>
                <a:cs typeface="Courier New"/>
              </a:rPr>
              <a:t> ~/</a:t>
            </a:r>
            <a:r>
              <a:rPr lang="en-US" sz="1600" b="1" dirty="0" err="1">
                <a:solidFill>
                  <a:srgbClr val="3366FF"/>
                </a:solidFill>
                <a:latin typeface="Courier New"/>
                <a:cs typeface="Courier New"/>
              </a:rPr>
              <a:t>workshop_data</a:t>
            </a:r>
            <a:r>
              <a:rPr lang="en-US" sz="1600" b="1" dirty="0">
                <a:solidFill>
                  <a:srgbClr val="3366FF"/>
                </a:solidFill>
                <a:latin typeface="Courier New"/>
                <a:cs typeface="Courier New"/>
              </a:rPr>
              <a:t>/</a:t>
            </a:r>
            <a:r>
              <a:rPr lang="en-US" sz="1600" b="1" dirty="0" err="1">
                <a:solidFill>
                  <a:srgbClr val="3366FF"/>
                </a:solidFill>
                <a:latin typeface="Courier New"/>
                <a:cs typeface="Courier New"/>
              </a:rPr>
              <a:t>metagenomics</a:t>
            </a:r>
            <a:r>
              <a:rPr lang="en-US" sz="1600" b="1" dirty="0">
                <a:solidFill>
                  <a:srgbClr val="3366FF"/>
                </a:solidFill>
                <a:latin typeface="Courier New"/>
                <a:cs typeface="Courier New"/>
              </a:rPr>
              <a:t>/db_v20/mpa_v20_m200.</a:t>
            </a:r>
            <a:r>
              <a:rPr lang="en-US" sz="1600" b="1" dirty="0" smtClean="0">
                <a:solidFill>
                  <a:srgbClr val="3366FF"/>
                </a:solidFill>
                <a:latin typeface="Courier New"/>
                <a:cs typeface="Courier New"/>
              </a:rPr>
              <a:t>pkl </a:t>
            </a:r>
            <a:br>
              <a:rPr lang="en-US" sz="1600" b="1" dirty="0" smtClean="0">
                <a:solidFill>
                  <a:srgbClr val="3366FF"/>
                </a:solidFill>
                <a:latin typeface="Courier New"/>
                <a:cs typeface="Courier New"/>
              </a:rPr>
            </a:br>
            <a:r>
              <a:rPr lang="en-US" sz="1600" b="1" dirty="0" smtClean="0">
                <a:solidFill>
                  <a:srgbClr val="3366FF"/>
                </a:solidFill>
                <a:latin typeface="Courier New"/>
                <a:cs typeface="Courier New"/>
              </a:rPr>
              <a:t>  -</a:t>
            </a:r>
            <a:r>
              <a:rPr lang="en-US" sz="1600" b="1" dirty="0">
                <a:solidFill>
                  <a:srgbClr val="3366FF"/>
                </a:solidFill>
                <a:latin typeface="Courier New"/>
                <a:cs typeface="Courier New"/>
              </a:rPr>
              <a:t>-bowtie2db ~/</a:t>
            </a:r>
            <a:r>
              <a:rPr lang="en-US" sz="1600" b="1" dirty="0" err="1">
                <a:solidFill>
                  <a:srgbClr val="3366FF"/>
                </a:solidFill>
                <a:latin typeface="Courier New"/>
                <a:cs typeface="Courier New"/>
              </a:rPr>
              <a:t>workshop_data</a:t>
            </a:r>
            <a:r>
              <a:rPr lang="en-US" sz="1600" b="1" dirty="0">
                <a:solidFill>
                  <a:srgbClr val="3366FF"/>
                </a:solidFill>
                <a:latin typeface="Courier New"/>
                <a:cs typeface="Courier New"/>
              </a:rPr>
              <a:t>/</a:t>
            </a:r>
            <a:r>
              <a:rPr lang="en-US" sz="1600" b="1" dirty="0" err="1">
                <a:solidFill>
                  <a:srgbClr val="3366FF"/>
                </a:solidFill>
                <a:latin typeface="Courier New"/>
                <a:cs typeface="Courier New"/>
              </a:rPr>
              <a:t>metagenomics</a:t>
            </a:r>
            <a:r>
              <a:rPr lang="en-US" sz="1600" b="1" dirty="0">
                <a:solidFill>
                  <a:srgbClr val="3366FF"/>
                </a:solidFill>
                <a:latin typeface="Courier New"/>
                <a:cs typeface="Courier New"/>
              </a:rPr>
              <a:t>/db_v20/</a:t>
            </a:r>
            <a:r>
              <a:rPr lang="en-US" sz="1600" b="1" dirty="0" smtClean="0">
                <a:solidFill>
                  <a:srgbClr val="3366FF"/>
                </a:solidFill>
                <a:latin typeface="Courier New"/>
                <a:cs typeface="Courier New"/>
              </a:rPr>
              <a:t>mpa_v20_m200 </a:t>
            </a:r>
            <a:br>
              <a:rPr lang="en-US" sz="1600" b="1" dirty="0" smtClean="0">
                <a:solidFill>
                  <a:srgbClr val="3366FF"/>
                </a:solidFill>
                <a:latin typeface="Courier New"/>
                <a:cs typeface="Courier New"/>
              </a:rPr>
            </a:br>
            <a:r>
              <a:rPr lang="en-US" sz="1600" b="1" dirty="0" smtClean="0">
                <a:solidFill>
                  <a:srgbClr val="3366FF"/>
                </a:solidFill>
                <a:latin typeface="Courier New"/>
                <a:cs typeface="Courier New"/>
              </a:rPr>
              <a:t>  -</a:t>
            </a:r>
            <a:r>
              <a:rPr lang="en-US" sz="1600" b="1" dirty="0">
                <a:solidFill>
                  <a:srgbClr val="3366FF"/>
                </a:solidFill>
                <a:latin typeface="Courier New"/>
                <a:cs typeface="Courier New"/>
              </a:rPr>
              <a:t>-</a:t>
            </a:r>
            <a:r>
              <a:rPr lang="en-US" sz="1600" b="1" dirty="0" err="1">
                <a:solidFill>
                  <a:srgbClr val="3366FF"/>
                </a:solidFill>
                <a:latin typeface="Courier New"/>
                <a:cs typeface="Courier New"/>
              </a:rPr>
              <a:t>input_type</a:t>
            </a:r>
            <a:r>
              <a:rPr lang="en-US" sz="1600" b="1" dirty="0">
                <a:solidFill>
                  <a:srgbClr val="3366FF"/>
                </a:solidFill>
                <a:latin typeface="Courier New"/>
                <a:cs typeface="Courier New"/>
              </a:rPr>
              <a:t> </a:t>
            </a:r>
            <a:r>
              <a:rPr lang="en-US" sz="1600" b="1" dirty="0" err="1" smtClean="0">
                <a:solidFill>
                  <a:srgbClr val="3366FF"/>
                </a:solidFill>
                <a:latin typeface="Courier New"/>
                <a:cs typeface="Courier New"/>
              </a:rPr>
              <a:t>fasta</a:t>
            </a:r>
            <a:r>
              <a:rPr lang="en-US" sz="1600" b="1" dirty="0">
                <a:solidFill>
                  <a:srgbClr val="3366FF"/>
                </a:solidFill>
                <a:latin typeface="Courier New"/>
                <a:cs typeface="Courier New"/>
              </a:rPr>
              <a:t> </a:t>
            </a:r>
            <a:r>
              <a:rPr lang="en-US" sz="1600" b="1" dirty="0" smtClean="0">
                <a:solidFill>
                  <a:srgbClr val="3366FF"/>
                </a:solidFill>
                <a:latin typeface="Courier New"/>
                <a:cs typeface="Courier New"/>
              </a:rPr>
              <a:t/>
            </a:r>
            <a:br>
              <a:rPr lang="en-US" sz="1600" b="1" dirty="0" smtClean="0">
                <a:solidFill>
                  <a:srgbClr val="3366FF"/>
                </a:solidFill>
                <a:latin typeface="Courier New"/>
                <a:cs typeface="Courier New"/>
              </a:rPr>
            </a:br>
            <a:r>
              <a:rPr lang="en-US" sz="1600" b="1" dirty="0" smtClean="0">
                <a:solidFill>
                  <a:srgbClr val="3366FF"/>
                </a:solidFill>
                <a:latin typeface="Courier New"/>
                <a:cs typeface="Courier New"/>
              </a:rPr>
              <a:t>  .</a:t>
            </a:r>
            <a:r>
              <a:rPr lang="en-US" sz="1600" b="1" dirty="0">
                <a:solidFill>
                  <a:srgbClr val="3366FF"/>
                </a:solidFill>
                <a:latin typeface="Courier New"/>
                <a:cs typeface="Courier New"/>
              </a:rPr>
              <a:t>/763577454-SRS014464-</a:t>
            </a:r>
            <a:r>
              <a:rPr lang="en-US" sz="1600" b="1" dirty="0" smtClean="0">
                <a:solidFill>
                  <a:srgbClr val="3366FF"/>
                </a:solidFill>
                <a:latin typeface="Courier New"/>
                <a:cs typeface="Courier New"/>
              </a:rPr>
              <a:t>Anterior_nares.fasta </a:t>
            </a:r>
            <a:br>
              <a:rPr lang="en-US" sz="1600" b="1" dirty="0" smtClean="0">
                <a:solidFill>
                  <a:srgbClr val="3366FF"/>
                </a:solidFill>
                <a:latin typeface="Courier New"/>
                <a:cs typeface="Courier New"/>
              </a:rPr>
            </a:br>
            <a:r>
              <a:rPr lang="en-US" sz="1600" b="1" dirty="0" smtClean="0">
                <a:solidFill>
                  <a:srgbClr val="3366FF"/>
                </a:solidFill>
                <a:latin typeface="Courier New"/>
                <a:cs typeface="Courier New"/>
              </a:rPr>
              <a:t>  .</a:t>
            </a:r>
            <a:r>
              <a:rPr lang="en-US" sz="1600" b="1" dirty="0">
                <a:solidFill>
                  <a:srgbClr val="3366FF"/>
                </a:solidFill>
                <a:latin typeface="Courier New"/>
                <a:cs typeface="Courier New"/>
              </a:rPr>
              <a:t>/763577454-SRS014464-</a:t>
            </a:r>
            <a:r>
              <a:rPr lang="en-US" sz="1600" b="1" dirty="0" smtClean="0">
                <a:solidFill>
                  <a:srgbClr val="3366FF"/>
                </a:solidFill>
                <a:latin typeface="Courier New"/>
                <a:cs typeface="Courier New"/>
              </a:rPr>
              <a:t>Anterior_nares.txt</a:t>
            </a:r>
            <a:r>
              <a:rPr lang="en-US" sz="1600" b="1" dirty="0">
                <a:solidFill>
                  <a:srgbClr val="3366FF"/>
                </a:solidFill>
                <a:latin typeface="Courier New"/>
                <a:cs typeface="Courier New"/>
              </a:rPr>
              <a:t/>
            </a:r>
            <a:br>
              <a:rPr lang="en-US" sz="1600" b="1" dirty="0">
                <a:solidFill>
                  <a:srgbClr val="3366FF"/>
                </a:solidFill>
                <a:latin typeface="Courier New"/>
                <a:cs typeface="Courier New"/>
              </a:rPr>
            </a:br>
            <a:r>
              <a:rPr lang="en-US" sz="2000" b="1" dirty="0" smtClean="0">
                <a:solidFill>
                  <a:srgbClr val="3366FF"/>
                </a:solidFill>
                <a:latin typeface="Courier New"/>
                <a:cs typeface="Courier New"/>
              </a:rPr>
              <a:t>...</a:t>
            </a:r>
          </a:p>
          <a:p>
            <a:pPr marL="457200" lvl="1" indent="0">
              <a:buNone/>
            </a:pPr>
            <a:endParaRPr lang="en-US" sz="800" b="1" dirty="0">
              <a:solidFill>
                <a:srgbClr val="3366FF"/>
              </a:solidFill>
              <a:latin typeface="Courier New"/>
              <a:cs typeface="Courier New"/>
            </a:endParaRPr>
          </a:p>
          <a:p>
            <a:pPr lvl="1"/>
            <a:r>
              <a:rPr lang="nl-NL" dirty="0" smtClean="0">
                <a:cs typeface="Courier New"/>
              </a:rPr>
              <a:t>Note that you can use the up arrow key to make your life easier!</a:t>
            </a:r>
          </a:p>
          <a:p>
            <a:r>
              <a:rPr lang="nl-NL" dirty="0" smtClean="0">
                <a:cs typeface="Courier New"/>
              </a:rPr>
              <a:t>Or you can copy the rest pre-calculated:</a:t>
            </a:r>
            <a:endParaRPr lang="en-US" dirty="0">
              <a:cs typeface="Courier New"/>
            </a:endParaRPr>
          </a:p>
          <a:p>
            <a:pPr marL="457200" lvl="1" indent="0">
              <a:buNone/>
            </a:pPr>
            <a:endParaRPr lang="en-US" sz="800" b="1" dirty="0" smtClean="0">
              <a:solidFill>
                <a:srgbClr val="3366FF"/>
              </a:solidFill>
              <a:latin typeface="Courier New"/>
              <a:cs typeface="Courier New"/>
            </a:endParaRPr>
          </a:p>
          <a:p>
            <a:pPr marL="457200" lvl="1" indent="0">
              <a:buNone/>
            </a:pPr>
            <a:r>
              <a:rPr lang="en-US" sz="1400" b="1" dirty="0" err="1" smtClean="0">
                <a:solidFill>
                  <a:srgbClr val="3366FF"/>
                </a:solidFill>
                <a:latin typeface="Courier New"/>
                <a:cs typeface="Courier New"/>
              </a:rPr>
              <a:t>cp</a:t>
            </a:r>
            <a:r>
              <a:rPr lang="en-US" sz="1400" b="1" dirty="0" smtClean="0">
                <a:solidFill>
                  <a:srgbClr val="3366FF"/>
                </a:solidFill>
                <a:latin typeface="Courier New"/>
                <a:cs typeface="Courier New"/>
              </a:rPr>
              <a:t> ~/</a:t>
            </a:r>
            <a:r>
              <a:rPr lang="en-US" sz="1400" b="1" dirty="0" err="1" smtClean="0">
                <a:solidFill>
                  <a:srgbClr val="3366FF"/>
                </a:solidFill>
                <a:latin typeface="Courier New"/>
                <a:cs typeface="Courier New"/>
              </a:rPr>
              <a:t>workshop_data</a:t>
            </a:r>
            <a:r>
              <a:rPr lang="en-US" sz="1400" b="1" dirty="0" smtClean="0">
                <a:solidFill>
                  <a:srgbClr val="3366FF"/>
                </a:solidFill>
                <a:latin typeface="Courier New"/>
                <a:cs typeface="Courier New"/>
              </a:rPr>
              <a:t>/</a:t>
            </a:r>
            <a:r>
              <a:rPr lang="en-US" sz="1400" b="1" dirty="0" err="1" smtClean="0">
                <a:solidFill>
                  <a:srgbClr val="3366FF"/>
                </a:solidFill>
                <a:latin typeface="Courier New"/>
                <a:cs typeface="Courier New"/>
              </a:rPr>
              <a:t>metagenomics</a:t>
            </a:r>
            <a:r>
              <a:rPr lang="en-US" sz="1400" b="1" dirty="0" smtClean="0">
                <a:solidFill>
                  <a:srgbClr val="3366FF"/>
                </a:solidFill>
                <a:latin typeface="Courier New"/>
                <a:cs typeface="Courier New"/>
              </a:rPr>
              <a:t>/</a:t>
            </a:r>
            <a:r>
              <a:rPr lang="en-US" sz="1400" b="1" dirty="0" err="1">
                <a:solidFill>
                  <a:srgbClr val="3366FF"/>
                </a:solidFill>
                <a:latin typeface="Courier New"/>
                <a:cs typeface="Courier New"/>
              </a:rPr>
              <a:t>biobakery</a:t>
            </a:r>
            <a:r>
              <a:rPr lang="en-US" sz="1400" b="1" dirty="0">
                <a:solidFill>
                  <a:srgbClr val="3366FF"/>
                </a:solidFill>
                <a:latin typeface="Courier New"/>
                <a:cs typeface="Courier New"/>
              </a:rPr>
              <a:t>/results/</a:t>
            </a:r>
            <a:r>
              <a:rPr lang="en-US" sz="1400" b="1" dirty="0" err="1">
                <a:solidFill>
                  <a:srgbClr val="3366FF"/>
                </a:solidFill>
                <a:latin typeface="Courier New"/>
                <a:cs typeface="Courier New"/>
              </a:rPr>
              <a:t>metaphlan</a:t>
            </a:r>
            <a:r>
              <a:rPr lang="en-US" sz="1400" b="1" dirty="0">
                <a:solidFill>
                  <a:srgbClr val="3366FF"/>
                </a:solidFill>
                <a:latin typeface="Courier New"/>
                <a:cs typeface="Courier New"/>
              </a:rPr>
              <a:t>/*.</a:t>
            </a:r>
            <a:r>
              <a:rPr lang="en-US" sz="1400" b="1" dirty="0" smtClean="0">
                <a:solidFill>
                  <a:srgbClr val="3366FF"/>
                </a:solidFill>
                <a:latin typeface="Courier New"/>
                <a:cs typeface="Courier New"/>
              </a:rPr>
              <a:t>txt .</a:t>
            </a:r>
            <a:endParaRPr lang="en-US" sz="1400" b="1" dirty="0">
              <a:solidFill>
                <a:srgbClr val="3366FF"/>
              </a:solidFill>
              <a:latin typeface="Courier New"/>
              <a:cs typeface="Courier New"/>
            </a:endParaRPr>
          </a:p>
          <a:p>
            <a:pPr marL="457200" lvl="1" indent="0">
              <a:buNone/>
            </a:pPr>
            <a:endParaRPr lang="nl-NL" dirty="0" smtClean="0">
              <a:cs typeface="Courier New"/>
            </a:endParaRPr>
          </a:p>
        </p:txBody>
      </p:sp>
      <p:sp>
        <p:nvSpPr>
          <p:cNvPr id="4" name="Slide Number Placeholder 3"/>
          <p:cNvSpPr>
            <a:spLocks noGrp="1"/>
          </p:cNvSpPr>
          <p:nvPr>
            <p:ph type="sldNum" sz="quarter" idx="12"/>
          </p:nvPr>
        </p:nvSpPr>
        <p:spPr/>
        <p:txBody>
          <a:bodyPr/>
          <a:lstStyle/>
          <a:p>
            <a:fld id="{C71C242F-20BE-4F6C-ABA6-9DCC8641EF60}" type="slidenum">
              <a:rPr lang="en-US" smtClean="0"/>
              <a:pPr/>
              <a:t>28</a:t>
            </a:fld>
            <a:endParaRPr lang="en-US"/>
          </a:p>
        </p:txBody>
      </p:sp>
    </p:spTree>
    <p:extLst>
      <p:ext uri="{BB962C8B-B14F-4D97-AF65-F5344CB8AC3E}">
        <p14:creationId xmlns:p14="http://schemas.microsoft.com/office/powerpoint/2010/main" val="330017929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Who’s there: MetaPhlAn2</a:t>
            </a:r>
            <a:endParaRPr lang="en-US" dirty="0"/>
          </a:p>
        </p:txBody>
      </p:sp>
      <p:sp>
        <p:nvSpPr>
          <p:cNvPr id="3" name="Content Placeholder 2"/>
          <p:cNvSpPr>
            <a:spLocks noGrp="1"/>
          </p:cNvSpPr>
          <p:nvPr>
            <p:ph idx="1"/>
          </p:nvPr>
        </p:nvSpPr>
        <p:spPr/>
        <p:txBody>
          <a:bodyPr/>
          <a:lstStyle/>
          <a:p>
            <a:r>
              <a:rPr lang="en-US" dirty="0" smtClean="0"/>
              <a:t>Let’s make a single table containing all six samples:</a:t>
            </a:r>
          </a:p>
          <a:p>
            <a:pPr marL="457200" lvl="1" indent="0">
              <a:buNone/>
            </a:pPr>
            <a:endParaRPr lang="en-US" sz="800" b="1" dirty="0" smtClean="0">
              <a:solidFill>
                <a:srgbClr val="3366FF"/>
              </a:solidFill>
              <a:latin typeface="Courier New"/>
              <a:cs typeface="Courier New"/>
            </a:endParaRPr>
          </a:p>
          <a:p>
            <a:pPr marL="457200" lvl="1" indent="0">
              <a:buNone/>
            </a:pPr>
            <a:r>
              <a:rPr lang="en-US" sz="2200" b="1" dirty="0" err="1" smtClean="0">
                <a:solidFill>
                  <a:srgbClr val="3366FF"/>
                </a:solidFill>
                <a:latin typeface="Courier New"/>
                <a:cs typeface="Courier New"/>
              </a:rPr>
              <a:t>mkdir</a:t>
            </a:r>
            <a:r>
              <a:rPr lang="en-US" sz="2200" b="1" dirty="0" smtClean="0">
                <a:solidFill>
                  <a:srgbClr val="3366FF"/>
                </a:solidFill>
                <a:latin typeface="Courier New"/>
                <a:cs typeface="Courier New"/>
              </a:rPr>
              <a:t> </a:t>
            </a:r>
            <a:r>
              <a:rPr lang="en-US" sz="2200" b="1" dirty="0" err="1" smtClean="0">
                <a:solidFill>
                  <a:srgbClr val="3366FF"/>
                </a:solidFill>
                <a:latin typeface="Courier New"/>
                <a:cs typeface="Courier New"/>
              </a:rPr>
              <a:t>tmp</a:t>
            </a:r>
            <a:endParaRPr lang="en-US" sz="2200" b="1" dirty="0" smtClean="0">
              <a:solidFill>
                <a:srgbClr val="3366FF"/>
              </a:solidFill>
              <a:latin typeface="Courier New"/>
              <a:cs typeface="Courier New"/>
            </a:endParaRPr>
          </a:p>
          <a:p>
            <a:pPr marL="457200" lvl="1" indent="0">
              <a:buNone/>
            </a:pPr>
            <a:r>
              <a:rPr lang="en-US" sz="2200" b="1" dirty="0" smtClean="0">
                <a:solidFill>
                  <a:srgbClr val="3366FF"/>
                </a:solidFill>
                <a:latin typeface="Courier New"/>
                <a:cs typeface="Courier New"/>
              </a:rPr>
              <a:t>mv *.bowtie2out.txt </a:t>
            </a:r>
            <a:r>
              <a:rPr lang="en-US" sz="2200" b="1" dirty="0" err="1" smtClean="0">
                <a:solidFill>
                  <a:srgbClr val="3366FF"/>
                </a:solidFill>
                <a:latin typeface="Courier New"/>
                <a:cs typeface="Courier New"/>
              </a:rPr>
              <a:t>tmp</a:t>
            </a:r>
            <a:endParaRPr lang="en-US" sz="2200" b="1" dirty="0" smtClean="0">
              <a:solidFill>
                <a:srgbClr val="3366FF"/>
              </a:solidFill>
              <a:latin typeface="Courier New"/>
              <a:cs typeface="Courier New"/>
            </a:endParaRPr>
          </a:p>
          <a:p>
            <a:pPr marL="457200" lvl="1" indent="0">
              <a:buNone/>
            </a:pPr>
            <a:r>
              <a:rPr lang="en-US" sz="1050" b="1" dirty="0" smtClean="0">
                <a:solidFill>
                  <a:srgbClr val="3366FF"/>
                </a:solidFill>
                <a:latin typeface="Courier New"/>
                <a:cs typeface="Courier New"/>
              </a:rPr>
              <a:t>~/</a:t>
            </a:r>
            <a:r>
              <a:rPr lang="en-US" sz="1050" b="1" dirty="0" err="1" smtClean="0">
                <a:solidFill>
                  <a:srgbClr val="3366FF"/>
                </a:solidFill>
                <a:latin typeface="Courier New"/>
                <a:cs typeface="Courier New"/>
              </a:rPr>
              <a:t>workshop_data</a:t>
            </a:r>
            <a:r>
              <a:rPr lang="en-US" sz="1050" b="1" dirty="0">
                <a:solidFill>
                  <a:srgbClr val="3366FF"/>
                </a:solidFill>
                <a:latin typeface="Courier New"/>
                <a:cs typeface="Courier New"/>
              </a:rPr>
              <a:t>/</a:t>
            </a:r>
            <a:r>
              <a:rPr lang="en-US" sz="1050" b="1" dirty="0" err="1">
                <a:solidFill>
                  <a:srgbClr val="3366FF"/>
                </a:solidFill>
                <a:latin typeface="Courier New"/>
                <a:cs typeface="Courier New"/>
              </a:rPr>
              <a:t>metagenomics</a:t>
            </a:r>
            <a:r>
              <a:rPr lang="en-US" sz="1050" b="1" dirty="0">
                <a:solidFill>
                  <a:srgbClr val="3366FF"/>
                </a:solidFill>
                <a:latin typeface="Courier New"/>
                <a:cs typeface="Courier New"/>
              </a:rPr>
              <a:t>/</a:t>
            </a:r>
            <a:r>
              <a:rPr lang="en-US" sz="1050" b="1" dirty="0" err="1">
                <a:solidFill>
                  <a:srgbClr val="3366FF"/>
                </a:solidFill>
                <a:latin typeface="Courier New"/>
                <a:cs typeface="Courier New"/>
              </a:rPr>
              <a:t>biobakery</a:t>
            </a:r>
            <a:r>
              <a:rPr lang="en-US" sz="1050" b="1" dirty="0" smtClean="0">
                <a:solidFill>
                  <a:srgbClr val="3366FF"/>
                </a:solidFill>
                <a:latin typeface="Courier New"/>
                <a:cs typeface="Courier New"/>
              </a:rPr>
              <a:t>/software/metaphlan2/</a:t>
            </a:r>
            <a:r>
              <a:rPr lang="en-US" sz="1050" b="1" dirty="0" err="1" smtClean="0">
                <a:solidFill>
                  <a:srgbClr val="3366FF"/>
                </a:solidFill>
                <a:latin typeface="Courier New"/>
                <a:cs typeface="Courier New"/>
              </a:rPr>
              <a:t>utils</a:t>
            </a:r>
            <a:r>
              <a:rPr lang="en-US" sz="1050" b="1" dirty="0">
                <a:solidFill>
                  <a:srgbClr val="3366FF"/>
                </a:solidFill>
                <a:latin typeface="Courier New"/>
                <a:cs typeface="Courier New"/>
              </a:rPr>
              <a:t>/</a:t>
            </a:r>
            <a:r>
              <a:rPr lang="en-US" sz="1050" b="1" dirty="0" err="1" smtClean="0">
                <a:solidFill>
                  <a:srgbClr val="3366FF"/>
                </a:solidFill>
                <a:latin typeface="Courier New"/>
                <a:cs typeface="Courier New"/>
              </a:rPr>
              <a:t>merge_metaphlan_tables.py</a:t>
            </a:r>
            <a:r>
              <a:rPr lang="en-US" sz="1050" b="1" dirty="0" smtClean="0">
                <a:solidFill>
                  <a:srgbClr val="3366FF"/>
                </a:solidFill>
                <a:latin typeface="Courier New"/>
                <a:cs typeface="Courier New"/>
              </a:rPr>
              <a:t> *.txt &gt; </a:t>
            </a:r>
            <a:br>
              <a:rPr lang="en-US" sz="1050" b="1" dirty="0" smtClean="0">
                <a:solidFill>
                  <a:srgbClr val="3366FF"/>
                </a:solidFill>
                <a:latin typeface="Courier New"/>
                <a:cs typeface="Courier New"/>
              </a:rPr>
            </a:br>
            <a:r>
              <a:rPr lang="en-US" sz="1050" b="1" dirty="0" smtClean="0">
                <a:solidFill>
                  <a:srgbClr val="3366FF"/>
                </a:solidFill>
                <a:latin typeface="Courier New"/>
                <a:cs typeface="Courier New"/>
              </a:rPr>
              <a:t>  763577454.tsv</a:t>
            </a:r>
          </a:p>
          <a:p>
            <a:endParaRPr lang="nl-NL" sz="800" dirty="0" smtClean="0">
              <a:cs typeface="Courier New"/>
            </a:endParaRPr>
          </a:p>
          <a:p>
            <a:r>
              <a:rPr lang="nl-NL" dirty="0" err="1" smtClean="0">
                <a:cs typeface="Courier New"/>
              </a:rPr>
              <a:t>You</a:t>
            </a:r>
            <a:r>
              <a:rPr lang="nl-NL" dirty="0" smtClean="0">
                <a:cs typeface="Courier New"/>
              </a:rPr>
              <a:t> </a:t>
            </a:r>
            <a:r>
              <a:rPr lang="nl-NL" dirty="0" err="1" smtClean="0">
                <a:cs typeface="Courier New"/>
              </a:rPr>
              <a:t>can</a:t>
            </a:r>
            <a:r>
              <a:rPr lang="nl-NL" dirty="0" smtClean="0">
                <a:cs typeface="Courier New"/>
              </a:rPr>
              <a:t> look at </a:t>
            </a:r>
            <a:r>
              <a:rPr lang="nl-NL" dirty="0" err="1" smtClean="0">
                <a:cs typeface="Courier New"/>
              </a:rPr>
              <a:t>this</a:t>
            </a:r>
            <a:r>
              <a:rPr lang="nl-NL" dirty="0" smtClean="0">
                <a:cs typeface="Courier New"/>
              </a:rPr>
              <a:t> file </a:t>
            </a:r>
            <a:r>
              <a:rPr lang="nl-NL" dirty="0" err="1" smtClean="0">
                <a:cs typeface="Courier New"/>
              </a:rPr>
              <a:t>using</a:t>
            </a:r>
            <a:r>
              <a:rPr lang="nl-NL" dirty="0" smtClean="0">
                <a:cs typeface="Courier New"/>
              </a:rPr>
              <a:t> </a:t>
            </a:r>
            <a:r>
              <a:rPr lang="nl-NL" dirty="0" err="1" smtClean="0">
                <a:latin typeface="Courier New"/>
                <a:cs typeface="Courier New"/>
              </a:rPr>
              <a:t>less</a:t>
            </a:r>
            <a:endParaRPr lang="nl-NL" dirty="0" smtClean="0">
              <a:latin typeface="Courier New"/>
              <a:cs typeface="Courier New"/>
            </a:endParaRPr>
          </a:p>
          <a:p>
            <a:pPr lvl="1"/>
            <a:r>
              <a:rPr lang="nl-NL" dirty="0" err="1" smtClean="0">
                <a:cs typeface="Courier New"/>
              </a:rPr>
              <a:t>Note</a:t>
            </a:r>
            <a:r>
              <a:rPr lang="nl-NL" dirty="0" smtClean="0">
                <a:cs typeface="Courier New"/>
              </a:rPr>
              <a:t> 1: The </a:t>
            </a:r>
            <a:r>
              <a:rPr lang="nl-NL" dirty="0" err="1" smtClean="0">
                <a:cs typeface="Courier New"/>
              </a:rPr>
              <a:t>arguments</a:t>
            </a:r>
            <a:r>
              <a:rPr lang="nl-NL" dirty="0" smtClean="0">
                <a:cs typeface="Courier New"/>
              </a:rPr>
              <a:t> </a:t>
            </a:r>
            <a:r>
              <a:rPr lang="nl-NL" dirty="0" err="1" smtClean="0">
                <a:latin typeface="Courier New"/>
                <a:cs typeface="Courier New"/>
              </a:rPr>
              <a:t>less</a:t>
            </a:r>
            <a:r>
              <a:rPr lang="nl-NL" dirty="0" smtClean="0">
                <a:latin typeface="Courier New"/>
                <a:cs typeface="Courier New"/>
              </a:rPr>
              <a:t> -x4 -S</a:t>
            </a:r>
            <a:r>
              <a:rPr lang="nl-NL" dirty="0" smtClean="0">
                <a:cs typeface="Courier New"/>
              </a:rPr>
              <a:t> </a:t>
            </a:r>
            <a:r>
              <a:rPr lang="nl-NL" dirty="0" err="1" smtClean="0">
                <a:cs typeface="Courier New"/>
              </a:rPr>
              <a:t>will</a:t>
            </a:r>
            <a:r>
              <a:rPr lang="nl-NL" dirty="0" smtClean="0">
                <a:cs typeface="Courier New"/>
              </a:rPr>
              <a:t> help</a:t>
            </a:r>
          </a:p>
          <a:p>
            <a:pPr lvl="1"/>
            <a:r>
              <a:rPr lang="nl-NL" dirty="0" err="1" smtClean="0">
                <a:cs typeface="Courier New"/>
              </a:rPr>
              <a:t>Note</a:t>
            </a:r>
            <a:r>
              <a:rPr lang="nl-NL" dirty="0" smtClean="0">
                <a:cs typeface="Courier New"/>
              </a:rPr>
              <a:t> 2: </a:t>
            </a:r>
            <a:r>
              <a:rPr lang="nl-NL" dirty="0" err="1" smtClean="0">
                <a:cs typeface="Courier New"/>
              </a:rPr>
              <a:t>You</a:t>
            </a:r>
            <a:r>
              <a:rPr lang="nl-NL" dirty="0" smtClean="0">
                <a:cs typeface="Courier New"/>
              </a:rPr>
              <a:t> </a:t>
            </a:r>
            <a:r>
              <a:rPr lang="nl-NL" dirty="0" err="1" smtClean="0">
                <a:cs typeface="Courier New"/>
              </a:rPr>
              <a:t>can</a:t>
            </a:r>
            <a:r>
              <a:rPr lang="nl-NL" dirty="0" smtClean="0">
                <a:cs typeface="Courier New"/>
              </a:rPr>
              <a:t> set </a:t>
            </a:r>
            <a:r>
              <a:rPr lang="nl-NL" dirty="0" err="1" smtClean="0">
                <a:cs typeface="Courier New"/>
              </a:rPr>
              <a:t>this</a:t>
            </a:r>
            <a:r>
              <a:rPr lang="nl-NL" dirty="0" smtClean="0">
                <a:cs typeface="Courier New"/>
              </a:rPr>
              <a:t> “</a:t>
            </a:r>
            <a:r>
              <a:rPr lang="nl-NL" dirty="0" err="1" smtClean="0">
                <a:cs typeface="Courier New"/>
              </a:rPr>
              <a:t>permanently</a:t>
            </a:r>
            <a:r>
              <a:rPr lang="nl-NL" dirty="0" smtClean="0">
                <a:cs typeface="Courier New"/>
              </a:rPr>
              <a:t>” </a:t>
            </a:r>
            <a:r>
              <a:rPr lang="nl-NL" dirty="0" err="1" smtClean="0">
                <a:cs typeface="Courier New"/>
              </a:rPr>
              <a:t>using</a:t>
            </a:r>
            <a:r>
              <a:rPr lang="nl-NL" dirty="0" smtClean="0">
                <a:cs typeface="Courier New"/>
              </a:rPr>
              <a:t> </a:t>
            </a:r>
            <a:r>
              <a:rPr lang="nl-NL" dirty="0" smtClean="0">
                <a:latin typeface="Courier New"/>
                <a:cs typeface="Courier New"/>
              </a:rPr>
              <a:t>export </a:t>
            </a:r>
            <a:r>
              <a:rPr lang="nl-NL" dirty="0">
                <a:latin typeface="Courier New"/>
                <a:cs typeface="Courier New"/>
              </a:rPr>
              <a:t>LESS="-</a:t>
            </a:r>
            <a:r>
              <a:rPr lang="nl-NL" dirty="0" smtClean="0">
                <a:latin typeface="Courier New"/>
                <a:cs typeface="Courier New"/>
              </a:rPr>
              <a:t>x4 </a:t>
            </a:r>
            <a:r>
              <a:rPr lang="nl-NL" dirty="0">
                <a:latin typeface="Courier New"/>
                <a:cs typeface="Courier New"/>
              </a:rPr>
              <a:t>-S"</a:t>
            </a:r>
            <a:endParaRPr lang="en-US" dirty="0" smtClean="0">
              <a:latin typeface="Courier New"/>
              <a:cs typeface="Courier New"/>
            </a:endParaRPr>
          </a:p>
        </p:txBody>
      </p:sp>
      <p:sp>
        <p:nvSpPr>
          <p:cNvPr id="4" name="Slide Number Placeholder 3"/>
          <p:cNvSpPr>
            <a:spLocks noGrp="1"/>
          </p:cNvSpPr>
          <p:nvPr>
            <p:ph type="sldNum" sz="quarter" idx="12"/>
          </p:nvPr>
        </p:nvSpPr>
        <p:spPr/>
        <p:txBody>
          <a:bodyPr/>
          <a:lstStyle/>
          <a:p>
            <a:fld id="{C71C242F-20BE-4F6C-ABA6-9DCC8641EF60}" type="slidenum">
              <a:rPr lang="en-US" smtClean="0"/>
              <a:pPr/>
              <a:t>29</a:t>
            </a:fld>
            <a:endParaRPr lang="en-US"/>
          </a:p>
        </p:txBody>
      </p:sp>
    </p:spTree>
    <p:extLst>
      <p:ext uri="{BB962C8B-B14F-4D97-AF65-F5344CB8AC3E}">
        <p14:creationId xmlns:p14="http://schemas.microsoft.com/office/powerpoint/2010/main" val="56911517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7906" t="2384" r="29107" b="32962"/>
          <a:stretch/>
        </p:blipFill>
        <p:spPr>
          <a:xfrm>
            <a:off x="4343400" y="3795725"/>
            <a:ext cx="4716050" cy="3062275"/>
          </a:xfrm>
          <a:prstGeom prst="rect">
            <a:avLst/>
          </a:prstGeom>
        </p:spPr>
      </p:pic>
      <p:sp>
        <p:nvSpPr>
          <p:cNvPr id="2" name="Title 1"/>
          <p:cNvSpPr>
            <a:spLocks noGrp="1"/>
          </p:cNvSpPr>
          <p:nvPr>
            <p:ph type="title"/>
          </p:nvPr>
        </p:nvSpPr>
        <p:spPr/>
        <p:txBody>
          <a:bodyPr/>
          <a:lstStyle/>
          <a:p>
            <a:r>
              <a:rPr lang="en-US" sz="3200" dirty="0" smtClean="0"/>
              <a:t>The </a:t>
            </a:r>
            <a:r>
              <a:rPr lang="en-US" sz="3200" dirty="0" err="1" smtClean="0"/>
              <a:t>bioBakery</a:t>
            </a:r>
            <a:r>
              <a:rPr lang="en-US" sz="3200" dirty="0" smtClean="0"/>
              <a:t>: a next-generation environment for microbiome analyses</a:t>
            </a:r>
            <a:endParaRPr lang="en-US" sz="3200" dirty="0"/>
          </a:p>
        </p:txBody>
      </p:sp>
      <p:sp>
        <p:nvSpPr>
          <p:cNvPr id="4" name="Slide Number Placeholder 3"/>
          <p:cNvSpPr>
            <a:spLocks noGrp="1"/>
          </p:cNvSpPr>
          <p:nvPr>
            <p:ph type="sldNum" sz="quarter" idx="12"/>
          </p:nvPr>
        </p:nvSpPr>
        <p:spPr/>
        <p:txBody>
          <a:bodyPr/>
          <a:lstStyle/>
          <a:p>
            <a:fld id="{C71C242F-20BE-4F6C-ABA6-9DCC8641EF60}" type="slidenum">
              <a:rPr lang="en-US" smtClean="0">
                <a:solidFill>
                  <a:srgbClr val="FFFFFF"/>
                </a:solidFill>
              </a:rPr>
              <a:pPr/>
              <a:t>3</a:t>
            </a:fld>
            <a:endParaRPr lang="en-US">
              <a:solidFill>
                <a:srgbClr val="FFFFFF"/>
              </a:solidFill>
            </a:endParaRPr>
          </a:p>
        </p:txBody>
      </p:sp>
      <p:pic>
        <p:nvPicPr>
          <p:cNvPr id="5" name="Picture 4"/>
          <p:cNvPicPr>
            <a:picLocks noChangeAspect="1"/>
          </p:cNvPicPr>
          <p:nvPr/>
        </p:nvPicPr>
        <p:blipFill rotWithShape="1">
          <a:blip r:embed="rId3"/>
          <a:srcRect b="4693"/>
          <a:stretch/>
        </p:blipFill>
        <p:spPr>
          <a:xfrm>
            <a:off x="76200" y="1524000"/>
            <a:ext cx="3962848" cy="3048000"/>
          </a:xfrm>
          <a:prstGeom prst="rect">
            <a:avLst/>
          </a:prstGeom>
        </p:spPr>
      </p:pic>
      <p:sp>
        <p:nvSpPr>
          <p:cNvPr id="6" name="TextBox 5"/>
          <p:cNvSpPr txBox="1"/>
          <p:nvPr/>
        </p:nvSpPr>
        <p:spPr>
          <a:xfrm>
            <a:off x="4308122" y="1396244"/>
            <a:ext cx="4596130" cy="2369880"/>
          </a:xfrm>
          <a:prstGeom prst="rect">
            <a:avLst/>
          </a:prstGeom>
          <a:noFill/>
        </p:spPr>
        <p:txBody>
          <a:bodyPr wrap="none" rtlCol="0">
            <a:spAutoFit/>
          </a:bodyPr>
          <a:lstStyle/>
          <a:p>
            <a:pPr marL="342900" indent="-342900">
              <a:buFontTx/>
              <a:buChar char="•"/>
            </a:pPr>
            <a:r>
              <a:rPr lang="en-US" sz="1800" dirty="0" smtClean="0">
                <a:solidFill>
                  <a:srgbClr val="FFFFFF"/>
                </a:solidFill>
              </a:rPr>
              <a:t>Environment for </a:t>
            </a:r>
            <a:r>
              <a:rPr lang="en-US" sz="1800" dirty="0" err="1" smtClean="0">
                <a:solidFill>
                  <a:srgbClr val="FFFFFF"/>
                </a:solidFill>
              </a:rPr>
              <a:t>meta’ome</a:t>
            </a:r>
            <a:r>
              <a:rPr lang="en-US" sz="1800" dirty="0" smtClean="0">
                <a:solidFill>
                  <a:srgbClr val="FFFFFF"/>
                </a:solidFill>
              </a:rPr>
              <a:t> analysis</a:t>
            </a:r>
          </a:p>
          <a:p>
            <a:pPr marL="800100" lvl="1" indent="-342900">
              <a:buFontTx/>
              <a:buChar char="•"/>
            </a:pPr>
            <a:r>
              <a:rPr lang="en-US" sz="1600" dirty="0" smtClean="0">
                <a:solidFill>
                  <a:srgbClr val="FFFFFF"/>
                </a:solidFill>
              </a:rPr>
              <a:t>Shotgun </a:t>
            </a:r>
            <a:r>
              <a:rPr lang="en-US" sz="1600" dirty="0" err="1" smtClean="0">
                <a:solidFill>
                  <a:srgbClr val="FFFFFF"/>
                </a:solidFill>
              </a:rPr>
              <a:t>metagenomes</a:t>
            </a:r>
            <a:r>
              <a:rPr lang="en-US" sz="1600" dirty="0" smtClean="0">
                <a:solidFill>
                  <a:srgbClr val="FFFFFF"/>
                </a:solidFill>
              </a:rPr>
              <a:t>/</a:t>
            </a:r>
            <a:r>
              <a:rPr lang="en-US" sz="1600" dirty="0" err="1" smtClean="0">
                <a:solidFill>
                  <a:srgbClr val="FFFFFF"/>
                </a:solidFill>
              </a:rPr>
              <a:t>transcriptomes</a:t>
            </a:r>
            <a:endParaRPr lang="en-US" sz="1600" dirty="0" smtClean="0">
              <a:solidFill>
                <a:srgbClr val="FFFFFF"/>
              </a:solidFill>
            </a:endParaRPr>
          </a:p>
          <a:p>
            <a:pPr marL="800100" lvl="1" indent="-342900">
              <a:buFontTx/>
              <a:buChar char="•"/>
            </a:pPr>
            <a:r>
              <a:rPr lang="en-US" sz="1600" dirty="0" smtClean="0">
                <a:solidFill>
                  <a:srgbClr val="FFFFFF"/>
                </a:solidFill>
              </a:rPr>
              <a:t>Taxonomic and functional profiling</a:t>
            </a:r>
          </a:p>
          <a:p>
            <a:pPr marL="800100" lvl="1" indent="-342900">
              <a:buFontTx/>
              <a:buChar char="•"/>
            </a:pPr>
            <a:r>
              <a:rPr lang="en-US" sz="1600" dirty="0" smtClean="0">
                <a:solidFill>
                  <a:srgbClr val="FFFFFF"/>
                </a:solidFill>
              </a:rPr>
              <a:t>Experimental design, statistical analysis</a:t>
            </a:r>
          </a:p>
          <a:p>
            <a:pPr marL="800100" lvl="1" indent="-342900">
              <a:buFontTx/>
              <a:buChar char="•"/>
            </a:pPr>
            <a:endParaRPr lang="en-US" sz="1600" dirty="0" smtClean="0">
              <a:solidFill>
                <a:srgbClr val="FFFFFF"/>
              </a:solidFill>
            </a:endParaRPr>
          </a:p>
          <a:p>
            <a:pPr marL="342900" indent="-342900">
              <a:buFontTx/>
              <a:buChar char="•"/>
            </a:pPr>
            <a:r>
              <a:rPr lang="en-US" sz="1800" dirty="0" smtClean="0">
                <a:solidFill>
                  <a:srgbClr val="FFFFFF"/>
                </a:solidFill>
              </a:rPr>
              <a:t>Pre-built one-click environments to run:</a:t>
            </a:r>
          </a:p>
          <a:p>
            <a:pPr marL="800100" lvl="1" indent="-342900">
              <a:buFontTx/>
              <a:buChar char="•"/>
            </a:pPr>
            <a:r>
              <a:rPr lang="en-US" sz="1600" dirty="0" smtClean="0">
                <a:solidFill>
                  <a:srgbClr val="FFFFFF"/>
                </a:solidFill>
              </a:rPr>
              <a:t>On your laptop graphically</a:t>
            </a:r>
          </a:p>
          <a:p>
            <a:pPr marL="800100" lvl="1" indent="-342900">
              <a:buFontTx/>
              <a:buChar char="•"/>
            </a:pPr>
            <a:r>
              <a:rPr lang="en-US" sz="1600" dirty="0" smtClean="0">
                <a:solidFill>
                  <a:srgbClr val="FFFFFF"/>
                </a:solidFill>
              </a:rPr>
              <a:t>On a server remotely</a:t>
            </a:r>
          </a:p>
          <a:p>
            <a:pPr marL="800100" lvl="1" indent="-342900">
              <a:buFontTx/>
              <a:buChar char="•"/>
            </a:pPr>
            <a:r>
              <a:rPr lang="en-US" sz="1600" dirty="0" smtClean="0">
                <a:solidFill>
                  <a:srgbClr val="FFFFFF"/>
                </a:solidFill>
              </a:rPr>
              <a:t>On the cloud (Amazon)</a:t>
            </a:r>
            <a:endParaRPr lang="en-US" sz="1600" dirty="0">
              <a:solidFill>
                <a:srgbClr val="FFFFFF"/>
              </a:solidFill>
            </a:endParaRPr>
          </a:p>
        </p:txBody>
      </p:sp>
      <p:sp>
        <p:nvSpPr>
          <p:cNvPr id="3" name="TextBox 2"/>
          <p:cNvSpPr txBox="1"/>
          <p:nvPr/>
        </p:nvSpPr>
        <p:spPr>
          <a:xfrm>
            <a:off x="16933" y="6510866"/>
            <a:ext cx="4095016" cy="307777"/>
          </a:xfrm>
          <a:prstGeom prst="rect">
            <a:avLst/>
          </a:prstGeom>
          <a:noFill/>
        </p:spPr>
        <p:txBody>
          <a:bodyPr wrap="none" rtlCol="0">
            <a:spAutoFit/>
          </a:bodyPr>
          <a:lstStyle/>
          <a:p>
            <a:r>
              <a:rPr lang="en-US" sz="1400" b="1" dirty="0" smtClean="0">
                <a:solidFill>
                  <a:srgbClr val="FF0000"/>
                </a:solidFill>
              </a:rPr>
              <a:t>http://</a:t>
            </a:r>
            <a:r>
              <a:rPr lang="en-US" sz="1400" b="1" dirty="0" err="1" smtClean="0">
                <a:solidFill>
                  <a:srgbClr val="FF0000"/>
                </a:solidFill>
              </a:rPr>
              <a:t>huttenhower.sph.harvard.edu</a:t>
            </a:r>
            <a:r>
              <a:rPr lang="en-US" sz="1400" b="1" dirty="0" smtClean="0">
                <a:solidFill>
                  <a:srgbClr val="FF0000"/>
                </a:solidFill>
              </a:rPr>
              <a:t>/</a:t>
            </a:r>
            <a:r>
              <a:rPr lang="en-US" sz="1400" b="1" dirty="0" err="1" smtClean="0">
                <a:solidFill>
                  <a:srgbClr val="FF0000"/>
                </a:solidFill>
              </a:rPr>
              <a:t>biobakery</a:t>
            </a:r>
            <a:endParaRPr lang="en-US" sz="1400" b="1" dirty="0">
              <a:solidFill>
                <a:srgbClr val="FF0000"/>
              </a:solidFill>
            </a:endParaRPr>
          </a:p>
        </p:txBody>
      </p:sp>
    </p:spTree>
    <p:extLst>
      <p:ext uri="{BB962C8B-B14F-4D97-AF65-F5344CB8AC3E}">
        <p14:creationId xmlns:p14="http://schemas.microsoft.com/office/powerpoint/2010/main" val="286448745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Who’s there: MetaPhlAn</a:t>
            </a:r>
            <a:endParaRPr lang="en-US" dirty="0"/>
          </a:p>
        </p:txBody>
      </p:sp>
      <p:sp>
        <p:nvSpPr>
          <p:cNvPr id="3" name="Content Placeholder 2"/>
          <p:cNvSpPr>
            <a:spLocks noGrp="1"/>
          </p:cNvSpPr>
          <p:nvPr>
            <p:ph idx="1"/>
          </p:nvPr>
        </p:nvSpPr>
        <p:spPr>
          <a:xfrm>
            <a:off x="72480" y="1371600"/>
            <a:ext cx="8763000" cy="5029200"/>
          </a:xfrm>
        </p:spPr>
        <p:txBody>
          <a:bodyPr/>
          <a:lstStyle/>
          <a:p>
            <a:r>
              <a:rPr lang="en-US" sz="2300" dirty="0" smtClean="0"/>
              <a:t>But it’s </a:t>
            </a:r>
            <a:r>
              <a:rPr lang="en-US" sz="2300" dirty="0"/>
              <a:t>easier using MeV; go to </a:t>
            </a:r>
            <a:r>
              <a:rPr lang="en-US" sz="2300" dirty="0">
                <a:hlinkClick r:id="rId2"/>
              </a:rPr>
              <a:t>http://www.tm4.org/</a:t>
            </a:r>
            <a:r>
              <a:rPr lang="en-US" sz="2300" dirty="0" smtClean="0">
                <a:hlinkClick r:id="rId2"/>
              </a:rPr>
              <a:t>mev.html</a:t>
            </a:r>
            <a:endParaRPr lang="en-US" sz="2300" dirty="0" smtClean="0"/>
          </a:p>
          <a:p>
            <a:endParaRPr lang="en-US" sz="2300" dirty="0"/>
          </a:p>
          <a:p>
            <a:endParaRPr lang="en-US" sz="2300" dirty="0" smtClean="0"/>
          </a:p>
          <a:p>
            <a:endParaRPr lang="en-US" sz="2300" dirty="0"/>
          </a:p>
          <a:p>
            <a:endParaRPr lang="en-US" sz="2300" dirty="0" smtClean="0"/>
          </a:p>
          <a:p>
            <a:endParaRPr lang="en-US" sz="2300" dirty="0" smtClean="0"/>
          </a:p>
          <a:p>
            <a:endParaRPr lang="en-US" sz="2300" dirty="0"/>
          </a:p>
          <a:p>
            <a:endParaRPr lang="en-US" sz="2300" dirty="0" smtClean="0"/>
          </a:p>
          <a:p>
            <a:endParaRPr lang="en-US" sz="2300" dirty="0"/>
          </a:p>
          <a:p>
            <a:endParaRPr lang="en-US" sz="1800" dirty="0" smtClean="0"/>
          </a:p>
          <a:p>
            <a:r>
              <a:rPr lang="en-US" sz="2300" dirty="0" smtClean="0"/>
              <a:t>Or use the pre-installed version:</a:t>
            </a:r>
          </a:p>
          <a:p>
            <a:pPr marL="457200" lvl="1" indent="0">
              <a:buNone/>
            </a:pPr>
            <a:r>
              <a:rPr lang="en-US" sz="2000" b="1" dirty="0" smtClean="0">
                <a:solidFill>
                  <a:srgbClr val="3366FF"/>
                </a:solidFill>
                <a:latin typeface="Courier New"/>
                <a:cs typeface="Courier New"/>
              </a:rPr>
              <a:t>t</a:t>
            </a:r>
            <a:r>
              <a:rPr lang="fr-CH" sz="2000" b="1" dirty="0" smtClean="0">
                <a:solidFill>
                  <a:srgbClr val="3366FF"/>
                </a:solidFill>
                <a:latin typeface="Courier New"/>
                <a:cs typeface="Courier New"/>
              </a:rPr>
              <a:t>mev.sh</a:t>
            </a:r>
            <a:endParaRPr lang="en-US" sz="2000" b="1" dirty="0">
              <a:solidFill>
                <a:srgbClr val="3366FF"/>
              </a:solidFill>
              <a:latin typeface="Courier New"/>
              <a:cs typeface="Courier New"/>
            </a:endParaRPr>
          </a:p>
        </p:txBody>
      </p:sp>
      <p:sp>
        <p:nvSpPr>
          <p:cNvPr id="4" name="Slide Number Placeholder 3"/>
          <p:cNvSpPr>
            <a:spLocks noGrp="1"/>
          </p:cNvSpPr>
          <p:nvPr>
            <p:ph type="sldNum" sz="quarter" idx="12"/>
          </p:nvPr>
        </p:nvSpPr>
        <p:spPr/>
        <p:txBody>
          <a:bodyPr/>
          <a:lstStyle/>
          <a:p>
            <a:fld id="{C71C242F-20BE-4F6C-ABA6-9DCC8641EF60}" type="slidenum">
              <a:rPr lang="en-US" smtClean="0"/>
              <a:pPr/>
              <a:t>30</a:t>
            </a:fld>
            <a:endParaRPr lang="en-US"/>
          </a:p>
        </p:txBody>
      </p:sp>
      <p:pic>
        <p:nvPicPr>
          <p:cNvPr id="5" name="Picture 4"/>
          <p:cNvPicPr>
            <a:picLocks noChangeAspect="1"/>
          </p:cNvPicPr>
          <p:nvPr/>
        </p:nvPicPr>
        <p:blipFill rotWithShape="1">
          <a:blip r:embed="rId3"/>
          <a:srcRect t="16437" b="9096"/>
          <a:stretch/>
        </p:blipFill>
        <p:spPr>
          <a:xfrm>
            <a:off x="1143000" y="1889511"/>
            <a:ext cx="6858000" cy="3609282"/>
          </a:xfrm>
          <a:prstGeom prst="rect">
            <a:avLst/>
          </a:prstGeom>
        </p:spPr>
      </p:pic>
      <p:sp>
        <p:nvSpPr>
          <p:cNvPr id="6" name="Oval 5"/>
          <p:cNvSpPr/>
          <p:nvPr/>
        </p:nvSpPr>
        <p:spPr bwMode="auto">
          <a:xfrm>
            <a:off x="6125736" y="3276600"/>
            <a:ext cx="914400" cy="53340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7" name="TextBox 6"/>
          <p:cNvSpPr txBox="1"/>
          <p:nvPr/>
        </p:nvSpPr>
        <p:spPr>
          <a:xfrm>
            <a:off x="5456840" y="2057400"/>
            <a:ext cx="1934560" cy="830997"/>
          </a:xfrm>
          <a:prstGeom prst="rect">
            <a:avLst/>
          </a:prstGeom>
          <a:noFill/>
        </p:spPr>
        <p:txBody>
          <a:bodyPr wrap="square" rtlCol="0">
            <a:spAutoFit/>
          </a:bodyPr>
          <a:lstStyle/>
          <a:p>
            <a:pPr algn="ctr"/>
            <a:r>
              <a:rPr lang="en-US" dirty="0" smtClean="0">
                <a:solidFill>
                  <a:srgbClr val="FF0000"/>
                </a:solidFill>
              </a:rPr>
              <a:t>Click “Download”</a:t>
            </a:r>
            <a:endParaRPr lang="en-US" dirty="0">
              <a:solidFill>
                <a:srgbClr val="FF0000"/>
              </a:solidFill>
            </a:endParaRPr>
          </a:p>
        </p:txBody>
      </p:sp>
      <p:cxnSp>
        <p:nvCxnSpPr>
          <p:cNvPr id="8" name="Straight Connector 7"/>
          <p:cNvCxnSpPr>
            <a:stCxn id="7" idx="2"/>
            <a:endCxn id="6" idx="0"/>
          </p:cNvCxnSpPr>
          <p:nvPr/>
        </p:nvCxnSpPr>
        <p:spPr bwMode="auto">
          <a:xfrm>
            <a:off x="6424120" y="2888397"/>
            <a:ext cx="158816" cy="388203"/>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165817899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interlude: MeV</a:t>
            </a:r>
            <a:endParaRPr lang="en-US" dirty="0"/>
          </a:p>
        </p:txBody>
      </p:sp>
      <p:sp>
        <p:nvSpPr>
          <p:cNvPr id="3" name="Content Placeholder 2"/>
          <p:cNvSpPr>
            <a:spLocks noGrp="1"/>
          </p:cNvSpPr>
          <p:nvPr>
            <p:ph idx="1"/>
          </p:nvPr>
        </p:nvSpPr>
        <p:spPr/>
        <p:txBody>
          <a:bodyPr/>
          <a:lstStyle/>
          <a:p>
            <a:r>
              <a:rPr lang="en-US" dirty="0" smtClean="0"/>
              <a:t>L</a:t>
            </a:r>
            <a:r>
              <a:rPr lang="en-US" sz="3100" dirty="0" smtClean="0"/>
              <a:t>aunch MeV, and select File/Load data</a:t>
            </a:r>
          </a:p>
        </p:txBody>
      </p:sp>
      <p:sp>
        <p:nvSpPr>
          <p:cNvPr id="4" name="Slide Number Placeholder 3"/>
          <p:cNvSpPr>
            <a:spLocks noGrp="1"/>
          </p:cNvSpPr>
          <p:nvPr>
            <p:ph type="sldNum" sz="quarter" idx="12"/>
          </p:nvPr>
        </p:nvSpPr>
        <p:spPr/>
        <p:txBody>
          <a:bodyPr/>
          <a:lstStyle/>
          <a:p>
            <a:fld id="{C71C242F-20BE-4F6C-ABA6-9DCC8641EF60}" type="slidenum">
              <a:rPr lang="en-US" smtClean="0"/>
              <a:pPr/>
              <a:t>31</a:t>
            </a:fld>
            <a:endParaRPr lang="en-US"/>
          </a:p>
        </p:txBody>
      </p:sp>
      <p:pic>
        <p:nvPicPr>
          <p:cNvPr id="6" name="Picture 5"/>
          <p:cNvPicPr>
            <a:picLocks noChangeAspect="1"/>
          </p:cNvPicPr>
          <p:nvPr/>
        </p:nvPicPr>
        <p:blipFill>
          <a:blip r:embed="rId2"/>
          <a:stretch>
            <a:fillRect/>
          </a:stretch>
        </p:blipFill>
        <p:spPr>
          <a:xfrm>
            <a:off x="327735" y="1752600"/>
            <a:ext cx="8488530" cy="5466506"/>
          </a:xfrm>
          <a:prstGeom prst="rect">
            <a:avLst/>
          </a:prstGeom>
        </p:spPr>
      </p:pic>
    </p:spTree>
    <p:extLst>
      <p:ext uri="{BB962C8B-B14F-4D97-AF65-F5344CB8AC3E}">
        <p14:creationId xmlns:p14="http://schemas.microsoft.com/office/powerpoint/2010/main" val="271142404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380067" y="3352800"/>
            <a:ext cx="4383867" cy="3808305"/>
          </a:xfrm>
          <a:prstGeom prst="rect">
            <a:avLst/>
          </a:prstGeom>
        </p:spPr>
      </p:pic>
      <p:sp>
        <p:nvSpPr>
          <p:cNvPr id="2" name="Title 1"/>
          <p:cNvSpPr>
            <a:spLocks noGrp="1"/>
          </p:cNvSpPr>
          <p:nvPr>
            <p:ph type="title"/>
          </p:nvPr>
        </p:nvSpPr>
        <p:spPr/>
        <p:txBody>
          <a:bodyPr/>
          <a:lstStyle/>
          <a:p>
            <a:r>
              <a:rPr lang="en-US" dirty="0" smtClean="0"/>
              <a:t>An interlude: MeV</a:t>
            </a:r>
            <a:endParaRPr lang="en-US" dirty="0"/>
          </a:p>
        </p:txBody>
      </p:sp>
      <p:sp>
        <p:nvSpPr>
          <p:cNvPr id="3" name="Content Placeholder 2"/>
          <p:cNvSpPr>
            <a:spLocks noGrp="1"/>
          </p:cNvSpPr>
          <p:nvPr>
            <p:ph idx="1"/>
          </p:nvPr>
        </p:nvSpPr>
        <p:spPr/>
        <p:txBody>
          <a:bodyPr/>
          <a:lstStyle/>
          <a:p>
            <a:r>
              <a:rPr lang="en-US" sz="2800" dirty="0" smtClean="0"/>
              <a:t>Click “Browse” to your TSV </a:t>
            </a:r>
            <a:r>
              <a:rPr lang="en-US" sz="2800" dirty="0"/>
              <a:t>file (</a:t>
            </a:r>
            <a:r>
              <a:rPr lang="en-US" sz="2000" dirty="0">
                <a:latin typeface="Courier New"/>
                <a:cs typeface="Courier New"/>
              </a:rPr>
              <a:t>763577454.tsv</a:t>
            </a:r>
            <a:r>
              <a:rPr lang="en-US" sz="2800" dirty="0"/>
              <a:t>), </a:t>
            </a:r>
            <a:r>
              <a:rPr lang="en-US" sz="2800" dirty="0" smtClean="0"/>
              <a:t>then</a:t>
            </a:r>
          </a:p>
          <a:p>
            <a:pPr lvl="1"/>
            <a:r>
              <a:rPr lang="en-US" dirty="0"/>
              <a:t>Tell MeV it’s a two-color </a:t>
            </a:r>
            <a:r>
              <a:rPr lang="en-US" dirty="0" smtClean="0"/>
              <a:t>array</a:t>
            </a:r>
            <a:endParaRPr lang="en-US" dirty="0"/>
          </a:p>
          <a:p>
            <a:pPr lvl="1"/>
            <a:r>
              <a:rPr lang="en-US" dirty="0" smtClean="0"/>
              <a:t>Uncheck “Load annotation”</a:t>
            </a:r>
          </a:p>
          <a:p>
            <a:pPr lvl="1"/>
            <a:r>
              <a:rPr lang="en-US" dirty="0" smtClean="0"/>
              <a:t>Click on the upper-leftmost </a:t>
            </a:r>
            <a:r>
              <a:rPr lang="en-US" b="1" i="1" u="sng" dirty="0" smtClean="0"/>
              <a:t>data</a:t>
            </a:r>
            <a:r>
              <a:rPr lang="en-US" dirty="0" smtClean="0"/>
              <a:t> value</a:t>
            </a:r>
            <a:endParaRPr lang="en-US" dirty="0"/>
          </a:p>
        </p:txBody>
      </p:sp>
      <p:sp>
        <p:nvSpPr>
          <p:cNvPr id="4" name="Slide Number Placeholder 3"/>
          <p:cNvSpPr>
            <a:spLocks noGrp="1"/>
          </p:cNvSpPr>
          <p:nvPr>
            <p:ph type="sldNum" sz="quarter" idx="12"/>
          </p:nvPr>
        </p:nvSpPr>
        <p:spPr/>
        <p:txBody>
          <a:bodyPr/>
          <a:lstStyle/>
          <a:p>
            <a:fld id="{C71C242F-20BE-4F6C-ABA6-9DCC8641EF60}" type="slidenum">
              <a:rPr lang="en-US" smtClean="0"/>
              <a:pPr/>
              <a:t>32</a:t>
            </a:fld>
            <a:endParaRPr lang="en-US"/>
          </a:p>
        </p:txBody>
      </p:sp>
      <p:sp>
        <p:nvSpPr>
          <p:cNvPr id="7" name="Oval 6"/>
          <p:cNvSpPr/>
          <p:nvPr/>
        </p:nvSpPr>
        <p:spPr bwMode="auto">
          <a:xfrm>
            <a:off x="2667000" y="4114800"/>
            <a:ext cx="914400" cy="38100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8" name="Oval 7"/>
          <p:cNvSpPr/>
          <p:nvPr/>
        </p:nvSpPr>
        <p:spPr bwMode="auto">
          <a:xfrm>
            <a:off x="5410200" y="4539010"/>
            <a:ext cx="914400" cy="38100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9" name="Oval 8"/>
          <p:cNvSpPr/>
          <p:nvPr/>
        </p:nvSpPr>
        <p:spPr bwMode="auto">
          <a:xfrm>
            <a:off x="2743200" y="5334000"/>
            <a:ext cx="914400" cy="38100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268015213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5975" t="4913" r="26042" b="10195"/>
          <a:stretch/>
        </p:blipFill>
        <p:spPr>
          <a:xfrm>
            <a:off x="2930932" y="3021285"/>
            <a:ext cx="3282136" cy="3800653"/>
          </a:xfrm>
          <a:prstGeom prst="rect">
            <a:avLst/>
          </a:prstGeom>
        </p:spPr>
      </p:pic>
      <p:sp>
        <p:nvSpPr>
          <p:cNvPr id="2" name="Title 1"/>
          <p:cNvSpPr>
            <a:spLocks noGrp="1"/>
          </p:cNvSpPr>
          <p:nvPr>
            <p:ph type="title"/>
          </p:nvPr>
        </p:nvSpPr>
        <p:spPr/>
        <p:txBody>
          <a:bodyPr/>
          <a:lstStyle/>
          <a:p>
            <a:r>
              <a:rPr lang="en-US" dirty="0" smtClean="0"/>
              <a:t>An interlude: MeV</a:t>
            </a:r>
            <a:endParaRPr lang="en-US" dirty="0"/>
          </a:p>
        </p:txBody>
      </p:sp>
      <p:sp>
        <p:nvSpPr>
          <p:cNvPr id="3" name="Content Placeholder 2"/>
          <p:cNvSpPr>
            <a:spLocks noGrp="1"/>
          </p:cNvSpPr>
          <p:nvPr>
            <p:ph idx="1"/>
          </p:nvPr>
        </p:nvSpPr>
        <p:spPr/>
        <p:txBody>
          <a:bodyPr/>
          <a:lstStyle/>
          <a:p>
            <a:r>
              <a:rPr lang="en-US" dirty="0" smtClean="0"/>
              <a:t>“Load” your data, then make it visible by:</a:t>
            </a:r>
          </a:p>
          <a:p>
            <a:pPr lvl="1"/>
            <a:r>
              <a:rPr lang="en-US" dirty="0" smtClean="0"/>
              <a:t>Display/Set Color Scale Limits</a:t>
            </a:r>
          </a:p>
          <a:p>
            <a:pPr lvl="1"/>
            <a:r>
              <a:rPr lang="en-US" dirty="0" smtClean="0"/>
              <a:t>Choose Single Gradient, min 0, max 10</a:t>
            </a:r>
          </a:p>
        </p:txBody>
      </p:sp>
      <p:sp>
        <p:nvSpPr>
          <p:cNvPr id="4" name="Slide Number Placeholder 3"/>
          <p:cNvSpPr>
            <a:spLocks noGrp="1"/>
          </p:cNvSpPr>
          <p:nvPr>
            <p:ph type="sldNum" sz="quarter" idx="12"/>
          </p:nvPr>
        </p:nvSpPr>
        <p:spPr/>
        <p:txBody>
          <a:bodyPr/>
          <a:lstStyle/>
          <a:p>
            <a:fld id="{C71C242F-20BE-4F6C-ABA6-9DCC8641EF60}" type="slidenum">
              <a:rPr lang="en-US" smtClean="0"/>
              <a:pPr/>
              <a:t>33</a:t>
            </a:fld>
            <a:endParaRPr lang="en-US"/>
          </a:p>
        </p:txBody>
      </p:sp>
      <p:sp>
        <p:nvSpPr>
          <p:cNvPr id="7" name="Oval 6"/>
          <p:cNvSpPr/>
          <p:nvPr/>
        </p:nvSpPr>
        <p:spPr bwMode="auto">
          <a:xfrm>
            <a:off x="4648200" y="3429000"/>
            <a:ext cx="1143000" cy="121920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223629534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0124" t="15307" r="30192" b="14536"/>
          <a:stretch/>
        </p:blipFill>
        <p:spPr>
          <a:xfrm>
            <a:off x="3007015" y="3396010"/>
            <a:ext cx="3129971" cy="3428999"/>
          </a:xfrm>
          <a:prstGeom prst="rect">
            <a:avLst/>
          </a:prstGeom>
        </p:spPr>
      </p:pic>
      <p:sp>
        <p:nvSpPr>
          <p:cNvPr id="2" name="Title 1"/>
          <p:cNvSpPr>
            <a:spLocks noGrp="1"/>
          </p:cNvSpPr>
          <p:nvPr>
            <p:ph type="title"/>
          </p:nvPr>
        </p:nvSpPr>
        <p:spPr/>
        <p:txBody>
          <a:bodyPr/>
          <a:lstStyle/>
          <a:p>
            <a:r>
              <a:rPr lang="en-US" dirty="0" smtClean="0"/>
              <a:t>An interlude: MeV</a:t>
            </a:r>
            <a:endParaRPr lang="en-US" dirty="0"/>
          </a:p>
        </p:txBody>
      </p:sp>
      <p:sp>
        <p:nvSpPr>
          <p:cNvPr id="3" name="Content Placeholder 2"/>
          <p:cNvSpPr>
            <a:spLocks noGrp="1"/>
          </p:cNvSpPr>
          <p:nvPr>
            <p:ph idx="1"/>
          </p:nvPr>
        </p:nvSpPr>
        <p:spPr/>
        <p:txBody>
          <a:bodyPr/>
          <a:lstStyle/>
          <a:p>
            <a:r>
              <a:rPr lang="en-US" sz="2400" dirty="0" smtClean="0"/>
              <a:t>Finally, to play around a bit:</a:t>
            </a:r>
          </a:p>
          <a:p>
            <a:pPr lvl="1"/>
            <a:r>
              <a:rPr lang="en-US" sz="2000" dirty="0" smtClean="0"/>
              <a:t>Display/Set Element Size/whatever you’d like</a:t>
            </a:r>
          </a:p>
          <a:p>
            <a:pPr lvl="1"/>
            <a:r>
              <a:rPr lang="en-US" sz="2000" dirty="0" smtClean="0"/>
              <a:t>Clustering/Hierarchical Clustering</a:t>
            </a:r>
          </a:p>
          <a:p>
            <a:pPr lvl="1"/>
            <a:r>
              <a:rPr lang="en-US" sz="2000" dirty="0" smtClean="0"/>
              <a:t>Optimize both gene and sample order</a:t>
            </a:r>
          </a:p>
          <a:p>
            <a:pPr lvl="1"/>
            <a:r>
              <a:rPr lang="en-US" sz="2000" dirty="0" smtClean="0"/>
              <a:t>And select Manhattan Distance (imperfect!)</a:t>
            </a:r>
          </a:p>
        </p:txBody>
      </p:sp>
      <p:sp>
        <p:nvSpPr>
          <p:cNvPr id="4" name="Slide Number Placeholder 3"/>
          <p:cNvSpPr>
            <a:spLocks noGrp="1"/>
          </p:cNvSpPr>
          <p:nvPr>
            <p:ph type="sldNum" sz="quarter" idx="12"/>
          </p:nvPr>
        </p:nvSpPr>
        <p:spPr/>
        <p:txBody>
          <a:bodyPr/>
          <a:lstStyle/>
          <a:p>
            <a:fld id="{C71C242F-20BE-4F6C-ABA6-9DCC8641EF60}" type="slidenum">
              <a:rPr lang="en-US" smtClean="0"/>
              <a:pPr/>
              <a:t>34</a:t>
            </a:fld>
            <a:endParaRPr lang="en-US"/>
          </a:p>
        </p:txBody>
      </p:sp>
      <p:sp>
        <p:nvSpPr>
          <p:cNvPr id="7" name="Oval 6"/>
          <p:cNvSpPr/>
          <p:nvPr/>
        </p:nvSpPr>
        <p:spPr bwMode="auto">
          <a:xfrm>
            <a:off x="2819400" y="3962400"/>
            <a:ext cx="3657600" cy="121920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87177372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interlude: MeV</a:t>
            </a:r>
            <a:endParaRPr lang="en-US" dirty="0"/>
          </a:p>
        </p:txBody>
      </p:sp>
      <p:sp>
        <p:nvSpPr>
          <p:cNvPr id="3" name="Content Placeholder 2"/>
          <p:cNvSpPr>
            <a:spLocks noGrp="1"/>
          </p:cNvSpPr>
          <p:nvPr>
            <p:ph idx="1"/>
          </p:nvPr>
        </p:nvSpPr>
        <p:spPr/>
        <p:txBody>
          <a:bodyPr/>
          <a:lstStyle/>
          <a:p>
            <a:r>
              <a:rPr lang="en-US" dirty="0" smtClean="0"/>
              <a:t>If you’d like, you can</a:t>
            </a:r>
          </a:p>
          <a:p>
            <a:pPr lvl="1"/>
            <a:r>
              <a:rPr lang="en-US" dirty="0" smtClean="0"/>
              <a:t>Display/Sample-Column Labels/Abbr. Names</a:t>
            </a:r>
          </a:p>
        </p:txBody>
      </p:sp>
      <p:sp>
        <p:nvSpPr>
          <p:cNvPr id="4" name="Slide Number Placeholder 3"/>
          <p:cNvSpPr>
            <a:spLocks noGrp="1"/>
          </p:cNvSpPr>
          <p:nvPr>
            <p:ph type="sldNum" sz="quarter" idx="12"/>
          </p:nvPr>
        </p:nvSpPr>
        <p:spPr/>
        <p:txBody>
          <a:bodyPr/>
          <a:lstStyle/>
          <a:p>
            <a:fld id="{C71C242F-20BE-4F6C-ABA6-9DCC8641EF60}" type="slidenum">
              <a:rPr lang="en-US" smtClean="0"/>
              <a:pPr/>
              <a:t>35</a:t>
            </a:fld>
            <a:endParaRPr lang="en-US"/>
          </a:p>
        </p:txBody>
      </p:sp>
      <p:pic>
        <p:nvPicPr>
          <p:cNvPr id="5" name="Picture 4"/>
          <p:cNvPicPr>
            <a:picLocks noChangeAspect="1"/>
          </p:cNvPicPr>
          <p:nvPr/>
        </p:nvPicPr>
        <p:blipFill>
          <a:blip r:embed="rId2"/>
          <a:stretch>
            <a:fillRect/>
          </a:stretch>
        </p:blipFill>
        <p:spPr>
          <a:xfrm>
            <a:off x="702681" y="2329886"/>
            <a:ext cx="7738638" cy="4983585"/>
          </a:xfrm>
          <a:prstGeom prst="rect">
            <a:avLst/>
          </a:prstGeom>
        </p:spPr>
      </p:pic>
    </p:spTree>
    <p:extLst>
      <p:ext uri="{BB962C8B-B14F-4D97-AF65-F5344CB8AC3E}">
        <p14:creationId xmlns:p14="http://schemas.microsoft.com/office/powerpoint/2010/main" val="145745674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interlude: MeV</a:t>
            </a:r>
            <a:endParaRPr lang="en-US" dirty="0"/>
          </a:p>
        </p:txBody>
      </p:sp>
      <p:sp>
        <p:nvSpPr>
          <p:cNvPr id="3" name="Content Placeholder 2"/>
          <p:cNvSpPr>
            <a:spLocks noGrp="1"/>
          </p:cNvSpPr>
          <p:nvPr>
            <p:ph idx="1"/>
          </p:nvPr>
        </p:nvSpPr>
        <p:spPr/>
        <p:txBody>
          <a:bodyPr/>
          <a:lstStyle/>
          <a:p>
            <a:r>
              <a:rPr lang="en-US" dirty="0" smtClean="0"/>
              <a:t>MeV is a tool; imperfect, but convenient</a:t>
            </a:r>
          </a:p>
          <a:p>
            <a:pPr lvl="1"/>
            <a:r>
              <a:rPr lang="en-US" dirty="0" smtClean="0"/>
              <a:t>You should likely include just “leaf” nodes</a:t>
            </a:r>
          </a:p>
          <a:p>
            <a:pPr lvl="2"/>
            <a:r>
              <a:rPr lang="en-US" dirty="0" smtClean="0"/>
              <a:t>Species, whose names start include “s__”</a:t>
            </a:r>
          </a:p>
          <a:p>
            <a:pPr lvl="2"/>
            <a:r>
              <a:rPr lang="en-US" dirty="0" smtClean="0"/>
              <a:t>You can filter your file using:</a:t>
            </a:r>
            <a:r>
              <a:rPr lang="en-US" dirty="0"/>
              <a:t/>
            </a:r>
            <a:br>
              <a:rPr lang="en-US" dirty="0"/>
            </a:br>
            <a:r>
              <a:rPr lang="en-US" sz="800" dirty="0" smtClean="0"/>
              <a:t/>
            </a:r>
            <a:br>
              <a:rPr lang="en-US" sz="800" dirty="0" smtClean="0"/>
            </a:br>
            <a:r>
              <a:rPr lang="en-US" sz="2000" b="1" dirty="0" smtClean="0">
                <a:solidFill>
                  <a:srgbClr val="3366FF"/>
                </a:solidFill>
                <a:latin typeface="Courier New"/>
                <a:cs typeface="Courier New"/>
              </a:rPr>
              <a:t>cat </a:t>
            </a:r>
            <a:r>
              <a:rPr lang="en-US" sz="2000" b="1" dirty="0">
                <a:solidFill>
                  <a:srgbClr val="3366FF"/>
                </a:solidFill>
                <a:latin typeface="Courier New"/>
                <a:cs typeface="Courier New"/>
              </a:rPr>
              <a:t>763577454.</a:t>
            </a:r>
            <a:r>
              <a:rPr lang="en-US" sz="2000" b="1" dirty="0" smtClean="0">
                <a:solidFill>
                  <a:srgbClr val="3366FF"/>
                </a:solidFill>
                <a:latin typeface="Courier New"/>
                <a:cs typeface="Courier New"/>
              </a:rPr>
              <a:t>tsv | </a:t>
            </a:r>
            <a:r>
              <a:rPr lang="en-US" sz="2000" b="1" dirty="0" err="1" smtClean="0">
                <a:solidFill>
                  <a:srgbClr val="3366FF"/>
                </a:solidFill>
                <a:latin typeface="Courier New"/>
                <a:cs typeface="Courier New"/>
              </a:rPr>
              <a:t>grep</a:t>
            </a:r>
            <a:r>
              <a:rPr lang="en-US" sz="2000" b="1" dirty="0" smtClean="0">
                <a:solidFill>
                  <a:srgbClr val="3366FF"/>
                </a:solidFill>
                <a:latin typeface="Courier New"/>
                <a:cs typeface="Courier New"/>
              </a:rPr>
              <a:t> -E </a:t>
            </a:r>
            <a:r>
              <a:rPr lang="fr-FR" sz="2000" b="1" dirty="0" smtClean="0">
                <a:solidFill>
                  <a:srgbClr val="3366FF"/>
                </a:solidFill>
                <a:latin typeface="Courier New"/>
                <a:cs typeface="Courier New"/>
              </a:rPr>
              <a:t>'</a:t>
            </a:r>
            <a:r>
              <a:rPr lang="en-US" sz="2000" b="1" dirty="0" smtClean="0">
                <a:solidFill>
                  <a:srgbClr val="3366FF"/>
                </a:solidFill>
                <a:latin typeface="Courier New"/>
                <a:cs typeface="Courier New"/>
              </a:rPr>
              <a:t>(</a:t>
            </a:r>
            <a:r>
              <a:rPr lang="en-US" sz="2000" b="1" dirty="0">
                <a:solidFill>
                  <a:srgbClr val="3366FF"/>
                </a:solidFill>
                <a:latin typeface="Courier New"/>
                <a:cs typeface="Courier New"/>
              </a:rPr>
              <a:t>Stool)|(s__</a:t>
            </a:r>
            <a:r>
              <a:rPr lang="en-US" sz="2000" b="1" dirty="0" smtClean="0">
                <a:solidFill>
                  <a:srgbClr val="3366FF"/>
                </a:solidFill>
                <a:latin typeface="Courier New"/>
                <a:cs typeface="Courier New"/>
              </a:rPr>
              <a:t>)</a:t>
            </a:r>
            <a:r>
              <a:rPr lang="fr-FR" sz="2000" b="1" dirty="0" smtClean="0">
                <a:solidFill>
                  <a:srgbClr val="3366FF"/>
                </a:solidFill>
                <a:latin typeface="Courier New"/>
                <a:cs typeface="Courier New"/>
              </a:rPr>
              <a:t>'</a:t>
            </a:r>
            <a:r>
              <a:rPr lang="en-US" sz="2000" b="1" dirty="0" smtClean="0">
                <a:solidFill>
                  <a:srgbClr val="3366FF"/>
                </a:solidFill>
                <a:latin typeface="Courier New"/>
                <a:cs typeface="Courier New"/>
              </a:rPr>
              <a:t> &gt; 763577454_species.tsv</a:t>
            </a:r>
            <a:endParaRPr lang="en-US" b="1" dirty="0" smtClean="0">
              <a:solidFill>
                <a:srgbClr val="3366FF"/>
              </a:solidFill>
              <a:latin typeface="Courier New"/>
              <a:cs typeface="Courier New"/>
            </a:endParaRPr>
          </a:p>
          <a:p>
            <a:pPr lvl="1"/>
            <a:endParaRPr lang="en-US" sz="1200" dirty="0" smtClean="0"/>
          </a:p>
          <a:p>
            <a:pPr lvl="1"/>
            <a:r>
              <a:rPr lang="en-US" sz="2700" dirty="0" smtClean="0"/>
              <a:t>You can, but might not want to, z-score normalize</a:t>
            </a:r>
          </a:p>
          <a:p>
            <a:pPr lvl="2"/>
            <a:r>
              <a:rPr lang="en-US" sz="2000" dirty="0" smtClean="0"/>
              <a:t>Adjust Data/Gene-Row Adjustments/Normalize Genes-Rows</a:t>
            </a:r>
          </a:p>
          <a:p>
            <a:endParaRPr lang="en-US" dirty="0" smtClean="0"/>
          </a:p>
          <a:p>
            <a:r>
              <a:rPr lang="en-US" dirty="0" smtClean="0"/>
              <a:t>Many other tools built in – experiment!</a:t>
            </a:r>
          </a:p>
        </p:txBody>
      </p:sp>
      <p:sp>
        <p:nvSpPr>
          <p:cNvPr id="4" name="Slide Number Placeholder 3"/>
          <p:cNvSpPr>
            <a:spLocks noGrp="1"/>
          </p:cNvSpPr>
          <p:nvPr>
            <p:ph type="sldNum" sz="quarter" idx="12"/>
          </p:nvPr>
        </p:nvSpPr>
        <p:spPr/>
        <p:txBody>
          <a:bodyPr/>
          <a:lstStyle/>
          <a:p>
            <a:fld id="{C71C242F-20BE-4F6C-ABA6-9DCC8641EF60}" type="slidenum">
              <a:rPr lang="en-US" smtClean="0"/>
              <a:pPr/>
              <a:t>36</a:t>
            </a:fld>
            <a:endParaRPr lang="en-US"/>
          </a:p>
        </p:txBody>
      </p:sp>
    </p:spTree>
    <p:extLst>
      <p:ext uri="{BB962C8B-B14F-4D97-AF65-F5344CB8AC3E}">
        <p14:creationId xmlns:p14="http://schemas.microsoft.com/office/powerpoint/2010/main" val="145810536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itle 1"/>
          <p:cNvSpPr txBox="1">
            <a:spLocks/>
          </p:cNvSpPr>
          <p:nvPr/>
        </p:nvSpPr>
        <p:spPr bwMode="auto">
          <a:xfrm>
            <a:off x="914400" y="762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algn="l" eaLnBrk="1" hangingPunct="1">
              <a:lnSpc>
                <a:spcPts val="3200"/>
              </a:lnSpc>
            </a:pPr>
            <a:r>
              <a:rPr lang="en-US" sz="3200" b="1" kern="0" dirty="0" smtClean="0">
                <a:solidFill>
                  <a:srgbClr val="F8DCDC"/>
                </a:solidFill>
                <a:latin typeface="Calibri" pitchFamily="34" charset="0"/>
                <a:ea typeface="ＭＳ Ｐゴシック"/>
              </a:rPr>
              <a:t>The two big questions…</a:t>
            </a:r>
          </a:p>
        </p:txBody>
      </p:sp>
      <p:sp>
        <p:nvSpPr>
          <p:cNvPr id="13" name="Title 1"/>
          <p:cNvSpPr txBox="1">
            <a:spLocks/>
          </p:cNvSpPr>
          <p:nvPr/>
        </p:nvSpPr>
        <p:spPr bwMode="auto">
          <a:xfrm>
            <a:off x="457200" y="10668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eaLnBrk="1" hangingPunct="1">
              <a:lnSpc>
                <a:spcPts val="3200"/>
              </a:lnSpc>
            </a:pPr>
            <a:r>
              <a:rPr lang="en-US" sz="4800" b="1" kern="0" dirty="0" smtClean="0">
                <a:solidFill>
                  <a:srgbClr val="FFFFFF"/>
                </a:solidFill>
                <a:latin typeface="Calibri" pitchFamily="34" charset="0"/>
                <a:ea typeface="ＭＳ Ｐゴシック"/>
              </a:rPr>
              <a:t>Who is there?</a:t>
            </a:r>
          </a:p>
        </p:txBody>
      </p:sp>
      <p:sp>
        <p:nvSpPr>
          <p:cNvPr id="14" name="Title 1"/>
          <p:cNvSpPr txBox="1">
            <a:spLocks/>
          </p:cNvSpPr>
          <p:nvPr/>
        </p:nvSpPr>
        <p:spPr bwMode="auto">
          <a:xfrm>
            <a:off x="457200" y="20193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eaLnBrk="1" hangingPunct="1">
              <a:lnSpc>
                <a:spcPts val="3200"/>
              </a:lnSpc>
            </a:pPr>
            <a:r>
              <a:rPr lang="en-US" sz="4800" b="1" kern="0" dirty="0" smtClean="0">
                <a:solidFill>
                  <a:srgbClr val="FFFFFF"/>
                </a:solidFill>
                <a:latin typeface="Calibri" pitchFamily="34" charset="0"/>
                <a:ea typeface="ＭＳ Ｐゴシック"/>
              </a:rPr>
              <a:t>What are they doing?</a:t>
            </a:r>
          </a:p>
        </p:txBody>
      </p:sp>
      <p:pic>
        <p:nvPicPr>
          <p:cNvPr id="1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39878" r="-649" b="2"/>
          <a:stretch/>
        </p:blipFill>
        <p:spPr bwMode="auto">
          <a:xfrm>
            <a:off x="2542017" y="5074170"/>
            <a:ext cx="4039978" cy="1186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390" r="-649" b="89738"/>
          <a:stretch/>
        </p:blipFill>
        <p:spPr bwMode="auto">
          <a:xfrm>
            <a:off x="2542017" y="4800600"/>
            <a:ext cx="4039978" cy="19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10300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itle 1"/>
          <p:cNvSpPr txBox="1">
            <a:spLocks/>
          </p:cNvSpPr>
          <p:nvPr/>
        </p:nvSpPr>
        <p:spPr bwMode="auto">
          <a:xfrm>
            <a:off x="914400" y="762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algn="l" eaLnBrk="1" hangingPunct="1">
              <a:lnSpc>
                <a:spcPts val="3200"/>
              </a:lnSpc>
            </a:pPr>
            <a:r>
              <a:rPr lang="en-US" sz="3200" b="1" kern="0" dirty="0" smtClean="0">
                <a:solidFill>
                  <a:srgbClr val="F8DCDC"/>
                </a:solidFill>
                <a:latin typeface="Calibri" pitchFamily="34" charset="0"/>
                <a:ea typeface="ＭＳ Ｐゴシック"/>
              </a:rPr>
              <a:t>The </a:t>
            </a:r>
            <a:r>
              <a:rPr lang="en-US" sz="3200" b="1" strike="sngStrike" kern="0" dirty="0" smtClean="0">
                <a:solidFill>
                  <a:srgbClr val="F8DCDC"/>
                </a:solidFill>
                <a:latin typeface="Calibri" pitchFamily="34" charset="0"/>
                <a:ea typeface="ＭＳ Ｐゴシック"/>
              </a:rPr>
              <a:t>two</a:t>
            </a:r>
            <a:r>
              <a:rPr lang="en-US" sz="3200" b="1" kern="0" dirty="0" smtClean="0">
                <a:solidFill>
                  <a:srgbClr val="F8DCDC"/>
                </a:solidFill>
                <a:latin typeface="Calibri" pitchFamily="34" charset="0"/>
                <a:ea typeface="ＭＳ Ｐゴシック"/>
              </a:rPr>
              <a:t> </a:t>
            </a:r>
            <a:r>
              <a:rPr lang="en-US" sz="3200" b="1" u="sng" kern="0" dirty="0" smtClean="0">
                <a:solidFill>
                  <a:srgbClr val="F8DCDC"/>
                </a:solidFill>
                <a:latin typeface="Calibri" pitchFamily="34" charset="0"/>
                <a:ea typeface="ＭＳ Ｐゴシック"/>
              </a:rPr>
              <a:t>three</a:t>
            </a:r>
            <a:r>
              <a:rPr lang="en-US" sz="3200" b="1" kern="0" dirty="0" smtClean="0">
                <a:solidFill>
                  <a:srgbClr val="F8DCDC"/>
                </a:solidFill>
                <a:latin typeface="Calibri" pitchFamily="34" charset="0"/>
                <a:ea typeface="ＭＳ Ｐゴシック"/>
              </a:rPr>
              <a:t> big questions…</a:t>
            </a:r>
          </a:p>
        </p:txBody>
      </p:sp>
      <p:sp>
        <p:nvSpPr>
          <p:cNvPr id="48" name="Title 1"/>
          <p:cNvSpPr txBox="1">
            <a:spLocks/>
          </p:cNvSpPr>
          <p:nvPr/>
        </p:nvSpPr>
        <p:spPr bwMode="auto">
          <a:xfrm>
            <a:off x="457200" y="10668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eaLnBrk="1" hangingPunct="1">
              <a:lnSpc>
                <a:spcPts val="3200"/>
              </a:lnSpc>
            </a:pPr>
            <a:r>
              <a:rPr lang="en-US" sz="4800" b="1" kern="0" dirty="0" smtClean="0">
                <a:solidFill>
                  <a:srgbClr val="FFFFFF"/>
                </a:solidFill>
                <a:latin typeface="Calibri" pitchFamily="34" charset="0"/>
                <a:ea typeface="ＭＳ Ｐゴシック"/>
              </a:rPr>
              <a:t>Who is there?</a:t>
            </a:r>
          </a:p>
        </p:txBody>
      </p:sp>
      <p:sp>
        <p:nvSpPr>
          <p:cNvPr id="52" name="Title 1"/>
          <p:cNvSpPr txBox="1">
            <a:spLocks/>
          </p:cNvSpPr>
          <p:nvPr/>
        </p:nvSpPr>
        <p:spPr bwMode="auto">
          <a:xfrm>
            <a:off x="457200" y="20193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eaLnBrk="1" hangingPunct="1">
              <a:lnSpc>
                <a:spcPts val="3200"/>
              </a:lnSpc>
            </a:pPr>
            <a:r>
              <a:rPr lang="en-US" sz="4800" b="1" kern="0" dirty="0" smtClean="0">
                <a:solidFill>
                  <a:srgbClr val="FFFFFF"/>
                </a:solidFill>
                <a:latin typeface="Calibri" pitchFamily="34" charset="0"/>
                <a:ea typeface="ＭＳ Ｐゴシック"/>
              </a:rPr>
              <a:t>What are they doing?</a:t>
            </a:r>
          </a:p>
        </p:txBody>
      </p:sp>
      <p:sp>
        <p:nvSpPr>
          <p:cNvPr id="6" name="Title 1"/>
          <p:cNvSpPr txBox="1">
            <a:spLocks/>
          </p:cNvSpPr>
          <p:nvPr/>
        </p:nvSpPr>
        <p:spPr bwMode="auto">
          <a:xfrm>
            <a:off x="457200" y="29718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eaLnBrk="1" hangingPunct="1">
              <a:lnSpc>
                <a:spcPts val="3200"/>
              </a:lnSpc>
            </a:pPr>
            <a:r>
              <a:rPr lang="en-US" sz="4800" b="1" kern="0" dirty="0" smtClean="0">
                <a:solidFill>
                  <a:srgbClr val="FFFFFF"/>
                </a:solidFill>
                <a:latin typeface="Calibri" pitchFamily="34" charset="0"/>
                <a:ea typeface="ＭＳ Ｐゴシック"/>
              </a:rPr>
              <a:t>What does it all mean?</a:t>
            </a:r>
          </a:p>
        </p:txBody>
      </p:sp>
      <p:sp>
        <p:nvSpPr>
          <p:cNvPr id="8" name="Rectangle 7"/>
          <p:cNvSpPr/>
          <p:nvPr/>
        </p:nvSpPr>
        <p:spPr bwMode="auto">
          <a:xfrm>
            <a:off x="1046813" y="1143000"/>
            <a:ext cx="7030387" cy="1752600"/>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pic>
        <p:nvPicPr>
          <p:cNvPr id="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1004" r="-649" b="2"/>
          <a:stretch/>
        </p:blipFill>
        <p:spPr bwMode="auto">
          <a:xfrm>
            <a:off x="2542017" y="4267200"/>
            <a:ext cx="4039978" cy="1993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9821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 t="30961" r="-765"/>
          <a:stretch/>
        </p:blipFill>
        <p:spPr bwMode="auto">
          <a:xfrm>
            <a:off x="722313" y="3657600"/>
            <a:ext cx="7758299" cy="2613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bwMode="auto">
          <a:xfrm>
            <a:off x="838200" y="990600"/>
            <a:ext cx="70104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marL="457200" indent="-274320" algn="l" eaLnBrk="1" hangingPunct="1">
              <a:buFont typeface="Arial" pitchFamily="34" charset="0"/>
              <a:buChar char="•"/>
            </a:pPr>
            <a:r>
              <a:rPr lang="en-US" sz="2400" kern="0" dirty="0">
                <a:solidFill>
                  <a:srgbClr val="FFFFFF"/>
                </a:solidFill>
                <a:latin typeface="Calibri" pitchFamily="34" charset="0"/>
                <a:ea typeface="ＭＳ Ｐゴシック"/>
              </a:rPr>
              <a:t>Compositional nature (</a:t>
            </a:r>
            <a:r>
              <a:rPr lang="el-GR" sz="2400" kern="0" dirty="0">
                <a:solidFill>
                  <a:srgbClr val="FFFFFF"/>
                </a:solidFill>
                <a:latin typeface="Calibri" pitchFamily="34" charset="0"/>
                <a:ea typeface="ＭＳ Ｐゴシック"/>
              </a:rPr>
              <a:t>Σ</a:t>
            </a:r>
            <a:r>
              <a:rPr lang="en-US" sz="2400" kern="0" dirty="0">
                <a:solidFill>
                  <a:srgbClr val="FFFFFF"/>
                </a:solidFill>
                <a:latin typeface="Calibri" pitchFamily="34" charset="0"/>
                <a:ea typeface="ＭＳ Ｐゴシック"/>
              </a:rPr>
              <a:t> = 1</a:t>
            </a:r>
            <a:r>
              <a:rPr lang="en-US" sz="2400" kern="0" dirty="0" smtClean="0">
                <a:solidFill>
                  <a:srgbClr val="FFFFFF"/>
                </a:solidFill>
                <a:latin typeface="Calibri" pitchFamily="34" charset="0"/>
                <a:ea typeface="ＭＳ Ｐゴシック"/>
              </a:rPr>
              <a:t>)</a:t>
            </a:r>
          </a:p>
          <a:p>
            <a:pPr marL="914400" lvl="1" indent="-274320" algn="l" eaLnBrk="1" hangingPunct="1">
              <a:buFont typeface="Arial" pitchFamily="34" charset="0"/>
              <a:buChar char="•"/>
            </a:pPr>
            <a:r>
              <a:rPr lang="en-US" sz="2400" kern="0" dirty="0" smtClean="0">
                <a:solidFill>
                  <a:srgbClr val="FFFFFF"/>
                </a:solidFill>
                <a:latin typeface="Calibri" pitchFamily="34" charset="0"/>
              </a:rPr>
              <a:t>Abundance is relative, not absolute</a:t>
            </a:r>
          </a:p>
          <a:p>
            <a:pPr marL="457200" indent="-274320" algn="l" eaLnBrk="1" hangingPunct="1">
              <a:buFont typeface="Arial" pitchFamily="34" charset="0"/>
              <a:buChar char="•"/>
            </a:pPr>
            <a:r>
              <a:rPr lang="en-US" sz="2400" kern="0" dirty="0" smtClean="0">
                <a:solidFill>
                  <a:srgbClr val="FFFFFF"/>
                </a:solidFill>
                <a:latin typeface="Calibri" pitchFamily="34" charset="0"/>
                <a:ea typeface="ＭＳ Ｐゴシック"/>
              </a:rPr>
              <a:t>High dynamic range </a:t>
            </a:r>
          </a:p>
          <a:p>
            <a:pPr marL="457200" indent="-274320" algn="l" eaLnBrk="1" hangingPunct="1">
              <a:buFont typeface="Arial" pitchFamily="34" charset="0"/>
              <a:buChar char="•"/>
            </a:pPr>
            <a:r>
              <a:rPr lang="en-US" sz="2400" kern="0" dirty="0" smtClean="0">
                <a:solidFill>
                  <a:srgbClr val="FFFFFF"/>
                </a:solidFill>
                <a:latin typeface="Calibri" pitchFamily="34" charset="0"/>
                <a:ea typeface="ＭＳ Ｐゴシック"/>
              </a:rPr>
              <a:t>Often sparse (sample dominated by a few species)</a:t>
            </a:r>
          </a:p>
          <a:p>
            <a:pPr marL="457200" indent="-274320" algn="l" eaLnBrk="1" hangingPunct="1">
              <a:buFont typeface="Arial" pitchFamily="34" charset="0"/>
              <a:buChar char="•"/>
            </a:pPr>
            <a:r>
              <a:rPr lang="en-US" sz="2400" kern="0" dirty="0" smtClean="0">
                <a:solidFill>
                  <a:srgbClr val="FFFFFF"/>
                </a:solidFill>
                <a:latin typeface="Calibri" pitchFamily="34" charset="0"/>
                <a:ea typeface="ＭＳ Ｐゴシック"/>
              </a:rPr>
              <a:t>Noisy</a:t>
            </a:r>
          </a:p>
          <a:p>
            <a:pPr marL="457200" indent="-274320" algn="l" eaLnBrk="1" hangingPunct="1">
              <a:buFont typeface="Arial" pitchFamily="34" charset="0"/>
              <a:buChar char="•"/>
            </a:pPr>
            <a:r>
              <a:rPr lang="en-US" sz="2400" kern="0" dirty="0" smtClean="0">
                <a:solidFill>
                  <a:srgbClr val="FFFFFF"/>
                </a:solidFill>
                <a:latin typeface="Calibri" pitchFamily="34" charset="0"/>
                <a:ea typeface="ＭＳ Ｐゴシック"/>
              </a:rPr>
              <a:t>Hierarchical organization</a:t>
            </a:r>
            <a:endParaRPr lang="en-US" sz="2400" kern="0" dirty="0">
              <a:solidFill>
                <a:srgbClr val="FFFFFF"/>
              </a:solidFill>
              <a:latin typeface="Calibri" pitchFamily="34" charset="0"/>
              <a:ea typeface="ＭＳ Ｐゴシック"/>
            </a:endParaRPr>
          </a:p>
        </p:txBody>
      </p:sp>
      <p:sp>
        <p:nvSpPr>
          <p:cNvPr id="7" name="Title 1"/>
          <p:cNvSpPr txBox="1">
            <a:spLocks/>
          </p:cNvSpPr>
          <p:nvPr/>
        </p:nvSpPr>
        <p:spPr bwMode="auto">
          <a:xfrm>
            <a:off x="914400" y="762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algn="l" eaLnBrk="1" hangingPunct="1">
              <a:lnSpc>
                <a:spcPts val="3200"/>
              </a:lnSpc>
            </a:pPr>
            <a:r>
              <a:rPr lang="en-US" sz="3200" b="1" kern="0" dirty="0" smtClean="0">
                <a:solidFill>
                  <a:srgbClr val="F8DCDC"/>
                </a:solidFill>
                <a:latin typeface="Calibri" pitchFamily="34" charset="0"/>
                <a:ea typeface="ＭＳ Ｐゴシック"/>
              </a:rPr>
              <a:t>Properties of </a:t>
            </a:r>
            <a:r>
              <a:rPr lang="en-US" sz="3200" b="1" kern="0" dirty="0" err="1" smtClean="0">
                <a:solidFill>
                  <a:srgbClr val="F8DCDC"/>
                </a:solidFill>
                <a:latin typeface="Calibri" pitchFamily="34" charset="0"/>
                <a:ea typeface="ＭＳ Ｐゴシック"/>
              </a:rPr>
              <a:t>microbiome</a:t>
            </a:r>
            <a:r>
              <a:rPr lang="en-US" sz="3200" b="1" kern="0" dirty="0" smtClean="0">
                <a:solidFill>
                  <a:srgbClr val="F8DCDC"/>
                </a:solidFill>
                <a:latin typeface="Calibri" pitchFamily="34" charset="0"/>
                <a:ea typeface="ＭＳ Ｐゴシック"/>
              </a:rPr>
              <a:t> data</a:t>
            </a:r>
          </a:p>
        </p:txBody>
      </p:sp>
    </p:spTree>
    <p:extLst>
      <p:ext uri="{BB962C8B-B14F-4D97-AF65-F5344CB8AC3E}">
        <p14:creationId xmlns:p14="http://schemas.microsoft.com/office/powerpoint/2010/main" val="2732684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itle 1"/>
          <p:cNvSpPr txBox="1">
            <a:spLocks/>
          </p:cNvSpPr>
          <p:nvPr/>
        </p:nvSpPr>
        <p:spPr bwMode="auto">
          <a:xfrm>
            <a:off x="914400" y="762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algn="l" eaLnBrk="1" hangingPunct="1">
              <a:lnSpc>
                <a:spcPts val="3200"/>
              </a:lnSpc>
            </a:pPr>
            <a:r>
              <a:rPr lang="en-US" sz="3200" b="1" kern="0" dirty="0" smtClean="0">
                <a:solidFill>
                  <a:srgbClr val="F8DCDC"/>
                </a:solidFill>
                <a:latin typeface="Calibri" pitchFamily="34" charset="0"/>
                <a:ea typeface="ＭＳ Ｐゴシック"/>
              </a:rPr>
              <a:t>The two big questions…</a:t>
            </a:r>
          </a:p>
        </p:txBody>
      </p:sp>
      <p:sp>
        <p:nvSpPr>
          <p:cNvPr id="48" name="Title 1"/>
          <p:cNvSpPr txBox="1">
            <a:spLocks/>
          </p:cNvSpPr>
          <p:nvPr/>
        </p:nvSpPr>
        <p:spPr bwMode="auto">
          <a:xfrm>
            <a:off x="457200" y="1752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eaLnBrk="1" hangingPunct="1">
              <a:lnSpc>
                <a:spcPts val="3200"/>
              </a:lnSpc>
            </a:pPr>
            <a:r>
              <a:rPr lang="en-US" sz="4800" b="1" kern="0" dirty="0" smtClean="0">
                <a:solidFill>
                  <a:srgbClr val="FFFFFF"/>
                </a:solidFill>
                <a:latin typeface="Calibri" pitchFamily="34" charset="0"/>
                <a:ea typeface="ＭＳ Ｐゴシック"/>
              </a:rPr>
              <a:t>Who is there?</a:t>
            </a:r>
          </a:p>
        </p:txBody>
      </p:sp>
      <p:sp>
        <p:nvSpPr>
          <p:cNvPr id="49" name="Title 1"/>
          <p:cNvSpPr txBox="1">
            <a:spLocks/>
          </p:cNvSpPr>
          <p:nvPr/>
        </p:nvSpPr>
        <p:spPr bwMode="auto">
          <a:xfrm>
            <a:off x="457200" y="22860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eaLnBrk="1" hangingPunct="1">
              <a:lnSpc>
                <a:spcPts val="3200"/>
              </a:lnSpc>
            </a:pPr>
            <a:r>
              <a:rPr lang="en-US" sz="3600" kern="0" dirty="0" smtClean="0">
                <a:solidFill>
                  <a:srgbClr val="FFFFFF"/>
                </a:solidFill>
                <a:latin typeface="Calibri" pitchFamily="34" charset="0"/>
                <a:ea typeface="ＭＳ Ｐゴシック"/>
              </a:rPr>
              <a:t>(taxonomic profiling)</a:t>
            </a:r>
          </a:p>
        </p:txBody>
      </p:sp>
      <p:sp>
        <p:nvSpPr>
          <p:cNvPr id="52" name="Title 1"/>
          <p:cNvSpPr txBox="1">
            <a:spLocks/>
          </p:cNvSpPr>
          <p:nvPr/>
        </p:nvSpPr>
        <p:spPr bwMode="auto">
          <a:xfrm>
            <a:off x="457200" y="38100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eaLnBrk="1" hangingPunct="1">
              <a:lnSpc>
                <a:spcPts val="3200"/>
              </a:lnSpc>
            </a:pPr>
            <a:r>
              <a:rPr lang="en-US" sz="4800" b="1" kern="0" dirty="0" smtClean="0">
                <a:solidFill>
                  <a:srgbClr val="FFFFFF"/>
                </a:solidFill>
                <a:latin typeface="Calibri" pitchFamily="34" charset="0"/>
                <a:ea typeface="ＭＳ Ｐゴシック"/>
              </a:rPr>
              <a:t>What are they doing?</a:t>
            </a:r>
          </a:p>
        </p:txBody>
      </p:sp>
      <p:sp>
        <p:nvSpPr>
          <p:cNvPr id="53" name="Title 1"/>
          <p:cNvSpPr txBox="1">
            <a:spLocks/>
          </p:cNvSpPr>
          <p:nvPr/>
        </p:nvSpPr>
        <p:spPr bwMode="auto">
          <a:xfrm>
            <a:off x="457200" y="43434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eaLnBrk="1" hangingPunct="1">
              <a:lnSpc>
                <a:spcPts val="3200"/>
              </a:lnSpc>
            </a:pPr>
            <a:r>
              <a:rPr lang="en-US" sz="3600" kern="0" dirty="0" smtClean="0">
                <a:solidFill>
                  <a:srgbClr val="FFFFFF"/>
                </a:solidFill>
                <a:latin typeface="Calibri" pitchFamily="34" charset="0"/>
                <a:ea typeface="ＭＳ Ｐゴシック"/>
              </a:rPr>
              <a:t>(functional profiling)</a:t>
            </a:r>
          </a:p>
        </p:txBody>
      </p:sp>
      <p:sp>
        <p:nvSpPr>
          <p:cNvPr id="54" name="Rectangle 53"/>
          <p:cNvSpPr/>
          <p:nvPr/>
        </p:nvSpPr>
        <p:spPr bwMode="auto">
          <a:xfrm>
            <a:off x="1046813" y="3276600"/>
            <a:ext cx="7030387" cy="2542318"/>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Tree>
    <p:extLst>
      <p:ext uri="{BB962C8B-B14F-4D97-AF65-F5344CB8AC3E}">
        <p14:creationId xmlns:p14="http://schemas.microsoft.com/office/powerpoint/2010/main" val="31183109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2" grpId="0"/>
      <p:bldP spid="53" grpId="0"/>
      <p:bldP spid="5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 t="-1004" r="-649" b="2"/>
          <a:stretch/>
        </p:blipFill>
        <p:spPr bwMode="auto">
          <a:xfrm>
            <a:off x="722313" y="2438400"/>
            <a:ext cx="7749334" cy="3824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bwMode="auto">
          <a:xfrm>
            <a:off x="838200" y="914400"/>
            <a:ext cx="73914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marL="457200" indent="-274320" algn="l" eaLnBrk="1" hangingPunct="1">
              <a:buFont typeface="Arial" pitchFamily="34" charset="0"/>
              <a:buChar char="•"/>
            </a:pPr>
            <a:r>
              <a:rPr lang="en-US" sz="2400" kern="0" dirty="0" smtClean="0">
                <a:solidFill>
                  <a:srgbClr val="FFFFFF"/>
                </a:solidFill>
                <a:latin typeface="Calibri" pitchFamily="34" charset="0"/>
                <a:ea typeface="ＭＳ Ｐゴシック"/>
              </a:rPr>
              <a:t>General problem: correlate </a:t>
            </a:r>
            <a:r>
              <a:rPr lang="en-US" sz="2400" kern="0" dirty="0" err="1" smtClean="0">
                <a:solidFill>
                  <a:srgbClr val="FFFFFF"/>
                </a:solidFill>
                <a:latin typeface="Calibri" pitchFamily="34" charset="0"/>
                <a:ea typeface="ＭＳ Ｐゴシック"/>
              </a:rPr>
              <a:t>microbiome</a:t>
            </a:r>
            <a:r>
              <a:rPr lang="en-US" sz="2400" kern="0" dirty="0" smtClean="0">
                <a:solidFill>
                  <a:srgbClr val="FFFFFF"/>
                </a:solidFill>
                <a:latin typeface="Calibri" pitchFamily="34" charset="0"/>
                <a:ea typeface="ＭＳ Ｐゴシック"/>
              </a:rPr>
              <a:t> features with metadata (potentially controlling for other features)</a:t>
            </a:r>
          </a:p>
          <a:p>
            <a:pPr marL="457200" indent="-274320" algn="l" eaLnBrk="1" hangingPunct="1">
              <a:buFont typeface="Arial" pitchFamily="34" charset="0"/>
              <a:buChar char="•"/>
            </a:pPr>
            <a:r>
              <a:rPr lang="en-US" sz="2400" kern="0" dirty="0" smtClean="0">
                <a:solidFill>
                  <a:srgbClr val="FFFFFF"/>
                </a:solidFill>
                <a:latin typeface="Calibri" pitchFamily="34" charset="0"/>
                <a:ea typeface="ＭＳ Ｐゴシック"/>
              </a:rPr>
              <a:t>Intuitively summarize the results</a:t>
            </a:r>
            <a:endParaRPr lang="en-US" sz="2400" kern="0" dirty="0">
              <a:solidFill>
                <a:srgbClr val="FFFFFF"/>
              </a:solidFill>
              <a:latin typeface="Calibri" pitchFamily="34" charset="0"/>
              <a:ea typeface="ＭＳ Ｐゴシック"/>
            </a:endParaRPr>
          </a:p>
        </p:txBody>
      </p:sp>
      <p:sp>
        <p:nvSpPr>
          <p:cNvPr id="6" name="Title 1"/>
          <p:cNvSpPr txBox="1">
            <a:spLocks/>
          </p:cNvSpPr>
          <p:nvPr/>
        </p:nvSpPr>
        <p:spPr bwMode="auto">
          <a:xfrm>
            <a:off x="914400" y="762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algn="l" eaLnBrk="1" hangingPunct="1">
              <a:lnSpc>
                <a:spcPts val="3200"/>
              </a:lnSpc>
            </a:pPr>
            <a:r>
              <a:rPr lang="en-US" sz="3200" b="1" kern="0" dirty="0" smtClean="0">
                <a:solidFill>
                  <a:srgbClr val="F8DCDC"/>
                </a:solidFill>
                <a:latin typeface="Calibri" pitchFamily="34" charset="0"/>
                <a:ea typeface="ＭＳ Ｐゴシック"/>
              </a:rPr>
              <a:t>Properties of </a:t>
            </a:r>
            <a:r>
              <a:rPr lang="en-US" sz="3200" b="1" kern="0" dirty="0" err="1" smtClean="0">
                <a:solidFill>
                  <a:srgbClr val="F8DCDC"/>
                </a:solidFill>
                <a:latin typeface="Calibri" pitchFamily="34" charset="0"/>
                <a:ea typeface="ＭＳ Ｐゴシック"/>
              </a:rPr>
              <a:t>microbiome</a:t>
            </a:r>
            <a:r>
              <a:rPr lang="en-US" sz="3200" b="1" kern="0" dirty="0" smtClean="0">
                <a:solidFill>
                  <a:srgbClr val="F8DCDC"/>
                </a:solidFill>
                <a:latin typeface="Calibri" pitchFamily="34" charset="0"/>
                <a:ea typeface="ＭＳ Ｐゴシック"/>
              </a:rPr>
              <a:t> data</a:t>
            </a:r>
          </a:p>
        </p:txBody>
      </p:sp>
    </p:spTree>
    <p:extLst>
      <p:ext uri="{BB962C8B-B14F-4D97-AF65-F5344CB8AC3E}">
        <p14:creationId xmlns:p14="http://schemas.microsoft.com/office/powerpoint/2010/main" val="2230580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Users\eblis\Documents\My Dropbox\working\berkeley_08-06-10\people_files\nicola-segata.jpg"/>
          <p:cNvPicPr>
            <a:picLocks noChangeAspect="1" noChangeArrowheads="1"/>
          </p:cNvPicPr>
          <p:nvPr/>
        </p:nvPicPr>
        <p:blipFill>
          <a:blip r:embed="rId2" cstate="print"/>
          <a:srcRect/>
          <a:stretch>
            <a:fillRect/>
          </a:stretch>
        </p:blipFill>
        <p:spPr bwMode="auto">
          <a:xfrm>
            <a:off x="8305800" y="103365"/>
            <a:ext cx="731520" cy="963435"/>
          </a:xfrm>
          <a:prstGeom prst="roundRect">
            <a:avLst/>
          </a:prstGeom>
          <a:noFill/>
        </p:spPr>
      </p:pic>
      <p:sp>
        <p:nvSpPr>
          <p:cNvPr id="18" name="TextBox 17"/>
          <p:cNvSpPr txBox="1"/>
          <p:nvPr/>
        </p:nvSpPr>
        <p:spPr>
          <a:xfrm>
            <a:off x="7616188" y="103365"/>
            <a:ext cx="689612" cy="461665"/>
          </a:xfrm>
          <a:prstGeom prst="rect">
            <a:avLst/>
          </a:prstGeom>
          <a:noFill/>
        </p:spPr>
        <p:txBody>
          <a:bodyPr wrap="none" rtlCol="0">
            <a:spAutoFit/>
          </a:bodyPr>
          <a:lstStyle/>
          <a:p>
            <a:pPr algn="r"/>
            <a:r>
              <a:rPr lang="en-US" sz="1200" b="1" i="1" dirty="0" smtClean="0">
                <a:solidFill>
                  <a:srgbClr val="FFFFFF"/>
                </a:solidFill>
              </a:rPr>
              <a:t>Nicola</a:t>
            </a:r>
          </a:p>
          <a:p>
            <a:pPr algn="r"/>
            <a:r>
              <a:rPr lang="en-US" sz="1200" b="1" i="1" dirty="0" err="1" smtClean="0">
                <a:solidFill>
                  <a:srgbClr val="FFFFFF"/>
                </a:solidFill>
              </a:rPr>
              <a:t>Segata</a:t>
            </a:r>
            <a:endParaRPr lang="en-US" sz="1200" b="1" i="1" dirty="0" smtClean="0">
              <a:solidFill>
                <a:srgbClr val="FFFFFF"/>
              </a:solidFill>
            </a:endParaRPr>
          </a:p>
        </p:txBody>
      </p:sp>
      <p:sp>
        <p:nvSpPr>
          <p:cNvPr id="19" name="Title 1"/>
          <p:cNvSpPr txBox="1">
            <a:spLocks/>
          </p:cNvSpPr>
          <p:nvPr/>
        </p:nvSpPr>
        <p:spPr bwMode="auto">
          <a:xfrm>
            <a:off x="914400" y="762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algn="l" eaLnBrk="1" hangingPunct="1">
              <a:lnSpc>
                <a:spcPts val="3200"/>
              </a:lnSpc>
            </a:pPr>
            <a:r>
              <a:rPr lang="en-US" sz="3200" b="1" kern="0" dirty="0" err="1" smtClean="0">
                <a:solidFill>
                  <a:srgbClr val="F8DCDC"/>
                </a:solidFill>
                <a:latin typeface="Calibri" pitchFamily="34" charset="0"/>
                <a:ea typeface="ＭＳ Ｐゴシック"/>
              </a:rPr>
              <a:t>LEfSe</a:t>
            </a:r>
            <a:r>
              <a:rPr lang="en-US" sz="3200" kern="0" dirty="0" smtClean="0">
                <a:solidFill>
                  <a:srgbClr val="F8DCDC"/>
                </a:solidFill>
                <a:latin typeface="Calibri" pitchFamily="34" charset="0"/>
                <a:ea typeface="ＭＳ Ｐゴシック"/>
              </a:rPr>
              <a:t>:</a:t>
            </a:r>
            <a:r>
              <a:rPr lang="en-US" sz="3200" b="1" kern="0" dirty="0" smtClean="0">
                <a:solidFill>
                  <a:srgbClr val="F8DCDC"/>
                </a:solidFill>
                <a:latin typeface="Calibri" pitchFamily="34" charset="0"/>
                <a:ea typeface="ＭＳ Ｐゴシック"/>
              </a:rPr>
              <a:t> </a:t>
            </a:r>
            <a:r>
              <a:rPr lang="en-US" sz="3200" u="sng" kern="0" dirty="0" smtClean="0">
                <a:solidFill>
                  <a:srgbClr val="F8DCDC"/>
                </a:solidFill>
                <a:latin typeface="Calibri" pitchFamily="34" charset="0"/>
                <a:ea typeface="ＭＳ Ｐゴシック"/>
              </a:rPr>
              <a:t>L</a:t>
            </a:r>
            <a:r>
              <a:rPr lang="en-US" sz="3200" kern="0" dirty="0" smtClean="0">
                <a:solidFill>
                  <a:srgbClr val="F8DCDC"/>
                </a:solidFill>
                <a:latin typeface="Calibri" pitchFamily="34" charset="0"/>
                <a:ea typeface="ＭＳ Ｐゴシック"/>
              </a:rPr>
              <a:t>DA </a:t>
            </a:r>
            <a:r>
              <a:rPr lang="en-US" sz="3200" u="sng" kern="0" dirty="0" smtClean="0">
                <a:solidFill>
                  <a:srgbClr val="F8DCDC"/>
                </a:solidFill>
                <a:latin typeface="Calibri" pitchFamily="34" charset="0"/>
                <a:ea typeface="ＭＳ Ｐゴシック"/>
              </a:rPr>
              <a:t>Ef</a:t>
            </a:r>
            <a:r>
              <a:rPr lang="en-US" sz="3200" kern="0" dirty="0" smtClean="0">
                <a:solidFill>
                  <a:srgbClr val="F8DCDC"/>
                </a:solidFill>
                <a:latin typeface="Calibri" pitchFamily="34" charset="0"/>
                <a:ea typeface="ＭＳ Ｐゴシック"/>
              </a:rPr>
              <a:t>fect </a:t>
            </a:r>
            <a:r>
              <a:rPr lang="en-US" sz="3200" u="sng" kern="0" dirty="0" smtClean="0">
                <a:solidFill>
                  <a:srgbClr val="F8DCDC"/>
                </a:solidFill>
                <a:latin typeface="Calibri" pitchFamily="34" charset="0"/>
                <a:ea typeface="ＭＳ Ｐゴシック"/>
              </a:rPr>
              <a:t>S</a:t>
            </a:r>
            <a:r>
              <a:rPr lang="en-US" sz="3200" kern="0" dirty="0" smtClean="0">
                <a:solidFill>
                  <a:srgbClr val="F8DCDC"/>
                </a:solidFill>
                <a:latin typeface="Calibri" pitchFamily="34" charset="0"/>
                <a:ea typeface="ＭＳ Ｐゴシック"/>
              </a:rPr>
              <a:t>iz</a:t>
            </a:r>
            <a:r>
              <a:rPr lang="en-US" sz="3200" u="sng" kern="0" dirty="0" smtClean="0">
                <a:solidFill>
                  <a:srgbClr val="F8DCDC"/>
                </a:solidFill>
                <a:latin typeface="Calibri" pitchFamily="34" charset="0"/>
                <a:ea typeface="ＭＳ Ｐゴシック"/>
              </a:rPr>
              <a:t>e</a:t>
            </a:r>
          </a:p>
          <a:p>
            <a:pPr algn="l" eaLnBrk="1" hangingPunct="1">
              <a:lnSpc>
                <a:spcPts val="3200"/>
              </a:lnSpc>
            </a:pPr>
            <a:r>
              <a:rPr lang="en-US" sz="3200" i="1" kern="0" dirty="0" smtClean="0">
                <a:solidFill>
                  <a:srgbClr val="F8DCDC"/>
                </a:solidFill>
                <a:latin typeface="Calibri" pitchFamily="34" charset="0"/>
                <a:ea typeface="ＭＳ Ｐゴシック"/>
              </a:rPr>
              <a:t>Finding </a:t>
            </a:r>
            <a:r>
              <a:rPr lang="en-US" sz="3200" i="1" kern="0" dirty="0" err="1" smtClean="0">
                <a:solidFill>
                  <a:srgbClr val="F8DCDC"/>
                </a:solidFill>
                <a:latin typeface="Calibri" pitchFamily="34" charset="0"/>
                <a:ea typeface="ＭＳ Ｐゴシック"/>
              </a:rPr>
              <a:t>metagenomic</a:t>
            </a:r>
            <a:r>
              <a:rPr lang="en-US" sz="3200" i="1" kern="0" dirty="0" smtClean="0">
                <a:solidFill>
                  <a:srgbClr val="F8DCDC"/>
                </a:solidFill>
                <a:latin typeface="Calibri" pitchFamily="34" charset="0"/>
                <a:ea typeface="ＭＳ Ｐゴシック"/>
              </a:rPr>
              <a:t> biomarkers</a:t>
            </a:r>
          </a:p>
        </p:txBody>
      </p:sp>
      <p:pic>
        <p:nvPicPr>
          <p:cNvPr id="16"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450" y="1447800"/>
            <a:ext cx="8820150" cy="4335830"/>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067" y="1446427"/>
            <a:ext cx="7782721" cy="4334256"/>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067" y="1447420"/>
            <a:ext cx="7071486" cy="4334256"/>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529" y="1447799"/>
            <a:ext cx="4434840" cy="4334555"/>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067" y="1446427"/>
            <a:ext cx="4109558" cy="4334256"/>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085" y="1447800"/>
            <a:ext cx="2960697" cy="3959352"/>
          </a:xfrm>
          <a:prstGeom prst="rect">
            <a:avLst/>
          </a:prstGeom>
        </p:spPr>
      </p:pic>
      <p:sp>
        <p:nvSpPr>
          <p:cNvPr id="25" name="TextBox 24"/>
          <p:cNvSpPr txBox="1"/>
          <p:nvPr/>
        </p:nvSpPr>
        <p:spPr>
          <a:xfrm>
            <a:off x="2895600" y="5867400"/>
            <a:ext cx="1627625" cy="830997"/>
          </a:xfrm>
          <a:prstGeom prst="rect">
            <a:avLst/>
          </a:prstGeom>
          <a:noFill/>
        </p:spPr>
        <p:txBody>
          <a:bodyPr wrap="none" rtlCol="0">
            <a:spAutoFit/>
          </a:bodyPr>
          <a:lstStyle/>
          <a:p>
            <a:pPr algn="ctr"/>
            <a:r>
              <a:rPr lang="en-US" dirty="0" smtClean="0">
                <a:solidFill>
                  <a:srgbClr val="FFFFFF"/>
                </a:solidFill>
                <a:latin typeface="Calibri" pitchFamily="34" charset="0"/>
              </a:rPr>
              <a:t>Statistical</a:t>
            </a:r>
          </a:p>
          <a:p>
            <a:pPr algn="ctr"/>
            <a:r>
              <a:rPr lang="en-US" dirty="0" smtClean="0">
                <a:solidFill>
                  <a:srgbClr val="FFFFFF"/>
                </a:solidFill>
                <a:latin typeface="Calibri" pitchFamily="34" charset="0"/>
              </a:rPr>
              <a:t>consistency</a:t>
            </a:r>
            <a:endParaRPr lang="en-US" dirty="0">
              <a:solidFill>
                <a:srgbClr val="FFFFFF"/>
              </a:solidFill>
              <a:latin typeface="Calibri" pitchFamily="34" charset="0"/>
            </a:endParaRPr>
          </a:p>
        </p:txBody>
      </p:sp>
      <p:sp>
        <p:nvSpPr>
          <p:cNvPr id="26" name="TextBox 25"/>
          <p:cNvSpPr txBox="1"/>
          <p:nvPr/>
        </p:nvSpPr>
        <p:spPr>
          <a:xfrm>
            <a:off x="4925575" y="5867400"/>
            <a:ext cx="1627625" cy="830997"/>
          </a:xfrm>
          <a:prstGeom prst="rect">
            <a:avLst/>
          </a:prstGeom>
          <a:noFill/>
        </p:spPr>
        <p:txBody>
          <a:bodyPr wrap="none" rtlCol="0">
            <a:spAutoFit/>
          </a:bodyPr>
          <a:lstStyle/>
          <a:p>
            <a:pPr algn="ctr"/>
            <a:r>
              <a:rPr lang="en-US" dirty="0" smtClean="0">
                <a:solidFill>
                  <a:srgbClr val="FFFFFF"/>
                </a:solidFill>
                <a:latin typeface="Calibri" pitchFamily="34" charset="0"/>
              </a:rPr>
              <a:t>Biological</a:t>
            </a:r>
          </a:p>
          <a:p>
            <a:pPr algn="ctr"/>
            <a:r>
              <a:rPr lang="en-US" dirty="0" smtClean="0">
                <a:solidFill>
                  <a:srgbClr val="FFFFFF"/>
                </a:solidFill>
                <a:latin typeface="Calibri" pitchFamily="34" charset="0"/>
              </a:rPr>
              <a:t>consistency</a:t>
            </a:r>
            <a:endParaRPr lang="en-US" dirty="0">
              <a:solidFill>
                <a:srgbClr val="FFFFFF"/>
              </a:solidFill>
              <a:latin typeface="Calibri" pitchFamily="34" charset="0"/>
            </a:endParaRPr>
          </a:p>
        </p:txBody>
      </p:sp>
      <p:sp>
        <p:nvSpPr>
          <p:cNvPr id="27" name="TextBox 26"/>
          <p:cNvSpPr txBox="1"/>
          <p:nvPr/>
        </p:nvSpPr>
        <p:spPr>
          <a:xfrm>
            <a:off x="7633183" y="5867400"/>
            <a:ext cx="1418978" cy="830997"/>
          </a:xfrm>
          <a:prstGeom prst="rect">
            <a:avLst/>
          </a:prstGeom>
          <a:noFill/>
        </p:spPr>
        <p:txBody>
          <a:bodyPr wrap="none" rtlCol="0">
            <a:spAutoFit/>
          </a:bodyPr>
          <a:lstStyle/>
          <a:p>
            <a:pPr algn="ctr"/>
            <a:r>
              <a:rPr lang="en-US" dirty="0" smtClean="0">
                <a:solidFill>
                  <a:srgbClr val="FFFFFF"/>
                </a:solidFill>
                <a:latin typeface="Calibri" pitchFamily="34" charset="0"/>
              </a:rPr>
              <a:t>Biological</a:t>
            </a:r>
          </a:p>
          <a:p>
            <a:pPr algn="ctr"/>
            <a:r>
              <a:rPr lang="en-US" dirty="0" smtClean="0">
                <a:solidFill>
                  <a:srgbClr val="FFFFFF"/>
                </a:solidFill>
                <a:latin typeface="Calibri" pitchFamily="34" charset="0"/>
              </a:rPr>
              <a:t>Effect size</a:t>
            </a:r>
            <a:endParaRPr lang="en-US" dirty="0">
              <a:solidFill>
                <a:srgbClr val="FFFFFF"/>
              </a:solidFill>
              <a:latin typeface="Calibri" pitchFamily="34" charset="0"/>
            </a:endParaRPr>
          </a:p>
        </p:txBody>
      </p:sp>
    </p:spTree>
    <p:extLst>
      <p:ext uri="{BB962C8B-B14F-4D97-AF65-F5344CB8AC3E}">
        <p14:creationId xmlns:p14="http://schemas.microsoft.com/office/powerpoint/2010/main" val="3860458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4"/>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2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2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par>
                          <p:cTn id="27" fill="hold">
                            <p:stCondLst>
                              <p:cond delay="0"/>
                            </p:stCondLst>
                            <p:childTnLst>
                              <p:par>
                                <p:cTn id="28" presetID="1" presetClass="exit" presetSubtype="0" fill="hold" nodeType="afterEffect">
                                  <p:stCondLst>
                                    <p:cond delay="0"/>
                                  </p:stCondLst>
                                  <p:childTnLst>
                                    <p:set>
                                      <p:cBhvr>
                                        <p:cTn id="29" dur="1" fill="hold">
                                          <p:stCondLst>
                                            <p:cond delay="0"/>
                                          </p:stCondLst>
                                        </p:cTn>
                                        <p:tgtEl>
                                          <p:spTgt spid="21"/>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1" presetClass="exit" presetSubtype="0" fill="hold" nodeType="withEffect">
                                  <p:stCondLst>
                                    <p:cond delay="0"/>
                                  </p:stCondLst>
                                  <p:childTnLst>
                                    <p:set>
                                      <p:cBhvr>
                                        <p:cTn id="33" dur="1" fill="hold">
                                          <p:stCondLst>
                                            <p:cond delay="0"/>
                                          </p:stCondLst>
                                        </p:cTn>
                                        <p:tgtEl>
                                          <p:spTgt spid="20"/>
                                        </p:tgtEl>
                                        <p:attrNameLst>
                                          <p:attrName>style.visibility</p:attrName>
                                        </p:attrNameLst>
                                      </p:cBhvr>
                                      <p:to>
                                        <p:strVal val="hidden"/>
                                      </p:to>
                                    </p:set>
                                  </p:childTnLst>
                                </p:cTn>
                              </p:par>
                              <p:par>
                                <p:cTn id="34" presetID="1"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franzosa\Dropbox\Active Work\1_Bacteria-Actinobacteri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298" y="2205038"/>
            <a:ext cx="7441405" cy="2976562"/>
          </a:xfrm>
          <a:prstGeom prst="round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914400" y="762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algn="l" eaLnBrk="1" hangingPunct="1">
              <a:lnSpc>
                <a:spcPts val="3200"/>
              </a:lnSpc>
            </a:pPr>
            <a:r>
              <a:rPr lang="en-US" sz="3200" b="1" kern="0" dirty="0" smtClean="0">
                <a:solidFill>
                  <a:srgbClr val="F8DCDC"/>
                </a:solidFill>
                <a:latin typeface="Calibri" pitchFamily="34" charset="0"/>
                <a:ea typeface="ＭＳ Ｐゴシック"/>
              </a:rPr>
              <a:t>Example </a:t>
            </a:r>
            <a:r>
              <a:rPr lang="en-US" sz="3200" b="1" kern="0" dirty="0" err="1" smtClean="0">
                <a:solidFill>
                  <a:srgbClr val="F8DCDC"/>
                </a:solidFill>
                <a:latin typeface="Calibri" pitchFamily="34" charset="0"/>
                <a:ea typeface="ＭＳ Ｐゴシック"/>
              </a:rPr>
              <a:t>LEfSe</a:t>
            </a:r>
            <a:r>
              <a:rPr lang="en-US" sz="3200" b="1" kern="0" dirty="0" smtClean="0">
                <a:solidFill>
                  <a:srgbClr val="F8DCDC"/>
                </a:solidFill>
                <a:latin typeface="Calibri" pitchFamily="34" charset="0"/>
                <a:ea typeface="ＭＳ Ｐゴシック"/>
              </a:rPr>
              <a:t> application:</a:t>
            </a:r>
          </a:p>
          <a:p>
            <a:pPr algn="l" eaLnBrk="1" hangingPunct="1">
              <a:lnSpc>
                <a:spcPts val="3200"/>
              </a:lnSpc>
            </a:pPr>
            <a:r>
              <a:rPr lang="en-US" sz="3200" kern="0" dirty="0" smtClean="0">
                <a:solidFill>
                  <a:srgbClr val="F8DCDC"/>
                </a:solidFill>
                <a:latin typeface="Calibri" pitchFamily="34" charset="0"/>
                <a:ea typeface="ＭＳ Ｐゴシック"/>
              </a:rPr>
              <a:t>Find O</a:t>
            </a:r>
            <a:r>
              <a:rPr lang="en-US" sz="3200" kern="0" baseline="-25000" dirty="0" smtClean="0">
                <a:solidFill>
                  <a:srgbClr val="F8DCDC"/>
                </a:solidFill>
                <a:latin typeface="Calibri" pitchFamily="34" charset="0"/>
                <a:ea typeface="ＭＳ Ｐゴシック"/>
              </a:rPr>
              <a:t>2</a:t>
            </a:r>
            <a:r>
              <a:rPr lang="en-US" sz="3200" kern="0" dirty="0" smtClean="0">
                <a:solidFill>
                  <a:srgbClr val="F8DCDC"/>
                </a:solidFill>
                <a:latin typeface="Calibri" pitchFamily="34" charset="0"/>
                <a:ea typeface="ＭＳ Ｐゴシック"/>
              </a:rPr>
              <a:t>-loving bugs (controlling for body site)</a:t>
            </a:r>
          </a:p>
        </p:txBody>
      </p:sp>
    </p:spTree>
    <p:extLst>
      <p:ext uri="{BB962C8B-B14F-4D97-AF65-F5344CB8AC3E}">
        <p14:creationId xmlns:p14="http://schemas.microsoft.com/office/powerpoint/2010/main" val="9924462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3661" t="7868" r="23060" b="7104"/>
          <a:stretch/>
        </p:blipFill>
        <p:spPr>
          <a:xfrm>
            <a:off x="524348" y="1752600"/>
            <a:ext cx="3783096" cy="3812498"/>
          </a:xfrm>
          <a:prstGeom prst="roundRect">
            <a:avLst>
              <a:gd name="adj" fmla="val 5527"/>
            </a:avLst>
          </a:prstGeom>
        </p:spPr>
      </p:pic>
      <p:sp>
        <p:nvSpPr>
          <p:cNvPr id="4" name="Title 1"/>
          <p:cNvSpPr txBox="1">
            <a:spLocks/>
          </p:cNvSpPr>
          <p:nvPr/>
        </p:nvSpPr>
        <p:spPr bwMode="auto">
          <a:xfrm>
            <a:off x="914400" y="762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algn="l" eaLnBrk="1" hangingPunct="1">
              <a:lnSpc>
                <a:spcPts val="3200"/>
              </a:lnSpc>
            </a:pPr>
            <a:r>
              <a:rPr lang="en-US" sz="3200" b="1" kern="0" dirty="0" smtClean="0">
                <a:solidFill>
                  <a:srgbClr val="F8DCDC"/>
                </a:solidFill>
                <a:latin typeface="Calibri" pitchFamily="34" charset="0"/>
                <a:ea typeface="ＭＳ Ｐゴシック"/>
              </a:rPr>
              <a:t>Superimpose enrichments on the tree of life</a:t>
            </a:r>
          </a:p>
          <a:p>
            <a:pPr algn="l" eaLnBrk="1" hangingPunct="1">
              <a:lnSpc>
                <a:spcPts val="3200"/>
              </a:lnSpc>
            </a:pPr>
            <a:r>
              <a:rPr lang="en-US" sz="3200" b="1" kern="0" dirty="0" smtClean="0">
                <a:solidFill>
                  <a:srgbClr val="F8DCDC"/>
                </a:solidFill>
                <a:latin typeface="Calibri" pitchFamily="34" charset="0"/>
                <a:ea typeface="ＭＳ Ｐゴシック"/>
              </a:rPr>
              <a:t>using </a:t>
            </a:r>
            <a:r>
              <a:rPr lang="en-US" sz="3200" b="1" kern="0" dirty="0" err="1" smtClean="0">
                <a:solidFill>
                  <a:srgbClr val="F8DCDC"/>
                </a:solidFill>
                <a:latin typeface="Calibri" pitchFamily="34" charset="0"/>
                <a:ea typeface="ＭＳ Ｐゴシック"/>
              </a:rPr>
              <a:t>GraPhlAn</a:t>
            </a:r>
            <a:endParaRPr lang="en-US" sz="3200" kern="0" dirty="0" smtClean="0">
              <a:solidFill>
                <a:srgbClr val="F8DCDC"/>
              </a:solidFill>
              <a:latin typeface="Calibri" pitchFamily="34" charset="0"/>
              <a:ea typeface="ＭＳ Ｐゴシック"/>
            </a:endParaRPr>
          </a:p>
        </p:txBody>
      </p:sp>
      <p:pic>
        <p:nvPicPr>
          <p:cNvPr id="1026" name="Picture 2" descr="archaea800.png"/>
          <p:cNvPicPr>
            <a:picLocks noChangeAspect="1" noChangeArrowheads="1"/>
          </p:cNvPicPr>
          <p:nvPr/>
        </p:nvPicPr>
        <p:blipFill rotWithShape="1">
          <a:blip r:embed="rId3">
            <a:extLst>
              <a:ext uri="{28A0092B-C50C-407E-A947-70E740481C1C}">
                <a14:useLocalDpi xmlns:a14="http://schemas.microsoft.com/office/drawing/2010/main" val="0"/>
              </a:ext>
            </a:extLst>
          </a:blip>
          <a:srcRect t="9793"/>
          <a:stretch/>
        </p:blipFill>
        <p:spPr bwMode="auto">
          <a:xfrm>
            <a:off x="4639147" y="1752600"/>
            <a:ext cx="3895253" cy="3812498"/>
          </a:xfrm>
          <a:prstGeom prst="roundRect">
            <a:avLst>
              <a:gd name="adj" fmla="val 5812"/>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87677" y="5722203"/>
            <a:ext cx="2456443" cy="461665"/>
          </a:xfrm>
          <a:prstGeom prst="rect">
            <a:avLst/>
          </a:prstGeom>
          <a:noFill/>
        </p:spPr>
        <p:txBody>
          <a:bodyPr wrap="none" rtlCol="0">
            <a:spAutoFit/>
          </a:bodyPr>
          <a:lstStyle/>
          <a:p>
            <a:pPr algn="ctr"/>
            <a:r>
              <a:rPr lang="en-US" dirty="0" err="1" smtClean="0">
                <a:solidFill>
                  <a:srgbClr val="FFFFFF"/>
                </a:solidFill>
                <a:latin typeface="Calibri" pitchFamily="34" charset="0"/>
              </a:rPr>
              <a:t>LEfSe</a:t>
            </a:r>
            <a:r>
              <a:rPr lang="en-US" dirty="0" smtClean="0">
                <a:solidFill>
                  <a:srgbClr val="FFFFFF"/>
                </a:solidFill>
                <a:latin typeface="Calibri" pitchFamily="34" charset="0"/>
              </a:rPr>
              <a:t> Associations</a:t>
            </a:r>
            <a:endParaRPr lang="en-US" dirty="0">
              <a:solidFill>
                <a:srgbClr val="FFFFFF"/>
              </a:solidFill>
              <a:latin typeface="Calibri" pitchFamily="34" charset="0"/>
            </a:endParaRPr>
          </a:p>
        </p:txBody>
      </p:sp>
      <p:sp>
        <p:nvSpPr>
          <p:cNvPr id="7" name="TextBox 6"/>
          <p:cNvSpPr txBox="1"/>
          <p:nvPr/>
        </p:nvSpPr>
        <p:spPr>
          <a:xfrm>
            <a:off x="5641598" y="5715000"/>
            <a:ext cx="2131417" cy="461665"/>
          </a:xfrm>
          <a:prstGeom prst="rect">
            <a:avLst/>
          </a:prstGeom>
          <a:noFill/>
        </p:spPr>
        <p:txBody>
          <a:bodyPr wrap="none" rtlCol="0">
            <a:spAutoFit/>
          </a:bodyPr>
          <a:lstStyle/>
          <a:p>
            <a:pPr algn="ctr"/>
            <a:r>
              <a:rPr lang="en-US" dirty="0" smtClean="0">
                <a:solidFill>
                  <a:srgbClr val="FFFFFF"/>
                </a:solidFill>
                <a:latin typeface="Calibri" pitchFamily="34" charset="0"/>
              </a:rPr>
              <a:t>Metadata Rings</a:t>
            </a:r>
            <a:endParaRPr lang="en-US" dirty="0">
              <a:solidFill>
                <a:srgbClr val="FFFFFF"/>
              </a:solidFill>
              <a:latin typeface="Calibri" pitchFamily="34" charset="0"/>
            </a:endParaRPr>
          </a:p>
        </p:txBody>
      </p:sp>
      <p:sp>
        <p:nvSpPr>
          <p:cNvPr id="2" name="TextBox 1"/>
          <p:cNvSpPr txBox="1"/>
          <p:nvPr/>
        </p:nvSpPr>
        <p:spPr>
          <a:xfrm>
            <a:off x="1459610" y="6318154"/>
            <a:ext cx="6224781" cy="461665"/>
          </a:xfrm>
          <a:prstGeom prst="rect">
            <a:avLst/>
          </a:prstGeom>
          <a:noFill/>
        </p:spPr>
        <p:txBody>
          <a:bodyPr wrap="none" rtlCol="0">
            <a:spAutoFit/>
          </a:bodyPr>
          <a:lstStyle/>
          <a:p>
            <a:pPr algn="ctr"/>
            <a:r>
              <a:rPr lang="en-US" dirty="0" smtClean="0">
                <a:hlinkClick r:id="rId4"/>
              </a:rPr>
              <a:t>http://huttenhower.sph.harvard.edu/graphlan</a:t>
            </a:r>
            <a:endParaRPr lang="en-US" dirty="0"/>
          </a:p>
        </p:txBody>
      </p:sp>
    </p:spTree>
    <p:extLst>
      <p:ext uri="{BB962C8B-B14F-4D97-AF65-F5344CB8AC3E}">
        <p14:creationId xmlns:p14="http://schemas.microsoft.com/office/powerpoint/2010/main" val="25823515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3"/>
          <a:srcRect t="18256"/>
          <a:stretch/>
        </p:blipFill>
        <p:spPr bwMode="auto">
          <a:xfrm>
            <a:off x="457200" y="1360805"/>
            <a:ext cx="8229600" cy="3363595"/>
          </a:xfrm>
          <a:prstGeom prst="rect">
            <a:avLst/>
          </a:prstGeom>
        </p:spPr>
      </p:pic>
      <p:sp>
        <p:nvSpPr>
          <p:cNvPr id="9" name="Title 1"/>
          <p:cNvSpPr txBox="1">
            <a:spLocks/>
          </p:cNvSpPr>
          <p:nvPr/>
        </p:nvSpPr>
        <p:spPr bwMode="auto">
          <a:xfrm>
            <a:off x="914400" y="762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algn="l" eaLnBrk="1" hangingPunct="1">
              <a:lnSpc>
                <a:spcPts val="3200"/>
              </a:lnSpc>
            </a:pPr>
            <a:r>
              <a:rPr lang="en-US" sz="2800" b="1" kern="0" dirty="0" err="1" smtClean="0">
                <a:solidFill>
                  <a:srgbClr val="F8DCDC"/>
                </a:solidFill>
                <a:latin typeface="Calibri" pitchFamily="34" charset="0"/>
                <a:ea typeface="ＭＳ Ｐゴシック"/>
              </a:rPr>
              <a:t>MaAsLin</a:t>
            </a:r>
            <a:r>
              <a:rPr lang="en-US" sz="2800" b="1" kern="0" dirty="0" smtClean="0">
                <a:solidFill>
                  <a:srgbClr val="F8DCDC"/>
                </a:solidFill>
                <a:latin typeface="Calibri" pitchFamily="34" charset="0"/>
                <a:ea typeface="ＭＳ Ｐゴシック"/>
              </a:rPr>
              <a:t/>
            </a:r>
            <a:br>
              <a:rPr lang="en-US" sz="2800" b="1" kern="0" dirty="0" smtClean="0">
                <a:solidFill>
                  <a:srgbClr val="F8DCDC"/>
                </a:solidFill>
                <a:latin typeface="Calibri" pitchFamily="34" charset="0"/>
                <a:ea typeface="ＭＳ Ｐゴシック"/>
              </a:rPr>
            </a:br>
            <a:r>
              <a:rPr lang="en-US" sz="2800" u="sng" kern="0" dirty="0" smtClean="0">
                <a:solidFill>
                  <a:srgbClr val="F8DCDC"/>
                </a:solidFill>
                <a:latin typeface="Calibri" pitchFamily="34" charset="0"/>
                <a:ea typeface="ＭＳ Ｐゴシック"/>
              </a:rPr>
              <a:t>M</a:t>
            </a:r>
            <a:r>
              <a:rPr lang="en-US" sz="2800" kern="0" dirty="0" smtClean="0">
                <a:solidFill>
                  <a:srgbClr val="F8DCDC"/>
                </a:solidFill>
                <a:latin typeface="Calibri" pitchFamily="34" charset="0"/>
                <a:ea typeface="ＭＳ Ｐゴシック"/>
              </a:rPr>
              <a:t>ultiv</a:t>
            </a:r>
            <a:r>
              <a:rPr lang="en-US" sz="2800" u="sng" kern="0" dirty="0" smtClean="0">
                <a:solidFill>
                  <a:srgbClr val="F8DCDC"/>
                </a:solidFill>
                <a:latin typeface="Calibri" pitchFamily="34" charset="0"/>
                <a:ea typeface="ＭＳ Ｐゴシック"/>
              </a:rPr>
              <a:t>a</a:t>
            </a:r>
            <a:r>
              <a:rPr lang="en-US" sz="2800" kern="0" dirty="0" smtClean="0">
                <a:solidFill>
                  <a:srgbClr val="F8DCDC"/>
                </a:solidFill>
                <a:latin typeface="Calibri" pitchFamily="34" charset="0"/>
                <a:ea typeface="ＭＳ Ｐゴシック"/>
              </a:rPr>
              <a:t>riate microbial </a:t>
            </a:r>
            <a:r>
              <a:rPr lang="en-US" sz="2800" u="sng" kern="0" dirty="0" smtClean="0">
                <a:solidFill>
                  <a:srgbClr val="F8DCDC"/>
                </a:solidFill>
                <a:latin typeface="Calibri" pitchFamily="34" charset="0"/>
                <a:ea typeface="ＭＳ Ｐゴシック"/>
              </a:rPr>
              <a:t>As</a:t>
            </a:r>
            <a:r>
              <a:rPr lang="en-US" sz="2800" kern="0" dirty="0" smtClean="0">
                <a:solidFill>
                  <a:srgbClr val="F8DCDC"/>
                </a:solidFill>
                <a:latin typeface="Calibri" pitchFamily="34" charset="0"/>
                <a:ea typeface="ＭＳ Ｐゴシック"/>
              </a:rPr>
              <a:t>sociation with </a:t>
            </a:r>
            <a:r>
              <a:rPr lang="en-US" sz="2800" u="sng" kern="0" dirty="0" smtClean="0">
                <a:solidFill>
                  <a:srgbClr val="F8DCDC"/>
                </a:solidFill>
                <a:latin typeface="Calibri" pitchFamily="34" charset="0"/>
                <a:ea typeface="ＭＳ Ｐゴシック"/>
              </a:rPr>
              <a:t>Lin</a:t>
            </a:r>
            <a:r>
              <a:rPr lang="en-US" sz="2800" kern="0" dirty="0" smtClean="0">
                <a:solidFill>
                  <a:srgbClr val="F8DCDC"/>
                </a:solidFill>
                <a:latin typeface="Calibri" pitchFamily="34" charset="0"/>
                <a:ea typeface="ＭＳ Ｐゴシック"/>
              </a:rPr>
              <a:t>ear models</a:t>
            </a:r>
          </a:p>
        </p:txBody>
      </p:sp>
      <p:sp>
        <p:nvSpPr>
          <p:cNvPr id="14" name="Title 1"/>
          <p:cNvSpPr txBox="1">
            <a:spLocks/>
          </p:cNvSpPr>
          <p:nvPr/>
        </p:nvSpPr>
        <p:spPr bwMode="auto">
          <a:xfrm>
            <a:off x="304800" y="4887595"/>
            <a:ext cx="83820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marL="457200" indent="-274320" algn="l" eaLnBrk="1" hangingPunct="1">
              <a:buFont typeface="Arial" pitchFamily="34" charset="0"/>
              <a:buChar char="•"/>
            </a:pPr>
            <a:r>
              <a:rPr lang="en-US" sz="2400" kern="0" dirty="0" smtClean="0">
                <a:solidFill>
                  <a:srgbClr val="FFFFFF"/>
                </a:solidFill>
                <a:latin typeface="Calibri" pitchFamily="34" charset="0"/>
                <a:ea typeface="ＭＳ Ｐゴシック"/>
              </a:rPr>
              <a:t>A more general solution for finding significant </a:t>
            </a:r>
            <a:r>
              <a:rPr lang="en-US" sz="2400" kern="0" dirty="0" err="1" smtClean="0">
                <a:solidFill>
                  <a:srgbClr val="FFFFFF"/>
                </a:solidFill>
                <a:latin typeface="Calibri" pitchFamily="34" charset="0"/>
                <a:ea typeface="ＭＳ Ｐゴシック"/>
              </a:rPr>
              <a:t>metagenomic</a:t>
            </a:r>
            <a:r>
              <a:rPr lang="en-US" sz="2400" kern="0" dirty="0" smtClean="0">
                <a:solidFill>
                  <a:srgbClr val="FFFFFF"/>
                </a:solidFill>
                <a:latin typeface="Calibri" pitchFamily="34" charset="0"/>
                <a:ea typeface="ＭＳ Ｐゴシック"/>
              </a:rPr>
              <a:t> associations in metadata-rich studies</a:t>
            </a:r>
          </a:p>
        </p:txBody>
      </p:sp>
      <p:sp>
        <p:nvSpPr>
          <p:cNvPr id="15" name="TextBox 14"/>
          <p:cNvSpPr txBox="1"/>
          <p:nvPr/>
        </p:nvSpPr>
        <p:spPr>
          <a:xfrm>
            <a:off x="7543800" y="5638800"/>
            <a:ext cx="671979" cy="584775"/>
          </a:xfrm>
          <a:prstGeom prst="rect">
            <a:avLst/>
          </a:prstGeom>
          <a:noFill/>
        </p:spPr>
        <p:txBody>
          <a:bodyPr wrap="none" rtlCol="0">
            <a:spAutoFit/>
          </a:bodyPr>
          <a:lstStyle/>
          <a:p>
            <a:pPr algn="r"/>
            <a:r>
              <a:rPr lang="en-US" sz="1600" b="1" dirty="0" smtClean="0">
                <a:solidFill>
                  <a:srgbClr val="FFFFFF"/>
                </a:solidFill>
                <a:latin typeface="Calibri" panose="020F0502020204030204" pitchFamily="34" charset="0"/>
              </a:rPr>
              <a:t>Tim</a:t>
            </a:r>
          </a:p>
          <a:p>
            <a:pPr algn="r"/>
            <a:r>
              <a:rPr lang="en-US" sz="1600" b="1" dirty="0" smtClean="0">
                <a:solidFill>
                  <a:srgbClr val="FFFFFF"/>
                </a:solidFill>
                <a:latin typeface="Calibri" panose="020F0502020204030204" pitchFamily="34" charset="0"/>
              </a:rPr>
              <a:t>Tickle</a:t>
            </a:r>
          </a:p>
        </p:txBody>
      </p:sp>
      <p:pic>
        <p:nvPicPr>
          <p:cNvPr id="16" name="Picture 2" descr="C:\Users\eblis\Desktop\TimothyTick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9600" y="5638800"/>
            <a:ext cx="731520" cy="974450"/>
          </a:xfrm>
          <a:prstGeom prst="round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57300" y="6320135"/>
            <a:ext cx="6629400" cy="461665"/>
          </a:xfrm>
          <a:prstGeom prst="rect">
            <a:avLst/>
          </a:prstGeom>
        </p:spPr>
        <p:txBody>
          <a:bodyPr wrap="square">
            <a:spAutoFit/>
          </a:bodyPr>
          <a:lstStyle/>
          <a:p>
            <a:pPr algn="ctr"/>
            <a:r>
              <a:rPr lang="en-US" dirty="0">
                <a:hlinkClick r:id="rId5"/>
              </a:rPr>
              <a:t>http://huttenhower.sph.harvard.edu</a:t>
            </a:r>
            <a:r>
              <a:rPr lang="en-US" dirty="0" smtClean="0">
                <a:hlinkClick r:id="rId5"/>
              </a:rPr>
              <a:t>/maaslin</a:t>
            </a:r>
            <a:endParaRPr lang="en-US" dirty="0"/>
          </a:p>
        </p:txBody>
      </p:sp>
    </p:spTree>
    <p:extLst>
      <p:ext uri="{BB962C8B-B14F-4D97-AF65-F5344CB8AC3E}">
        <p14:creationId xmlns:p14="http://schemas.microsoft.com/office/powerpoint/2010/main" val="16247640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15825"/>
          <a:stretch/>
        </p:blipFill>
        <p:spPr>
          <a:xfrm>
            <a:off x="478246" y="2438400"/>
            <a:ext cx="8187509" cy="4870752"/>
          </a:xfrm>
          <a:prstGeom prst="rect">
            <a:avLst/>
          </a:prstGeom>
        </p:spPr>
      </p:pic>
      <p:sp>
        <p:nvSpPr>
          <p:cNvPr id="2" name="Title 1"/>
          <p:cNvSpPr>
            <a:spLocks noGrp="1"/>
          </p:cNvSpPr>
          <p:nvPr>
            <p:ph type="title"/>
          </p:nvPr>
        </p:nvSpPr>
        <p:spPr/>
        <p:txBody>
          <a:bodyPr/>
          <a:lstStyle/>
          <a:p>
            <a:r>
              <a:rPr lang="en-US" dirty="0"/>
              <a:t>What </a:t>
            </a:r>
            <a:r>
              <a:rPr lang="en-US" dirty="0" smtClean="0"/>
              <a:t>it means: </a:t>
            </a:r>
            <a:r>
              <a:rPr lang="en-US" dirty="0" err="1"/>
              <a:t>LEfSe</a:t>
            </a:r>
            <a:endParaRPr lang="en-US" dirty="0"/>
          </a:p>
        </p:txBody>
      </p:sp>
      <p:sp>
        <p:nvSpPr>
          <p:cNvPr id="3" name="Content Placeholder 2"/>
          <p:cNvSpPr>
            <a:spLocks noGrp="1"/>
          </p:cNvSpPr>
          <p:nvPr>
            <p:ph idx="1"/>
          </p:nvPr>
        </p:nvSpPr>
        <p:spPr/>
        <p:txBody>
          <a:bodyPr/>
          <a:lstStyle/>
          <a:p>
            <a:r>
              <a:rPr lang="en-US" dirty="0"/>
              <a:t>Let’s get </a:t>
            </a:r>
            <a:r>
              <a:rPr lang="en-US" i="1" dirty="0"/>
              <a:t>all</a:t>
            </a:r>
            <a:r>
              <a:rPr lang="en-US" dirty="0"/>
              <a:t> of the HMP species data:</a:t>
            </a:r>
            <a:br>
              <a:rPr lang="en-US" dirty="0"/>
            </a:br>
            <a:r>
              <a:rPr lang="en-US" sz="2800" dirty="0">
                <a:hlinkClick r:id="rId3"/>
              </a:rPr>
              <a:t>http:/</a:t>
            </a:r>
            <a:r>
              <a:rPr lang="en-US" sz="2800" dirty="0" smtClean="0">
                <a:hlinkClick r:id="rId3"/>
              </a:rPr>
              <a:t>/hmpdacc.org</a:t>
            </a:r>
            <a:r>
              <a:rPr lang="en-US" sz="2800" dirty="0">
                <a:hlinkClick r:id="rId3"/>
              </a:rPr>
              <a:t>/resources/</a:t>
            </a:r>
            <a:r>
              <a:rPr lang="en-US" sz="2800" dirty="0" smtClean="0">
                <a:hlinkClick r:id="rId3"/>
              </a:rPr>
              <a:t>data_browser.php</a:t>
            </a:r>
            <a:endParaRPr lang="en-US" sz="2800" dirty="0">
              <a:cs typeface="Wingdings" charset="2"/>
            </a:endParaRPr>
          </a:p>
          <a:p>
            <a:endParaRPr lang="en-US" dirty="0"/>
          </a:p>
        </p:txBody>
      </p:sp>
      <p:sp>
        <p:nvSpPr>
          <p:cNvPr id="4" name="Slide Number Placeholder 3"/>
          <p:cNvSpPr>
            <a:spLocks noGrp="1"/>
          </p:cNvSpPr>
          <p:nvPr>
            <p:ph type="sldNum" sz="quarter" idx="12"/>
          </p:nvPr>
        </p:nvSpPr>
        <p:spPr/>
        <p:txBody>
          <a:bodyPr/>
          <a:lstStyle/>
          <a:p>
            <a:fld id="{C71C242F-20BE-4F6C-ABA6-9DCC8641EF60}" type="slidenum">
              <a:rPr lang="en-US" smtClean="0"/>
              <a:pPr/>
              <a:t>45</a:t>
            </a:fld>
            <a:endParaRPr lang="en-US"/>
          </a:p>
        </p:txBody>
      </p:sp>
      <p:sp>
        <p:nvSpPr>
          <p:cNvPr id="8" name="Oval 7"/>
          <p:cNvSpPr/>
          <p:nvPr/>
        </p:nvSpPr>
        <p:spPr bwMode="auto">
          <a:xfrm>
            <a:off x="2362200" y="5867400"/>
            <a:ext cx="2133600" cy="45720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9" name="TextBox 8"/>
          <p:cNvSpPr txBox="1"/>
          <p:nvPr/>
        </p:nvSpPr>
        <p:spPr>
          <a:xfrm>
            <a:off x="3657600" y="4572000"/>
            <a:ext cx="2509822" cy="461665"/>
          </a:xfrm>
          <a:prstGeom prst="rect">
            <a:avLst/>
          </a:prstGeom>
          <a:noFill/>
        </p:spPr>
        <p:txBody>
          <a:bodyPr wrap="none" rtlCol="0">
            <a:spAutoFit/>
          </a:bodyPr>
          <a:lstStyle/>
          <a:p>
            <a:r>
              <a:rPr lang="en-US" dirty="0" smtClean="0">
                <a:solidFill>
                  <a:srgbClr val="FF0000"/>
                </a:solidFill>
              </a:rPr>
              <a:t>Click “HMSMCP”</a:t>
            </a:r>
            <a:endParaRPr lang="en-US" dirty="0">
              <a:solidFill>
                <a:srgbClr val="FF0000"/>
              </a:solidFill>
            </a:endParaRPr>
          </a:p>
        </p:txBody>
      </p:sp>
      <p:cxnSp>
        <p:nvCxnSpPr>
          <p:cNvPr id="10" name="Straight Connector 9"/>
          <p:cNvCxnSpPr>
            <a:stCxn id="9" idx="2"/>
            <a:endCxn id="8" idx="0"/>
          </p:cNvCxnSpPr>
          <p:nvPr/>
        </p:nvCxnSpPr>
        <p:spPr bwMode="auto">
          <a:xfrm flipH="1">
            <a:off x="3429000" y="5033665"/>
            <a:ext cx="1483511" cy="833735"/>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302663133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t>
            </a:r>
            <a:r>
              <a:rPr lang="en-US" dirty="0" smtClean="0"/>
              <a:t>it means: </a:t>
            </a:r>
            <a:r>
              <a:rPr lang="en-US" dirty="0" err="1"/>
              <a:t>LEfSe</a:t>
            </a:r>
            <a:endParaRPr lang="en-US" dirty="0"/>
          </a:p>
        </p:txBody>
      </p:sp>
      <p:sp>
        <p:nvSpPr>
          <p:cNvPr id="3" name="Content Placeholder 2"/>
          <p:cNvSpPr>
            <a:spLocks noGrp="1"/>
          </p:cNvSpPr>
          <p:nvPr>
            <p:ph idx="1"/>
          </p:nvPr>
        </p:nvSpPr>
        <p:spPr/>
        <p:txBody>
          <a:bodyPr/>
          <a:lstStyle/>
          <a:p>
            <a:r>
              <a:rPr lang="en-US" sz="2600" dirty="0" smtClean="0"/>
              <a:t>Download the MetaPhlAn1 table for all 700 samples</a:t>
            </a:r>
            <a:endParaRPr lang="en-US" sz="2600" dirty="0"/>
          </a:p>
        </p:txBody>
      </p:sp>
      <p:sp>
        <p:nvSpPr>
          <p:cNvPr id="4" name="Slide Number Placeholder 3"/>
          <p:cNvSpPr>
            <a:spLocks noGrp="1"/>
          </p:cNvSpPr>
          <p:nvPr>
            <p:ph type="sldNum" sz="quarter" idx="12"/>
          </p:nvPr>
        </p:nvSpPr>
        <p:spPr/>
        <p:txBody>
          <a:bodyPr/>
          <a:lstStyle/>
          <a:p>
            <a:fld id="{C71C242F-20BE-4F6C-ABA6-9DCC8641EF60}" type="slidenum">
              <a:rPr lang="en-US" smtClean="0"/>
              <a:pPr/>
              <a:t>46</a:t>
            </a:fld>
            <a:endParaRPr lang="en-US"/>
          </a:p>
        </p:txBody>
      </p:sp>
      <p:pic>
        <p:nvPicPr>
          <p:cNvPr id="6" name="Picture 5"/>
          <p:cNvPicPr>
            <a:picLocks noChangeAspect="1"/>
          </p:cNvPicPr>
          <p:nvPr/>
        </p:nvPicPr>
        <p:blipFill rotWithShape="1">
          <a:blip r:embed="rId2"/>
          <a:srcRect t="16451"/>
          <a:stretch/>
        </p:blipFill>
        <p:spPr>
          <a:xfrm>
            <a:off x="0" y="2057400"/>
            <a:ext cx="9144000" cy="5399341"/>
          </a:xfrm>
          <a:prstGeom prst="rect">
            <a:avLst/>
          </a:prstGeom>
        </p:spPr>
      </p:pic>
      <p:sp>
        <p:nvSpPr>
          <p:cNvPr id="7" name="Oval 6"/>
          <p:cNvSpPr/>
          <p:nvPr/>
        </p:nvSpPr>
        <p:spPr bwMode="auto">
          <a:xfrm>
            <a:off x="4495800" y="5241305"/>
            <a:ext cx="457200" cy="45720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8" name="TextBox 7"/>
          <p:cNvSpPr txBox="1"/>
          <p:nvPr/>
        </p:nvSpPr>
        <p:spPr>
          <a:xfrm>
            <a:off x="3276600" y="4267200"/>
            <a:ext cx="4836931" cy="461665"/>
          </a:xfrm>
          <a:prstGeom prst="rect">
            <a:avLst/>
          </a:prstGeom>
          <a:noFill/>
        </p:spPr>
        <p:txBody>
          <a:bodyPr wrap="none" rtlCol="0">
            <a:spAutoFit/>
          </a:bodyPr>
          <a:lstStyle/>
          <a:p>
            <a:r>
              <a:rPr lang="en-US" dirty="0" smtClean="0">
                <a:solidFill>
                  <a:srgbClr val="FF0000"/>
                </a:solidFill>
              </a:rPr>
              <a:t>Right click this irritatingly tiny icon</a:t>
            </a:r>
            <a:endParaRPr lang="en-US" dirty="0">
              <a:solidFill>
                <a:srgbClr val="FF0000"/>
              </a:solidFill>
            </a:endParaRPr>
          </a:p>
        </p:txBody>
      </p:sp>
      <p:cxnSp>
        <p:nvCxnSpPr>
          <p:cNvPr id="9" name="Straight Connector 8"/>
          <p:cNvCxnSpPr>
            <a:stCxn id="8" idx="2"/>
            <a:endCxn id="7" idx="0"/>
          </p:cNvCxnSpPr>
          <p:nvPr/>
        </p:nvCxnSpPr>
        <p:spPr bwMode="auto">
          <a:xfrm flipH="1">
            <a:off x="4724400" y="4728865"/>
            <a:ext cx="970666" cy="512440"/>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115416368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Downloading from the command line</a:t>
            </a:r>
            <a:endParaRPr lang="en-US" sz="3600" dirty="0"/>
          </a:p>
        </p:txBody>
      </p:sp>
      <p:sp>
        <p:nvSpPr>
          <p:cNvPr id="3" name="Content Placeholder 2"/>
          <p:cNvSpPr>
            <a:spLocks noGrp="1"/>
          </p:cNvSpPr>
          <p:nvPr>
            <p:ph idx="1"/>
          </p:nvPr>
        </p:nvSpPr>
        <p:spPr>
          <a:xfrm>
            <a:off x="304800" y="1295400"/>
            <a:ext cx="8610600" cy="5029200"/>
          </a:xfrm>
        </p:spPr>
        <p:txBody>
          <a:bodyPr/>
          <a:lstStyle/>
          <a:p>
            <a:r>
              <a:rPr lang="en-US" sz="2800" dirty="0" smtClean="0"/>
              <a:t>Instead of saving this, download it by:</a:t>
            </a:r>
          </a:p>
          <a:p>
            <a:pPr lvl="1"/>
            <a:r>
              <a:rPr lang="en-US" sz="2400" dirty="0" smtClean="0"/>
              <a:t>Right-click to copy the URL</a:t>
            </a:r>
          </a:p>
          <a:p>
            <a:pPr lvl="1"/>
            <a:r>
              <a:rPr lang="en-US" sz="2400" dirty="0" smtClean="0"/>
              <a:t>Run</a:t>
            </a:r>
            <a:br>
              <a:rPr lang="en-US" sz="2400" dirty="0" smtClean="0"/>
            </a:br>
            <a:r>
              <a:rPr lang="en-US" sz="2400" b="1" dirty="0" err="1" smtClean="0">
                <a:solidFill>
                  <a:srgbClr val="3366FF"/>
                </a:solidFill>
                <a:latin typeface="Courier New"/>
                <a:cs typeface="Courier New"/>
              </a:rPr>
              <a:t>wget</a:t>
            </a:r>
            <a:r>
              <a:rPr lang="en-US" sz="2400" b="1" dirty="0" smtClean="0">
                <a:solidFill>
                  <a:srgbClr val="3366FF"/>
                </a:solidFill>
                <a:latin typeface="Courier New"/>
                <a:cs typeface="Courier New"/>
              </a:rPr>
              <a:t> &lt;paste URL here&gt;</a:t>
            </a:r>
          </a:p>
          <a:p>
            <a:pPr lvl="1"/>
            <a:r>
              <a:rPr lang="en-US" sz="2400" dirty="0" smtClean="0">
                <a:cs typeface="Courier New"/>
              </a:rPr>
              <a:t>Note: </a:t>
            </a:r>
            <a:r>
              <a:rPr lang="en-US" sz="2400" dirty="0" smtClean="0">
                <a:latin typeface="Courier New"/>
                <a:cs typeface="Courier New"/>
              </a:rPr>
              <a:t>curl –O &lt;URL&gt;</a:t>
            </a:r>
            <a:r>
              <a:rPr lang="en-US" sz="2400" dirty="0" smtClean="0">
                <a:cs typeface="Courier New"/>
              </a:rPr>
              <a:t> works just as well</a:t>
            </a:r>
          </a:p>
        </p:txBody>
      </p:sp>
      <p:sp>
        <p:nvSpPr>
          <p:cNvPr id="4" name="Slide Number Placeholder 3"/>
          <p:cNvSpPr>
            <a:spLocks noGrp="1"/>
          </p:cNvSpPr>
          <p:nvPr>
            <p:ph type="sldNum" sz="quarter" idx="12"/>
          </p:nvPr>
        </p:nvSpPr>
        <p:spPr/>
        <p:txBody>
          <a:bodyPr/>
          <a:lstStyle/>
          <a:p>
            <a:fld id="{C71C242F-20BE-4F6C-ABA6-9DCC8641EF60}" type="slidenum">
              <a:rPr lang="en-US" smtClean="0"/>
              <a:pPr/>
              <a:t>47</a:t>
            </a:fld>
            <a:endParaRPr lang="en-US"/>
          </a:p>
        </p:txBody>
      </p:sp>
      <p:pic>
        <p:nvPicPr>
          <p:cNvPr id="6" name="Picture 5"/>
          <p:cNvPicPr>
            <a:picLocks noChangeAspect="1"/>
          </p:cNvPicPr>
          <p:nvPr/>
        </p:nvPicPr>
        <p:blipFill rotWithShape="1">
          <a:blip r:embed="rId2"/>
          <a:srcRect t="6422" b="14536"/>
          <a:stretch/>
        </p:blipFill>
        <p:spPr>
          <a:xfrm>
            <a:off x="1752600" y="3537024"/>
            <a:ext cx="5638800" cy="3283804"/>
          </a:xfrm>
          <a:prstGeom prst="rect">
            <a:avLst/>
          </a:prstGeom>
        </p:spPr>
      </p:pic>
    </p:spTree>
    <p:extLst>
      <p:ext uri="{BB962C8B-B14F-4D97-AF65-F5344CB8AC3E}">
        <p14:creationId xmlns:p14="http://schemas.microsoft.com/office/powerpoint/2010/main" val="98687171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t>
            </a:r>
            <a:r>
              <a:rPr lang="en-US" dirty="0" smtClean="0"/>
              <a:t>it means: </a:t>
            </a:r>
            <a:r>
              <a:rPr lang="en-US" dirty="0" err="1"/>
              <a:t>LEfSe</a:t>
            </a:r>
            <a:endParaRPr lang="en-US" dirty="0"/>
          </a:p>
        </p:txBody>
      </p:sp>
      <p:sp>
        <p:nvSpPr>
          <p:cNvPr id="3" name="Content Placeholder 2"/>
          <p:cNvSpPr>
            <a:spLocks noGrp="1"/>
          </p:cNvSpPr>
          <p:nvPr>
            <p:ph idx="1"/>
          </p:nvPr>
        </p:nvSpPr>
        <p:spPr>
          <a:xfrm>
            <a:off x="304800" y="1371600"/>
            <a:ext cx="8763000" cy="5029200"/>
          </a:xfrm>
        </p:spPr>
        <p:txBody>
          <a:bodyPr/>
          <a:lstStyle/>
          <a:p>
            <a:r>
              <a:rPr lang="en-US" sz="2400" dirty="0" smtClean="0"/>
              <a:t>Make sure this file is in your current directory, and expand it:</a:t>
            </a:r>
          </a:p>
          <a:p>
            <a:pPr marL="457200" lvl="1" indent="0">
              <a:buNone/>
            </a:pPr>
            <a:r>
              <a:rPr lang="en-US" sz="2000" b="1" dirty="0">
                <a:solidFill>
                  <a:srgbClr val="3366FF"/>
                </a:solidFill>
                <a:latin typeface="Courier New"/>
                <a:cs typeface="Courier New"/>
              </a:rPr>
              <a:t>bunzip2 </a:t>
            </a:r>
            <a:r>
              <a:rPr lang="en-US" sz="2000" b="1" dirty="0" smtClean="0">
                <a:solidFill>
                  <a:srgbClr val="3366FF"/>
                </a:solidFill>
                <a:latin typeface="Courier New"/>
                <a:cs typeface="Courier New"/>
              </a:rPr>
              <a:t>HMP.ab.txt.bz2</a:t>
            </a:r>
          </a:p>
          <a:p>
            <a:r>
              <a:rPr lang="en-US" sz="2400" dirty="0" smtClean="0"/>
              <a:t>Look at the result</a:t>
            </a:r>
          </a:p>
          <a:p>
            <a:pPr marL="457200" lvl="1" indent="0">
              <a:buNone/>
            </a:pPr>
            <a:r>
              <a:rPr lang="en-US" sz="2000" b="1" dirty="0" smtClean="0">
                <a:solidFill>
                  <a:srgbClr val="3366FF"/>
                </a:solidFill>
                <a:latin typeface="Courier New"/>
                <a:cs typeface="Courier New"/>
              </a:rPr>
              <a:t>less </a:t>
            </a:r>
            <a:r>
              <a:rPr lang="en-US" sz="2000" b="1" dirty="0" err="1" smtClean="0">
                <a:solidFill>
                  <a:srgbClr val="3366FF"/>
                </a:solidFill>
                <a:latin typeface="Courier New"/>
                <a:cs typeface="Courier New"/>
              </a:rPr>
              <a:t>HMP.ab.txt</a:t>
            </a:r>
            <a:endParaRPr lang="en-US" sz="2000" b="1" dirty="0" smtClean="0">
              <a:solidFill>
                <a:srgbClr val="3366FF"/>
              </a:solidFill>
              <a:latin typeface="Courier New"/>
              <a:cs typeface="Courier New"/>
            </a:endParaRPr>
          </a:p>
          <a:p>
            <a:endParaRPr lang="en-US" sz="800" dirty="0" smtClean="0">
              <a:latin typeface="Courier New"/>
              <a:cs typeface="Courier New"/>
            </a:endParaRPr>
          </a:p>
          <a:p>
            <a:r>
              <a:rPr lang="en-US" sz="2400" b="1" dirty="0" smtClean="0">
                <a:solidFill>
                  <a:schemeClr val="accent1"/>
                </a:solidFill>
              </a:rPr>
              <a:t>IMPORTANT!!!</a:t>
            </a:r>
          </a:p>
          <a:p>
            <a:pPr lvl="1"/>
            <a:r>
              <a:rPr lang="en-US" sz="2000" dirty="0" smtClean="0"/>
              <a:t>This file’s too big to analyze directly today</a:t>
            </a:r>
          </a:p>
          <a:p>
            <a:pPr marL="457200" lvl="1" indent="0">
              <a:buNone/>
            </a:pPr>
            <a:endParaRPr lang="en-US" sz="800" b="1" dirty="0" smtClean="0">
              <a:solidFill>
                <a:srgbClr val="3366FF"/>
              </a:solidFill>
              <a:latin typeface="Courier New"/>
              <a:cs typeface="Courier New"/>
            </a:endParaRPr>
          </a:p>
          <a:p>
            <a:pPr marL="457200" lvl="1" indent="0">
              <a:buNone/>
            </a:pPr>
            <a:r>
              <a:rPr lang="en-US" sz="1400" b="1" dirty="0" err="1" smtClean="0">
                <a:solidFill>
                  <a:srgbClr val="3366FF"/>
                </a:solidFill>
                <a:latin typeface="Courier New"/>
                <a:cs typeface="Courier New"/>
              </a:rPr>
              <a:t>ln</a:t>
            </a:r>
            <a:r>
              <a:rPr lang="en-US" sz="1400" b="1" dirty="0" smtClean="0">
                <a:solidFill>
                  <a:srgbClr val="3366FF"/>
                </a:solidFill>
                <a:latin typeface="Courier New"/>
                <a:cs typeface="Courier New"/>
              </a:rPr>
              <a:t> -s </a:t>
            </a:r>
            <a:r>
              <a:rPr lang="en-US" sz="1400" b="1" dirty="0">
                <a:solidFill>
                  <a:srgbClr val="3366FF"/>
                </a:solidFill>
                <a:latin typeface="Courier New"/>
                <a:cs typeface="Courier New"/>
              </a:rPr>
              <a:t>~/</a:t>
            </a:r>
            <a:r>
              <a:rPr lang="en-US" sz="1400" b="1" dirty="0" err="1">
                <a:solidFill>
                  <a:srgbClr val="3366FF"/>
                </a:solidFill>
                <a:latin typeface="Courier New"/>
                <a:cs typeface="Courier New"/>
              </a:rPr>
              <a:t>workshop_data</a:t>
            </a:r>
            <a:r>
              <a:rPr lang="en-US" sz="1400" b="1" dirty="0">
                <a:solidFill>
                  <a:srgbClr val="3366FF"/>
                </a:solidFill>
                <a:latin typeface="Courier New"/>
                <a:cs typeface="Courier New"/>
              </a:rPr>
              <a:t>/</a:t>
            </a:r>
            <a:r>
              <a:rPr lang="en-US" sz="1400" b="1" dirty="0" err="1">
                <a:solidFill>
                  <a:srgbClr val="3366FF"/>
                </a:solidFill>
                <a:latin typeface="Courier New"/>
                <a:cs typeface="Courier New"/>
              </a:rPr>
              <a:t>metagenomics</a:t>
            </a:r>
            <a:r>
              <a:rPr lang="en-US" sz="1400" b="1" dirty="0">
                <a:solidFill>
                  <a:srgbClr val="3366FF"/>
                </a:solidFill>
                <a:latin typeface="Courier New"/>
                <a:cs typeface="Courier New"/>
              </a:rPr>
              <a:t>/</a:t>
            </a:r>
            <a:r>
              <a:rPr lang="en-US" sz="1400" b="1" dirty="0" err="1">
                <a:solidFill>
                  <a:srgbClr val="3366FF"/>
                </a:solidFill>
                <a:latin typeface="Courier New"/>
                <a:cs typeface="Courier New"/>
              </a:rPr>
              <a:t>biobakery</a:t>
            </a:r>
            <a:r>
              <a:rPr lang="en-US" sz="1400" b="1" dirty="0">
                <a:solidFill>
                  <a:srgbClr val="3366FF"/>
                </a:solidFill>
                <a:latin typeface="Courier New"/>
                <a:cs typeface="Courier New"/>
              </a:rPr>
              <a:t>/data/</a:t>
            </a:r>
            <a:r>
              <a:rPr lang="en-US" sz="1400" b="1" dirty="0" err="1">
                <a:solidFill>
                  <a:srgbClr val="3366FF"/>
                </a:solidFill>
                <a:latin typeface="Courier New"/>
                <a:cs typeface="Courier New"/>
              </a:rPr>
              <a:t>HMP.ab.filtered.txt</a:t>
            </a:r>
            <a:endParaRPr lang="en-US" sz="1400" b="1" dirty="0" smtClean="0">
              <a:solidFill>
                <a:srgbClr val="3366FF"/>
              </a:solidFill>
              <a:latin typeface="Courier New"/>
              <a:cs typeface="Courier New"/>
            </a:endParaRPr>
          </a:p>
          <a:p>
            <a:endParaRPr lang="en-US" sz="800" dirty="0" smtClean="0"/>
          </a:p>
          <a:p>
            <a:r>
              <a:rPr lang="en-US" sz="2400" dirty="0" smtClean="0"/>
              <a:t>This is great – tons of data, but no metadata</a:t>
            </a:r>
          </a:p>
          <a:p>
            <a:pPr lvl="1"/>
            <a:r>
              <a:rPr lang="en-US" sz="2000" dirty="0" smtClean="0"/>
              <a:t>Scripts and data from </a:t>
            </a:r>
            <a:r>
              <a:rPr lang="en-US" sz="2000" dirty="0" err="1" smtClean="0"/>
              <a:t>HUMAnN</a:t>
            </a:r>
            <a:r>
              <a:rPr lang="en-US" sz="2000" dirty="0" smtClean="0"/>
              <a:t> to the rescue:</a:t>
            </a:r>
          </a:p>
          <a:p>
            <a:pPr marL="457200" lvl="1" indent="0">
              <a:buNone/>
            </a:pPr>
            <a:endParaRPr lang="en-US" sz="800" b="1" dirty="0" smtClean="0">
              <a:latin typeface="Courier New"/>
              <a:cs typeface="Courier New"/>
            </a:endParaRPr>
          </a:p>
          <a:p>
            <a:pPr marL="457200" lvl="1" indent="0">
              <a:buNone/>
            </a:pPr>
            <a:r>
              <a:rPr lang="en-US" sz="1600" b="1" dirty="0">
                <a:solidFill>
                  <a:srgbClr val="3366FF"/>
                </a:solidFill>
                <a:latin typeface="Courier New"/>
                <a:cs typeface="Courier New"/>
              </a:rPr>
              <a:t>~/</a:t>
            </a:r>
            <a:r>
              <a:rPr lang="en-US" sz="1600" b="1" dirty="0" err="1">
                <a:solidFill>
                  <a:srgbClr val="3366FF"/>
                </a:solidFill>
                <a:latin typeface="Courier New"/>
                <a:cs typeface="Courier New"/>
              </a:rPr>
              <a:t>workshop_data</a:t>
            </a:r>
            <a:r>
              <a:rPr lang="en-US" sz="1600" b="1" dirty="0">
                <a:solidFill>
                  <a:srgbClr val="3366FF"/>
                </a:solidFill>
                <a:latin typeface="Courier New"/>
                <a:cs typeface="Courier New"/>
              </a:rPr>
              <a:t>/</a:t>
            </a:r>
            <a:r>
              <a:rPr lang="en-US" sz="1600" b="1" dirty="0" err="1">
                <a:solidFill>
                  <a:srgbClr val="3366FF"/>
                </a:solidFill>
                <a:latin typeface="Courier New"/>
                <a:cs typeface="Courier New"/>
              </a:rPr>
              <a:t>metagenomics</a:t>
            </a:r>
            <a:r>
              <a:rPr lang="en-US" sz="1600" b="1" dirty="0">
                <a:solidFill>
                  <a:srgbClr val="3366FF"/>
                </a:solidFill>
                <a:latin typeface="Courier New"/>
                <a:cs typeface="Courier New"/>
              </a:rPr>
              <a:t>/</a:t>
            </a:r>
            <a:r>
              <a:rPr lang="en-US" sz="1600" b="1" dirty="0" err="1">
                <a:solidFill>
                  <a:srgbClr val="3366FF"/>
                </a:solidFill>
                <a:latin typeface="Courier New"/>
                <a:cs typeface="Courier New"/>
              </a:rPr>
              <a:t>biobakery</a:t>
            </a:r>
            <a:r>
              <a:rPr lang="en-US" sz="1600" b="1" dirty="0">
                <a:solidFill>
                  <a:srgbClr val="3366FF"/>
                </a:solidFill>
                <a:latin typeface="Courier New"/>
                <a:cs typeface="Courier New"/>
              </a:rPr>
              <a:t>/software/</a:t>
            </a:r>
            <a:r>
              <a:rPr lang="en-US" sz="1600" b="1" dirty="0" err="1">
                <a:solidFill>
                  <a:srgbClr val="3366FF"/>
                </a:solidFill>
                <a:latin typeface="Courier New"/>
                <a:cs typeface="Courier New"/>
              </a:rPr>
              <a:t>util</a:t>
            </a:r>
            <a:r>
              <a:rPr lang="en-US" sz="1600" b="1" dirty="0">
                <a:solidFill>
                  <a:srgbClr val="3366FF"/>
                </a:solidFill>
                <a:latin typeface="Courier New"/>
                <a:cs typeface="Courier New"/>
              </a:rPr>
              <a:t>/</a:t>
            </a:r>
            <a:r>
              <a:rPr lang="en-US" sz="1600" b="1" dirty="0" err="1" smtClean="0">
                <a:solidFill>
                  <a:srgbClr val="3366FF"/>
                </a:solidFill>
                <a:latin typeface="Courier New"/>
                <a:cs typeface="Courier New"/>
              </a:rPr>
              <a:t>metadata.py</a:t>
            </a:r>
            <a:r>
              <a:rPr lang="en-US" sz="1600" b="1" dirty="0" smtClean="0">
                <a:solidFill>
                  <a:srgbClr val="3366FF"/>
                </a:solidFill>
                <a:latin typeface="Courier New"/>
                <a:cs typeface="Courier New"/>
              </a:rPr>
              <a:t> </a:t>
            </a:r>
            <a:br>
              <a:rPr lang="en-US" sz="1600" b="1" dirty="0" smtClean="0">
                <a:solidFill>
                  <a:srgbClr val="3366FF"/>
                </a:solidFill>
                <a:latin typeface="Courier New"/>
                <a:cs typeface="Courier New"/>
              </a:rPr>
            </a:br>
            <a:r>
              <a:rPr lang="en-US" sz="1600" b="1" dirty="0" smtClean="0">
                <a:solidFill>
                  <a:srgbClr val="3366FF"/>
                </a:solidFill>
                <a:latin typeface="Courier New"/>
                <a:cs typeface="Courier New"/>
              </a:rPr>
              <a:t>  ~</a:t>
            </a:r>
            <a:r>
              <a:rPr lang="en-US" sz="1600" b="1" dirty="0">
                <a:solidFill>
                  <a:srgbClr val="3366FF"/>
                </a:solidFill>
                <a:latin typeface="Courier New"/>
                <a:cs typeface="Courier New"/>
              </a:rPr>
              <a:t>/</a:t>
            </a:r>
            <a:r>
              <a:rPr lang="en-US" sz="1600" b="1" dirty="0" err="1">
                <a:solidFill>
                  <a:srgbClr val="3366FF"/>
                </a:solidFill>
                <a:latin typeface="Courier New"/>
                <a:cs typeface="Courier New"/>
              </a:rPr>
              <a:t>workshop_data</a:t>
            </a:r>
            <a:r>
              <a:rPr lang="en-US" sz="1600" b="1" dirty="0">
                <a:solidFill>
                  <a:srgbClr val="3366FF"/>
                </a:solidFill>
                <a:latin typeface="Courier New"/>
                <a:cs typeface="Courier New"/>
              </a:rPr>
              <a:t>/</a:t>
            </a:r>
            <a:r>
              <a:rPr lang="en-US" sz="1600" b="1" dirty="0" err="1">
                <a:solidFill>
                  <a:srgbClr val="3366FF"/>
                </a:solidFill>
                <a:latin typeface="Courier New"/>
                <a:cs typeface="Courier New"/>
              </a:rPr>
              <a:t>metagenomics</a:t>
            </a:r>
            <a:r>
              <a:rPr lang="en-US" sz="1600" b="1" dirty="0">
                <a:solidFill>
                  <a:srgbClr val="3366FF"/>
                </a:solidFill>
                <a:latin typeface="Courier New"/>
                <a:cs typeface="Courier New"/>
              </a:rPr>
              <a:t>/</a:t>
            </a:r>
            <a:r>
              <a:rPr lang="en-US" sz="1600" b="1" dirty="0" err="1">
                <a:solidFill>
                  <a:srgbClr val="3366FF"/>
                </a:solidFill>
                <a:latin typeface="Courier New"/>
                <a:cs typeface="Courier New"/>
              </a:rPr>
              <a:t>biobakery</a:t>
            </a:r>
            <a:r>
              <a:rPr lang="en-US" sz="1600" b="1" dirty="0">
                <a:solidFill>
                  <a:srgbClr val="3366FF"/>
                </a:solidFill>
                <a:latin typeface="Courier New"/>
                <a:cs typeface="Courier New"/>
              </a:rPr>
              <a:t>/data/</a:t>
            </a:r>
            <a:r>
              <a:rPr lang="en-US" sz="1600" b="1" dirty="0" err="1" smtClean="0">
                <a:solidFill>
                  <a:srgbClr val="3366FF"/>
                </a:solidFill>
                <a:latin typeface="Courier New"/>
                <a:cs typeface="Courier New"/>
              </a:rPr>
              <a:t>hmp_metadata.dat</a:t>
            </a:r>
            <a:r>
              <a:rPr lang="en-US" sz="1600" b="1" dirty="0">
                <a:solidFill>
                  <a:srgbClr val="3366FF"/>
                </a:solidFill>
                <a:latin typeface="Courier New"/>
                <a:cs typeface="Courier New"/>
              </a:rPr>
              <a:t> </a:t>
            </a:r>
            <a:r>
              <a:rPr lang="en-US" sz="1600" b="1" dirty="0" smtClean="0">
                <a:solidFill>
                  <a:srgbClr val="3366FF"/>
                </a:solidFill>
                <a:latin typeface="Courier New"/>
                <a:cs typeface="Courier New"/>
              </a:rPr>
              <a:t/>
            </a:r>
            <a:br>
              <a:rPr lang="en-US" sz="1600" b="1" dirty="0" smtClean="0">
                <a:solidFill>
                  <a:srgbClr val="3366FF"/>
                </a:solidFill>
                <a:latin typeface="Courier New"/>
                <a:cs typeface="Courier New"/>
              </a:rPr>
            </a:br>
            <a:r>
              <a:rPr lang="en-US" sz="1600" b="1" dirty="0" smtClean="0">
                <a:solidFill>
                  <a:srgbClr val="3366FF"/>
                </a:solidFill>
                <a:latin typeface="Courier New"/>
                <a:cs typeface="Courier New"/>
              </a:rPr>
              <a:t>  &lt; </a:t>
            </a:r>
            <a:r>
              <a:rPr lang="en-US" sz="1600" b="1" dirty="0" err="1" smtClean="0">
                <a:solidFill>
                  <a:srgbClr val="3366FF"/>
                </a:solidFill>
                <a:latin typeface="Courier New"/>
                <a:cs typeface="Courier New"/>
              </a:rPr>
              <a:t>HMP.ab.filtered.txt</a:t>
            </a:r>
            <a:r>
              <a:rPr lang="en-US" sz="1600" b="1" dirty="0" smtClean="0">
                <a:solidFill>
                  <a:srgbClr val="3366FF"/>
                </a:solidFill>
                <a:latin typeface="Courier New"/>
                <a:cs typeface="Courier New"/>
              </a:rPr>
              <a:t> </a:t>
            </a:r>
            <a:r>
              <a:rPr lang="en-US" sz="1600" b="1" dirty="0">
                <a:solidFill>
                  <a:srgbClr val="3366FF"/>
                </a:solidFill>
                <a:latin typeface="Courier New"/>
                <a:cs typeface="Courier New"/>
              </a:rPr>
              <a:t>&gt; </a:t>
            </a:r>
            <a:r>
              <a:rPr lang="en-US" sz="1600" b="1" dirty="0" err="1" smtClean="0">
                <a:solidFill>
                  <a:srgbClr val="3366FF"/>
                </a:solidFill>
                <a:latin typeface="Courier New"/>
                <a:cs typeface="Courier New"/>
              </a:rPr>
              <a:t>HMP.ab.filtered.metadata.tsv</a:t>
            </a:r>
            <a:endParaRPr lang="en-US" sz="2000" b="1" dirty="0" smtClean="0">
              <a:solidFill>
                <a:srgbClr val="3366FF"/>
              </a:solidFill>
              <a:latin typeface="Courier New"/>
              <a:cs typeface="Courier New"/>
            </a:endParaRPr>
          </a:p>
          <a:p>
            <a:endParaRPr lang="en-US" sz="800" dirty="0" smtClean="0"/>
          </a:p>
          <a:p>
            <a:r>
              <a:rPr lang="en-US" sz="2400" dirty="0" smtClean="0"/>
              <a:t>NOW take a look again</a:t>
            </a:r>
            <a:endParaRPr lang="en-US" sz="2400" dirty="0"/>
          </a:p>
        </p:txBody>
      </p:sp>
      <p:sp>
        <p:nvSpPr>
          <p:cNvPr id="4" name="Slide Number Placeholder 3"/>
          <p:cNvSpPr>
            <a:spLocks noGrp="1"/>
          </p:cNvSpPr>
          <p:nvPr>
            <p:ph type="sldNum" sz="quarter" idx="12"/>
          </p:nvPr>
        </p:nvSpPr>
        <p:spPr/>
        <p:txBody>
          <a:bodyPr/>
          <a:lstStyle/>
          <a:p>
            <a:fld id="{C71C242F-20BE-4F6C-ABA6-9DCC8641EF60}" type="slidenum">
              <a:rPr lang="en-US" smtClean="0"/>
              <a:pPr/>
              <a:t>48</a:t>
            </a:fld>
            <a:endParaRPr lang="en-US"/>
          </a:p>
        </p:txBody>
      </p:sp>
    </p:spTree>
    <p:extLst>
      <p:ext uri="{BB962C8B-B14F-4D97-AF65-F5344CB8AC3E}">
        <p14:creationId xmlns:p14="http://schemas.microsoft.com/office/powerpoint/2010/main" val="129519038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it means: </a:t>
            </a:r>
            <a:r>
              <a:rPr lang="en-US" dirty="0" err="1"/>
              <a:t>LEfSe</a:t>
            </a:r>
            <a:endParaRPr lang="en-US" dirty="0"/>
          </a:p>
        </p:txBody>
      </p:sp>
      <p:sp>
        <p:nvSpPr>
          <p:cNvPr id="3" name="Content Placeholder 2"/>
          <p:cNvSpPr>
            <a:spLocks noGrp="1"/>
          </p:cNvSpPr>
          <p:nvPr>
            <p:ph idx="1"/>
          </p:nvPr>
        </p:nvSpPr>
        <p:spPr/>
        <p:txBody>
          <a:bodyPr/>
          <a:lstStyle/>
          <a:p>
            <a:r>
              <a:rPr lang="en-US" dirty="0" smtClean="0"/>
              <a:t>Let’s modify this file to be </a:t>
            </a:r>
            <a:r>
              <a:rPr lang="en-US" dirty="0" err="1" smtClean="0"/>
              <a:t>LEfSe</a:t>
            </a:r>
            <a:r>
              <a:rPr lang="en-US" dirty="0" smtClean="0"/>
              <a:t>-compatible</a:t>
            </a:r>
          </a:p>
          <a:p>
            <a:r>
              <a:rPr lang="en-US" dirty="0" smtClean="0">
                <a:solidFill>
                  <a:schemeClr val="accent2"/>
                </a:solidFill>
              </a:rPr>
              <a:t>You could o</a:t>
            </a:r>
            <a:r>
              <a:rPr lang="en-US" dirty="0" smtClean="0">
                <a:solidFill>
                  <a:schemeClr val="accent2"/>
                </a:solidFill>
              </a:rPr>
              <a:t>pen </a:t>
            </a:r>
            <a:r>
              <a:rPr lang="en-US" dirty="0" smtClean="0">
                <a:solidFill>
                  <a:schemeClr val="accent2"/>
                </a:solidFill>
              </a:rPr>
              <a:t>it up in </a:t>
            </a:r>
            <a:r>
              <a:rPr lang="en-US" dirty="0" smtClean="0">
                <a:solidFill>
                  <a:schemeClr val="accent2"/>
                </a:solidFill>
              </a:rPr>
              <a:t>Excel…</a:t>
            </a:r>
            <a:endParaRPr lang="en-US" dirty="0">
              <a:solidFill>
                <a:schemeClr val="accent2"/>
              </a:solidFill>
            </a:endParaRPr>
          </a:p>
        </p:txBody>
      </p:sp>
      <p:sp>
        <p:nvSpPr>
          <p:cNvPr id="4" name="Slide Number Placeholder 3"/>
          <p:cNvSpPr>
            <a:spLocks noGrp="1"/>
          </p:cNvSpPr>
          <p:nvPr>
            <p:ph type="sldNum" sz="quarter" idx="12"/>
          </p:nvPr>
        </p:nvSpPr>
        <p:spPr/>
        <p:txBody>
          <a:bodyPr/>
          <a:lstStyle/>
          <a:p>
            <a:fld id="{C71C242F-20BE-4F6C-ABA6-9DCC8641EF60}" type="slidenum">
              <a:rPr lang="en-US" smtClean="0"/>
              <a:pPr/>
              <a:t>49</a:t>
            </a:fld>
            <a:endParaRPr lang="en-US" dirty="0"/>
          </a:p>
        </p:txBody>
      </p:sp>
      <p:pic>
        <p:nvPicPr>
          <p:cNvPr id="6" name="Picture 5"/>
          <p:cNvPicPr>
            <a:picLocks noChangeAspect="1"/>
          </p:cNvPicPr>
          <p:nvPr/>
        </p:nvPicPr>
        <p:blipFill>
          <a:blip r:embed="rId2"/>
          <a:stretch>
            <a:fillRect/>
          </a:stretch>
        </p:blipFill>
        <p:spPr>
          <a:xfrm>
            <a:off x="340753" y="2355473"/>
            <a:ext cx="8462495" cy="4959727"/>
          </a:xfrm>
          <a:prstGeom prst="rect">
            <a:avLst/>
          </a:prstGeom>
        </p:spPr>
      </p:pic>
    </p:spTree>
    <p:extLst>
      <p:ext uri="{BB962C8B-B14F-4D97-AF65-F5344CB8AC3E}">
        <p14:creationId xmlns:p14="http://schemas.microsoft.com/office/powerpoint/2010/main" val="65500571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bwMode="auto">
          <a:xfrm>
            <a:off x="914400" y="762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algn="l" eaLnBrk="1" hangingPunct="1">
              <a:lnSpc>
                <a:spcPts val="3200"/>
              </a:lnSpc>
            </a:pPr>
            <a:r>
              <a:rPr lang="en-US" sz="3200" b="1" kern="0" dirty="0" err="1">
                <a:solidFill>
                  <a:srgbClr val="F8DCDC"/>
                </a:solidFill>
                <a:latin typeface="Calibri" pitchFamily="34" charset="0"/>
                <a:ea typeface="ＭＳ Ｐゴシック"/>
              </a:rPr>
              <a:t>MetaPhlAn</a:t>
            </a:r>
            <a:r>
              <a:rPr lang="en-US" sz="3200" b="1" kern="0" dirty="0">
                <a:solidFill>
                  <a:srgbClr val="F8DCDC"/>
                </a:solidFill>
                <a:latin typeface="Calibri" pitchFamily="34" charset="0"/>
                <a:ea typeface="ＭＳ Ｐゴシック"/>
              </a:rPr>
              <a:t> </a:t>
            </a:r>
            <a:r>
              <a:rPr lang="en-US" sz="3200" b="1" kern="0" dirty="0" smtClean="0">
                <a:solidFill>
                  <a:srgbClr val="F8DCDC"/>
                </a:solidFill>
                <a:latin typeface="Calibri" pitchFamily="34" charset="0"/>
                <a:ea typeface="ＭＳ Ｐゴシック"/>
              </a:rPr>
              <a:t>overview</a:t>
            </a:r>
            <a:endParaRPr lang="en-US" sz="3200" b="1" kern="0" dirty="0">
              <a:solidFill>
                <a:srgbClr val="F8DCDC"/>
              </a:solidFill>
              <a:latin typeface="Calibri" pitchFamily="34" charset="0"/>
              <a:ea typeface="ＭＳ Ｐゴシック"/>
            </a:endParaRPr>
          </a:p>
        </p:txBody>
      </p:sp>
      <p:pic>
        <p:nvPicPr>
          <p:cNvPr id="2053"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555" t="14766" r="13966" b="14232"/>
          <a:stretch/>
        </p:blipFill>
        <p:spPr bwMode="auto">
          <a:xfrm>
            <a:off x="0" y="1461910"/>
            <a:ext cx="4359290" cy="4100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915" t="15192" r="14393" b="15254"/>
          <a:stretch/>
        </p:blipFill>
        <p:spPr bwMode="auto">
          <a:xfrm>
            <a:off x="4681376" y="1538110"/>
            <a:ext cx="4462624" cy="4100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3886200" y="1519535"/>
            <a:ext cx="1376112" cy="461665"/>
            <a:chOff x="3886200" y="1748135"/>
            <a:chExt cx="1376112" cy="461665"/>
          </a:xfrm>
        </p:grpSpPr>
        <p:sp>
          <p:nvSpPr>
            <p:cNvPr id="12" name="Rectangle 11"/>
            <p:cNvSpPr/>
            <p:nvPr/>
          </p:nvSpPr>
          <p:spPr>
            <a:xfrm>
              <a:off x="4038600" y="1748135"/>
              <a:ext cx="1223712" cy="461665"/>
            </a:xfrm>
            <a:prstGeom prst="rect">
              <a:avLst/>
            </a:prstGeom>
          </p:spPr>
          <p:txBody>
            <a:bodyPr wrap="square">
              <a:spAutoFit/>
            </a:bodyPr>
            <a:lstStyle/>
            <a:p>
              <a:r>
                <a:rPr lang="en-US" dirty="0" smtClean="0">
                  <a:solidFill>
                    <a:srgbClr val="FFFFFF"/>
                  </a:solidFill>
                  <a:latin typeface="Calibri" pitchFamily="34" charset="0"/>
                </a:rPr>
                <a:t>Gene A</a:t>
              </a:r>
              <a:endParaRPr lang="en-US" dirty="0">
                <a:solidFill>
                  <a:srgbClr val="FFFFFF"/>
                </a:solidFill>
                <a:latin typeface="Calibri" pitchFamily="34" charset="0"/>
              </a:endParaRPr>
            </a:p>
          </p:txBody>
        </p:sp>
        <p:sp>
          <p:nvSpPr>
            <p:cNvPr id="7" name="Oval 6"/>
            <p:cNvSpPr/>
            <p:nvPr/>
          </p:nvSpPr>
          <p:spPr bwMode="auto">
            <a:xfrm>
              <a:off x="3886200" y="1905000"/>
              <a:ext cx="152400" cy="15240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latin typeface="Calibri" pitchFamily="34" charset="0"/>
              </a:endParaRPr>
            </a:p>
          </p:txBody>
        </p:sp>
      </p:grpSp>
      <p:sp>
        <p:nvSpPr>
          <p:cNvPr id="14" name="Rectangle 13"/>
          <p:cNvSpPr/>
          <p:nvPr/>
        </p:nvSpPr>
        <p:spPr>
          <a:xfrm>
            <a:off x="381000" y="990600"/>
            <a:ext cx="3825890" cy="400110"/>
          </a:xfrm>
          <a:prstGeom prst="rect">
            <a:avLst/>
          </a:prstGeom>
        </p:spPr>
        <p:txBody>
          <a:bodyPr wrap="square">
            <a:spAutoFit/>
          </a:bodyPr>
          <a:lstStyle/>
          <a:p>
            <a:r>
              <a:rPr lang="en-US" sz="2000" dirty="0" smtClean="0">
                <a:solidFill>
                  <a:srgbClr val="FFFFFF"/>
                </a:solidFill>
                <a:latin typeface="Calibri" pitchFamily="34" charset="0"/>
              </a:rPr>
              <a:t>A is a </a:t>
            </a:r>
            <a:r>
              <a:rPr lang="en-US" sz="2000" dirty="0" smtClean="0">
                <a:solidFill>
                  <a:srgbClr val="FF0000"/>
                </a:solidFill>
                <a:latin typeface="Calibri" pitchFamily="34" charset="0"/>
              </a:rPr>
              <a:t>core gene</a:t>
            </a:r>
            <a:r>
              <a:rPr lang="en-US" sz="2000" dirty="0" smtClean="0">
                <a:solidFill>
                  <a:srgbClr val="FFFFFF"/>
                </a:solidFill>
                <a:latin typeface="Calibri" pitchFamily="34" charset="0"/>
              </a:rPr>
              <a:t> for clade Y</a:t>
            </a:r>
            <a:endParaRPr lang="en-US" sz="2000" dirty="0">
              <a:solidFill>
                <a:srgbClr val="FFFFFF"/>
              </a:solidFill>
              <a:latin typeface="Calibri" pitchFamily="34" charset="0"/>
            </a:endParaRPr>
          </a:p>
        </p:txBody>
      </p:sp>
      <p:sp>
        <p:nvSpPr>
          <p:cNvPr id="15" name="Rectangle 14"/>
          <p:cNvSpPr/>
          <p:nvPr/>
        </p:nvSpPr>
        <p:spPr>
          <a:xfrm>
            <a:off x="4572000" y="990600"/>
            <a:ext cx="4495800" cy="400110"/>
          </a:xfrm>
          <a:prstGeom prst="rect">
            <a:avLst/>
          </a:prstGeom>
        </p:spPr>
        <p:txBody>
          <a:bodyPr wrap="square">
            <a:spAutoFit/>
          </a:bodyPr>
          <a:lstStyle/>
          <a:p>
            <a:r>
              <a:rPr lang="en-US" sz="2000" dirty="0" smtClean="0">
                <a:solidFill>
                  <a:srgbClr val="FFFFFF"/>
                </a:solidFill>
                <a:latin typeface="Calibri" pitchFamily="34" charset="0"/>
              </a:rPr>
              <a:t>A is a </a:t>
            </a:r>
            <a:r>
              <a:rPr lang="en-US" sz="2000" dirty="0" smtClean="0">
                <a:solidFill>
                  <a:srgbClr val="FF0000"/>
                </a:solidFill>
                <a:latin typeface="Calibri" pitchFamily="34" charset="0"/>
              </a:rPr>
              <a:t>unique marker gene </a:t>
            </a:r>
            <a:r>
              <a:rPr lang="en-US" sz="2000" dirty="0" smtClean="0">
                <a:solidFill>
                  <a:srgbClr val="FFFFFF"/>
                </a:solidFill>
                <a:latin typeface="Calibri" pitchFamily="34" charset="0"/>
              </a:rPr>
              <a:t>for clade Y</a:t>
            </a:r>
            <a:endParaRPr lang="en-US" sz="2000" dirty="0">
              <a:solidFill>
                <a:srgbClr val="FFFFFF"/>
              </a:solidFill>
              <a:latin typeface="Calibri" pitchFamily="34" charset="0"/>
            </a:endParaRPr>
          </a:p>
        </p:txBody>
      </p:sp>
      <p:grpSp>
        <p:nvGrpSpPr>
          <p:cNvPr id="17" name="Group 16"/>
          <p:cNvGrpSpPr/>
          <p:nvPr/>
        </p:nvGrpSpPr>
        <p:grpSpPr>
          <a:xfrm>
            <a:off x="0" y="3886200"/>
            <a:ext cx="9144000" cy="2667000"/>
            <a:chOff x="0" y="4114800"/>
            <a:chExt cx="9144000" cy="2667000"/>
          </a:xfrm>
        </p:grpSpPr>
        <p:sp>
          <p:nvSpPr>
            <p:cNvPr id="18" name="Rectangle 17"/>
            <p:cNvSpPr/>
            <p:nvPr/>
          </p:nvSpPr>
          <p:spPr bwMode="auto">
            <a:xfrm>
              <a:off x="0" y="4114800"/>
              <a:ext cx="9144000" cy="1981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pic>
          <p:nvPicPr>
            <p:cNvPr id="19"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338" r="1845" b="8824"/>
            <a:stretch/>
          </p:blipFill>
          <p:spPr bwMode="auto">
            <a:xfrm>
              <a:off x="304800" y="4371833"/>
              <a:ext cx="8602963" cy="2409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3" name="Picture 2" descr="C:\Users\eblis\Documents\My Dropbox\working\berkeley_08-06-10\people_files\nicola-segata.jpg"/>
          <p:cNvPicPr>
            <a:picLocks noChangeAspect="1" noChangeArrowheads="1"/>
          </p:cNvPicPr>
          <p:nvPr/>
        </p:nvPicPr>
        <p:blipFill>
          <a:blip r:embed="rId6" cstate="print"/>
          <a:srcRect/>
          <a:stretch>
            <a:fillRect/>
          </a:stretch>
        </p:blipFill>
        <p:spPr bwMode="auto">
          <a:xfrm>
            <a:off x="8305800" y="76200"/>
            <a:ext cx="731520" cy="963435"/>
          </a:xfrm>
          <a:prstGeom prst="roundRect">
            <a:avLst/>
          </a:prstGeom>
          <a:noFill/>
        </p:spPr>
      </p:pic>
      <p:sp>
        <p:nvSpPr>
          <p:cNvPr id="16" name="TextBox 15"/>
          <p:cNvSpPr txBox="1"/>
          <p:nvPr/>
        </p:nvSpPr>
        <p:spPr>
          <a:xfrm>
            <a:off x="7616188" y="76200"/>
            <a:ext cx="689612" cy="461665"/>
          </a:xfrm>
          <a:prstGeom prst="rect">
            <a:avLst/>
          </a:prstGeom>
          <a:noFill/>
        </p:spPr>
        <p:txBody>
          <a:bodyPr wrap="none" rtlCol="0">
            <a:spAutoFit/>
          </a:bodyPr>
          <a:lstStyle/>
          <a:p>
            <a:pPr algn="r"/>
            <a:r>
              <a:rPr lang="en-US" sz="1200" b="1" i="1" dirty="0" smtClean="0">
                <a:solidFill>
                  <a:srgbClr val="FFFFFF"/>
                </a:solidFill>
              </a:rPr>
              <a:t>Nicola</a:t>
            </a:r>
          </a:p>
          <a:p>
            <a:pPr algn="r"/>
            <a:r>
              <a:rPr lang="en-US" sz="1200" b="1" i="1" dirty="0" err="1" smtClean="0">
                <a:solidFill>
                  <a:srgbClr val="FFFFFF"/>
                </a:solidFill>
              </a:rPr>
              <a:t>Segata</a:t>
            </a:r>
            <a:endParaRPr lang="en-US" sz="1200" b="1" i="1" dirty="0" smtClean="0">
              <a:solidFill>
                <a:srgbClr val="FFFFFF"/>
              </a:solidFill>
            </a:endParaRPr>
          </a:p>
        </p:txBody>
      </p:sp>
    </p:spTree>
    <p:extLst>
      <p:ext uri="{BB962C8B-B14F-4D97-AF65-F5344CB8AC3E}">
        <p14:creationId xmlns:p14="http://schemas.microsoft.com/office/powerpoint/2010/main" val="1016641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46365" y="2590800"/>
            <a:ext cx="7651270" cy="4484281"/>
          </a:xfrm>
          <a:prstGeom prst="rect">
            <a:avLst/>
          </a:prstGeom>
        </p:spPr>
      </p:pic>
      <p:sp>
        <p:nvSpPr>
          <p:cNvPr id="2" name="Title 1"/>
          <p:cNvSpPr>
            <a:spLocks noGrp="1"/>
          </p:cNvSpPr>
          <p:nvPr>
            <p:ph type="title"/>
          </p:nvPr>
        </p:nvSpPr>
        <p:spPr/>
        <p:txBody>
          <a:bodyPr/>
          <a:lstStyle/>
          <a:p>
            <a:r>
              <a:rPr lang="en-US" dirty="0"/>
              <a:t>What it means: </a:t>
            </a:r>
            <a:r>
              <a:rPr lang="en-US" dirty="0" err="1"/>
              <a:t>LEfSe</a:t>
            </a:r>
            <a:endParaRPr lang="en-US" dirty="0"/>
          </a:p>
        </p:txBody>
      </p:sp>
      <p:sp>
        <p:nvSpPr>
          <p:cNvPr id="3" name="Content Placeholder 2"/>
          <p:cNvSpPr>
            <a:spLocks noGrp="1"/>
          </p:cNvSpPr>
          <p:nvPr>
            <p:ph idx="1"/>
          </p:nvPr>
        </p:nvSpPr>
        <p:spPr>
          <a:xfrm>
            <a:off x="304800" y="1371600"/>
            <a:ext cx="9296400" cy="5029200"/>
          </a:xfrm>
        </p:spPr>
        <p:txBody>
          <a:bodyPr/>
          <a:lstStyle/>
          <a:p>
            <a:r>
              <a:rPr lang="en-US" dirty="0" smtClean="0">
                <a:solidFill>
                  <a:srgbClr val="46A04A"/>
                </a:solidFill>
              </a:rPr>
              <a:t>…and delete </a:t>
            </a:r>
            <a:r>
              <a:rPr lang="en-US" dirty="0" smtClean="0">
                <a:solidFill>
                  <a:srgbClr val="46A04A"/>
                </a:solidFill>
              </a:rPr>
              <a:t>all of the metadata rows </a:t>
            </a:r>
            <a:r>
              <a:rPr lang="en-US" i="1" u="sng" dirty="0" smtClean="0">
                <a:solidFill>
                  <a:srgbClr val="46A04A"/>
                </a:solidFill>
              </a:rPr>
              <a:t>except</a:t>
            </a:r>
            <a:r>
              <a:rPr lang="en-US" dirty="0" smtClean="0">
                <a:solidFill>
                  <a:srgbClr val="46A04A"/>
                </a:solidFill>
              </a:rPr>
              <a:t>:</a:t>
            </a:r>
          </a:p>
          <a:p>
            <a:pPr lvl="1"/>
            <a:r>
              <a:rPr lang="en-US" sz="2000" dirty="0" smtClean="0"/>
              <a:t>RANDSID and </a:t>
            </a:r>
            <a:r>
              <a:rPr lang="en-US" sz="2000" dirty="0" err="1" smtClean="0"/>
              <a:t>STSite</a:t>
            </a:r>
            <a:endParaRPr lang="en-US" sz="2000" dirty="0" smtClean="0"/>
          </a:p>
          <a:p>
            <a:pPr lvl="1"/>
            <a:r>
              <a:rPr lang="en-US" sz="2000" dirty="0" smtClean="0"/>
              <a:t>Save it as tab-delimited text: </a:t>
            </a:r>
            <a:r>
              <a:rPr lang="en-US" sz="2000" dirty="0" err="1" smtClean="0">
                <a:latin typeface="Courier New"/>
                <a:cs typeface="Courier New"/>
              </a:rPr>
              <a:t>HMP.ab.filtered.metadata.txt</a:t>
            </a:r>
            <a:endParaRPr lang="en-US" dirty="0" smtClean="0"/>
          </a:p>
        </p:txBody>
      </p:sp>
      <p:sp>
        <p:nvSpPr>
          <p:cNvPr id="4" name="Slide Number Placeholder 3"/>
          <p:cNvSpPr>
            <a:spLocks noGrp="1"/>
          </p:cNvSpPr>
          <p:nvPr>
            <p:ph type="sldNum" sz="quarter" idx="12"/>
          </p:nvPr>
        </p:nvSpPr>
        <p:spPr/>
        <p:txBody>
          <a:bodyPr/>
          <a:lstStyle/>
          <a:p>
            <a:fld id="{C71C242F-20BE-4F6C-ABA6-9DCC8641EF60}" type="slidenum">
              <a:rPr lang="en-US" smtClean="0"/>
              <a:pPr/>
              <a:t>50</a:t>
            </a:fld>
            <a:endParaRPr lang="en-US"/>
          </a:p>
        </p:txBody>
      </p:sp>
      <p:sp>
        <p:nvSpPr>
          <p:cNvPr id="6" name="Oval 5"/>
          <p:cNvSpPr/>
          <p:nvPr/>
        </p:nvSpPr>
        <p:spPr bwMode="auto">
          <a:xfrm>
            <a:off x="3352800" y="4661225"/>
            <a:ext cx="2057400" cy="53340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8" name="Oval 7"/>
          <p:cNvSpPr/>
          <p:nvPr/>
        </p:nvSpPr>
        <p:spPr bwMode="auto">
          <a:xfrm>
            <a:off x="1066800" y="3594425"/>
            <a:ext cx="685800" cy="60960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220952772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14300" y="2351801"/>
            <a:ext cx="8915400" cy="4232564"/>
          </a:xfrm>
          <a:prstGeom prst="rect">
            <a:avLst/>
          </a:prstGeom>
        </p:spPr>
      </p:pic>
      <p:sp>
        <p:nvSpPr>
          <p:cNvPr id="2" name="Title 1"/>
          <p:cNvSpPr>
            <a:spLocks noGrp="1"/>
          </p:cNvSpPr>
          <p:nvPr>
            <p:ph type="title"/>
          </p:nvPr>
        </p:nvSpPr>
        <p:spPr/>
        <p:txBody>
          <a:bodyPr/>
          <a:lstStyle/>
          <a:p>
            <a:r>
              <a:rPr lang="en-US" dirty="0"/>
              <a:t>What it means: </a:t>
            </a:r>
            <a:r>
              <a:rPr lang="en-US" dirty="0" err="1"/>
              <a:t>LEfSe</a:t>
            </a:r>
            <a:endParaRPr lang="en-US" dirty="0"/>
          </a:p>
        </p:txBody>
      </p:sp>
      <p:sp>
        <p:nvSpPr>
          <p:cNvPr id="3" name="Content Placeholder 2"/>
          <p:cNvSpPr>
            <a:spLocks noGrp="1"/>
          </p:cNvSpPr>
          <p:nvPr>
            <p:ph idx="1"/>
          </p:nvPr>
        </p:nvSpPr>
        <p:spPr/>
        <p:txBody>
          <a:bodyPr/>
          <a:lstStyle/>
          <a:p>
            <a:r>
              <a:rPr lang="en-US" sz="2400" dirty="0" smtClean="0"/>
              <a:t>But instead we’ll run it from the server!</a:t>
            </a:r>
          </a:p>
          <a:p>
            <a:r>
              <a:rPr lang="en-US" sz="2400" dirty="0" smtClean="0"/>
              <a:t>Visit </a:t>
            </a:r>
            <a:r>
              <a:rPr lang="en-US" sz="2400" dirty="0" err="1" smtClean="0"/>
              <a:t>LEfSe</a:t>
            </a:r>
            <a:r>
              <a:rPr lang="en-US" sz="2400" dirty="0" smtClean="0"/>
              <a:t> at: </a:t>
            </a:r>
            <a:r>
              <a:rPr lang="en-US" sz="2400" dirty="0" smtClean="0">
                <a:hlinkClick r:id="rId3"/>
              </a:rPr>
              <a:t>http://huttenhower.sph.harvard.edu</a:t>
            </a:r>
            <a:r>
              <a:rPr lang="en-US" sz="2400" dirty="0" smtClean="0">
                <a:hlinkClick r:id="rId3"/>
              </a:rPr>
              <a:t>/</a:t>
            </a:r>
            <a:r>
              <a:rPr lang="en-US" sz="2400" dirty="0" smtClean="0">
                <a:hlinkClick r:id="rId3"/>
              </a:rPr>
              <a:t>galaxy</a:t>
            </a:r>
            <a:endParaRPr lang="en-US" sz="2400" dirty="0"/>
          </a:p>
        </p:txBody>
      </p:sp>
      <p:sp>
        <p:nvSpPr>
          <p:cNvPr id="4" name="Slide Number Placeholder 3"/>
          <p:cNvSpPr>
            <a:spLocks noGrp="1"/>
          </p:cNvSpPr>
          <p:nvPr>
            <p:ph type="sldNum" sz="quarter" idx="12"/>
          </p:nvPr>
        </p:nvSpPr>
        <p:spPr/>
        <p:txBody>
          <a:bodyPr/>
          <a:lstStyle/>
          <a:p>
            <a:fld id="{C71C242F-20BE-4F6C-ABA6-9DCC8641EF60}" type="slidenum">
              <a:rPr lang="en-US" smtClean="0"/>
              <a:pPr/>
              <a:t>51</a:t>
            </a:fld>
            <a:endParaRPr lang="en-US"/>
          </a:p>
        </p:txBody>
      </p:sp>
      <p:sp>
        <p:nvSpPr>
          <p:cNvPr id="5" name="Oval 4"/>
          <p:cNvSpPr/>
          <p:nvPr/>
        </p:nvSpPr>
        <p:spPr bwMode="auto">
          <a:xfrm>
            <a:off x="116372" y="6019800"/>
            <a:ext cx="914400" cy="60960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6" name="TextBox 5"/>
          <p:cNvSpPr txBox="1"/>
          <p:nvPr/>
        </p:nvSpPr>
        <p:spPr>
          <a:xfrm>
            <a:off x="1066800" y="4907965"/>
            <a:ext cx="1068524" cy="1200328"/>
          </a:xfrm>
          <a:prstGeom prst="rect">
            <a:avLst/>
          </a:prstGeom>
          <a:noFill/>
        </p:spPr>
        <p:txBody>
          <a:bodyPr wrap="square" rtlCol="0">
            <a:spAutoFit/>
          </a:bodyPr>
          <a:lstStyle/>
          <a:p>
            <a:pPr algn="ctr"/>
            <a:r>
              <a:rPr lang="en-US" dirty="0" smtClean="0">
                <a:solidFill>
                  <a:srgbClr val="FF0000"/>
                </a:solidFill>
              </a:rPr>
              <a:t>First click here</a:t>
            </a:r>
            <a:endParaRPr lang="en-US" dirty="0">
              <a:solidFill>
                <a:srgbClr val="FF0000"/>
              </a:solidFill>
            </a:endParaRPr>
          </a:p>
        </p:txBody>
      </p:sp>
      <p:cxnSp>
        <p:nvCxnSpPr>
          <p:cNvPr id="7" name="Straight Connector 6"/>
          <p:cNvCxnSpPr>
            <a:stCxn id="6" idx="1"/>
            <a:endCxn id="5" idx="7"/>
          </p:cNvCxnSpPr>
          <p:nvPr/>
        </p:nvCxnSpPr>
        <p:spPr bwMode="auto">
          <a:xfrm flipH="1">
            <a:off x="896861" y="5508129"/>
            <a:ext cx="169939" cy="600945"/>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79428829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182880" y="2392680"/>
            <a:ext cx="8778240" cy="4389120"/>
          </a:xfrm>
          <a:prstGeom prst="rect">
            <a:avLst/>
          </a:prstGeom>
        </p:spPr>
      </p:pic>
      <p:sp>
        <p:nvSpPr>
          <p:cNvPr id="2" name="Title 1"/>
          <p:cNvSpPr>
            <a:spLocks noGrp="1"/>
          </p:cNvSpPr>
          <p:nvPr>
            <p:ph type="title"/>
          </p:nvPr>
        </p:nvSpPr>
        <p:spPr/>
        <p:txBody>
          <a:bodyPr/>
          <a:lstStyle/>
          <a:p>
            <a:r>
              <a:rPr lang="en-US" dirty="0"/>
              <a:t>What </a:t>
            </a:r>
            <a:r>
              <a:rPr lang="en-US" dirty="0" smtClean="0"/>
              <a:t>it means: </a:t>
            </a:r>
            <a:r>
              <a:rPr lang="en-US" dirty="0" err="1"/>
              <a:t>LEfSe</a:t>
            </a:r>
            <a:endParaRPr lang="en-US" dirty="0"/>
          </a:p>
        </p:txBody>
      </p:sp>
      <p:sp>
        <p:nvSpPr>
          <p:cNvPr id="3" name="Content Placeholder 2"/>
          <p:cNvSpPr>
            <a:spLocks noGrp="1"/>
          </p:cNvSpPr>
          <p:nvPr>
            <p:ph idx="1"/>
          </p:nvPr>
        </p:nvSpPr>
        <p:spPr>
          <a:xfrm>
            <a:off x="304800" y="1219200"/>
            <a:ext cx="8610600" cy="5029200"/>
          </a:xfrm>
        </p:spPr>
        <p:txBody>
          <a:bodyPr/>
          <a:lstStyle/>
          <a:p>
            <a:r>
              <a:rPr lang="en-US" sz="2400" dirty="0" smtClean="0"/>
              <a:t>Then upload your formatted table</a:t>
            </a:r>
          </a:p>
          <a:p>
            <a:pPr lvl="1"/>
            <a:r>
              <a:rPr lang="en-US" sz="1200" b="1" dirty="0">
                <a:latin typeface="Courier New"/>
                <a:cs typeface="Courier New"/>
              </a:rPr>
              <a:t>~/</a:t>
            </a:r>
            <a:r>
              <a:rPr lang="en-US" sz="1200" b="1" dirty="0" err="1">
                <a:latin typeface="Courier New"/>
                <a:cs typeface="Courier New"/>
              </a:rPr>
              <a:t>workshop_data</a:t>
            </a:r>
            <a:r>
              <a:rPr lang="en-US" sz="1200" b="1" dirty="0">
                <a:latin typeface="Courier New"/>
                <a:cs typeface="Courier New"/>
              </a:rPr>
              <a:t>/</a:t>
            </a:r>
            <a:r>
              <a:rPr lang="en-US" sz="1200" b="1" dirty="0" err="1">
                <a:latin typeface="Courier New"/>
                <a:cs typeface="Courier New"/>
              </a:rPr>
              <a:t>metagenomics</a:t>
            </a:r>
            <a:r>
              <a:rPr lang="en-US" sz="1200" b="1" dirty="0">
                <a:latin typeface="Courier New"/>
                <a:cs typeface="Courier New"/>
              </a:rPr>
              <a:t>/</a:t>
            </a:r>
            <a:r>
              <a:rPr lang="en-US" sz="1200" b="1" dirty="0" err="1">
                <a:latin typeface="Courier New"/>
                <a:cs typeface="Courier New"/>
              </a:rPr>
              <a:t>biobakery</a:t>
            </a:r>
            <a:r>
              <a:rPr lang="en-US" sz="1200" b="1" dirty="0">
                <a:latin typeface="Courier New"/>
                <a:cs typeface="Courier New"/>
              </a:rPr>
              <a:t>/results/</a:t>
            </a:r>
            <a:r>
              <a:rPr lang="en-US" sz="1200" b="1" dirty="0" err="1">
                <a:latin typeface="Courier New"/>
                <a:cs typeface="Courier New"/>
              </a:rPr>
              <a:t>lefse</a:t>
            </a:r>
            <a:r>
              <a:rPr lang="en-US" sz="1200" b="1" dirty="0">
                <a:latin typeface="Courier New"/>
                <a:cs typeface="Courier New"/>
              </a:rPr>
              <a:t>/</a:t>
            </a:r>
            <a:r>
              <a:rPr lang="en-US" sz="1200" b="1" dirty="0" err="1">
                <a:latin typeface="Courier New"/>
                <a:cs typeface="Courier New"/>
              </a:rPr>
              <a:t>HMP.ab.filtered.metadata.txt</a:t>
            </a:r>
            <a:endParaRPr lang="en-US" sz="1200" b="1" dirty="0" smtClean="0">
              <a:latin typeface="Courier New"/>
              <a:cs typeface="Courier New"/>
            </a:endParaRPr>
          </a:p>
          <a:p>
            <a:pPr lvl="1"/>
            <a:r>
              <a:rPr lang="en-US" sz="2000" dirty="0" smtClean="0"/>
              <a:t>After </a:t>
            </a:r>
            <a:r>
              <a:rPr lang="en-US" sz="2000" dirty="0" smtClean="0"/>
              <a:t>you upload, wait for the progress meter to turn green!</a:t>
            </a:r>
            <a:endParaRPr lang="en-US" sz="2000" dirty="0"/>
          </a:p>
        </p:txBody>
      </p:sp>
      <p:sp>
        <p:nvSpPr>
          <p:cNvPr id="4" name="Slide Number Placeholder 3"/>
          <p:cNvSpPr>
            <a:spLocks noGrp="1"/>
          </p:cNvSpPr>
          <p:nvPr>
            <p:ph type="sldNum" sz="quarter" idx="12"/>
          </p:nvPr>
        </p:nvSpPr>
        <p:spPr/>
        <p:txBody>
          <a:bodyPr/>
          <a:lstStyle/>
          <a:p>
            <a:fld id="{C71C242F-20BE-4F6C-ABA6-9DCC8641EF60}" type="slidenum">
              <a:rPr lang="en-US" smtClean="0"/>
              <a:pPr/>
              <a:t>52</a:t>
            </a:fld>
            <a:endParaRPr lang="en-US"/>
          </a:p>
        </p:txBody>
      </p:sp>
      <p:sp>
        <p:nvSpPr>
          <p:cNvPr id="12" name="Oval 11"/>
          <p:cNvSpPr/>
          <p:nvPr/>
        </p:nvSpPr>
        <p:spPr bwMode="auto">
          <a:xfrm>
            <a:off x="2231958" y="3670066"/>
            <a:ext cx="914400" cy="30480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3" name="TextBox 12"/>
          <p:cNvSpPr txBox="1"/>
          <p:nvPr/>
        </p:nvSpPr>
        <p:spPr>
          <a:xfrm>
            <a:off x="3581400" y="3299246"/>
            <a:ext cx="3200400" cy="523220"/>
          </a:xfrm>
          <a:prstGeom prst="rect">
            <a:avLst/>
          </a:prstGeom>
          <a:noFill/>
        </p:spPr>
        <p:txBody>
          <a:bodyPr wrap="square" rtlCol="0">
            <a:spAutoFit/>
          </a:bodyPr>
          <a:lstStyle/>
          <a:p>
            <a:pPr algn="ctr"/>
            <a:r>
              <a:rPr lang="en-US" sz="1400" dirty="0" smtClean="0">
                <a:solidFill>
                  <a:srgbClr val="FF0000"/>
                </a:solidFill>
              </a:rPr>
              <a:t>1. Click here, browse to </a:t>
            </a:r>
            <a:r>
              <a:rPr lang="en-US" sz="1400" b="1" dirty="0" err="1" smtClean="0">
                <a:solidFill>
                  <a:srgbClr val="FF0000"/>
                </a:solidFill>
                <a:latin typeface="Courier New"/>
                <a:cs typeface="Courier New"/>
              </a:rPr>
              <a:t>HMP.ab.filtered.metadata.txt</a:t>
            </a:r>
            <a:endParaRPr lang="en-US" sz="1400" b="1" dirty="0">
              <a:solidFill>
                <a:srgbClr val="FF0000"/>
              </a:solidFill>
              <a:latin typeface="Courier New"/>
              <a:cs typeface="Courier New"/>
            </a:endParaRPr>
          </a:p>
        </p:txBody>
      </p:sp>
      <p:cxnSp>
        <p:nvCxnSpPr>
          <p:cNvPr id="14" name="Straight Connector 13"/>
          <p:cNvCxnSpPr>
            <a:stCxn id="13" idx="1"/>
            <a:endCxn id="12" idx="6"/>
          </p:cNvCxnSpPr>
          <p:nvPr/>
        </p:nvCxnSpPr>
        <p:spPr bwMode="auto">
          <a:xfrm flipH="1">
            <a:off x="3146358" y="3560856"/>
            <a:ext cx="435042" cy="261610"/>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sp>
        <p:nvSpPr>
          <p:cNvPr id="16" name="Oval 15"/>
          <p:cNvSpPr/>
          <p:nvPr/>
        </p:nvSpPr>
        <p:spPr bwMode="auto">
          <a:xfrm>
            <a:off x="2155758" y="6346073"/>
            <a:ext cx="952500" cy="38100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7" name="TextBox 16"/>
          <p:cNvSpPr txBox="1"/>
          <p:nvPr/>
        </p:nvSpPr>
        <p:spPr>
          <a:xfrm>
            <a:off x="5334000" y="5600283"/>
            <a:ext cx="1371600" cy="830997"/>
          </a:xfrm>
          <a:prstGeom prst="rect">
            <a:avLst/>
          </a:prstGeom>
          <a:noFill/>
        </p:spPr>
        <p:txBody>
          <a:bodyPr wrap="square" rtlCol="0">
            <a:spAutoFit/>
          </a:bodyPr>
          <a:lstStyle/>
          <a:p>
            <a:pPr algn="ctr"/>
            <a:r>
              <a:rPr lang="en-US" dirty="0" smtClean="0">
                <a:solidFill>
                  <a:srgbClr val="FF0000"/>
                </a:solidFill>
              </a:rPr>
              <a:t>2. Then here</a:t>
            </a:r>
            <a:endParaRPr lang="en-US" dirty="0">
              <a:solidFill>
                <a:srgbClr val="FF0000"/>
              </a:solidFill>
            </a:endParaRPr>
          </a:p>
        </p:txBody>
      </p:sp>
      <p:cxnSp>
        <p:nvCxnSpPr>
          <p:cNvPr id="18" name="Straight Connector 17"/>
          <p:cNvCxnSpPr>
            <a:stCxn id="17" idx="1"/>
            <a:endCxn id="16" idx="6"/>
          </p:cNvCxnSpPr>
          <p:nvPr/>
        </p:nvCxnSpPr>
        <p:spPr bwMode="auto">
          <a:xfrm flipH="1">
            <a:off x="3108258" y="6015782"/>
            <a:ext cx="2225742" cy="520791"/>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sp>
        <p:nvSpPr>
          <p:cNvPr id="27" name="Oval 26"/>
          <p:cNvSpPr/>
          <p:nvPr/>
        </p:nvSpPr>
        <p:spPr bwMode="auto">
          <a:xfrm>
            <a:off x="6867007" y="3298073"/>
            <a:ext cx="2133600" cy="76200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8" name="TextBox 27"/>
          <p:cNvSpPr txBox="1"/>
          <p:nvPr/>
        </p:nvSpPr>
        <p:spPr>
          <a:xfrm>
            <a:off x="7288482" y="4390375"/>
            <a:ext cx="1371600" cy="1200328"/>
          </a:xfrm>
          <a:prstGeom prst="rect">
            <a:avLst/>
          </a:prstGeom>
          <a:noFill/>
        </p:spPr>
        <p:txBody>
          <a:bodyPr wrap="square" rtlCol="0">
            <a:spAutoFit/>
          </a:bodyPr>
          <a:lstStyle/>
          <a:p>
            <a:pPr algn="ctr"/>
            <a:r>
              <a:rPr lang="en-US" dirty="0" smtClean="0">
                <a:solidFill>
                  <a:srgbClr val="FF0000"/>
                </a:solidFill>
              </a:rPr>
              <a:t>3. Then watch here</a:t>
            </a:r>
            <a:endParaRPr lang="en-US" dirty="0">
              <a:solidFill>
                <a:srgbClr val="FF0000"/>
              </a:solidFill>
            </a:endParaRPr>
          </a:p>
        </p:txBody>
      </p:sp>
      <p:cxnSp>
        <p:nvCxnSpPr>
          <p:cNvPr id="29" name="Straight Connector 28"/>
          <p:cNvCxnSpPr>
            <a:stCxn id="28" idx="0"/>
            <a:endCxn id="27" idx="4"/>
          </p:cNvCxnSpPr>
          <p:nvPr/>
        </p:nvCxnSpPr>
        <p:spPr bwMode="auto">
          <a:xfrm flipH="1" flipV="1">
            <a:off x="7933807" y="4060073"/>
            <a:ext cx="40475" cy="330302"/>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207602723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82880" y="2133600"/>
            <a:ext cx="8778240" cy="4127624"/>
          </a:xfrm>
          <a:prstGeom prst="rect">
            <a:avLst/>
          </a:prstGeom>
        </p:spPr>
      </p:pic>
      <p:sp>
        <p:nvSpPr>
          <p:cNvPr id="2" name="Title 1"/>
          <p:cNvSpPr>
            <a:spLocks noGrp="1"/>
          </p:cNvSpPr>
          <p:nvPr>
            <p:ph type="title"/>
          </p:nvPr>
        </p:nvSpPr>
        <p:spPr/>
        <p:txBody>
          <a:bodyPr/>
          <a:lstStyle/>
          <a:p>
            <a:r>
              <a:rPr lang="en-US" dirty="0"/>
              <a:t>What </a:t>
            </a:r>
            <a:r>
              <a:rPr lang="en-US" dirty="0" smtClean="0"/>
              <a:t>it means: </a:t>
            </a:r>
            <a:r>
              <a:rPr lang="en-US" dirty="0" err="1"/>
              <a:t>LEfSe</a:t>
            </a:r>
            <a:endParaRPr lang="en-US" dirty="0"/>
          </a:p>
        </p:txBody>
      </p:sp>
      <p:sp>
        <p:nvSpPr>
          <p:cNvPr id="3" name="Content Placeholder 2"/>
          <p:cNvSpPr>
            <a:spLocks noGrp="1"/>
          </p:cNvSpPr>
          <p:nvPr>
            <p:ph idx="1"/>
          </p:nvPr>
        </p:nvSpPr>
        <p:spPr/>
        <p:txBody>
          <a:bodyPr/>
          <a:lstStyle/>
          <a:p>
            <a:r>
              <a:rPr lang="en-US" sz="2400" dirty="0" smtClean="0"/>
              <a:t>Then tell </a:t>
            </a:r>
            <a:r>
              <a:rPr lang="en-US" sz="2400" dirty="0" err="1" smtClean="0"/>
              <a:t>LEfSe</a:t>
            </a:r>
            <a:r>
              <a:rPr lang="en-US" sz="2400" dirty="0" smtClean="0"/>
              <a:t> about your metadata:</a:t>
            </a:r>
            <a:endParaRPr lang="en-US" sz="2400" dirty="0"/>
          </a:p>
        </p:txBody>
      </p:sp>
      <p:sp>
        <p:nvSpPr>
          <p:cNvPr id="4" name="Slide Number Placeholder 3"/>
          <p:cNvSpPr>
            <a:spLocks noGrp="1"/>
          </p:cNvSpPr>
          <p:nvPr>
            <p:ph type="sldNum" sz="quarter" idx="12"/>
          </p:nvPr>
        </p:nvSpPr>
        <p:spPr/>
        <p:txBody>
          <a:bodyPr/>
          <a:lstStyle/>
          <a:p>
            <a:fld id="{C71C242F-20BE-4F6C-ABA6-9DCC8641EF60}" type="slidenum">
              <a:rPr lang="en-US" smtClean="0"/>
              <a:pPr/>
              <a:t>53</a:t>
            </a:fld>
            <a:endParaRPr lang="en-US"/>
          </a:p>
        </p:txBody>
      </p:sp>
      <p:sp>
        <p:nvSpPr>
          <p:cNvPr id="5" name="Oval 4"/>
          <p:cNvSpPr/>
          <p:nvPr/>
        </p:nvSpPr>
        <p:spPr bwMode="auto">
          <a:xfrm>
            <a:off x="170414" y="3352800"/>
            <a:ext cx="1600200" cy="30480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6" name="TextBox 5"/>
          <p:cNvSpPr txBox="1"/>
          <p:nvPr/>
        </p:nvSpPr>
        <p:spPr>
          <a:xfrm>
            <a:off x="1084814" y="2369403"/>
            <a:ext cx="1219200" cy="830997"/>
          </a:xfrm>
          <a:prstGeom prst="rect">
            <a:avLst/>
          </a:prstGeom>
          <a:noFill/>
        </p:spPr>
        <p:txBody>
          <a:bodyPr wrap="square" rtlCol="0">
            <a:spAutoFit/>
          </a:bodyPr>
          <a:lstStyle/>
          <a:p>
            <a:pPr algn="ctr"/>
            <a:r>
              <a:rPr lang="en-US" dirty="0" smtClean="0">
                <a:solidFill>
                  <a:srgbClr val="FF0000"/>
                </a:solidFill>
              </a:rPr>
              <a:t>1. Click here</a:t>
            </a:r>
            <a:endParaRPr lang="en-US" dirty="0">
              <a:solidFill>
                <a:srgbClr val="FF0000"/>
              </a:solidFill>
            </a:endParaRPr>
          </a:p>
        </p:txBody>
      </p:sp>
      <p:cxnSp>
        <p:nvCxnSpPr>
          <p:cNvPr id="7" name="Straight Connector 6"/>
          <p:cNvCxnSpPr>
            <a:stCxn id="6" idx="1"/>
            <a:endCxn id="5" idx="0"/>
          </p:cNvCxnSpPr>
          <p:nvPr/>
        </p:nvCxnSpPr>
        <p:spPr bwMode="auto">
          <a:xfrm flipH="1">
            <a:off x="970514" y="2784902"/>
            <a:ext cx="114300" cy="567898"/>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sp>
        <p:nvSpPr>
          <p:cNvPr id="12" name="Oval 11"/>
          <p:cNvSpPr/>
          <p:nvPr/>
        </p:nvSpPr>
        <p:spPr bwMode="auto">
          <a:xfrm>
            <a:off x="2253012" y="3972620"/>
            <a:ext cx="2133600" cy="45720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3" name="TextBox 12"/>
          <p:cNvSpPr txBox="1"/>
          <p:nvPr/>
        </p:nvSpPr>
        <p:spPr>
          <a:xfrm>
            <a:off x="4724400" y="3810000"/>
            <a:ext cx="2057400" cy="830997"/>
          </a:xfrm>
          <a:prstGeom prst="rect">
            <a:avLst/>
          </a:prstGeom>
          <a:noFill/>
        </p:spPr>
        <p:txBody>
          <a:bodyPr wrap="square" rtlCol="0">
            <a:spAutoFit/>
          </a:bodyPr>
          <a:lstStyle/>
          <a:p>
            <a:pPr algn="ctr"/>
            <a:r>
              <a:rPr lang="en-US" dirty="0" smtClean="0">
                <a:solidFill>
                  <a:srgbClr val="FF0000"/>
                </a:solidFill>
              </a:rPr>
              <a:t>2. Then select </a:t>
            </a:r>
            <a:r>
              <a:rPr lang="en-US" dirty="0" err="1" smtClean="0">
                <a:solidFill>
                  <a:srgbClr val="FF0000"/>
                </a:solidFill>
              </a:rPr>
              <a:t>STSite</a:t>
            </a:r>
            <a:endParaRPr lang="en-US" dirty="0">
              <a:solidFill>
                <a:srgbClr val="FF0000"/>
              </a:solidFill>
            </a:endParaRPr>
          </a:p>
        </p:txBody>
      </p:sp>
      <p:cxnSp>
        <p:nvCxnSpPr>
          <p:cNvPr id="14" name="Straight Connector 13"/>
          <p:cNvCxnSpPr>
            <a:stCxn id="13" idx="1"/>
            <a:endCxn id="12" idx="6"/>
          </p:cNvCxnSpPr>
          <p:nvPr/>
        </p:nvCxnSpPr>
        <p:spPr bwMode="auto">
          <a:xfrm flipH="1" flipV="1">
            <a:off x="4386612" y="4201220"/>
            <a:ext cx="337788" cy="24279"/>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sp>
        <p:nvSpPr>
          <p:cNvPr id="16" name="Oval 15"/>
          <p:cNvSpPr/>
          <p:nvPr/>
        </p:nvSpPr>
        <p:spPr bwMode="auto">
          <a:xfrm>
            <a:off x="2214912" y="4878319"/>
            <a:ext cx="2171700" cy="38100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7" name="TextBox 16"/>
          <p:cNvSpPr txBox="1"/>
          <p:nvPr/>
        </p:nvSpPr>
        <p:spPr>
          <a:xfrm>
            <a:off x="6400800" y="4807803"/>
            <a:ext cx="2286000" cy="830997"/>
          </a:xfrm>
          <a:prstGeom prst="rect">
            <a:avLst/>
          </a:prstGeom>
          <a:noFill/>
        </p:spPr>
        <p:txBody>
          <a:bodyPr wrap="square" rtlCol="0">
            <a:spAutoFit/>
          </a:bodyPr>
          <a:lstStyle/>
          <a:p>
            <a:pPr algn="ctr"/>
            <a:r>
              <a:rPr lang="en-US" dirty="0" smtClean="0">
                <a:solidFill>
                  <a:srgbClr val="FF0000"/>
                </a:solidFill>
              </a:rPr>
              <a:t>3. Then select RANDSID</a:t>
            </a:r>
            <a:endParaRPr lang="en-US" dirty="0">
              <a:solidFill>
                <a:srgbClr val="FF0000"/>
              </a:solidFill>
            </a:endParaRPr>
          </a:p>
        </p:txBody>
      </p:sp>
      <p:cxnSp>
        <p:nvCxnSpPr>
          <p:cNvPr id="18" name="Straight Connector 17"/>
          <p:cNvCxnSpPr>
            <a:stCxn id="17" idx="1"/>
            <a:endCxn id="16" idx="6"/>
          </p:cNvCxnSpPr>
          <p:nvPr/>
        </p:nvCxnSpPr>
        <p:spPr bwMode="auto">
          <a:xfrm flipH="1" flipV="1">
            <a:off x="4386612" y="5068819"/>
            <a:ext cx="2014188" cy="154483"/>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sp>
        <p:nvSpPr>
          <p:cNvPr id="26" name="Oval 25"/>
          <p:cNvSpPr/>
          <p:nvPr/>
        </p:nvSpPr>
        <p:spPr bwMode="auto">
          <a:xfrm>
            <a:off x="2209800" y="5766931"/>
            <a:ext cx="974106" cy="406787"/>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7" name="TextBox 26"/>
          <p:cNvSpPr txBox="1"/>
          <p:nvPr/>
        </p:nvSpPr>
        <p:spPr>
          <a:xfrm>
            <a:off x="5251530" y="5791200"/>
            <a:ext cx="2286000" cy="461665"/>
          </a:xfrm>
          <a:prstGeom prst="rect">
            <a:avLst/>
          </a:prstGeom>
          <a:noFill/>
        </p:spPr>
        <p:txBody>
          <a:bodyPr wrap="square" rtlCol="0">
            <a:spAutoFit/>
          </a:bodyPr>
          <a:lstStyle/>
          <a:p>
            <a:pPr algn="ctr"/>
            <a:r>
              <a:rPr lang="en-US" dirty="0" smtClean="0">
                <a:solidFill>
                  <a:srgbClr val="FF0000"/>
                </a:solidFill>
              </a:rPr>
              <a:t>4. Then here</a:t>
            </a:r>
            <a:endParaRPr lang="en-US" dirty="0">
              <a:solidFill>
                <a:srgbClr val="FF0000"/>
              </a:solidFill>
            </a:endParaRPr>
          </a:p>
        </p:txBody>
      </p:sp>
      <p:cxnSp>
        <p:nvCxnSpPr>
          <p:cNvPr id="28" name="Straight Connector 27"/>
          <p:cNvCxnSpPr>
            <a:stCxn id="27" idx="1"/>
            <a:endCxn id="26" idx="6"/>
          </p:cNvCxnSpPr>
          <p:nvPr/>
        </p:nvCxnSpPr>
        <p:spPr bwMode="auto">
          <a:xfrm flipH="1" flipV="1">
            <a:off x="3183906" y="5970325"/>
            <a:ext cx="2067624" cy="51708"/>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411343153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82880" y="2438400"/>
            <a:ext cx="8778240" cy="3736792"/>
          </a:xfrm>
          <a:prstGeom prst="rect">
            <a:avLst/>
          </a:prstGeom>
        </p:spPr>
      </p:pic>
      <p:sp>
        <p:nvSpPr>
          <p:cNvPr id="2" name="Title 1"/>
          <p:cNvSpPr>
            <a:spLocks noGrp="1"/>
          </p:cNvSpPr>
          <p:nvPr>
            <p:ph type="title"/>
          </p:nvPr>
        </p:nvSpPr>
        <p:spPr/>
        <p:txBody>
          <a:bodyPr/>
          <a:lstStyle/>
          <a:p>
            <a:r>
              <a:rPr lang="en-US" dirty="0"/>
              <a:t>What </a:t>
            </a:r>
            <a:r>
              <a:rPr lang="en-US" dirty="0" smtClean="0"/>
              <a:t>it means: </a:t>
            </a:r>
            <a:r>
              <a:rPr lang="en-US" dirty="0" err="1"/>
              <a:t>LEfSe</a:t>
            </a:r>
            <a:endParaRPr lang="en-US" dirty="0"/>
          </a:p>
        </p:txBody>
      </p:sp>
      <p:sp>
        <p:nvSpPr>
          <p:cNvPr id="3" name="Content Placeholder 2"/>
          <p:cNvSpPr>
            <a:spLocks noGrp="1"/>
          </p:cNvSpPr>
          <p:nvPr>
            <p:ph idx="1"/>
          </p:nvPr>
        </p:nvSpPr>
        <p:spPr/>
        <p:txBody>
          <a:bodyPr/>
          <a:lstStyle/>
          <a:p>
            <a:r>
              <a:rPr lang="en-US" sz="2400" dirty="0" smtClean="0"/>
              <a:t>Then select LDA=4, “One-against-all,” and run </a:t>
            </a:r>
            <a:r>
              <a:rPr lang="en-US" sz="2400" dirty="0" err="1" smtClean="0"/>
              <a:t>LEfSe</a:t>
            </a:r>
            <a:r>
              <a:rPr lang="en-US" sz="2400" dirty="0" smtClean="0"/>
              <a:t>!</a:t>
            </a:r>
          </a:p>
          <a:p>
            <a:pPr lvl="1"/>
            <a:r>
              <a:rPr lang="en-US" sz="2000" dirty="0" smtClean="0"/>
              <a:t>You can change other default statistical parameters if desired</a:t>
            </a:r>
            <a:endParaRPr lang="en-US" sz="2000" dirty="0"/>
          </a:p>
        </p:txBody>
      </p:sp>
      <p:sp>
        <p:nvSpPr>
          <p:cNvPr id="4" name="Slide Number Placeholder 3"/>
          <p:cNvSpPr>
            <a:spLocks noGrp="1"/>
          </p:cNvSpPr>
          <p:nvPr>
            <p:ph type="sldNum" sz="quarter" idx="12"/>
          </p:nvPr>
        </p:nvSpPr>
        <p:spPr/>
        <p:txBody>
          <a:bodyPr/>
          <a:lstStyle/>
          <a:p>
            <a:fld id="{C71C242F-20BE-4F6C-ABA6-9DCC8641EF60}" type="slidenum">
              <a:rPr lang="en-US" smtClean="0"/>
              <a:pPr/>
              <a:t>54</a:t>
            </a:fld>
            <a:endParaRPr lang="en-US"/>
          </a:p>
        </p:txBody>
      </p:sp>
      <p:sp>
        <p:nvSpPr>
          <p:cNvPr id="5" name="Oval 4"/>
          <p:cNvSpPr/>
          <p:nvPr/>
        </p:nvSpPr>
        <p:spPr bwMode="auto">
          <a:xfrm>
            <a:off x="228600" y="3886200"/>
            <a:ext cx="1600200" cy="30480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6" name="TextBox 5"/>
          <p:cNvSpPr txBox="1"/>
          <p:nvPr/>
        </p:nvSpPr>
        <p:spPr>
          <a:xfrm>
            <a:off x="1110012" y="2743200"/>
            <a:ext cx="1219200" cy="830997"/>
          </a:xfrm>
          <a:prstGeom prst="rect">
            <a:avLst/>
          </a:prstGeom>
          <a:noFill/>
        </p:spPr>
        <p:txBody>
          <a:bodyPr wrap="square" rtlCol="0">
            <a:spAutoFit/>
          </a:bodyPr>
          <a:lstStyle/>
          <a:p>
            <a:pPr algn="ctr"/>
            <a:r>
              <a:rPr lang="en-US" dirty="0" smtClean="0">
                <a:solidFill>
                  <a:srgbClr val="FF0000"/>
                </a:solidFill>
              </a:rPr>
              <a:t>1. Click here</a:t>
            </a:r>
            <a:endParaRPr lang="en-US" dirty="0">
              <a:solidFill>
                <a:srgbClr val="FF0000"/>
              </a:solidFill>
            </a:endParaRPr>
          </a:p>
        </p:txBody>
      </p:sp>
      <p:cxnSp>
        <p:nvCxnSpPr>
          <p:cNvPr id="7" name="Straight Connector 6"/>
          <p:cNvCxnSpPr>
            <a:stCxn id="6" idx="1"/>
            <a:endCxn id="5" idx="0"/>
          </p:cNvCxnSpPr>
          <p:nvPr/>
        </p:nvCxnSpPr>
        <p:spPr bwMode="auto">
          <a:xfrm flipH="1">
            <a:off x="1028700" y="3158699"/>
            <a:ext cx="81312" cy="727501"/>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sp>
        <p:nvSpPr>
          <p:cNvPr id="26" name="Oval 25"/>
          <p:cNvSpPr/>
          <p:nvPr/>
        </p:nvSpPr>
        <p:spPr bwMode="auto">
          <a:xfrm>
            <a:off x="2180279" y="5674618"/>
            <a:ext cx="974106" cy="406787"/>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7" name="TextBox 26"/>
          <p:cNvSpPr txBox="1"/>
          <p:nvPr/>
        </p:nvSpPr>
        <p:spPr>
          <a:xfrm>
            <a:off x="3382985" y="5625133"/>
            <a:ext cx="2286000" cy="461665"/>
          </a:xfrm>
          <a:prstGeom prst="rect">
            <a:avLst/>
          </a:prstGeom>
          <a:noFill/>
        </p:spPr>
        <p:txBody>
          <a:bodyPr wrap="square" rtlCol="0">
            <a:spAutoFit/>
          </a:bodyPr>
          <a:lstStyle/>
          <a:p>
            <a:pPr algn="ctr"/>
            <a:r>
              <a:rPr lang="en-US" dirty="0" smtClean="0">
                <a:solidFill>
                  <a:srgbClr val="FF0000"/>
                </a:solidFill>
              </a:rPr>
              <a:t>4. Then GO!</a:t>
            </a:r>
            <a:endParaRPr lang="en-US" dirty="0">
              <a:solidFill>
                <a:srgbClr val="FF0000"/>
              </a:solidFill>
            </a:endParaRPr>
          </a:p>
        </p:txBody>
      </p:sp>
      <p:cxnSp>
        <p:nvCxnSpPr>
          <p:cNvPr id="28" name="Straight Connector 27"/>
          <p:cNvCxnSpPr>
            <a:stCxn id="27" idx="1"/>
            <a:endCxn id="26" idx="6"/>
          </p:cNvCxnSpPr>
          <p:nvPr/>
        </p:nvCxnSpPr>
        <p:spPr bwMode="auto">
          <a:xfrm flipH="1">
            <a:off x="3154385" y="5855966"/>
            <a:ext cx="228600" cy="22046"/>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sp>
        <p:nvSpPr>
          <p:cNvPr id="21" name="Oval 20"/>
          <p:cNvSpPr/>
          <p:nvPr/>
        </p:nvSpPr>
        <p:spPr bwMode="auto">
          <a:xfrm>
            <a:off x="2283857" y="5305620"/>
            <a:ext cx="1600200" cy="406787"/>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2" name="TextBox 21"/>
          <p:cNvSpPr txBox="1"/>
          <p:nvPr/>
        </p:nvSpPr>
        <p:spPr>
          <a:xfrm>
            <a:off x="6096000" y="4895672"/>
            <a:ext cx="2819400" cy="1200328"/>
          </a:xfrm>
          <a:prstGeom prst="rect">
            <a:avLst/>
          </a:prstGeom>
          <a:noFill/>
        </p:spPr>
        <p:txBody>
          <a:bodyPr wrap="square" rtlCol="0">
            <a:spAutoFit/>
          </a:bodyPr>
          <a:lstStyle/>
          <a:p>
            <a:pPr algn="ctr"/>
            <a:r>
              <a:rPr lang="en-US" dirty="0" smtClean="0">
                <a:solidFill>
                  <a:srgbClr val="FF0000"/>
                </a:solidFill>
              </a:rPr>
              <a:t>3. Then “one” here</a:t>
            </a:r>
          </a:p>
          <a:p>
            <a:pPr algn="ctr"/>
            <a:r>
              <a:rPr lang="en-US" sz="1600" dirty="0" smtClean="0">
                <a:solidFill>
                  <a:srgbClr val="FF0000"/>
                </a:solidFill>
              </a:rPr>
              <a:t>(finds differences in at least one condition rather than in all conditions)</a:t>
            </a:r>
            <a:endParaRPr lang="en-US" sz="1600" dirty="0">
              <a:solidFill>
                <a:srgbClr val="FF0000"/>
              </a:solidFill>
            </a:endParaRPr>
          </a:p>
        </p:txBody>
      </p:sp>
      <p:cxnSp>
        <p:nvCxnSpPr>
          <p:cNvPr id="23" name="Straight Connector 22"/>
          <p:cNvCxnSpPr>
            <a:stCxn id="22" idx="1"/>
            <a:endCxn id="21" idx="6"/>
          </p:cNvCxnSpPr>
          <p:nvPr/>
        </p:nvCxnSpPr>
        <p:spPr bwMode="auto">
          <a:xfrm flipH="1">
            <a:off x="3884057" y="5495836"/>
            <a:ext cx="2211943" cy="13178"/>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sp>
        <p:nvSpPr>
          <p:cNvPr id="29" name="Oval 28"/>
          <p:cNvSpPr/>
          <p:nvPr/>
        </p:nvSpPr>
        <p:spPr bwMode="auto">
          <a:xfrm>
            <a:off x="2214057" y="4388420"/>
            <a:ext cx="609600" cy="41218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30" name="TextBox 29"/>
          <p:cNvSpPr txBox="1"/>
          <p:nvPr/>
        </p:nvSpPr>
        <p:spPr>
          <a:xfrm>
            <a:off x="4419600" y="2855428"/>
            <a:ext cx="2362200" cy="954107"/>
          </a:xfrm>
          <a:prstGeom prst="rect">
            <a:avLst/>
          </a:prstGeom>
          <a:noFill/>
        </p:spPr>
        <p:txBody>
          <a:bodyPr wrap="square" rtlCol="0">
            <a:spAutoFit/>
          </a:bodyPr>
          <a:lstStyle/>
          <a:p>
            <a:pPr algn="ctr"/>
            <a:r>
              <a:rPr lang="en-US" dirty="0" smtClean="0">
                <a:solidFill>
                  <a:srgbClr val="FF0000"/>
                </a:solidFill>
              </a:rPr>
              <a:t>2. Then “4” here</a:t>
            </a:r>
          </a:p>
          <a:p>
            <a:pPr algn="ctr"/>
            <a:r>
              <a:rPr lang="en-US" sz="1600" dirty="0" smtClean="0">
                <a:solidFill>
                  <a:srgbClr val="FF0000"/>
                </a:solidFill>
              </a:rPr>
              <a:t>(finds only very extreme differences)</a:t>
            </a:r>
            <a:endParaRPr lang="en-US" sz="1600" dirty="0">
              <a:solidFill>
                <a:srgbClr val="FF0000"/>
              </a:solidFill>
            </a:endParaRPr>
          </a:p>
        </p:txBody>
      </p:sp>
      <p:cxnSp>
        <p:nvCxnSpPr>
          <p:cNvPr id="31" name="Straight Connector 30"/>
          <p:cNvCxnSpPr>
            <a:stCxn id="30" idx="1"/>
            <a:endCxn id="29" idx="6"/>
          </p:cNvCxnSpPr>
          <p:nvPr/>
        </p:nvCxnSpPr>
        <p:spPr bwMode="auto">
          <a:xfrm flipH="1">
            <a:off x="2823657" y="3332482"/>
            <a:ext cx="1595943" cy="1262028"/>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109660954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82880" y="2520016"/>
            <a:ext cx="8778240" cy="2966384"/>
          </a:xfrm>
          <a:prstGeom prst="rect">
            <a:avLst/>
          </a:prstGeom>
        </p:spPr>
      </p:pic>
      <p:sp>
        <p:nvSpPr>
          <p:cNvPr id="2" name="Title 1"/>
          <p:cNvSpPr>
            <a:spLocks noGrp="1"/>
          </p:cNvSpPr>
          <p:nvPr>
            <p:ph type="title"/>
          </p:nvPr>
        </p:nvSpPr>
        <p:spPr/>
        <p:txBody>
          <a:bodyPr/>
          <a:lstStyle/>
          <a:p>
            <a:r>
              <a:rPr lang="en-US" dirty="0"/>
              <a:t>What </a:t>
            </a:r>
            <a:r>
              <a:rPr lang="en-US" dirty="0" smtClean="0"/>
              <a:t>it means: </a:t>
            </a:r>
            <a:r>
              <a:rPr lang="en-US" dirty="0" err="1"/>
              <a:t>LEfSe</a:t>
            </a:r>
            <a:endParaRPr lang="en-US" dirty="0"/>
          </a:p>
        </p:txBody>
      </p:sp>
      <p:sp>
        <p:nvSpPr>
          <p:cNvPr id="3" name="Content Placeholder 2"/>
          <p:cNvSpPr>
            <a:spLocks noGrp="1"/>
          </p:cNvSpPr>
          <p:nvPr>
            <p:ph idx="1"/>
          </p:nvPr>
        </p:nvSpPr>
        <p:spPr/>
        <p:txBody>
          <a:bodyPr/>
          <a:lstStyle/>
          <a:p>
            <a:r>
              <a:rPr lang="en-US" sz="2400" dirty="0" smtClean="0"/>
              <a:t>You can plot the results as a bar plot</a:t>
            </a:r>
          </a:p>
          <a:p>
            <a:pPr lvl="1"/>
            <a:r>
              <a:rPr lang="en-US" sz="2000" dirty="0" smtClean="0"/>
              <a:t>Again, lots of graphical parameters to modify if desired</a:t>
            </a:r>
            <a:endParaRPr lang="en-US" sz="2000" dirty="0"/>
          </a:p>
        </p:txBody>
      </p:sp>
      <p:sp>
        <p:nvSpPr>
          <p:cNvPr id="4" name="Slide Number Placeholder 3"/>
          <p:cNvSpPr>
            <a:spLocks noGrp="1"/>
          </p:cNvSpPr>
          <p:nvPr>
            <p:ph type="sldNum" sz="quarter" idx="12"/>
          </p:nvPr>
        </p:nvSpPr>
        <p:spPr/>
        <p:txBody>
          <a:bodyPr/>
          <a:lstStyle/>
          <a:p>
            <a:fld id="{C71C242F-20BE-4F6C-ABA6-9DCC8641EF60}" type="slidenum">
              <a:rPr lang="en-US" smtClean="0"/>
              <a:pPr/>
              <a:t>55</a:t>
            </a:fld>
            <a:endParaRPr lang="en-US"/>
          </a:p>
        </p:txBody>
      </p:sp>
      <p:sp>
        <p:nvSpPr>
          <p:cNvPr id="5" name="Oval 4"/>
          <p:cNvSpPr/>
          <p:nvPr/>
        </p:nvSpPr>
        <p:spPr bwMode="auto">
          <a:xfrm>
            <a:off x="152400" y="4172986"/>
            <a:ext cx="1600200" cy="30480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6" name="TextBox 5"/>
          <p:cNvSpPr txBox="1"/>
          <p:nvPr/>
        </p:nvSpPr>
        <p:spPr>
          <a:xfrm>
            <a:off x="1066800" y="3189589"/>
            <a:ext cx="1219200" cy="830997"/>
          </a:xfrm>
          <a:prstGeom prst="rect">
            <a:avLst/>
          </a:prstGeom>
          <a:noFill/>
        </p:spPr>
        <p:txBody>
          <a:bodyPr wrap="square" rtlCol="0">
            <a:spAutoFit/>
          </a:bodyPr>
          <a:lstStyle/>
          <a:p>
            <a:pPr algn="ctr"/>
            <a:r>
              <a:rPr lang="en-US" dirty="0" smtClean="0">
                <a:solidFill>
                  <a:srgbClr val="FF0000"/>
                </a:solidFill>
              </a:rPr>
              <a:t>1. Click here</a:t>
            </a:r>
            <a:endParaRPr lang="en-US" dirty="0">
              <a:solidFill>
                <a:srgbClr val="FF0000"/>
              </a:solidFill>
            </a:endParaRPr>
          </a:p>
        </p:txBody>
      </p:sp>
      <p:cxnSp>
        <p:nvCxnSpPr>
          <p:cNvPr id="7" name="Straight Connector 6"/>
          <p:cNvCxnSpPr>
            <a:stCxn id="6" idx="1"/>
            <a:endCxn id="5" idx="0"/>
          </p:cNvCxnSpPr>
          <p:nvPr/>
        </p:nvCxnSpPr>
        <p:spPr bwMode="auto">
          <a:xfrm flipH="1">
            <a:off x="952500" y="3605088"/>
            <a:ext cx="114300" cy="567898"/>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sp>
        <p:nvSpPr>
          <p:cNvPr id="26" name="Oval 25"/>
          <p:cNvSpPr/>
          <p:nvPr/>
        </p:nvSpPr>
        <p:spPr bwMode="auto">
          <a:xfrm>
            <a:off x="2151614" y="5042749"/>
            <a:ext cx="974106" cy="406787"/>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7" name="TextBox 26"/>
          <p:cNvSpPr txBox="1"/>
          <p:nvPr/>
        </p:nvSpPr>
        <p:spPr>
          <a:xfrm>
            <a:off x="3352800" y="4876800"/>
            <a:ext cx="2286000" cy="461665"/>
          </a:xfrm>
          <a:prstGeom prst="rect">
            <a:avLst/>
          </a:prstGeom>
          <a:noFill/>
        </p:spPr>
        <p:txBody>
          <a:bodyPr wrap="square" rtlCol="0">
            <a:spAutoFit/>
          </a:bodyPr>
          <a:lstStyle/>
          <a:p>
            <a:pPr algn="ctr"/>
            <a:r>
              <a:rPr lang="en-US" dirty="0" smtClean="0">
                <a:solidFill>
                  <a:srgbClr val="FF0000"/>
                </a:solidFill>
              </a:rPr>
              <a:t>2. Then here</a:t>
            </a:r>
            <a:endParaRPr lang="en-US" dirty="0">
              <a:solidFill>
                <a:srgbClr val="FF0000"/>
              </a:solidFill>
            </a:endParaRPr>
          </a:p>
        </p:txBody>
      </p:sp>
      <p:cxnSp>
        <p:nvCxnSpPr>
          <p:cNvPr id="28" name="Straight Connector 27"/>
          <p:cNvCxnSpPr>
            <a:stCxn id="27" idx="1"/>
            <a:endCxn id="26" idx="6"/>
          </p:cNvCxnSpPr>
          <p:nvPr/>
        </p:nvCxnSpPr>
        <p:spPr bwMode="auto">
          <a:xfrm flipH="1">
            <a:off x="3125720" y="5107633"/>
            <a:ext cx="227080" cy="138510"/>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361300931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82880" y="2103344"/>
            <a:ext cx="8778240" cy="3535456"/>
          </a:xfrm>
          <a:prstGeom prst="rect">
            <a:avLst/>
          </a:prstGeom>
        </p:spPr>
      </p:pic>
      <p:sp>
        <p:nvSpPr>
          <p:cNvPr id="2" name="Title 1"/>
          <p:cNvSpPr>
            <a:spLocks noGrp="1"/>
          </p:cNvSpPr>
          <p:nvPr>
            <p:ph type="title"/>
          </p:nvPr>
        </p:nvSpPr>
        <p:spPr/>
        <p:txBody>
          <a:bodyPr/>
          <a:lstStyle/>
          <a:p>
            <a:r>
              <a:rPr lang="en-US" dirty="0"/>
              <a:t>What </a:t>
            </a:r>
            <a:r>
              <a:rPr lang="en-US" dirty="0" smtClean="0"/>
              <a:t>it means: </a:t>
            </a:r>
            <a:r>
              <a:rPr lang="en-US" dirty="0" err="1"/>
              <a:t>LEfSe</a:t>
            </a:r>
            <a:endParaRPr lang="en-US" dirty="0"/>
          </a:p>
        </p:txBody>
      </p:sp>
      <p:sp>
        <p:nvSpPr>
          <p:cNvPr id="3" name="Content Placeholder 2"/>
          <p:cNvSpPr>
            <a:spLocks noGrp="1"/>
          </p:cNvSpPr>
          <p:nvPr>
            <p:ph idx="1"/>
          </p:nvPr>
        </p:nvSpPr>
        <p:spPr/>
        <p:txBody>
          <a:bodyPr/>
          <a:lstStyle/>
          <a:p>
            <a:r>
              <a:rPr lang="en-US" sz="2400" dirty="0" smtClean="0"/>
              <a:t>In Galaxy, view a result by clicking on its “eye”</a:t>
            </a:r>
            <a:endParaRPr lang="en-US" sz="2400" dirty="0"/>
          </a:p>
        </p:txBody>
      </p:sp>
      <p:sp>
        <p:nvSpPr>
          <p:cNvPr id="4" name="Slide Number Placeholder 3"/>
          <p:cNvSpPr>
            <a:spLocks noGrp="1"/>
          </p:cNvSpPr>
          <p:nvPr>
            <p:ph type="sldNum" sz="quarter" idx="12"/>
          </p:nvPr>
        </p:nvSpPr>
        <p:spPr/>
        <p:txBody>
          <a:bodyPr/>
          <a:lstStyle/>
          <a:p>
            <a:fld id="{C71C242F-20BE-4F6C-ABA6-9DCC8641EF60}" type="slidenum">
              <a:rPr lang="en-US" smtClean="0"/>
              <a:pPr/>
              <a:t>56</a:t>
            </a:fld>
            <a:endParaRPr lang="en-US"/>
          </a:p>
        </p:txBody>
      </p:sp>
      <p:sp>
        <p:nvSpPr>
          <p:cNvPr id="5" name="Oval 4"/>
          <p:cNvSpPr/>
          <p:nvPr/>
        </p:nvSpPr>
        <p:spPr bwMode="auto">
          <a:xfrm>
            <a:off x="8261825" y="3146358"/>
            <a:ext cx="381000" cy="30480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6" name="TextBox 5"/>
          <p:cNvSpPr txBox="1"/>
          <p:nvPr/>
        </p:nvSpPr>
        <p:spPr>
          <a:xfrm>
            <a:off x="7229993" y="1469958"/>
            <a:ext cx="1914007" cy="461665"/>
          </a:xfrm>
          <a:prstGeom prst="rect">
            <a:avLst/>
          </a:prstGeom>
          <a:noFill/>
        </p:spPr>
        <p:txBody>
          <a:bodyPr wrap="square" rtlCol="0">
            <a:spAutoFit/>
          </a:bodyPr>
          <a:lstStyle/>
          <a:p>
            <a:pPr algn="ctr"/>
            <a:r>
              <a:rPr lang="en-US" dirty="0" smtClean="0">
                <a:solidFill>
                  <a:srgbClr val="FF0000"/>
                </a:solidFill>
              </a:rPr>
              <a:t>Click here</a:t>
            </a:r>
            <a:endParaRPr lang="en-US" dirty="0">
              <a:solidFill>
                <a:srgbClr val="FF0000"/>
              </a:solidFill>
            </a:endParaRPr>
          </a:p>
        </p:txBody>
      </p:sp>
      <p:cxnSp>
        <p:nvCxnSpPr>
          <p:cNvPr id="7" name="Straight Connector 6"/>
          <p:cNvCxnSpPr>
            <a:stCxn id="6" idx="2"/>
            <a:endCxn id="5" idx="0"/>
          </p:cNvCxnSpPr>
          <p:nvPr/>
        </p:nvCxnSpPr>
        <p:spPr bwMode="auto">
          <a:xfrm>
            <a:off x="8186997" y="1931623"/>
            <a:ext cx="265328" cy="1214735"/>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22345936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t>
            </a:r>
            <a:r>
              <a:rPr lang="en-US" dirty="0" smtClean="0"/>
              <a:t>it means: </a:t>
            </a:r>
            <a:r>
              <a:rPr lang="en-US" dirty="0" err="1"/>
              <a:t>LEfSe</a:t>
            </a:r>
            <a:endParaRPr lang="en-US" dirty="0"/>
          </a:p>
        </p:txBody>
      </p:sp>
      <p:sp>
        <p:nvSpPr>
          <p:cNvPr id="4" name="Slide Number Placeholder 3"/>
          <p:cNvSpPr>
            <a:spLocks noGrp="1"/>
          </p:cNvSpPr>
          <p:nvPr>
            <p:ph type="sldNum" sz="quarter" idx="12"/>
          </p:nvPr>
        </p:nvSpPr>
        <p:spPr/>
        <p:txBody>
          <a:bodyPr/>
          <a:lstStyle/>
          <a:p>
            <a:fld id="{C71C242F-20BE-4F6C-ABA6-9DCC8641EF60}" type="slidenum">
              <a:rPr lang="en-US" smtClean="0"/>
              <a:pPr/>
              <a:t>57</a:t>
            </a:fld>
            <a:endParaRPr lang="en-US"/>
          </a:p>
        </p:txBody>
      </p:sp>
      <p:pic>
        <p:nvPicPr>
          <p:cNvPr id="9" name="Picture 8"/>
          <p:cNvPicPr>
            <a:picLocks noChangeAspect="1"/>
          </p:cNvPicPr>
          <p:nvPr/>
        </p:nvPicPr>
        <p:blipFill>
          <a:blip r:embed="rId2"/>
          <a:stretch>
            <a:fillRect/>
          </a:stretch>
        </p:blipFill>
        <p:spPr>
          <a:xfrm>
            <a:off x="533400" y="1295400"/>
            <a:ext cx="2231842" cy="5562600"/>
          </a:xfrm>
          <a:prstGeom prst="rect">
            <a:avLst/>
          </a:prstGeom>
        </p:spPr>
      </p:pic>
      <p:pic>
        <p:nvPicPr>
          <p:cNvPr id="10" name="Picture 9"/>
          <p:cNvPicPr>
            <a:picLocks noChangeAspect="1"/>
          </p:cNvPicPr>
          <p:nvPr/>
        </p:nvPicPr>
        <p:blipFill rotWithShape="1">
          <a:blip r:embed="rId2"/>
          <a:srcRect r="8559" b="65165"/>
          <a:stretch/>
        </p:blipFill>
        <p:spPr>
          <a:xfrm>
            <a:off x="2895600" y="1295400"/>
            <a:ext cx="5858564" cy="5562600"/>
          </a:xfrm>
          <a:prstGeom prst="rect">
            <a:avLst/>
          </a:prstGeom>
        </p:spPr>
      </p:pic>
    </p:spTree>
    <p:extLst>
      <p:ext uri="{BB962C8B-B14F-4D97-AF65-F5344CB8AC3E}">
        <p14:creationId xmlns:p14="http://schemas.microsoft.com/office/powerpoint/2010/main" val="97755284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82880" y="2438400"/>
            <a:ext cx="8778240" cy="3462975"/>
          </a:xfrm>
          <a:prstGeom prst="rect">
            <a:avLst/>
          </a:prstGeom>
        </p:spPr>
      </p:pic>
      <p:sp>
        <p:nvSpPr>
          <p:cNvPr id="2" name="Title 1"/>
          <p:cNvSpPr>
            <a:spLocks noGrp="1"/>
          </p:cNvSpPr>
          <p:nvPr>
            <p:ph type="title"/>
          </p:nvPr>
        </p:nvSpPr>
        <p:spPr/>
        <p:txBody>
          <a:bodyPr/>
          <a:lstStyle/>
          <a:p>
            <a:r>
              <a:rPr lang="en-US" dirty="0"/>
              <a:t>What </a:t>
            </a:r>
            <a:r>
              <a:rPr lang="en-US" dirty="0" smtClean="0"/>
              <a:t>it means: </a:t>
            </a:r>
            <a:r>
              <a:rPr lang="en-US" dirty="0" err="1"/>
              <a:t>LEfSe</a:t>
            </a:r>
            <a:endParaRPr lang="en-US" dirty="0"/>
          </a:p>
        </p:txBody>
      </p:sp>
      <p:sp>
        <p:nvSpPr>
          <p:cNvPr id="3" name="Content Placeholder 2"/>
          <p:cNvSpPr>
            <a:spLocks noGrp="1"/>
          </p:cNvSpPr>
          <p:nvPr>
            <p:ph idx="1"/>
          </p:nvPr>
        </p:nvSpPr>
        <p:spPr/>
        <p:txBody>
          <a:bodyPr/>
          <a:lstStyle/>
          <a:p>
            <a:r>
              <a:rPr lang="en-US" sz="2400" dirty="0" smtClean="0"/>
              <a:t>You can plot the results as a </a:t>
            </a:r>
            <a:r>
              <a:rPr lang="en-US" sz="2400" dirty="0" err="1" smtClean="0"/>
              <a:t>cladogram</a:t>
            </a:r>
            <a:endParaRPr lang="en-US" sz="2400" dirty="0" smtClean="0"/>
          </a:p>
          <a:p>
            <a:pPr lvl="1"/>
            <a:r>
              <a:rPr lang="en-US" sz="2000" dirty="0" smtClean="0"/>
              <a:t>Lots and </a:t>
            </a:r>
            <a:r>
              <a:rPr lang="en-US" sz="2000" i="1" dirty="0" smtClean="0"/>
              <a:t>lots</a:t>
            </a:r>
            <a:r>
              <a:rPr lang="en-US" sz="2000" dirty="0" smtClean="0"/>
              <a:t> of graphical parameters to modify if desired</a:t>
            </a:r>
            <a:endParaRPr lang="en-US" sz="2000" dirty="0"/>
          </a:p>
        </p:txBody>
      </p:sp>
      <p:sp>
        <p:nvSpPr>
          <p:cNvPr id="4" name="Slide Number Placeholder 3"/>
          <p:cNvSpPr>
            <a:spLocks noGrp="1"/>
          </p:cNvSpPr>
          <p:nvPr>
            <p:ph type="sldNum" sz="quarter" idx="12"/>
          </p:nvPr>
        </p:nvSpPr>
        <p:spPr/>
        <p:txBody>
          <a:bodyPr/>
          <a:lstStyle/>
          <a:p>
            <a:fld id="{C71C242F-20BE-4F6C-ABA6-9DCC8641EF60}" type="slidenum">
              <a:rPr lang="en-US" smtClean="0"/>
              <a:pPr/>
              <a:t>58</a:t>
            </a:fld>
            <a:endParaRPr lang="en-US"/>
          </a:p>
        </p:txBody>
      </p:sp>
      <p:sp>
        <p:nvSpPr>
          <p:cNvPr id="5" name="Oval 4"/>
          <p:cNvSpPr/>
          <p:nvPr/>
        </p:nvSpPr>
        <p:spPr bwMode="auto">
          <a:xfrm>
            <a:off x="152400" y="4303513"/>
            <a:ext cx="1600200" cy="30480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6" name="TextBox 5"/>
          <p:cNvSpPr txBox="1"/>
          <p:nvPr/>
        </p:nvSpPr>
        <p:spPr>
          <a:xfrm>
            <a:off x="685800" y="2647182"/>
            <a:ext cx="1219200" cy="830997"/>
          </a:xfrm>
          <a:prstGeom prst="rect">
            <a:avLst/>
          </a:prstGeom>
          <a:noFill/>
        </p:spPr>
        <p:txBody>
          <a:bodyPr wrap="square" rtlCol="0">
            <a:spAutoFit/>
          </a:bodyPr>
          <a:lstStyle/>
          <a:p>
            <a:pPr algn="ctr"/>
            <a:r>
              <a:rPr lang="en-US" dirty="0" smtClean="0">
                <a:solidFill>
                  <a:srgbClr val="FF0000"/>
                </a:solidFill>
              </a:rPr>
              <a:t>1. Click here</a:t>
            </a:r>
            <a:endParaRPr lang="en-US" dirty="0">
              <a:solidFill>
                <a:srgbClr val="FF0000"/>
              </a:solidFill>
            </a:endParaRPr>
          </a:p>
        </p:txBody>
      </p:sp>
      <p:cxnSp>
        <p:nvCxnSpPr>
          <p:cNvPr id="7" name="Straight Connector 6"/>
          <p:cNvCxnSpPr>
            <a:stCxn id="6" idx="2"/>
            <a:endCxn id="5" idx="0"/>
          </p:cNvCxnSpPr>
          <p:nvPr/>
        </p:nvCxnSpPr>
        <p:spPr bwMode="auto">
          <a:xfrm flipH="1">
            <a:off x="952500" y="3478179"/>
            <a:ext cx="342900" cy="825334"/>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sp>
        <p:nvSpPr>
          <p:cNvPr id="26" name="Oval 25"/>
          <p:cNvSpPr/>
          <p:nvPr/>
        </p:nvSpPr>
        <p:spPr bwMode="auto">
          <a:xfrm>
            <a:off x="2160621" y="5320528"/>
            <a:ext cx="974106" cy="406787"/>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7" name="TextBox 26"/>
          <p:cNvSpPr txBox="1"/>
          <p:nvPr/>
        </p:nvSpPr>
        <p:spPr>
          <a:xfrm>
            <a:off x="3346833" y="5320528"/>
            <a:ext cx="2286000" cy="461665"/>
          </a:xfrm>
          <a:prstGeom prst="rect">
            <a:avLst/>
          </a:prstGeom>
          <a:noFill/>
        </p:spPr>
        <p:txBody>
          <a:bodyPr wrap="square" rtlCol="0">
            <a:spAutoFit/>
          </a:bodyPr>
          <a:lstStyle/>
          <a:p>
            <a:pPr algn="ctr"/>
            <a:r>
              <a:rPr lang="en-US" dirty="0" smtClean="0">
                <a:solidFill>
                  <a:srgbClr val="FF0000"/>
                </a:solidFill>
              </a:rPr>
              <a:t>2. Then here</a:t>
            </a:r>
            <a:endParaRPr lang="en-US" dirty="0">
              <a:solidFill>
                <a:srgbClr val="FF0000"/>
              </a:solidFill>
            </a:endParaRPr>
          </a:p>
        </p:txBody>
      </p:sp>
      <p:cxnSp>
        <p:nvCxnSpPr>
          <p:cNvPr id="28" name="Straight Connector 27"/>
          <p:cNvCxnSpPr>
            <a:stCxn id="27" idx="1"/>
            <a:endCxn id="26" idx="6"/>
          </p:cNvCxnSpPr>
          <p:nvPr/>
        </p:nvCxnSpPr>
        <p:spPr bwMode="auto">
          <a:xfrm flipH="1" flipV="1">
            <a:off x="3134727" y="5523922"/>
            <a:ext cx="212106" cy="27439"/>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16990205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matters: </a:t>
            </a:r>
            <a:r>
              <a:rPr lang="en-US" dirty="0" err="1"/>
              <a:t>LEfSe</a:t>
            </a:r>
            <a:endParaRPr lang="en-US" dirty="0"/>
          </a:p>
        </p:txBody>
      </p:sp>
      <p:sp>
        <p:nvSpPr>
          <p:cNvPr id="4" name="Slide Number Placeholder 3"/>
          <p:cNvSpPr>
            <a:spLocks noGrp="1"/>
          </p:cNvSpPr>
          <p:nvPr>
            <p:ph type="sldNum" sz="quarter" idx="12"/>
          </p:nvPr>
        </p:nvSpPr>
        <p:spPr/>
        <p:txBody>
          <a:bodyPr/>
          <a:lstStyle/>
          <a:p>
            <a:fld id="{C71C242F-20BE-4F6C-ABA6-9DCC8641EF60}" type="slidenum">
              <a:rPr lang="en-US" smtClean="0"/>
              <a:pPr/>
              <a:t>59</a:t>
            </a:fld>
            <a:endParaRPr lang="en-US"/>
          </a:p>
        </p:txBody>
      </p:sp>
      <p:pic>
        <p:nvPicPr>
          <p:cNvPr id="5" name="Picture 4"/>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43598871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p:cNvCxnSpPr/>
          <p:nvPr/>
        </p:nvCxnSpPr>
        <p:spPr bwMode="auto">
          <a:xfrm>
            <a:off x="1066800" y="2996003"/>
            <a:ext cx="0" cy="381000"/>
          </a:xfrm>
          <a:prstGeom prst="straightConnector1">
            <a:avLst/>
          </a:prstGeom>
          <a:solidFill>
            <a:schemeClr val="accent1"/>
          </a:solidFill>
          <a:ln w="19050" cap="flat" cmpd="sng" algn="ctr">
            <a:solidFill>
              <a:srgbClr val="FFFF00"/>
            </a:solidFill>
            <a:prstDash val="solid"/>
            <a:round/>
            <a:headEnd type="none" w="med" len="med"/>
            <a:tailEnd type="triangle"/>
          </a:ln>
          <a:effectLst/>
        </p:spPr>
      </p:cxnSp>
      <p:cxnSp>
        <p:nvCxnSpPr>
          <p:cNvPr id="121" name="Straight Arrow Connector 120"/>
          <p:cNvCxnSpPr/>
          <p:nvPr/>
        </p:nvCxnSpPr>
        <p:spPr bwMode="auto">
          <a:xfrm>
            <a:off x="1066800" y="3453203"/>
            <a:ext cx="0" cy="381000"/>
          </a:xfrm>
          <a:prstGeom prst="straightConnector1">
            <a:avLst/>
          </a:prstGeom>
          <a:solidFill>
            <a:schemeClr val="accent1"/>
          </a:solidFill>
          <a:ln w="19050" cap="flat" cmpd="sng" algn="ctr">
            <a:solidFill>
              <a:srgbClr val="FFFF00"/>
            </a:solidFill>
            <a:prstDash val="solid"/>
            <a:round/>
            <a:headEnd type="none" w="med" len="med"/>
            <a:tailEnd type="triangle"/>
          </a:ln>
          <a:effectLst/>
        </p:spPr>
      </p:cxnSp>
      <p:cxnSp>
        <p:nvCxnSpPr>
          <p:cNvPr id="122" name="Straight Arrow Connector 121"/>
          <p:cNvCxnSpPr/>
          <p:nvPr/>
        </p:nvCxnSpPr>
        <p:spPr bwMode="auto">
          <a:xfrm>
            <a:off x="1066800" y="3910403"/>
            <a:ext cx="0" cy="381000"/>
          </a:xfrm>
          <a:prstGeom prst="straightConnector1">
            <a:avLst/>
          </a:prstGeom>
          <a:solidFill>
            <a:schemeClr val="accent1"/>
          </a:solidFill>
          <a:ln w="19050" cap="flat" cmpd="sng" algn="ctr">
            <a:solidFill>
              <a:srgbClr val="7030A0"/>
            </a:solidFill>
            <a:prstDash val="solid"/>
            <a:round/>
            <a:headEnd type="none" w="med" len="med"/>
            <a:tailEnd type="triangle"/>
          </a:ln>
          <a:effectLst/>
        </p:spPr>
      </p:cxnSp>
      <p:cxnSp>
        <p:nvCxnSpPr>
          <p:cNvPr id="123" name="Straight Arrow Connector 122"/>
          <p:cNvCxnSpPr/>
          <p:nvPr/>
        </p:nvCxnSpPr>
        <p:spPr bwMode="auto">
          <a:xfrm>
            <a:off x="1066800" y="4367603"/>
            <a:ext cx="0" cy="381000"/>
          </a:xfrm>
          <a:prstGeom prst="straightConnector1">
            <a:avLst/>
          </a:prstGeom>
          <a:solidFill>
            <a:schemeClr val="accent1"/>
          </a:solidFill>
          <a:ln w="19050" cap="flat" cmpd="sng" algn="ctr">
            <a:solidFill>
              <a:srgbClr val="7030A0"/>
            </a:solidFill>
            <a:prstDash val="solid"/>
            <a:round/>
            <a:headEnd type="none" w="med" len="med"/>
            <a:tailEnd type="triangle"/>
          </a:ln>
          <a:effectLst/>
        </p:spPr>
      </p:cxnSp>
      <p:cxnSp>
        <p:nvCxnSpPr>
          <p:cNvPr id="124" name="Straight Arrow Connector 123"/>
          <p:cNvCxnSpPr/>
          <p:nvPr/>
        </p:nvCxnSpPr>
        <p:spPr bwMode="auto">
          <a:xfrm>
            <a:off x="1066800" y="4790936"/>
            <a:ext cx="0" cy="381000"/>
          </a:xfrm>
          <a:prstGeom prst="straightConnector1">
            <a:avLst/>
          </a:prstGeom>
          <a:solidFill>
            <a:schemeClr val="accent1"/>
          </a:solidFill>
          <a:ln w="19050" cap="flat" cmpd="sng" algn="ctr">
            <a:solidFill>
              <a:srgbClr val="7030A0"/>
            </a:solidFill>
            <a:prstDash val="solid"/>
            <a:round/>
            <a:headEnd type="none" w="med" len="med"/>
            <a:tailEnd type="triangle"/>
          </a:ln>
          <a:effectLst/>
        </p:spPr>
      </p:cxnSp>
      <p:cxnSp>
        <p:nvCxnSpPr>
          <p:cNvPr id="125" name="Straight Arrow Connector 124"/>
          <p:cNvCxnSpPr/>
          <p:nvPr/>
        </p:nvCxnSpPr>
        <p:spPr bwMode="auto">
          <a:xfrm>
            <a:off x="1066800" y="5248136"/>
            <a:ext cx="0" cy="381000"/>
          </a:xfrm>
          <a:prstGeom prst="straightConnector1">
            <a:avLst/>
          </a:prstGeom>
          <a:solidFill>
            <a:schemeClr val="accent1"/>
          </a:solidFill>
          <a:ln w="19050" cap="flat" cmpd="sng" algn="ctr">
            <a:solidFill>
              <a:schemeClr val="accent2">
                <a:lumMod val="75000"/>
              </a:schemeClr>
            </a:solidFill>
            <a:prstDash val="solid"/>
            <a:round/>
            <a:headEnd type="none" w="med" len="med"/>
            <a:tailEnd type="triangle"/>
          </a:ln>
          <a:effectLst/>
        </p:spPr>
      </p:cxnSp>
      <p:cxnSp>
        <p:nvCxnSpPr>
          <p:cNvPr id="126" name="Straight Arrow Connector 125"/>
          <p:cNvCxnSpPr/>
          <p:nvPr/>
        </p:nvCxnSpPr>
        <p:spPr bwMode="auto">
          <a:xfrm>
            <a:off x="1066800" y="5663002"/>
            <a:ext cx="0" cy="381000"/>
          </a:xfrm>
          <a:prstGeom prst="straightConnector1">
            <a:avLst/>
          </a:prstGeom>
          <a:solidFill>
            <a:schemeClr val="accent1"/>
          </a:solidFill>
          <a:ln w="19050" cap="flat" cmpd="sng" algn="ctr">
            <a:solidFill>
              <a:schemeClr val="accent2">
                <a:lumMod val="75000"/>
              </a:schemeClr>
            </a:solidFill>
            <a:prstDash val="solid"/>
            <a:round/>
            <a:headEnd type="none" w="med" len="med"/>
            <a:tailEnd type="triangle"/>
          </a:ln>
          <a:effectLst/>
        </p:spPr>
      </p:cxnSp>
      <p:cxnSp>
        <p:nvCxnSpPr>
          <p:cNvPr id="127" name="Straight Arrow Connector 126"/>
          <p:cNvCxnSpPr/>
          <p:nvPr/>
        </p:nvCxnSpPr>
        <p:spPr bwMode="auto">
          <a:xfrm>
            <a:off x="1066800" y="6120202"/>
            <a:ext cx="0" cy="381000"/>
          </a:xfrm>
          <a:prstGeom prst="straightConnector1">
            <a:avLst/>
          </a:prstGeom>
          <a:solidFill>
            <a:schemeClr val="accent1"/>
          </a:solidFill>
          <a:ln w="19050" cap="flat" cmpd="sng" algn="ctr">
            <a:solidFill>
              <a:schemeClr val="accent2">
                <a:lumMod val="75000"/>
              </a:schemeClr>
            </a:solidFill>
            <a:prstDash val="solid"/>
            <a:round/>
            <a:headEnd type="none" w="med" len="med"/>
            <a:tailEnd type="triangle"/>
          </a:ln>
          <a:effectLst/>
        </p:spPr>
      </p:cxnSp>
      <p:grpSp>
        <p:nvGrpSpPr>
          <p:cNvPr id="3" name="Group 2"/>
          <p:cNvGrpSpPr/>
          <p:nvPr/>
        </p:nvGrpSpPr>
        <p:grpSpPr>
          <a:xfrm>
            <a:off x="1257300" y="3034103"/>
            <a:ext cx="6858000" cy="3515660"/>
            <a:chOff x="1447800" y="2844800"/>
            <a:chExt cx="6858000" cy="3515660"/>
          </a:xfrm>
        </p:grpSpPr>
        <p:sp>
          <p:nvSpPr>
            <p:cNvPr id="2" name="Rectangle 1"/>
            <p:cNvSpPr/>
            <p:nvPr/>
          </p:nvSpPr>
          <p:spPr bwMode="auto">
            <a:xfrm>
              <a:off x="1447800" y="3187700"/>
              <a:ext cx="6858000" cy="457200"/>
            </a:xfrm>
            <a:prstGeom prst="rect">
              <a:avLst/>
            </a:prstGeom>
            <a:solidFill>
              <a:schemeClr val="bg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47" name="Rectangle 46"/>
            <p:cNvSpPr/>
            <p:nvPr/>
          </p:nvSpPr>
          <p:spPr bwMode="auto">
            <a:xfrm>
              <a:off x="1447800" y="4114800"/>
              <a:ext cx="6858000" cy="457200"/>
            </a:xfrm>
            <a:prstGeom prst="rect">
              <a:avLst/>
            </a:prstGeom>
            <a:solidFill>
              <a:schemeClr val="bg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48" name="Rectangle 47"/>
            <p:cNvSpPr/>
            <p:nvPr/>
          </p:nvSpPr>
          <p:spPr bwMode="auto">
            <a:xfrm>
              <a:off x="1447800" y="5029200"/>
              <a:ext cx="6858000" cy="457200"/>
            </a:xfrm>
            <a:prstGeom prst="rect">
              <a:avLst/>
            </a:prstGeom>
            <a:solidFill>
              <a:schemeClr val="bg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49" name="Rectangle 48"/>
            <p:cNvSpPr/>
            <p:nvPr/>
          </p:nvSpPr>
          <p:spPr bwMode="auto">
            <a:xfrm>
              <a:off x="1447800" y="5903260"/>
              <a:ext cx="6858000" cy="457200"/>
            </a:xfrm>
            <a:prstGeom prst="rect">
              <a:avLst/>
            </a:prstGeom>
            <a:solidFill>
              <a:schemeClr val="bg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cxnSp>
          <p:nvCxnSpPr>
            <p:cNvPr id="143" name="Straight Arrow Connector 142"/>
            <p:cNvCxnSpPr/>
            <p:nvPr/>
          </p:nvCxnSpPr>
          <p:spPr bwMode="auto">
            <a:xfrm>
              <a:off x="2293456" y="2844800"/>
              <a:ext cx="342900" cy="304800"/>
            </a:xfrm>
            <a:prstGeom prst="straightConnector1">
              <a:avLst/>
            </a:prstGeom>
            <a:solidFill>
              <a:schemeClr val="accent1"/>
            </a:solidFill>
            <a:ln w="19050" cap="flat" cmpd="sng" algn="ctr">
              <a:solidFill>
                <a:srgbClr val="FFFF00"/>
              </a:solidFill>
              <a:prstDash val="solid"/>
              <a:round/>
              <a:headEnd type="none" w="med" len="med"/>
              <a:tailEnd type="triangle"/>
            </a:ln>
            <a:effectLst/>
          </p:spPr>
        </p:cxnSp>
        <p:cxnSp>
          <p:nvCxnSpPr>
            <p:cNvPr id="144" name="Straight Arrow Connector 143"/>
            <p:cNvCxnSpPr/>
            <p:nvPr/>
          </p:nvCxnSpPr>
          <p:spPr bwMode="auto">
            <a:xfrm>
              <a:off x="4019550" y="2857500"/>
              <a:ext cx="342900" cy="304800"/>
            </a:xfrm>
            <a:prstGeom prst="straightConnector1">
              <a:avLst/>
            </a:prstGeom>
            <a:solidFill>
              <a:schemeClr val="accent1"/>
            </a:solidFill>
            <a:ln w="19050" cap="flat" cmpd="sng" algn="ctr">
              <a:solidFill>
                <a:srgbClr val="FFFF00"/>
              </a:solidFill>
              <a:prstDash val="solid"/>
              <a:round/>
              <a:headEnd type="none" w="med" len="med"/>
              <a:tailEnd type="triangle"/>
            </a:ln>
            <a:effectLst/>
          </p:spPr>
        </p:cxnSp>
        <p:cxnSp>
          <p:nvCxnSpPr>
            <p:cNvPr id="145" name="Straight Arrow Connector 144"/>
            <p:cNvCxnSpPr/>
            <p:nvPr/>
          </p:nvCxnSpPr>
          <p:spPr bwMode="auto">
            <a:xfrm>
              <a:off x="6457950" y="2857500"/>
              <a:ext cx="342900" cy="304800"/>
            </a:xfrm>
            <a:prstGeom prst="straightConnector1">
              <a:avLst/>
            </a:prstGeom>
            <a:solidFill>
              <a:schemeClr val="accent1"/>
            </a:solidFill>
            <a:ln w="19050" cap="flat" cmpd="sng" algn="ctr">
              <a:solidFill>
                <a:srgbClr val="FFFF00"/>
              </a:solidFill>
              <a:prstDash val="solid"/>
              <a:round/>
              <a:headEnd type="none" w="med" len="med"/>
              <a:tailEnd type="triangle"/>
            </a:ln>
            <a:effectLst/>
          </p:spPr>
        </p:cxnSp>
        <p:cxnSp>
          <p:nvCxnSpPr>
            <p:cNvPr id="146" name="Straight Arrow Connector 145"/>
            <p:cNvCxnSpPr/>
            <p:nvPr/>
          </p:nvCxnSpPr>
          <p:spPr bwMode="auto">
            <a:xfrm>
              <a:off x="1657350" y="3242733"/>
              <a:ext cx="342900" cy="304800"/>
            </a:xfrm>
            <a:prstGeom prst="straightConnector1">
              <a:avLst/>
            </a:prstGeom>
            <a:solidFill>
              <a:schemeClr val="accent1"/>
            </a:solidFill>
            <a:ln w="19050" cap="flat" cmpd="sng" algn="ctr">
              <a:solidFill>
                <a:srgbClr val="FFFF00"/>
              </a:solidFill>
              <a:prstDash val="solid"/>
              <a:round/>
              <a:headEnd type="none" w="med" len="med"/>
              <a:tailEnd type="triangle"/>
            </a:ln>
            <a:effectLst/>
          </p:spPr>
        </p:cxnSp>
        <p:cxnSp>
          <p:nvCxnSpPr>
            <p:cNvPr id="147" name="Straight Arrow Connector 146"/>
            <p:cNvCxnSpPr/>
            <p:nvPr/>
          </p:nvCxnSpPr>
          <p:spPr bwMode="auto">
            <a:xfrm>
              <a:off x="2971800" y="3750733"/>
              <a:ext cx="342900" cy="304800"/>
            </a:xfrm>
            <a:prstGeom prst="straightConnector1">
              <a:avLst/>
            </a:prstGeom>
            <a:solidFill>
              <a:schemeClr val="accent1"/>
            </a:solidFill>
            <a:ln w="19050" cap="flat" cmpd="sng" algn="ctr">
              <a:solidFill>
                <a:srgbClr val="7030A0"/>
              </a:solidFill>
              <a:prstDash val="solid"/>
              <a:round/>
              <a:headEnd type="none" w="med" len="med"/>
              <a:tailEnd type="triangle"/>
            </a:ln>
            <a:effectLst/>
          </p:spPr>
        </p:cxnSp>
        <p:cxnSp>
          <p:nvCxnSpPr>
            <p:cNvPr id="148" name="Straight Arrow Connector 147"/>
            <p:cNvCxnSpPr/>
            <p:nvPr/>
          </p:nvCxnSpPr>
          <p:spPr bwMode="auto">
            <a:xfrm>
              <a:off x="5357042" y="3721100"/>
              <a:ext cx="342900" cy="304800"/>
            </a:xfrm>
            <a:prstGeom prst="straightConnector1">
              <a:avLst/>
            </a:prstGeom>
            <a:solidFill>
              <a:schemeClr val="accent1"/>
            </a:solidFill>
            <a:ln w="19050" cap="flat" cmpd="sng" algn="ctr">
              <a:solidFill>
                <a:srgbClr val="7030A0"/>
              </a:solidFill>
              <a:prstDash val="solid"/>
              <a:round/>
              <a:headEnd type="none" w="med" len="med"/>
              <a:tailEnd type="triangle"/>
            </a:ln>
            <a:effectLst/>
          </p:spPr>
        </p:cxnSp>
        <p:cxnSp>
          <p:nvCxnSpPr>
            <p:cNvPr id="149" name="Straight Arrow Connector 148"/>
            <p:cNvCxnSpPr/>
            <p:nvPr/>
          </p:nvCxnSpPr>
          <p:spPr bwMode="auto">
            <a:xfrm>
              <a:off x="7114117" y="3721100"/>
              <a:ext cx="342900" cy="304800"/>
            </a:xfrm>
            <a:prstGeom prst="straightConnector1">
              <a:avLst/>
            </a:prstGeom>
            <a:solidFill>
              <a:schemeClr val="accent1"/>
            </a:solidFill>
            <a:ln w="19050" cap="flat" cmpd="sng" algn="ctr">
              <a:solidFill>
                <a:srgbClr val="7030A0"/>
              </a:solidFill>
              <a:prstDash val="solid"/>
              <a:round/>
              <a:headEnd type="none" w="med" len="med"/>
              <a:tailEnd type="triangle"/>
            </a:ln>
            <a:effectLst/>
          </p:spPr>
        </p:cxnSp>
        <p:cxnSp>
          <p:nvCxnSpPr>
            <p:cNvPr id="150" name="Straight Arrow Connector 149"/>
            <p:cNvCxnSpPr/>
            <p:nvPr/>
          </p:nvCxnSpPr>
          <p:spPr bwMode="auto">
            <a:xfrm>
              <a:off x="2971800" y="4191000"/>
              <a:ext cx="342900" cy="304800"/>
            </a:xfrm>
            <a:prstGeom prst="straightConnector1">
              <a:avLst/>
            </a:prstGeom>
            <a:solidFill>
              <a:schemeClr val="accent1"/>
            </a:solidFill>
            <a:ln w="19050" cap="flat" cmpd="sng" algn="ctr">
              <a:solidFill>
                <a:srgbClr val="7030A0"/>
              </a:solidFill>
              <a:prstDash val="solid"/>
              <a:round/>
              <a:headEnd type="none" w="med" len="med"/>
              <a:tailEnd type="triangle"/>
            </a:ln>
            <a:effectLst/>
          </p:spPr>
        </p:cxnSp>
        <p:cxnSp>
          <p:nvCxnSpPr>
            <p:cNvPr id="151" name="Straight Arrow Connector 150"/>
            <p:cNvCxnSpPr/>
            <p:nvPr/>
          </p:nvCxnSpPr>
          <p:spPr bwMode="auto">
            <a:xfrm>
              <a:off x="5357042" y="4161367"/>
              <a:ext cx="342900" cy="304800"/>
            </a:xfrm>
            <a:prstGeom prst="straightConnector1">
              <a:avLst/>
            </a:prstGeom>
            <a:solidFill>
              <a:schemeClr val="accent1"/>
            </a:solidFill>
            <a:ln w="19050" cap="flat" cmpd="sng" algn="ctr">
              <a:solidFill>
                <a:srgbClr val="7030A0"/>
              </a:solidFill>
              <a:prstDash val="solid"/>
              <a:round/>
              <a:headEnd type="none" w="med" len="med"/>
              <a:tailEnd type="triangle"/>
            </a:ln>
            <a:effectLst/>
          </p:spPr>
        </p:cxnSp>
        <p:cxnSp>
          <p:nvCxnSpPr>
            <p:cNvPr id="152" name="Straight Arrow Connector 151"/>
            <p:cNvCxnSpPr/>
            <p:nvPr/>
          </p:nvCxnSpPr>
          <p:spPr bwMode="auto">
            <a:xfrm>
              <a:off x="7114117" y="4161367"/>
              <a:ext cx="342900" cy="304800"/>
            </a:xfrm>
            <a:prstGeom prst="straightConnector1">
              <a:avLst/>
            </a:prstGeom>
            <a:solidFill>
              <a:schemeClr val="accent1"/>
            </a:solidFill>
            <a:ln w="19050" cap="flat" cmpd="sng" algn="ctr">
              <a:solidFill>
                <a:srgbClr val="7030A0"/>
              </a:solidFill>
              <a:prstDash val="solid"/>
              <a:round/>
              <a:headEnd type="none" w="med" len="med"/>
              <a:tailEnd type="triangle"/>
            </a:ln>
            <a:effectLst/>
          </p:spPr>
        </p:cxnSp>
        <p:cxnSp>
          <p:nvCxnSpPr>
            <p:cNvPr id="153" name="Straight Arrow Connector 152"/>
            <p:cNvCxnSpPr/>
            <p:nvPr/>
          </p:nvCxnSpPr>
          <p:spPr bwMode="auto">
            <a:xfrm>
              <a:off x="4686300" y="4648200"/>
              <a:ext cx="342900" cy="304800"/>
            </a:xfrm>
            <a:prstGeom prst="straightConnector1">
              <a:avLst/>
            </a:prstGeom>
            <a:solidFill>
              <a:schemeClr val="accent1"/>
            </a:solidFill>
            <a:ln w="19050" cap="flat" cmpd="sng" algn="ctr">
              <a:solidFill>
                <a:srgbClr val="7030A0"/>
              </a:solidFill>
              <a:prstDash val="solid"/>
              <a:round/>
              <a:headEnd type="none" w="med" len="med"/>
              <a:tailEnd type="triangle"/>
            </a:ln>
            <a:effectLst/>
          </p:spPr>
        </p:cxnSp>
        <p:cxnSp>
          <p:nvCxnSpPr>
            <p:cNvPr id="154" name="Straight Arrow Connector 153"/>
            <p:cNvCxnSpPr/>
            <p:nvPr/>
          </p:nvCxnSpPr>
          <p:spPr bwMode="auto">
            <a:xfrm>
              <a:off x="2343150" y="5105400"/>
              <a:ext cx="342900" cy="304800"/>
            </a:xfrm>
            <a:prstGeom prst="straightConnector1">
              <a:avLst/>
            </a:prstGeom>
            <a:solidFill>
              <a:schemeClr val="accent1"/>
            </a:solidFill>
            <a:ln w="19050" cap="flat" cmpd="sng" algn="ctr">
              <a:solidFill>
                <a:srgbClr val="00B050"/>
              </a:solidFill>
              <a:prstDash val="solid"/>
              <a:round/>
              <a:headEnd type="none" w="med" len="med"/>
              <a:tailEnd type="triangle"/>
            </a:ln>
            <a:effectLst/>
          </p:spPr>
        </p:cxnSp>
        <p:cxnSp>
          <p:nvCxnSpPr>
            <p:cNvPr id="155" name="Straight Arrow Connector 154"/>
            <p:cNvCxnSpPr/>
            <p:nvPr/>
          </p:nvCxnSpPr>
          <p:spPr bwMode="auto">
            <a:xfrm>
              <a:off x="4019550" y="5096933"/>
              <a:ext cx="342900" cy="304800"/>
            </a:xfrm>
            <a:prstGeom prst="straightConnector1">
              <a:avLst/>
            </a:prstGeom>
            <a:solidFill>
              <a:schemeClr val="accent1"/>
            </a:solidFill>
            <a:ln w="19050" cap="flat" cmpd="sng" algn="ctr">
              <a:solidFill>
                <a:srgbClr val="00B050"/>
              </a:solidFill>
              <a:prstDash val="solid"/>
              <a:round/>
              <a:headEnd type="none" w="med" len="med"/>
              <a:tailEnd type="triangle"/>
            </a:ln>
            <a:effectLst/>
          </p:spPr>
        </p:cxnSp>
        <p:cxnSp>
          <p:nvCxnSpPr>
            <p:cNvPr id="156" name="Straight Arrow Connector 155"/>
            <p:cNvCxnSpPr/>
            <p:nvPr/>
          </p:nvCxnSpPr>
          <p:spPr bwMode="auto">
            <a:xfrm>
              <a:off x="6457950" y="5105400"/>
              <a:ext cx="342900" cy="304800"/>
            </a:xfrm>
            <a:prstGeom prst="straightConnector1">
              <a:avLst/>
            </a:prstGeom>
            <a:solidFill>
              <a:schemeClr val="accent1"/>
            </a:solidFill>
            <a:ln w="19050" cap="flat" cmpd="sng" algn="ctr">
              <a:solidFill>
                <a:srgbClr val="00B050"/>
              </a:solidFill>
              <a:prstDash val="solid"/>
              <a:round/>
              <a:headEnd type="none" w="med" len="med"/>
              <a:tailEnd type="triangle"/>
            </a:ln>
            <a:effectLst/>
          </p:spPr>
        </p:cxnSp>
        <p:cxnSp>
          <p:nvCxnSpPr>
            <p:cNvPr id="157" name="Straight Arrow Connector 156"/>
            <p:cNvCxnSpPr/>
            <p:nvPr/>
          </p:nvCxnSpPr>
          <p:spPr bwMode="auto">
            <a:xfrm>
              <a:off x="2971800" y="5562600"/>
              <a:ext cx="342900" cy="304800"/>
            </a:xfrm>
            <a:prstGeom prst="straightConnector1">
              <a:avLst/>
            </a:prstGeom>
            <a:solidFill>
              <a:schemeClr val="accent1"/>
            </a:solidFill>
            <a:ln w="19050" cap="flat" cmpd="sng" algn="ctr">
              <a:solidFill>
                <a:srgbClr val="00B050"/>
              </a:solidFill>
              <a:prstDash val="solid"/>
              <a:round/>
              <a:headEnd type="none" w="med" len="med"/>
              <a:tailEnd type="triangle"/>
            </a:ln>
            <a:effectLst/>
          </p:spPr>
        </p:cxnSp>
        <p:cxnSp>
          <p:nvCxnSpPr>
            <p:cNvPr id="158" name="Straight Arrow Connector 157"/>
            <p:cNvCxnSpPr/>
            <p:nvPr/>
          </p:nvCxnSpPr>
          <p:spPr bwMode="auto">
            <a:xfrm>
              <a:off x="5357042" y="5562600"/>
              <a:ext cx="342900" cy="304800"/>
            </a:xfrm>
            <a:prstGeom prst="straightConnector1">
              <a:avLst/>
            </a:prstGeom>
            <a:solidFill>
              <a:schemeClr val="accent1"/>
            </a:solidFill>
            <a:ln w="19050" cap="flat" cmpd="sng" algn="ctr">
              <a:solidFill>
                <a:srgbClr val="00B050"/>
              </a:solidFill>
              <a:prstDash val="solid"/>
              <a:round/>
              <a:headEnd type="none" w="med" len="med"/>
              <a:tailEnd type="triangle"/>
            </a:ln>
            <a:effectLst/>
          </p:spPr>
        </p:cxnSp>
        <p:cxnSp>
          <p:nvCxnSpPr>
            <p:cNvPr id="159" name="Straight Arrow Connector 158"/>
            <p:cNvCxnSpPr/>
            <p:nvPr/>
          </p:nvCxnSpPr>
          <p:spPr bwMode="auto">
            <a:xfrm>
              <a:off x="7114117" y="5562600"/>
              <a:ext cx="342900" cy="304800"/>
            </a:xfrm>
            <a:prstGeom prst="straightConnector1">
              <a:avLst/>
            </a:prstGeom>
            <a:solidFill>
              <a:schemeClr val="accent1"/>
            </a:solidFill>
            <a:ln w="19050" cap="flat" cmpd="sng" algn="ctr">
              <a:solidFill>
                <a:srgbClr val="00B050"/>
              </a:solidFill>
              <a:prstDash val="solid"/>
              <a:round/>
              <a:headEnd type="none" w="med" len="med"/>
              <a:tailEnd type="triangle"/>
            </a:ln>
            <a:effectLst/>
          </p:spPr>
        </p:cxnSp>
        <p:cxnSp>
          <p:nvCxnSpPr>
            <p:cNvPr id="160" name="Straight Arrow Connector 159"/>
            <p:cNvCxnSpPr/>
            <p:nvPr/>
          </p:nvCxnSpPr>
          <p:spPr bwMode="auto">
            <a:xfrm>
              <a:off x="7829550" y="5992905"/>
              <a:ext cx="342900" cy="304800"/>
            </a:xfrm>
            <a:prstGeom prst="straightConnector1">
              <a:avLst/>
            </a:prstGeom>
            <a:solidFill>
              <a:schemeClr val="accent1"/>
            </a:solidFill>
            <a:ln w="19050" cap="flat" cmpd="sng" algn="ctr">
              <a:solidFill>
                <a:srgbClr val="00B050"/>
              </a:solidFill>
              <a:prstDash val="solid"/>
              <a:round/>
              <a:headEnd type="none" w="med" len="med"/>
              <a:tailEnd type="triangle"/>
            </a:ln>
            <a:effectLst/>
          </p:spPr>
        </p:cxnSp>
      </p:grpSp>
      <p:sp>
        <p:nvSpPr>
          <p:cNvPr id="161" name="Right Brace 160"/>
          <p:cNvSpPr/>
          <p:nvPr/>
        </p:nvSpPr>
        <p:spPr bwMode="auto">
          <a:xfrm rot="10800000">
            <a:off x="609600" y="3002662"/>
            <a:ext cx="266699" cy="3430805"/>
          </a:xfrm>
          <a:prstGeom prst="rightBrace">
            <a:avLst>
              <a:gd name="adj1" fmla="val 90873"/>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163" name="Rectangle 162"/>
          <p:cNvSpPr/>
          <p:nvPr/>
        </p:nvSpPr>
        <p:spPr>
          <a:xfrm rot="16200000">
            <a:off x="-305428" y="4553354"/>
            <a:ext cx="1406610" cy="338554"/>
          </a:xfrm>
          <a:prstGeom prst="rect">
            <a:avLst/>
          </a:prstGeom>
        </p:spPr>
        <p:txBody>
          <a:bodyPr wrap="square">
            <a:spAutoFit/>
          </a:bodyPr>
          <a:lstStyle/>
          <a:p>
            <a:pPr algn="ctr"/>
            <a:r>
              <a:rPr lang="en-US" sz="1600" dirty="0" smtClean="0">
                <a:solidFill>
                  <a:srgbClr val="FFFFFF"/>
                </a:solidFill>
                <a:latin typeface="Calibri" pitchFamily="34" charset="0"/>
              </a:rPr>
              <a:t>Short Reads</a:t>
            </a:r>
            <a:endParaRPr lang="en-US" sz="1600" dirty="0">
              <a:solidFill>
                <a:srgbClr val="FFFFFF"/>
              </a:solidFill>
              <a:latin typeface="Calibri" pitchFamily="34" charset="0"/>
            </a:endParaRPr>
          </a:p>
        </p:txBody>
      </p:sp>
      <p:cxnSp>
        <p:nvCxnSpPr>
          <p:cNvPr id="52" name="Straight Connector 51"/>
          <p:cNvCxnSpPr/>
          <p:nvPr/>
        </p:nvCxnSpPr>
        <p:spPr bwMode="auto">
          <a:xfrm>
            <a:off x="1943100" y="2365260"/>
            <a:ext cx="1371600" cy="0"/>
          </a:xfrm>
          <a:prstGeom prst="line">
            <a:avLst/>
          </a:prstGeom>
          <a:solidFill>
            <a:schemeClr val="accent1"/>
          </a:solidFill>
          <a:ln w="57150" cap="flat" cmpd="sng" algn="ctr">
            <a:solidFill>
              <a:srgbClr val="FFFF00"/>
            </a:solidFill>
            <a:prstDash val="solid"/>
            <a:round/>
            <a:headEnd type="none" w="med" len="med"/>
            <a:tailEnd type="none" w="med" len="med"/>
          </a:ln>
          <a:effectLst/>
        </p:spPr>
      </p:cxnSp>
      <p:cxnSp>
        <p:nvCxnSpPr>
          <p:cNvPr id="53" name="Straight Connector 52"/>
          <p:cNvCxnSpPr/>
          <p:nvPr/>
        </p:nvCxnSpPr>
        <p:spPr bwMode="auto">
          <a:xfrm>
            <a:off x="1943100" y="2767427"/>
            <a:ext cx="1371600" cy="0"/>
          </a:xfrm>
          <a:prstGeom prst="line">
            <a:avLst/>
          </a:prstGeom>
          <a:solidFill>
            <a:schemeClr val="accent1"/>
          </a:solidFill>
          <a:ln w="57150" cap="flat" cmpd="sng" algn="ctr">
            <a:solidFill>
              <a:srgbClr val="FFFF00"/>
            </a:solidFill>
            <a:prstDash val="solid"/>
            <a:round/>
            <a:headEnd type="none" w="med" len="med"/>
            <a:tailEnd type="none" w="med" len="med"/>
          </a:ln>
          <a:effectLst/>
        </p:spPr>
      </p:cxnSp>
      <p:cxnSp>
        <p:nvCxnSpPr>
          <p:cNvPr id="54" name="Straight Connector 53"/>
          <p:cNvCxnSpPr/>
          <p:nvPr/>
        </p:nvCxnSpPr>
        <p:spPr bwMode="auto">
          <a:xfrm>
            <a:off x="4305300" y="2767427"/>
            <a:ext cx="1371600" cy="0"/>
          </a:xfrm>
          <a:prstGeom prst="line">
            <a:avLst/>
          </a:prstGeom>
          <a:solidFill>
            <a:schemeClr val="accent1"/>
          </a:solidFill>
          <a:ln w="57150" cap="flat" cmpd="sng" algn="ctr">
            <a:solidFill>
              <a:srgbClr val="7030A0"/>
            </a:solidFill>
            <a:prstDash val="solid"/>
            <a:round/>
            <a:headEnd type="none" w="med" len="med"/>
            <a:tailEnd type="none" w="med" len="med"/>
          </a:ln>
          <a:effectLst/>
        </p:spPr>
      </p:cxnSp>
      <p:cxnSp>
        <p:nvCxnSpPr>
          <p:cNvPr id="55" name="Straight Connector 54"/>
          <p:cNvCxnSpPr/>
          <p:nvPr/>
        </p:nvCxnSpPr>
        <p:spPr bwMode="auto">
          <a:xfrm>
            <a:off x="6096000" y="2365260"/>
            <a:ext cx="1371600" cy="0"/>
          </a:xfrm>
          <a:prstGeom prst="line">
            <a:avLst/>
          </a:prstGeom>
          <a:solidFill>
            <a:schemeClr val="accent1"/>
          </a:solidFill>
          <a:ln w="57150" cap="flat" cmpd="sng" algn="ctr">
            <a:solidFill>
              <a:srgbClr val="00B050"/>
            </a:solidFill>
            <a:prstDash val="solid"/>
            <a:round/>
            <a:headEnd type="none" w="med" len="med"/>
            <a:tailEnd type="none" w="med" len="med"/>
          </a:ln>
          <a:effectLst/>
        </p:spPr>
      </p:cxnSp>
      <p:sp>
        <p:nvSpPr>
          <p:cNvPr id="56" name="Pentagon 55"/>
          <p:cNvSpPr/>
          <p:nvPr/>
        </p:nvSpPr>
        <p:spPr bwMode="auto">
          <a:xfrm>
            <a:off x="1295400" y="2615003"/>
            <a:ext cx="685800" cy="304800"/>
          </a:xfrm>
          <a:prstGeom prst="homePlate">
            <a:avLst/>
          </a:prstGeom>
          <a:solidFill>
            <a:srgbClr val="FFFF00"/>
          </a:solidFill>
          <a:ln w="3810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r>
              <a:rPr lang="en-US" dirty="0" smtClean="0">
                <a:solidFill>
                  <a:srgbClr val="000000"/>
                </a:solidFill>
                <a:latin typeface="Calibri" pitchFamily="34" charset="0"/>
              </a:rPr>
              <a:t>A</a:t>
            </a:r>
          </a:p>
        </p:txBody>
      </p:sp>
      <p:sp>
        <p:nvSpPr>
          <p:cNvPr id="57" name="Pentagon 56"/>
          <p:cNvSpPr/>
          <p:nvPr/>
        </p:nvSpPr>
        <p:spPr bwMode="auto">
          <a:xfrm>
            <a:off x="1981200" y="2615003"/>
            <a:ext cx="685800" cy="304800"/>
          </a:xfrm>
          <a:prstGeom prst="homePlate">
            <a:avLst/>
          </a:prstGeom>
          <a:solidFill>
            <a:srgbClr val="FFFF00"/>
          </a:solidFill>
          <a:ln w="3810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r>
              <a:rPr lang="en-US" dirty="0">
                <a:solidFill>
                  <a:srgbClr val="000000"/>
                </a:solidFill>
                <a:latin typeface="Calibri" pitchFamily="34" charset="0"/>
              </a:rPr>
              <a:t>X</a:t>
            </a:r>
          </a:p>
        </p:txBody>
      </p:sp>
      <p:sp>
        <p:nvSpPr>
          <p:cNvPr id="58" name="Pentagon 57"/>
          <p:cNvSpPr/>
          <p:nvPr/>
        </p:nvSpPr>
        <p:spPr bwMode="auto">
          <a:xfrm>
            <a:off x="3657600" y="2615003"/>
            <a:ext cx="685800" cy="304800"/>
          </a:xfrm>
          <a:prstGeom prst="homePlate">
            <a:avLst/>
          </a:prstGeom>
          <a:solidFill>
            <a:srgbClr val="7030A0"/>
          </a:solidFill>
          <a:ln w="3810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r>
              <a:rPr lang="en-US" dirty="0">
                <a:solidFill>
                  <a:srgbClr val="000000"/>
                </a:solidFill>
                <a:latin typeface="Calibri" pitchFamily="34" charset="0"/>
              </a:rPr>
              <a:t>X</a:t>
            </a:r>
          </a:p>
        </p:txBody>
      </p:sp>
      <p:sp>
        <p:nvSpPr>
          <p:cNvPr id="59" name="Pentagon 58"/>
          <p:cNvSpPr/>
          <p:nvPr/>
        </p:nvSpPr>
        <p:spPr bwMode="auto">
          <a:xfrm>
            <a:off x="4343400" y="2615003"/>
            <a:ext cx="685800" cy="304800"/>
          </a:xfrm>
          <a:prstGeom prst="homePlate">
            <a:avLst/>
          </a:prstGeom>
          <a:solidFill>
            <a:srgbClr val="7030A0"/>
          </a:solidFill>
          <a:ln w="3810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r>
              <a:rPr lang="en-US" dirty="0" smtClean="0">
                <a:solidFill>
                  <a:srgbClr val="000000"/>
                </a:solidFill>
                <a:latin typeface="Calibri" pitchFamily="34" charset="0"/>
              </a:rPr>
              <a:t>B</a:t>
            </a:r>
          </a:p>
        </p:txBody>
      </p:sp>
      <p:sp>
        <p:nvSpPr>
          <p:cNvPr id="60" name="Pentagon 59"/>
          <p:cNvSpPr/>
          <p:nvPr/>
        </p:nvSpPr>
        <p:spPr bwMode="auto">
          <a:xfrm>
            <a:off x="6096000" y="2615003"/>
            <a:ext cx="685800" cy="304800"/>
          </a:xfrm>
          <a:prstGeom prst="homePlate">
            <a:avLst/>
          </a:prstGeom>
          <a:solidFill>
            <a:srgbClr val="00B050"/>
          </a:solidFill>
          <a:ln w="3810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r>
              <a:rPr lang="en-US" dirty="0">
                <a:solidFill>
                  <a:srgbClr val="000000"/>
                </a:solidFill>
                <a:latin typeface="Calibri" pitchFamily="34" charset="0"/>
              </a:rPr>
              <a:t>X</a:t>
            </a:r>
          </a:p>
        </p:txBody>
      </p:sp>
      <p:sp>
        <p:nvSpPr>
          <p:cNvPr id="61" name="Pentagon 60"/>
          <p:cNvSpPr/>
          <p:nvPr/>
        </p:nvSpPr>
        <p:spPr bwMode="auto">
          <a:xfrm>
            <a:off x="6781800" y="2615003"/>
            <a:ext cx="685800" cy="304800"/>
          </a:xfrm>
          <a:prstGeom prst="homePlate">
            <a:avLst/>
          </a:prstGeom>
          <a:solidFill>
            <a:srgbClr val="00B050"/>
          </a:solidFill>
          <a:ln w="3810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r>
              <a:rPr lang="en-US" dirty="0">
                <a:solidFill>
                  <a:srgbClr val="000000"/>
                </a:solidFill>
                <a:latin typeface="Calibri" pitchFamily="34" charset="0"/>
              </a:rPr>
              <a:t>Y</a:t>
            </a:r>
          </a:p>
        </p:txBody>
      </p:sp>
      <p:sp>
        <p:nvSpPr>
          <p:cNvPr id="62" name="Pentagon 61"/>
          <p:cNvSpPr/>
          <p:nvPr/>
        </p:nvSpPr>
        <p:spPr bwMode="auto">
          <a:xfrm>
            <a:off x="7467600" y="2615003"/>
            <a:ext cx="685800" cy="304800"/>
          </a:xfrm>
          <a:prstGeom prst="homePlate">
            <a:avLst/>
          </a:prstGeom>
          <a:solidFill>
            <a:srgbClr val="00B050"/>
          </a:solidFill>
          <a:ln w="3810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r>
              <a:rPr lang="en-US" dirty="0" smtClean="0">
                <a:solidFill>
                  <a:srgbClr val="000000"/>
                </a:solidFill>
                <a:latin typeface="Calibri" pitchFamily="34" charset="0"/>
              </a:rPr>
              <a:t>C</a:t>
            </a:r>
          </a:p>
        </p:txBody>
      </p:sp>
      <p:pic>
        <p:nvPicPr>
          <p:cNvPr id="63" name="Picture 2" descr="C:\Users\eblis\Desktop\tropicalsgroup.png"/>
          <p:cNvPicPr>
            <a:picLocks noChangeAspect="1" noChangeArrowheads="1"/>
          </p:cNvPicPr>
          <p:nvPr/>
        </p:nvPicPr>
        <p:blipFill rotWithShape="1">
          <a:blip r:embed="rId2" cstate="print"/>
          <a:srcRect t="23999" r="69898"/>
          <a:stretch/>
        </p:blipFill>
        <p:spPr bwMode="auto">
          <a:xfrm>
            <a:off x="2077556" y="1622940"/>
            <a:ext cx="493088" cy="539120"/>
          </a:xfrm>
          <a:prstGeom prst="rect">
            <a:avLst/>
          </a:prstGeom>
          <a:noFill/>
        </p:spPr>
      </p:pic>
      <p:pic>
        <p:nvPicPr>
          <p:cNvPr id="64" name="Picture 2" descr="C:\Users\eblis\Desktop\tropicalsgroup.png"/>
          <p:cNvPicPr>
            <a:picLocks noChangeAspect="1" noChangeArrowheads="1"/>
          </p:cNvPicPr>
          <p:nvPr/>
        </p:nvPicPr>
        <p:blipFill rotWithShape="1">
          <a:blip r:embed="rId2" cstate="print"/>
          <a:srcRect l="29741" t="59171" r="27964"/>
          <a:stretch/>
        </p:blipFill>
        <p:spPr bwMode="auto">
          <a:xfrm>
            <a:off x="4233575" y="1707332"/>
            <a:ext cx="905450" cy="378528"/>
          </a:xfrm>
          <a:prstGeom prst="rect">
            <a:avLst/>
          </a:prstGeom>
          <a:noFill/>
        </p:spPr>
      </p:pic>
      <p:pic>
        <p:nvPicPr>
          <p:cNvPr id="65" name="Picture 2" descr="C:\Users\eblis\Desktop\tropicalsgroup.png"/>
          <p:cNvPicPr>
            <a:picLocks noChangeAspect="1" noChangeArrowheads="1"/>
          </p:cNvPicPr>
          <p:nvPr/>
        </p:nvPicPr>
        <p:blipFill rotWithShape="1">
          <a:blip r:embed="rId2" cstate="print"/>
          <a:srcRect l="33473" t="-7796" r="25477" b="49998"/>
          <a:stretch/>
        </p:blipFill>
        <p:spPr bwMode="auto">
          <a:xfrm>
            <a:off x="6829738" y="1734820"/>
            <a:ext cx="530658" cy="323552"/>
          </a:xfrm>
          <a:prstGeom prst="rect">
            <a:avLst/>
          </a:prstGeom>
          <a:noFill/>
        </p:spPr>
      </p:pic>
      <p:sp>
        <p:nvSpPr>
          <p:cNvPr id="66" name="Right Brace 65"/>
          <p:cNvSpPr/>
          <p:nvPr/>
        </p:nvSpPr>
        <p:spPr bwMode="auto">
          <a:xfrm rot="16200000">
            <a:off x="4557809" y="-1958492"/>
            <a:ext cx="266699" cy="6924489"/>
          </a:xfrm>
          <a:prstGeom prst="rightBrace">
            <a:avLst>
              <a:gd name="adj1" fmla="val 75000"/>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67" name="Pentagon 66"/>
          <p:cNvSpPr/>
          <p:nvPr/>
        </p:nvSpPr>
        <p:spPr bwMode="auto">
          <a:xfrm>
            <a:off x="1295400" y="2212860"/>
            <a:ext cx="685800" cy="304800"/>
          </a:xfrm>
          <a:prstGeom prst="homePlate">
            <a:avLst/>
          </a:prstGeom>
          <a:solidFill>
            <a:srgbClr val="FFFF00"/>
          </a:solidFill>
          <a:ln w="3810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r>
              <a:rPr lang="en-US" dirty="0" smtClean="0">
                <a:solidFill>
                  <a:srgbClr val="000000"/>
                </a:solidFill>
                <a:latin typeface="Calibri" pitchFamily="34" charset="0"/>
              </a:rPr>
              <a:t>A</a:t>
            </a:r>
          </a:p>
        </p:txBody>
      </p:sp>
      <p:sp>
        <p:nvSpPr>
          <p:cNvPr id="68" name="Pentagon 67"/>
          <p:cNvSpPr/>
          <p:nvPr/>
        </p:nvSpPr>
        <p:spPr bwMode="auto">
          <a:xfrm>
            <a:off x="2667000" y="2212860"/>
            <a:ext cx="685800" cy="304800"/>
          </a:xfrm>
          <a:prstGeom prst="homePlate">
            <a:avLst/>
          </a:prstGeom>
          <a:solidFill>
            <a:srgbClr val="FFFF00"/>
          </a:solidFill>
          <a:ln w="3810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r>
              <a:rPr lang="en-US" dirty="0">
                <a:solidFill>
                  <a:srgbClr val="000000"/>
                </a:solidFill>
                <a:latin typeface="Calibri" pitchFamily="34" charset="0"/>
              </a:rPr>
              <a:t>Y</a:t>
            </a:r>
          </a:p>
        </p:txBody>
      </p:sp>
      <p:sp>
        <p:nvSpPr>
          <p:cNvPr id="69" name="Pentagon 68"/>
          <p:cNvSpPr/>
          <p:nvPr/>
        </p:nvSpPr>
        <p:spPr bwMode="auto">
          <a:xfrm>
            <a:off x="3657600" y="2212860"/>
            <a:ext cx="685800" cy="304800"/>
          </a:xfrm>
          <a:prstGeom prst="homePlate">
            <a:avLst/>
          </a:prstGeom>
          <a:solidFill>
            <a:srgbClr val="7030A0"/>
          </a:solidFill>
          <a:ln w="3810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r>
              <a:rPr lang="en-US" dirty="0">
                <a:solidFill>
                  <a:srgbClr val="000000"/>
                </a:solidFill>
                <a:latin typeface="Calibri" pitchFamily="34" charset="0"/>
              </a:rPr>
              <a:t>X</a:t>
            </a:r>
          </a:p>
        </p:txBody>
      </p:sp>
      <p:sp>
        <p:nvSpPr>
          <p:cNvPr id="70" name="Pentagon 69"/>
          <p:cNvSpPr/>
          <p:nvPr/>
        </p:nvSpPr>
        <p:spPr bwMode="auto">
          <a:xfrm>
            <a:off x="4343400" y="2212860"/>
            <a:ext cx="685800" cy="304800"/>
          </a:xfrm>
          <a:prstGeom prst="homePlate">
            <a:avLst/>
          </a:prstGeom>
          <a:solidFill>
            <a:srgbClr val="7030A0"/>
          </a:solidFill>
          <a:ln w="3810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r>
              <a:rPr lang="en-US" dirty="0" smtClean="0">
                <a:solidFill>
                  <a:srgbClr val="000000"/>
                </a:solidFill>
                <a:latin typeface="Calibri" pitchFamily="34" charset="0"/>
              </a:rPr>
              <a:t>B</a:t>
            </a:r>
          </a:p>
        </p:txBody>
      </p:sp>
      <p:sp>
        <p:nvSpPr>
          <p:cNvPr id="71" name="Pentagon 70"/>
          <p:cNvSpPr/>
          <p:nvPr/>
        </p:nvSpPr>
        <p:spPr bwMode="auto">
          <a:xfrm>
            <a:off x="5029200" y="2212860"/>
            <a:ext cx="685800" cy="304800"/>
          </a:xfrm>
          <a:prstGeom prst="homePlate">
            <a:avLst/>
          </a:prstGeom>
          <a:solidFill>
            <a:srgbClr val="7030A0"/>
          </a:solidFill>
          <a:ln w="3810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r>
              <a:rPr lang="en-US" dirty="0">
                <a:solidFill>
                  <a:srgbClr val="000000"/>
                </a:solidFill>
                <a:latin typeface="Calibri" pitchFamily="34" charset="0"/>
              </a:rPr>
              <a:t>Y</a:t>
            </a:r>
          </a:p>
        </p:txBody>
      </p:sp>
      <p:sp>
        <p:nvSpPr>
          <p:cNvPr id="72" name="Pentagon 71"/>
          <p:cNvSpPr/>
          <p:nvPr/>
        </p:nvSpPr>
        <p:spPr bwMode="auto">
          <a:xfrm>
            <a:off x="6781800" y="2212860"/>
            <a:ext cx="685800" cy="304800"/>
          </a:xfrm>
          <a:prstGeom prst="homePlate">
            <a:avLst/>
          </a:prstGeom>
          <a:solidFill>
            <a:srgbClr val="00B050"/>
          </a:solidFill>
          <a:ln w="3810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r>
              <a:rPr lang="en-US" dirty="0">
                <a:solidFill>
                  <a:srgbClr val="000000"/>
                </a:solidFill>
                <a:latin typeface="Calibri" pitchFamily="34" charset="0"/>
              </a:rPr>
              <a:t>Y</a:t>
            </a:r>
          </a:p>
        </p:txBody>
      </p:sp>
      <p:sp>
        <p:nvSpPr>
          <p:cNvPr id="73" name="Pentagon 72"/>
          <p:cNvSpPr/>
          <p:nvPr/>
        </p:nvSpPr>
        <p:spPr bwMode="auto">
          <a:xfrm>
            <a:off x="7467600" y="2212860"/>
            <a:ext cx="685800" cy="304800"/>
          </a:xfrm>
          <a:prstGeom prst="homePlate">
            <a:avLst/>
          </a:prstGeom>
          <a:solidFill>
            <a:srgbClr val="00B050"/>
          </a:solidFill>
          <a:ln w="3810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r>
              <a:rPr lang="en-US" dirty="0" smtClean="0">
                <a:solidFill>
                  <a:srgbClr val="000000"/>
                </a:solidFill>
                <a:latin typeface="Calibri" pitchFamily="34" charset="0"/>
              </a:rPr>
              <a:t>C</a:t>
            </a:r>
          </a:p>
        </p:txBody>
      </p:sp>
      <p:sp>
        <p:nvSpPr>
          <p:cNvPr id="74" name="Rectangle 73"/>
          <p:cNvSpPr/>
          <p:nvPr/>
        </p:nvSpPr>
        <p:spPr>
          <a:xfrm>
            <a:off x="3543925" y="1066800"/>
            <a:ext cx="2286000" cy="338554"/>
          </a:xfrm>
          <a:prstGeom prst="rect">
            <a:avLst/>
          </a:prstGeom>
        </p:spPr>
        <p:txBody>
          <a:bodyPr wrap="square">
            <a:spAutoFit/>
          </a:bodyPr>
          <a:lstStyle/>
          <a:p>
            <a:pPr algn="ctr"/>
            <a:r>
              <a:rPr lang="en-US" sz="1600" dirty="0" smtClean="0">
                <a:solidFill>
                  <a:srgbClr val="FFFFFF"/>
                </a:solidFill>
                <a:latin typeface="Calibri" pitchFamily="34" charset="0"/>
              </a:rPr>
              <a:t>Reference Genomes</a:t>
            </a:r>
            <a:endParaRPr lang="en-US" sz="1600" dirty="0">
              <a:solidFill>
                <a:srgbClr val="FFFFFF"/>
              </a:solidFill>
              <a:latin typeface="Calibri" pitchFamily="34" charset="0"/>
            </a:endParaRPr>
          </a:p>
        </p:txBody>
      </p:sp>
      <p:sp>
        <p:nvSpPr>
          <p:cNvPr id="78" name="Title 1"/>
          <p:cNvSpPr txBox="1">
            <a:spLocks/>
          </p:cNvSpPr>
          <p:nvPr/>
        </p:nvSpPr>
        <p:spPr bwMode="auto">
          <a:xfrm>
            <a:off x="914400" y="762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algn="l" eaLnBrk="1" hangingPunct="1">
              <a:lnSpc>
                <a:spcPts val="3200"/>
              </a:lnSpc>
            </a:pPr>
            <a:r>
              <a:rPr lang="en-US" sz="3200" b="1" kern="0" dirty="0" err="1" smtClean="0">
                <a:solidFill>
                  <a:srgbClr val="F8DCDC"/>
                </a:solidFill>
                <a:latin typeface="Calibri" pitchFamily="34" charset="0"/>
                <a:ea typeface="ＭＳ Ｐゴシック"/>
              </a:rPr>
              <a:t>MetaPhlAn</a:t>
            </a:r>
            <a:endParaRPr lang="en-US" sz="3200" b="1" kern="0" dirty="0" smtClean="0">
              <a:solidFill>
                <a:srgbClr val="F8DCDC"/>
              </a:solidFill>
              <a:latin typeface="Calibri" pitchFamily="34" charset="0"/>
              <a:ea typeface="ＭＳ Ｐゴシック"/>
            </a:endParaRPr>
          </a:p>
          <a:p>
            <a:pPr algn="l" eaLnBrk="1" hangingPunct="1">
              <a:lnSpc>
                <a:spcPts val="3200"/>
              </a:lnSpc>
            </a:pPr>
            <a:r>
              <a:rPr lang="en-US" sz="3200" u="sng" kern="0" dirty="0" err="1" smtClean="0">
                <a:solidFill>
                  <a:srgbClr val="F8DCDC"/>
                </a:solidFill>
                <a:latin typeface="Calibri" pitchFamily="34" charset="0"/>
                <a:ea typeface="ＭＳ Ｐゴシック"/>
              </a:rPr>
              <a:t>Meta</a:t>
            </a:r>
            <a:r>
              <a:rPr lang="en-US" sz="3200" kern="0" dirty="0" err="1" smtClean="0">
                <a:solidFill>
                  <a:srgbClr val="F8DCDC"/>
                </a:solidFill>
                <a:latin typeface="Calibri" pitchFamily="34" charset="0"/>
                <a:ea typeface="ＭＳ Ｐゴシック"/>
              </a:rPr>
              <a:t>genomic</a:t>
            </a:r>
            <a:r>
              <a:rPr lang="en-US" sz="3200" kern="0" dirty="0" smtClean="0">
                <a:solidFill>
                  <a:srgbClr val="F8DCDC"/>
                </a:solidFill>
                <a:latin typeface="Calibri" pitchFamily="34" charset="0"/>
                <a:ea typeface="ＭＳ Ｐゴシック"/>
              </a:rPr>
              <a:t> </a:t>
            </a:r>
            <a:r>
              <a:rPr lang="en-US" sz="3200" u="sng" kern="0" dirty="0" smtClean="0">
                <a:solidFill>
                  <a:srgbClr val="F8DCDC"/>
                </a:solidFill>
                <a:latin typeface="Calibri" pitchFamily="34" charset="0"/>
                <a:ea typeface="ＭＳ Ｐゴシック"/>
              </a:rPr>
              <a:t>Ph</a:t>
            </a:r>
            <a:r>
              <a:rPr lang="en-US" sz="3200" kern="0" dirty="0" smtClean="0">
                <a:solidFill>
                  <a:srgbClr val="F8DCDC"/>
                </a:solidFill>
                <a:latin typeface="Calibri" pitchFamily="34" charset="0"/>
                <a:ea typeface="ＭＳ Ｐゴシック"/>
              </a:rPr>
              <a:t>y</a:t>
            </a:r>
            <a:r>
              <a:rPr lang="en-US" sz="3200" u="sng" kern="0" dirty="0" smtClean="0">
                <a:solidFill>
                  <a:srgbClr val="F8DCDC"/>
                </a:solidFill>
                <a:latin typeface="Calibri" pitchFamily="34" charset="0"/>
                <a:ea typeface="ＭＳ Ｐゴシック"/>
              </a:rPr>
              <a:t>l</a:t>
            </a:r>
            <a:r>
              <a:rPr lang="en-US" sz="3200" kern="0" dirty="0" smtClean="0">
                <a:solidFill>
                  <a:srgbClr val="F8DCDC"/>
                </a:solidFill>
                <a:latin typeface="Calibri" pitchFamily="34" charset="0"/>
                <a:ea typeface="ＭＳ Ｐゴシック"/>
              </a:rPr>
              <a:t>ogenic </a:t>
            </a:r>
            <a:r>
              <a:rPr lang="en-US" sz="3200" u="sng" kern="0" dirty="0" smtClean="0">
                <a:solidFill>
                  <a:srgbClr val="F8DCDC"/>
                </a:solidFill>
                <a:latin typeface="Calibri" pitchFamily="34" charset="0"/>
                <a:ea typeface="ＭＳ Ｐゴシック"/>
              </a:rPr>
              <a:t>An</a:t>
            </a:r>
            <a:r>
              <a:rPr lang="en-US" sz="3200" kern="0" dirty="0" smtClean="0">
                <a:solidFill>
                  <a:srgbClr val="F8DCDC"/>
                </a:solidFill>
                <a:latin typeface="Calibri" pitchFamily="34" charset="0"/>
                <a:ea typeface="ＭＳ Ｐゴシック"/>
              </a:rPr>
              <a:t>alysis</a:t>
            </a:r>
          </a:p>
        </p:txBody>
      </p:sp>
    </p:spTree>
    <p:extLst>
      <p:ext uri="{BB962C8B-B14F-4D97-AF65-F5344CB8AC3E}">
        <p14:creationId xmlns:p14="http://schemas.microsoft.com/office/powerpoint/2010/main" val="26131311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aside: </a:t>
            </a:r>
            <a:r>
              <a:rPr lang="en-US" dirty="0" err="1" smtClean="0"/>
              <a:t>GraPhlAn</a:t>
            </a:r>
            <a:endParaRPr lang="en-US" dirty="0"/>
          </a:p>
        </p:txBody>
      </p:sp>
      <p:sp>
        <p:nvSpPr>
          <p:cNvPr id="3" name="Content Placeholder 2"/>
          <p:cNvSpPr>
            <a:spLocks noGrp="1"/>
          </p:cNvSpPr>
          <p:nvPr>
            <p:ph idx="1"/>
          </p:nvPr>
        </p:nvSpPr>
        <p:spPr/>
        <p:txBody>
          <a:bodyPr/>
          <a:lstStyle/>
          <a:p>
            <a:r>
              <a:rPr lang="en-US" sz="2400" dirty="0" smtClean="0"/>
              <a:t>You can use this visualization for other purposes as well</a:t>
            </a:r>
          </a:p>
          <a:p>
            <a:pPr lvl="1"/>
            <a:r>
              <a:rPr lang="en-US" sz="2000" dirty="0" smtClean="0"/>
              <a:t>Available online through Galaxy</a:t>
            </a:r>
          </a:p>
          <a:p>
            <a:pPr lvl="1"/>
            <a:r>
              <a:rPr lang="en-US" sz="2000" dirty="0" smtClean="0"/>
              <a:t>Available offline as open source Python</a:t>
            </a:r>
          </a:p>
          <a:p>
            <a:pPr marL="0" indent="0" algn="ctr">
              <a:buNone/>
            </a:pPr>
            <a:r>
              <a:rPr lang="en-US" sz="1800" dirty="0" smtClean="0">
                <a:hlinkClick r:id="rId2"/>
              </a:rPr>
              <a:t>http://huttenhower.sph.harvard.edu/graphlan</a:t>
            </a:r>
            <a:endParaRPr lang="en-US" sz="1800" dirty="0"/>
          </a:p>
        </p:txBody>
      </p:sp>
      <p:sp>
        <p:nvSpPr>
          <p:cNvPr id="4" name="Slide Number Placeholder 3"/>
          <p:cNvSpPr>
            <a:spLocks noGrp="1"/>
          </p:cNvSpPr>
          <p:nvPr>
            <p:ph type="sldNum" sz="quarter" idx="12"/>
          </p:nvPr>
        </p:nvSpPr>
        <p:spPr/>
        <p:txBody>
          <a:bodyPr/>
          <a:lstStyle/>
          <a:p>
            <a:fld id="{C71C242F-20BE-4F6C-ABA6-9DCC8641EF60}" type="slidenum">
              <a:rPr lang="en-US" smtClean="0"/>
              <a:pPr/>
              <a:t>60</a:t>
            </a:fld>
            <a:endParaRPr lang="en-US"/>
          </a:p>
        </p:txBody>
      </p:sp>
      <p:pic>
        <p:nvPicPr>
          <p:cNvPr id="5" name="Picture 4"/>
          <p:cNvPicPr>
            <a:picLocks noChangeAspect="1"/>
          </p:cNvPicPr>
          <p:nvPr/>
        </p:nvPicPr>
        <p:blipFill>
          <a:blip r:embed="rId3"/>
          <a:stretch>
            <a:fillRect/>
          </a:stretch>
        </p:blipFill>
        <p:spPr>
          <a:xfrm>
            <a:off x="1143000" y="2833688"/>
            <a:ext cx="6858000" cy="4071938"/>
          </a:xfrm>
          <a:prstGeom prst="rect">
            <a:avLst/>
          </a:prstGeom>
        </p:spPr>
      </p:pic>
    </p:spTree>
    <p:extLst>
      <p:ext uri="{BB962C8B-B14F-4D97-AF65-F5344CB8AC3E}">
        <p14:creationId xmlns:p14="http://schemas.microsoft.com/office/powerpoint/2010/main" val="101058442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71C242F-20BE-4F6C-ABA6-9DCC8641EF60}" type="slidenum">
              <a:rPr lang="en-US" smtClean="0">
                <a:solidFill>
                  <a:srgbClr val="FFFFFF"/>
                </a:solidFill>
              </a:rPr>
              <a:pPr/>
              <a:t>61</a:t>
            </a:fld>
            <a:endParaRPr lang="en-US">
              <a:solidFill>
                <a:srgbClr val="FFFFFF"/>
              </a:solidFill>
            </a:endParaRPr>
          </a:p>
        </p:txBody>
      </p:sp>
      <p:pic>
        <p:nvPicPr>
          <p:cNvPr id="2050" name="Picture 2" descr="https://bytebucket.org/nsegata/metaphlan/wiki/hmptree13_nl_bb.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
            <a:ext cx="8077200" cy="6866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658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82880" y="2465471"/>
            <a:ext cx="8778240" cy="3487136"/>
          </a:xfrm>
          <a:prstGeom prst="rect">
            <a:avLst/>
          </a:prstGeom>
        </p:spPr>
      </p:pic>
      <p:sp>
        <p:nvSpPr>
          <p:cNvPr id="2" name="Title 1"/>
          <p:cNvSpPr>
            <a:spLocks noGrp="1"/>
          </p:cNvSpPr>
          <p:nvPr>
            <p:ph type="title"/>
          </p:nvPr>
        </p:nvSpPr>
        <p:spPr/>
        <p:txBody>
          <a:bodyPr/>
          <a:lstStyle/>
          <a:p>
            <a:r>
              <a:rPr lang="en-US" dirty="0"/>
              <a:t>What </a:t>
            </a:r>
            <a:r>
              <a:rPr lang="en-US" dirty="0" smtClean="0"/>
              <a:t>it means: </a:t>
            </a:r>
            <a:r>
              <a:rPr lang="en-US" dirty="0" err="1"/>
              <a:t>LEfSe</a:t>
            </a:r>
            <a:endParaRPr lang="en-US" dirty="0"/>
          </a:p>
        </p:txBody>
      </p:sp>
      <p:sp>
        <p:nvSpPr>
          <p:cNvPr id="3" name="Content Placeholder 2"/>
          <p:cNvSpPr>
            <a:spLocks noGrp="1"/>
          </p:cNvSpPr>
          <p:nvPr>
            <p:ph idx="1"/>
          </p:nvPr>
        </p:nvSpPr>
        <p:spPr/>
        <p:txBody>
          <a:bodyPr/>
          <a:lstStyle/>
          <a:p>
            <a:r>
              <a:rPr lang="en-US" sz="2400" dirty="0" smtClean="0"/>
              <a:t>Finally, you can see the raw data for individual biomarkers</a:t>
            </a:r>
          </a:p>
          <a:p>
            <a:pPr lvl="1"/>
            <a:r>
              <a:rPr lang="en-US" sz="2000" dirty="0" smtClean="0"/>
              <a:t>These are generated as a zip file of individual plots</a:t>
            </a:r>
            <a:endParaRPr lang="en-US" sz="2000" dirty="0"/>
          </a:p>
        </p:txBody>
      </p:sp>
      <p:sp>
        <p:nvSpPr>
          <p:cNvPr id="4" name="Slide Number Placeholder 3"/>
          <p:cNvSpPr>
            <a:spLocks noGrp="1"/>
          </p:cNvSpPr>
          <p:nvPr>
            <p:ph type="sldNum" sz="quarter" idx="12"/>
          </p:nvPr>
        </p:nvSpPr>
        <p:spPr/>
        <p:txBody>
          <a:bodyPr/>
          <a:lstStyle/>
          <a:p>
            <a:fld id="{C71C242F-20BE-4F6C-ABA6-9DCC8641EF60}" type="slidenum">
              <a:rPr lang="en-US" smtClean="0"/>
              <a:pPr/>
              <a:t>62</a:t>
            </a:fld>
            <a:endParaRPr lang="en-US" dirty="0"/>
          </a:p>
        </p:txBody>
      </p:sp>
      <p:sp>
        <p:nvSpPr>
          <p:cNvPr id="5" name="Oval 4"/>
          <p:cNvSpPr/>
          <p:nvPr/>
        </p:nvSpPr>
        <p:spPr bwMode="auto">
          <a:xfrm>
            <a:off x="228600" y="4791593"/>
            <a:ext cx="1600200" cy="30480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6" name="TextBox 5"/>
          <p:cNvSpPr txBox="1"/>
          <p:nvPr/>
        </p:nvSpPr>
        <p:spPr>
          <a:xfrm>
            <a:off x="1054260" y="3002986"/>
            <a:ext cx="1219200" cy="830997"/>
          </a:xfrm>
          <a:prstGeom prst="rect">
            <a:avLst/>
          </a:prstGeom>
          <a:noFill/>
        </p:spPr>
        <p:txBody>
          <a:bodyPr wrap="square" rtlCol="0">
            <a:spAutoFit/>
          </a:bodyPr>
          <a:lstStyle/>
          <a:p>
            <a:pPr algn="ctr"/>
            <a:r>
              <a:rPr lang="en-US" dirty="0" smtClean="0">
                <a:solidFill>
                  <a:srgbClr val="FF0000"/>
                </a:solidFill>
              </a:rPr>
              <a:t>1. Click here</a:t>
            </a:r>
            <a:endParaRPr lang="en-US" dirty="0">
              <a:solidFill>
                <a:srgbClr val="FF0000"/>
              </a:solidFill>
            </a:endParaRPr>
          </a:p>
        </p:txBody>
      </p:sp>
      <p:cxnSp>
        <p:nvCxnSpPr>
          <p:cNvPr id="7" name="Straight Connector 6"/>
          <p:cNvCxnSpPr>
            <a:stCxn id="6" idx="1"/>
            <a:endCxn id="5" idx="0"/>
          </p:cNvCxnSpPr>
          <p:nvPr/>
        </p:nvCxnSpPr>
        <p:spPr bwMode="auto">
          <a:xfrm flipH="1">
            <a:off x="1028700" y="3418485"/>
            <a:ext cx="25560" cy="1373108"/>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sp>
        <p:nvSpPr>
          <p:cNvPr id="26" name="Oval 25"/>
          <p:cNvSpPr/>
          <p:nvPr/>
        </p:nvSpPr>
        <p:spPr bwMode="auto">
          <a:xfrm>
            <a:off x="2165068" y="5372745"/>
            <a:ext cx="974106" cy="406787"/>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27" name="TextBox 26"/>
          <p:cNvSpPr txBox="1"/>
          <p:nvPr/>
        </p:nvSpPr>
        <p:spPr>
          <a:xfrm>
            <a:off x="3429000" y="5257800"/>
            <a:ext cx="2286000" cy="461665"/>
          </a:xfrm>
          <a:prstGeom prst="rect">
            <a:avLst/>
          </a:prstGeom>
          <a:noFill/>
        </p:spPr>
        <p:txBody>
          <a:bodyPr wrap="square" rtlCol="0">
            <a:spAutoFit/>
          </a:bodyPr>
          <a:lstStyle/>
          <a:p>
            <a:pPr algn="ctr"/>
            <a:r>
              <a:rPr lang="en-US" dirty="0" smtClean="0">
                <a:solidFill>
                  <a:srgbClr val="FF0000"/>
                </a:solidFill>
              </a:rPr>
              <a:t>3. Then here</a:t>
            </a:r>
            <a:endParaRPr lang="en-US" dirty="0">
              <a:solidFill>
                <a:srgbClr val="FF0000"/>
              </a:solidFill>
            </a:endParaRPr>
          </a:p>
        </p:txBody>
      </p:sp>
      <p:cxnSp>
        <p:nvCxnSpPr>
          <p:cNvPr id="28" name="Straight Connector 27"/>
          <p:cNvCxnSpPr>
            <a:stCxn id="27" idx="1"/>
            <a:endCxn id="26" idx="6"/>
          </p:cNvCxnSpPr>
          <p:nvPr/>
        </p:nvCxnSpPr>
        <p:spPr bwMode="auto">
          <a:xfrm flipH="1">
            <a:off x="3139174" y="5488633"/>
            <a:ext cx="289826" cy="87506"/>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sp>
        <p:nvSpPr>
          <p:cNvPr id="14" name="Oval 13"/>
          <p:cNvSpPr/>
          <p:nvPr/>
        </p:nvSpPr>
        <p:spPr bwMode="auto">
          <a:xfrm>
            <a:off x="2286000" y="3124200"/>
            <a:ext cx="2057400" cy="406787"/>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5" name="TextBox 14"/>
          <p:cNvSpPr txBox="1"/>
          <p:nvPr/>
        </p:nvSpPr>
        <p:spPr>
          <a:xfrm>
            <a:off x="4343400" y="3878051"/>
            <a:ext cx="2546068" cy="1200328"/>
          </a:xfrm>
          <a:prstGeom prst="rect">
            <a:avLst/>
          </a:prstGeom>
          <a:noFill/>
        </p:spPr>
        <p:txBody>
          <a:bodyPr wrap="square" rtlCol="0">
            <a:spAutoFit/>
          </a:bodyPr>
          <a:lstStyle/>
          <a:p>
            <a:pPr algn="ctr"/>
            <a:r>
              <a:rPr lang="en-US" dirty="0" smtClean="0">
                <a:solidFill>
                  <a:srgbClr val="FF0000"/>
                </a:solidFill>
              </a:rPr>
              <a:t>2. Then selected your formatted data here</a:t>
            </a:r>
            <a:endParaRPr lang="en-US" dirty="0">
              <a:solidFill>
                <a:srgbClr val="FF0000"/>
              </a:solidFill>
            </a:endParaRPr>
          </a:p>
        </p:txBody>
      </p:sp>
      <p:cxnSp>
        <p:nvCxnSpPr>
          <p:cNvPr id="16" name="Straight Connector 15"/>
          <p:cNvCxnSpPr>
            <a:stCxn id="15" idx="0"/>
            <a:endCxn id="14" idx="6"/>
          </p:cNvCxnSpPr>
          <p:nvPr/>
        </p:nvCxnSpPr>
        <p:spPr bwMode="auto">
          <a:xfrm flipH="1" flipV="1">
            <a:off x="4343400" y="3327594"/>
            <a:ext cx="1273034" cy="550457"/>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115040953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82880" y="1837807"/>
            <a:ext cx="8778240" cy="4772556"/>
          </a:xfrm>
          <a:prstGeom prst="rect">
            <a:avLst/>
          </a:prstGeom>
        </p:spPr>
      </p:pic>
      <p:sp>
        <p:nvSpPr>
          <p:cNvPr id="2" name="Title 1"/>
          <p:cNvSpPr>
            <a:spLocks noGrp="1"/>
          </p:cNvSpPr>
          <p:nvPr>
            <p:ph type="title"/>
          </p:nvPr>
        </p:nvSpPr>
        <p:spPr/>
        <p:txBody>
          <a:bodyPr/>
          <a:lstStyle/>
          <a:p>
            <a:r>
              <a:rPr lang="en-US" dirty="0"/>
              <a:t>What </a:t>
            </a:r>
            <a:r>
              <a:rPr lang="en-US" dirty="0" smtClean="0"/>
              <a:t>it means: </a:t>
            </a:r>
            <a:r>
              <a:rPr lang="en-US" dirty="0" err="1"/>
              <a:t>LEfSe</a:t>
            </a:r>
            <a:endParaRPr lang="en-US" dirty="0"/>
          </a:p>
        </p:txBody>
      </p:sp>
      <p:sp>
        <p:nvSpPr>
          <p:cNvPr id="3" name="Content Placeholder 2"/>
          <p:cNvSpPr>
            <a:spLocks noGrp="1"/>
          </p:cNvSpPr>
          <p:nvPr>
            <p:ph idx="1"/>
          </p:nvPr>
        </p:nvSpPr>
        <p:spPr/>
        <p:txBody>
          <a:bodyPr/>
          <a:lstStyle/>
          <a:p>
            <a:r>
              <a:rPr lang="en-US" sz="2400" dirty="0" smtClean="0"/>
              <a:t>In Galaxy, download a result by clicking on its “disk”</a:t>
            </a:r>
            <a:endParaRPr lang="en-US" sz="2400" dirty="0"/>
          </a:p>
        </p:txBody>
      </p:sp>
      <p:sp>
        <p:nvSpPr>
          <p:cNvPr id="4" name="Slide Number Placeholder 3"/>
          <p:cNvSpPr>
            <a:spLocks noGrp="1"/>
          </p:cNvSpPr>
          <p:nvPr>
            <p:ph type="sldNum" sz="quarter" idx="12"/>
          </p:nvPr>
        </p:nvSpPr>
        <p:spPr/>
        <p:txBody>
          <a:bodyPr/>
          <a:lstStyle/>
          <a:p>
            <a:fld id="{C71C242F-20BE-4F6C-ABA6-9DCC8641EF60}" type="slidenum">
              <a:rPr lang="en-US" smtClean="0"/>
              <a:pPr/>
              <a:t>63</a:t>
            </a:fld>
            <a:endParaRPr lang="en-US"/>
          </a:p>
        </p:txBody>
      </p:sp>
      <p:sp>
        <p:nvSpPr>
          <p:cNvPr id="5" name="Oval 4"/>
          <p:cNvSpPr/>
          <p:nvPr/>
        </p:nvSpPr>
        <p:spPr bwMode="auto">
          <a:xfrm>
            <a:off x="6889166" y="2806249"/>
            <a:ext cx="1524000" cy="716965"/>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6" name="TextBox 5"/>
          <p:cNvSpPr txBox="1"/>
          <p:nvPr/>
        </p:nvSpPr>
        <p:spPr>
          <a:xfrm>
            <a:off x="7229993" y="914400"/>
            <a:ext cx="2133600" cy="461665"/>
          </a:xfrm>
          <a:prstGeom prst="rect">
            <a:avLst/>
          </a:prstGeom>
          <a:noFill/>
        </p:spPr>
        <p:txBody>
          <a:bodyPr wrap="square" rtlCol="0">
            <a:spAutoFit/>
          </a:bodyPr>
          <a:lstStyle/>
          <a:p>
            <a:pPr algn="ctr"/>
            <a:r>
              <a:rPr lang="en-US" dirty="0" smtClean="0">
                <a:solidFill>
                  <a:srgbClr val="FF0000"/>
                </a:solidFill>
              </a:rPr>
              <a:t>Click here</a:t>
            </a:r>
            <a:endParaRPr lang="en-US" dirty="0">
              <a:solidFill>
                <a:srgbClr val="FF0000"/>
              </a:solidFill>
            </a:endParaRPr>
          </a:p>
        </p:txBody>
      </p:sp>
      <p:cxnSp>
        <p:nvCxnSpPr>
          <p:cNvPr id="7" name="Straight Connector 6"/>
          <p:cNvCxnSpPr>
            <a:stCxn id="6" idx="2"/>
            <a:endCxn id="5" idx="0"/>
          </p:cNvCxnSpPr>
          <p:nvPr/>
        </p:nvCxnSpPr>
        <p:spPr bwMode="auto">
          <a:xfrm flipH="1">
            <a:off x="7651166" y="1376065"/>
            <a:ext cx="645627" cy="1430184"/>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sp>
        <p:nvSpPr>
          <p:cNvPr id="10" name="Oval 9"/>
          <p:cNvSpPr/>
          <p:nvPr/>
        </p:nvSpPr>
        <p:spPr bwMode="auto">
          <a:xfrm>
            <a:off x="7019407" y="5105400"/>
            <a:ext cx="381000" cy="30480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1" name="TextBox 10"/>
          <p:cNvSpPr txBox="1"/>
          <p:nvPr/>
        </p:nvSpPr>
        <p:spPr>
          <a:xfrm>
            <a:off x="4428607" y="4872335"/>
            <a:ext cx="1676400" cy="461665"/>
          </a:xfrm>
          <a:prstGeom prst="rect">
            <a:avLst/>
          </a:prstGeom>
          <a:noFill/>
        </p:spPr>
        <p:txBody>
          <a:bodyPr wrap="square" rtlCol="0">
            <a:spAutoFit/>
          </a:bodyPr>
          <a:lstStyle/>
          <a:p>
            <a:pPr algn="ctr"/>
            <a:r>
              <a:rPr lang="en-US" dirty="0" smtClean="0">
                <a:solidFill>
                  <a:srgbClr val="FF0000"/>
                </a:solidFill>
              </a:rPr>
              <a:t>Then here</a:t>
            </a:r>
            <a:endParaRPr lang="en-US" dirty="0">
              <a:solidFill>
                <a:srgbClr val="FF0000"/>
              </a:solidFill>
            </a:endParaRPr>
          </a:p>
        </p:txBody>
      </p:sp>
      <p:cxnSp>
        <p:nvCxnSpPr>
          <p:cNvPr id="12" name="Straight Connector 11"/>
          <p:cNvCxnSpPr>
            <a:stCxn id="11" idx="3"/>
            <a:endCxn id="10" idx="2"/>
          </p:cNvCxnSpPr>
          <p:nvPr/>
        </p:nvCxnSpPr>
        <p:spPr bwMode="auto">
          <a:xfrm>
            <a:off x="6105007" y="5103168"/>
            <a:ext cx="914400" cy="154632"/>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389430747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t>
            </a:r>
            <a:r>
              <a:rPr lang="en-US" dirty="0" smtClean="0"/>
              <a:t>it means: </a:t>
            </a:r>
            <a:r>
              <a:rPr lang="en-US" dirty="0" err="1"/>
              <a:t>LEfSe</a:t>
            </a:r>
            <a:endParaRPr lang="en-US" dirty="0"/>
          </a:p>
        </p:txBody>
      </p:sp>
      <p:sp>
        <p:nvSpPr>
          <p:cNvPr id="4" name="Slide Number Placeholder 3"/>
          <p:cNvSpPr>
            <a:spLocks noGrp="1"/>
          </p:cNvSpPr>
          <p:nvPr>
            <p:ph type="sldNum" sz="quarter" idx="12"/>
          </p:nvPr>
        </p:nvSpPr>
        <p:spPr/>
        <p:txBody>
          <a:bodyPr/>
          <a:lstStyle/>
          <a:p>
            <a:fld id="{C71C242F-20BE-4F6C-ABA6-9DCC8641EF60}" type="slidenum">
              <a:rPr lang="en-US" smtClean="0"/>
              <a:pPr/>
              <a:t>64</a:t>
            </a:fld>
            <a:endParaRPr lang="en-US"/>
          </a:p>
        </p:txBody>
      </p:sp>
      <p:pic>
        <p:nvPicPr>
          <p:cNvPr id="5" name="Picture 4" descr="1_k__Bacteria-p__Firmicutes-c__Bacilli-o__Lactobacillales-f__Streptococcaceae-g__Streptococcus-s__Streptococcus_mitis.png"/>
          <p:cNvPicPr>
            <a:picLocks noChangeAspect="1"/>
          </p:cNvPicPr>
          <p:nvPr/>
        </p:nvPicPr>
        <p:blipFill rotWithShape="1">
          <a:blip r:embed="rId2">
            <a:extLst>
              <a:ext uri="{28A0092B-C50C-407E-A947-70E740481C1C}">
                <a14:useLocalDpi xmlns:a14="http://schemas.microsoft.com/office/drawing/2010/main" val="0"/>
              </a:ext>
            </a:extLst>
          </a:blip>
          <a:srcRect b="11332"/>
          <a:stretch/>
        </p:blipFill>
        <p:spPr>
          <a:xfrm>
            <a:off x="76200" y="2901194"/>
            <a:ext cx="5789042" cy="2933153"/>
          </a:xfrm>
          <a:prstGeom prst="rect">
            <a:avLst/>
          </a:prstGeom>
        </p:spPr>
      </p:pic>
      <p:pic>
        <p:nvPicPr>
          <p:cNvPr id="3" name="Picture 2" descr="1_k__Bacteria-p__Actinobacteria.png"/>
          <p:cNvPicPr>
            <a:picLocks noChangeAspect="1"/>
          </p:cNvPicPr>
          <p:nvPr/>
        </p:nvPicPr>
        <p:blipFill rotWithShape="1">
          <a:blip r:embed="rId3">
            <a:extLst>
              <a:ext uri="{28A0092B-C50C-407E-A947-70E740481C1C}">
                <a14:useLocalDpi xmlns:a14="http://schemas.microsoft.com/office/drawing/2010/main" val="0"/>
              </a:ext>
            </a:extLst>
          </a:blip>
          <a:srcRect r="8955" b="12930"/>
          <a:stretch/>
        </p:blipFill>
        <p:spPr>
          <a:xfrm>
            <a:off x="3797159" y="1066800"/>
            <a:ext cx="5270641" cy="2880296"/>
          </a:xfrm>
          <a:prstGeom prst="rect">
            <a:avLst/>
          </a:prstGeom>
          <a:effectLst>
            <a:outerShdw blurRad="50800" dist="38100" dir="8100000" algn="tl" rotWithShape="0">
              <a:srgbClr val="000000">
                <a:alpha val="43000"/>
              </a:srgbClr>
            </a:outerShdw>
          </a:effectLst>
        </p:spPr>
      </p:pic>
      <p:pic>
        <p:nvPicPr>
          <p:cNvPr id="6" name="Picture 5" descr="1_k__Bacteria-p__Firmicutes-c__Negativicutes-o__Selenomonadales-f__Veillonellaceae.png"/>
          <p:cNvPicPr>
            <a:picLocks noChangeAspect="1"/>
          </p:cNvPicPr>
          <p:nvPr/>
        </p:nvPicPr>
        <p:blipFill rotWithShape="1">
          <a:blip r:embed="rId4">
            <a:extLst>
              <a:ext uri="{28A0092B-C50C-407E-A947-70E740481C1C}">
                <a14:useLocalDpi xmlns:a14="http://schemas.microsoft.com/office/drawing/2010/main" val="0"/>
              </a:ext>
            </a:extLst>
          </a:blip>
          <a:srcRect b="13474"/>
          <a:stretch/>
        </p:blipFill>
        <p:spPr>
          <a:xfrm>
            <a:off x="3354956" y="3995715"/>
            <a:ext cx="5789043" cy="2862285"/>
          </a:xfrm>
          <a:prstGeom prst="rect">
            <a:avLst/>
          </a:prstGeom>
          <a:effectLst>
            <a:outerShdw blurRad="50800" dist="38100" dir="13500000" algn="tl" rotWithShape="0">
              <a:srgbClr val="000000">
                <a:alpha val="43000"/>
              </a:srgbClr>
            </a:outerShdw>
          </a:effectLst>
        </p:spPr>
      </p:pic>
      <p:sp>
        <p:nvSpPr>
          <p:cNvPr id="7" name="TextBox 6"/>
          <p:cNvSpPr txBox="1"/>
          <p:nvPr/>
        </p:nvSpPr>
        <p:spPr>
          <a:xfrm>
            <a:off x="0" y="2438400"/>
            <a:ext cx="1800016" cy="461665"/>
          </a:xfrm>
          <a:prstGeom prst="rect">
            <a:avLst/>
          </a:prstGeom>
          <a:noFill/>
        </p:spPr>
        <p:txBody>
          <a:bodyPr wrap="none" rtlCol="0">
            <a:spAutoFit/>
          </a:bodyPr>
          <a:lstStyle/>
          <a:p>
            <a:r>
              <a:rPr lang="en-US" i="1" dirty="0" smtClean="0"/>
              <a:t>Strep. </a:t>
            </a:r>
            <a:r>
              <a:rPr lang="en-US" i="1" dirty="0" err="1" smtClean="0"/>
              <a:t>mitis</a:t>
            </a:r>
            <a:endParaRPr lang="en-US" i="1" dirty="0"/>
          </a:p>
        </p:txBody>
      </p:sp>
      <p:sp>
        <p:nvSpPr>
          <p:cNvPr id="11" name="TextBox 10"/>
          <p:cNvSpPr txBox="1"/>
          <p:nvPr/>
        </p:nvSpPr>
        <p:spPr>
          <a:xfrm>
            <a:off x="1114687" y="6396335"/>
            <a:ext cx="2238113" cy="461665"/>
          </a:xfrm>
          <a:prstGeom prst="rect">
            <a:avLst/>
          </a:prstGeom>
          <a:noFill/>
        </p:spPr>
        <p:txBody>
          <a:bodyPr wrap="none" rtlCol="0">
            <a:spAutoFit/>
          </a:bodyPr>
          <a:lstStyle/>
          <a:p>
            <a:r>
              <a:rPr lang="en-US" dirty="0" err="1" smtClean="0"/>
              <a:t>Veillonellaceae</a:t>
            </a:r>
            <a:endParaRPr lang="en-US" dirty="0"/>
          </a:p>
        </p:txBody>
      </p:sp>
      <p:sp>
        <p:nvSpPr>
          <p:cNvPr id="12" name="TextBox 11"/>
          <p:cNvSpPr txBox="1"/>
          <p:nvPr/>
        </p:nvSpPr>
        <p:spPr>
          <a:xfrm>
            <a:off x="1676400" y="1066800"/>
            <a:ext cx="2147844" cy="461665"/>
          </a:xfrm>
          <a:prstGeom prst="rect">
            <a:avLst/>
          </a:prstGeom>
          <a:noFill/>
        </p:spPr>
        <p:txBody>
          <a:bodyPr wrap="none" rtlCol="0">
            <a:spAutoFit/>
          </a:bodyPr>
          <a:lstStyle/>
          <a:p>
            <a:r>
              <a:rPr lang="en-US" dirty="0" err="1" smtClean="0"/>
              <a:t>Actinobacteria</a:t>
            </a:r>
            <a:endParaRPr lang="en-US" dirty="0"/>
          </a:p>
        </p:txBody>
      </p:sp>
    </p:spTree>
    <p:extLst>
      <p:ext uri="{BB962C8B-B14F-4D97-AF65-F5344CB8AC3E}">
        <p14:creationId xmlns:p14="http://schemas.microsoft.com/office/powerpoint/2010/main" val="384401428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MetaPhlAn2</a:t>
            </a:r>
          </a:p>
          <a:p>
            <a:pPr lvl="1"/>
            <a:r>
              <a:rPr lang="en-US" dirty="0" smtClean="0"/>
              <a:t>Evolution of MetaPhlAn1</a:t>
            </a:r>
          </a:p>
          <a:p>
            <a:pPr lvl="2"/>
            <a:r>
              <a:rPr lang="en-US" dirty="0" smtClean="0"/>
              <a:t>Viruses, </a:t>
            </a:r>
            <a:r>
              <a:rPr lang="en-US" dirty="0" err="1" smtClean="0"/>
              <a:t>euks</a:t>
            </a:r>
            <a:r>
              <a:rPr lang="en-US" dirty="0" smtClean="0"/>
              <a:t>, subspecies, speed</a:t>
            </a:r>
          </a:p>
          <a:p>
            <a:pPr lvl="2"/>
            <a:r>
              <a:rPr lang="en-US" dirty="0" smtClean="0"/>
              <a:t>And a LOT more reference data!</a:t>
            </a:r>
          </a:p>
          <a:p>
            <a:pPr lvl="1"/>
            <a:r>
              <a:rPr lang="en-US" dirty="0" smtClean="0"/>
              <a:t>Raw metagenomic reads in</a:t>
            </a:r>
          </a:p>
          <a:p>
            <a:pPr lvl="1"/>
            <a:r>
              <a:rPr lang="en-US" dirty="0" smtClean="0"/>
              <a:t>Tab-delimited species relative abundances out</a:t>
            </a:r>
          </a:p>
          <a:p>
            <a:endParaRPr lang="en-US" dirty="0" smtClean="0"/>
          </a:p>
          <a:p>
            <a:r>
              <a:rPr lang="en-US" dirty="0" err="1" smtClean="0"/>
              <a:t>LEfSe</a:t>
            </a:r>
            <a:endParaRPr lang="en-US" dirty="0" smtClean="0"/>
          </a:p>
          <a:p>
            <a:pPr lvl="1"/>
            <a:r>
              <a:rPr lang="en-US" dirty="0" smtClean="0"/>
              <a:t>Tab-delimited, stratified relative abundances in</a:t>
            </a:r>
          </a:p>
          <a:p>
            <a:pPr lvl="1"/>
            <a:r>
              <a:rPr lang="en-US" dirty="0" smtClean="0"/>
              <a:t>Significantly differentially abundant features out</a:t>
            </a:r>
            <a:endParaRPr lang="en-US" dirty="0"/>
          </a:p>
        </p:txBody>
      </p:sp>
      <p:sp>
        <p:nvSpPr>
          <p:cNvPr id="4" name="Slide Number Placeholder 3"/>
          <p:cNvSpPr>
            <a:spLocks noGrp="1"/>
          </p:cNvSpPr>
          <p:nvPr>
            <p:ph type="sldNum" sz="quarter" idx="12"/>
          </p:nvPr>
        </p:nvSpPr>
        <p:spPr/>
        <p:txBody>
          <a:bodyPr/>
          <a:lstStyle/>
          <a:p>
            <a:fld id="{C71C242F-20BE-4F6C-ABA6-9DCC8641EF60}" type="slidenum">
              <a:rPr lang="en-US" smtClean="0"/>
              <a:pPr/>
              <a:t>65</a:t>
            </a:fld>
            <a:endParaRPr lang="en-US"/>
          </a:p>
        </p:txBody>
      </p:sp>
    </p:spTree>
    <p:extLst>
      <p:ext uri="{BB962C8B-B14F-4D97-AF65-F5344CB8AC3E}">
        <p14:creationId xmlns:p14="http://schemas.microsoft.com/office/powerpoint/2010/main" val="99752556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bwMode="auto">
          <a:xfrm>
            <a:off x="52357" y="1447800"/>
            <a:ext cx="4323197" cy="5410200"/>
          </a:xfrm>
          <a:prstGeom prst="rect">
            <a:avLst/>
          </a:prstGeom>
          <a:solidFill>
            <a:schemeClr val="accent1">
              <a:alpha val="2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54" name="Rectangle 53"/>
          <p:cNvSpPr/>
          <p:nvPr/>
        </p:nvSpPr>
        <p:spPr bwMode="auto">
          <a:xfrm>
            <a:off x="6324600" y="1447799"/>
            <a:ext cx="2819400" cy="1669112"/>
          </a:xfrm>
          <a:prstGeom prst="rect">
            <a:avLst/>
          </a:prstGeom>
          <a:solidFill>
            <a:srgbClr val="0070C0">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102" name="Rectangle 101"/>
          <p:cNvSpPr/>
          <p:nvPr/>
        </p:nvSpPr>
        <p:spPr bwMode="auto">
          <a:xfrm>
            <a:off x="4375554" y="1447800"/>
            <a:ext cx="609600" cy="5410200"/>
          </a:xfrm>
          <a:prstGeom prst="rect">
            <a:avLst/>
          </a:prstGeom>
          <a:solidFill>
            <a:schemeClr val="accent1">
              <a:alpha val="2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80" name="Rectangle 79"/>
          <p:cNvSpPr/>
          <p:nvPr/>
        </p:nvSpPr>
        <p:spPr bwMode="auto">
          <a:xfrm>
            <a:off x="6324600" y="3270490"/>
            <a:ext cx="2819400" cy="875725"/>
          </a:xfrm>
          <a:prstGeom prst="rect">
            <a:avLst/>
          </a:prstGeom>
          <a:solidFill>
            <a:schemeClr val="accent6">
              <a:alpha val="2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pic>
        <p:nvPicPr>
          <p:cNvPr id="30720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0307" y="1524000"/>
            <a:ext cx="574610" cy="766147"/>
          </a:xfrm>
          <a:prstGeom prst="rect">
            <a:avLst/>
          </a:prstGeom>
          <a:noFill/>
        </p:spPr>
      </p:pic>
      <p:sp>
        <p:nvSpPr>
          <p:cNvPr id="42" name="TextBox 41"/>
          <p:cNvSpPr txBox="1"/>
          <p:nvPr/>
        </p:nvSpPr>
        <p:spPr>
          <a:xfrm>
            <a:off x="147099" y="2286000"/>
            <a:ext cx="603726" cy="461665"/>
          </a:xfrm>
          <a:prstGeom prst="rect">
            <a:avLst/>
          </a:prstGeom>
          <a:noFill/>
        </p:spPr>
        <p:txBody>
          <a:bodyPr wrap="none" rtlCol="0">
            <a:spAutoFit/>
          </a:bodyPr>
          <a:lstStyle/>
          <a:p>
            <a:pPr algn="ctr"/>
            <a:r>
              <a:rPr lang="en-US" sz="1200" dirty="0" smtClean="0">
                <a:solidFill>
                  <a:srgbClr val="FFFFFF"/>
                </a:solidFill>
              </a:rPr>
              <a:t>Alex</a:t>
            </a:r>
            <a:br>
              <a:rPr lang="en-US" sz="1200" dirty="0" smtClean="0">
                <a:solidFill>
                  <a:srgbClr val="FFFFFF"/>
                </a:solidFill>
              </a:rPr>
            </a:br>
            <a:r>
              <a:rPr lang="en-US" sz="1200" dirty="0" err="1" smtClean="0">
                <a:solidFill>
                  <a:srgbClr val="FFFFFF"/>
                </a:solidFill>
              </a:rPr>
              <a:t>Kostic</a:t>
            </a:r>
            <a:endParaRPr lang="en-US" sz="1200" dirty="0" smtClean="0">
              <a:solidFill>
                <a:srgbClr val="FFFFFF"/>
              </a:solidFill>
            </a:endParaRPr>
          </a:p>
        </p:txBody>
      </p:sp>
      <p:pic>
        <p:nvPicPr>
          <p:cNvPr id="307201" name="Picture 1" descr="C:\Users\eblis\Documents\My Dropbox\working\berkeley_08-06-10\people_files\lwaldron.jpg"/>
          <p:cNvPicPr>
            <a:picLocks noChangeAspect="1" noChangeArrowheads="1"/>
          </p:cNvPicPr>
          <p:nvPr/>
        </p:nvPicPr>
        <p:blipFill>
          <a:blip r:embed="rId4" cstate="print"/>
          <a:srcRect/>
          <a:stretch>
            <a:fillRect/>
          </a:stretch>
        </p:blipFill>
        <p:spPr bwMode="auto">
          <a:xfrm>
            <a:off x="963320" y="1524000"/>
            <a:ext cx="581723" cy="782094"/>
          </a:xfrm>
          <a:prstGeom prst="rect">
            <a:avLst/>
          </a:prstGeom>
          <a:noFill/>
        </p:spPr>
      </p:pic>
      <p:sp>
        <p:nvSpPr>
          <p:cNvPr id="46" name="TextBox 45"/>
          <p:cNvSpPr txBox="1"/>
          <p:nvPr/>
        </p:nvSpPr>
        <p:spPr>
          <a:xfrm>
            <a:off x="878311" y="2286000"/>
            <a:ext cx="751979" cy="461665"/>
          </a:xfrm>
          <a:prstGeom prst="rect">
            <a:avLst/>
          </a:prstGeom>
          <a:noFill/>
        </p:spPr>
        <p:txBody>
          <a:bodyPr wrap="none" rtlCol="0">
            <a:spAutoFit/>
          </a:bodyPr>
          <a:lstStyle/>
          <a:p>
            <a:pPr algn="ctr"/>
            <a:r>
              <a:rPr lang="en-US" sz="1200" dirty="0" smtClean="0">
                <a:solidFill>
                  <a:srgbClr val="FFFFFF"/>
                </a:solidFill>
              </a:rPr>
              <a:t>Levi</a:t>
            </a:r>
            <a:br>
              <a:rPr lang="en-US" sz="1200" dirty="0" smtClean="0">
                <a:solidFill>
                  <a:srgbClr val="FFFFFF"/>
                </a:solidFill>
              </a:rPr>
            </a:br>
            <a:r>
              <a:rPr lang="en-US" sz="1200" dirty="0" smtClean="0">
                <a:solidFill>
                  <a:srgbClr val="FFFFFF"/>
                </a:solidFill>
              </a:rPr>
              <a:t>Waldron</a:t>
            </a:r>
          </a:p>
        </p:txBody>
      </p:sp>
      <p:sp>
        <p:nvSpPr>
          <p:cNvPr id="81" name="TextBox 80"/>
          <p:cNvSpPr txBox="1"/>
          <p:nvPr/>
        </p:nvSpPr>
        <p:spPr>
          <a:xfrm>
            <a:off x="6338310" y="1447800"/>
            <a:ext cx="2499527" cy="307777"/>
          </a:xfrm>
          <a:prstGeom prst="rect">
            <a:avLst/>
          </a:prstGeom>
          <a:noFill/>
        </p:spPr>
        <p:txBody>
          <a:bodyPr wrap="none" rtlCol="0">
            <a:spAutoFit/>
          </a:bodyPr>
          <a:lstStyle/>
          <a:p>
            <a:r>
              <a:rPr lang="en-US" sz="1400" u="sng" dirty="0" smtClean="0">
                <a:solidFill>
                  <a:srgbClr val="FFFFFF"/>
                </a:solidFill>
              </a:rPr>
              <a:t>Human Microbiome Project 2</a:t>
            </a:r>
          </a:p>
        </p:txBody>
      </p:sp>
      <p:sp>
        <p:nvSpPr>
          <p:cNvPr id="83" name="TextBox 82"/>
          <p:cNvSpPr txBox="1"/>
          <p:nvPr/>
        </p:nvSpPr>
        <p:spPr>
          <a:xfrm>
            <a:off x="6338310" y="1676400"/>
            <a:ext cx="1459504" cy="1200329"/>
          </a:xfrm>
          <a:prstGeom prst="rect">
            <a:avLst/>
          </a:prstGeom>
          <a:noFill/>
        </p:spPr>
        <p:txBody>
          <a:bodyPr wrap="none" rtlCol="0">
            <a:spAutoFit/>
          </a:bodyPr>
          <a:lstStyle/>
          <a:p>
            <a:r>
              <a:rPr lang="en-US" sz="1200" dirty="0" err="1" smtClean="0">
                <a:solidFill>
                  <a:srgbClr val="FFFFFF"/>
                </a:solidFill>
              </a:rPr>
              <a:t>Lita</a:t>
            </a:r>
            <a:r>
              <a:rPr lang="en-US" sz="1200" dirty="0" smtClean="0">
                <a:solidFill>
                  <a:srgbClr val="FFFFFF"/>
                </a:solidFill>
              </a:rPr>
              <a:t> Procter</a:t>
            </a:r>
          </a:p>
          <a:p>
            <a:r>
              <a:rPr lang="en-US" sz="1200" dirty="0" smtClean="0">
                <a:solidFill>
                  <a:srgbClr val="FFFFFF"/>
                </a:solidFill>
              </a:rPr>
              <a:t>Jon Braun</a:t>
            </a:r>
          </a:p>
          <a:p>
            <a:r>
              <a:rPr lang="en-US" sz="1200" dirty="0" smtClean="0">
                <a:solidFill>
                  <a:srgbClr val="FFFFFF"/>
                </a:solidFill>
              </a:rPr>
              <a:t>Dermot McGovern</a:t>
            </a:r>
          </a:p>
          <a:p>
            <a:r>
              <a:rPr lang="en-US" sz="1200" dirty="0" err="1" smtClean="0">
                <a:solidFill>
                  <a:srgbClr val="FFFFFF"/>
                </a:solidFill>
              </a:rPr>
              <a:t>Subra</a:t>
            </a:r>
            <a:r>
              <a:rPr lang="en-US" sz="1200" dirty="0" smtClean="0">
                <a:solidFill>
                  <a:srgbClr val="FFFFFF"/>
                </a:solidFill>
              </a:rPr>
              <a:t> </a:t>
            </a:r>
            <a:r>
              <a:rPr lang="en-US" sz="1200" dirty="0" err="1" smtClean="0">
                <a:solidFill>
                  <a:srgbClr val="FFFFFF"/>
                </a:solidFill>
              </a:rPr>
              <a:t>Kugathasan</a:t>
            </a:r>
            <a:endParaRPr lang="en-US" sz="1200" dirty="0" smtClean="0">
              <a:solidFill>
                <a:srgbClr val="FFFFFF"/>
              </a:solidFill>
            </a:endParaRPr>
          </a:p>
          <a:p>
            <a:r>
              <a:rPr lang="en-US" sz="1200" dirty="0" smtClean="0">
                <a:solidFill>
                  <a:srgbClr val="FFFFFF"/>
                </a:solidFill>
              </a:rPr>
              <a:t>Ted Denson</a:t>
            </a:r>
          </a:p>
          <a:p>
            <a:r>
              <a:rPr lang="en-US" sz="1200" dirty="0" smtClean="0">
                <a:solidFill>
                  <a:srgbClr val="FFFFFF"/>
                </a:solidFill>
              </a:rPr>
              <a:t>Janet Jansson</a:t>
            </a:r>
          </a:p>
        </p:txBody>
      </p:sp>
      <p:grpSp>
        <p:nvGrpSpPr>
          <p:cNvPr id="13" name="Group 12"/>
          <p:cNvGrpSpPr/>
          <p:nvPr/>
        </p:nvGrpSpPr>
        <p:grpSpPr>
          <a:xfrm>
            <a:off x="5109585" y="1524000"/>
            <a:ext cx="1292968" cy="2410599"/>
            <a:chOff x="5307732" y="1524000"/>
            <a:chExt cx="1292968" cy="2410599"/>
          </a:xfrm>
        </p:grpSpPr>
        <p:sp>
          <p:nvSpPr>
            <p:cNvPr id="67" name="TextBox 66"/>
            <p:cNvSpPr txBox="1"/>
            <p:nvPr/>
          </p:nvSpPr>
          <p:spPr>
            <a:xfrm>
              <a:off x="5415460" y="3657600"/>
              <a:ext cx="1185240" cy="276999"/>
            </a:xfrm>
            <a:prstGeom prst="rect">
              <a:avLst/>
            </a:prstGeom>
            <a:noFill/>
          </p:spPr>
          <p:txBody>
            <a:bodyPr wrap="none" rtlCol="0">
              <a:spAutoFit/>
            </a:bodyPr>
            <a:lstStyle/>
            <a:p>
              <a:pPr algn="ctr"/>
              <a:r>
                <a:rPr lang="en-US" sz="1200" u="sng" dirty="0" err="1" smtClean="0">
                  <a:solidFill>
                    <a:srgbClr val="FFFFFF"/>
                  </a:solidFill>
                </a:rPr>
                <a:t>Ramnik</a:t>
              </a:r>
              <a:r>
                <a:rPr lang="en-US" sz="1200" u="sng" dirty="0" smtClean="0">
                  <a:solidFill>
                    <a:srgbClr val="FFFFFF"/>
                  </a:solidFill>
                </a:rPr>
                <a:t> Xavier</a:t>
              </a:r>
            </a:p>
          </p:txBody>
        </p:sp>
        <p:pic>
          <p:nvPicPr>
            <p:cNvPr id="56" name="Picture 5" descr="C:\Users\eblis\Desktop\Mgh_crest.gif"/>
            <p:cNvPicPr>
              <a:picLocks noChangeAspect="1" noChangeArrowheads="1"/>
            </p:cNvPicPr>
            <p:nvPr/>
          </p:nvPicPr>
          <p:blipFill>
            <a:blip r:embed="rId5" cstate="print"/>
            <a:srcRect/>
            <a:stretch>
              <a:fillRect/>
            </a:stretch>
          </p:blipFill>
          <p:spPr bwMode="auto">
            <a:xfrm>
              <a:off x="5307788" y="3507509"/>
              <a:ext cx="228544" cy="266700"/>
            </a:xfrm>
            <a:prstGeom prst="rect">
              <a:avLst/>
            </a:prstGeom>
            <a:noFill/>
          </p:spPr>
        </p:pic>
        <p:pic>
          <p:nvPicPr>
            <p:cNvPr id="69" name="Picture 1"/>
            <p:cNvPicPr>
              <a:picLocks noChangeAspect="1" noChangeArrowheads="1"/>
            </p:cNvPicPr>
            <p:nvPr/>
          </p:nvPicPr>
          <p:blipFill rotWithShape="1">
            <a:blip r:embed="rId6" cstate="print"/>
            <a:srcRect l="13333" t="1" r="13333" b="6167"/>
            <a:stretch/>
          </p:blipFill>
          <p:spPr bwMode="auto">
            <a:xfrm>
              <a:off x="5709972" y="2895600"/>
              <a:ext cx="592640" cy="787472"/>
            </a:xfrm>
            <a:prstGeom prst="rect">
              <a:avLst/>
            </a:prstGeom>
            <a:noFill/>
            <a:ln w="9525">
              <a:noFill/>
              <a:miter lim="800000"/>
              <a:headEnd/>
              <a:tailEnd/>
            </a:ln>
          </p:spPr>
        </p:pic>
        <p:pic>
          <p:nvPicPr>
            <p:cNvPr id="88" name="Picture 9"/>
            <p:cNvPicPr>
              <a:picLocks noChangeAspect="1" noChangeArrowheads="1"/>
            </p:cNvPicPr>
            <p:nvPr/>
          </p:nvPicPr>
          <p:blipFill>
            <a:blip r:embed="rId7" cstate="print"/>
            <a:srcRect l="21136" r="20062" b="22954"/>
            <a:stretch>
              <a:fillRect/>
            </a:stretch>
          </p:blipFill>
          <p:spPr bwMode="auto">
            <a:xfrm>
              <a:off x="5702786" y="1524000"/>
              <a:ext cx="599826" cy="812668"/>
            </a:xfrm>
            <a:prstGeom prst="rect">
              <a:avLst/>
            </a:prstGeom>
            <a:noFill/>
            <a:ln w="12700" cap="flat">
              <a:noFill/>
              <a:miter lim="800000"/>
              <a:headEnd/>
              <a:tailEnd/>
            </a:ln>
          </p:spPr>
        </p:pic>
        <p:pic>
          <p:nvPicPr>
            <p:cNvPr id="78" name="Picture 1" descr="C:\Documents and Settings\chuttenh\My Documents\My Dropbox\hg\share\logos\broad.jpg"/>
            <p:cNvPicPr>
              <a:picLocks noChangeAspect="1" noChangeArrowheads="1"/>
            </p:cNvPicPr>
            <p:nvPr/>
          </p:nvPicPr>
          <p:blipFill>
            <a:blip r:embed="rId8" cstate="print"/>
            <a:srcRect r="76223" b="-9543"/>
            <a:stretch>
              <a:fillRect/>
            </a:stretch>
          </p:blipFill>
          <p:spPr bwMode="auto">
            <a:xfrm>
              <a:off x="5307732" y="2333509"/>
              <a:ext cx="228600" cy="264524"/>
            </a:xfrm>
            <a:prstGeom prst="rect">
              <a:avLst/>
            </a:prstGeom>
            <a:noFill/>
          </p:spPr>
        </p:pic>
        <p:sp>
          <p:nvSpPr>
            <p:cNvPr id="79" name="TextBox 78"/>
            <p:cNvSpPr txBox="1"/>
            <p:nvPr/>
          </p:nvSpPr>
          <p:spPr>
            <a:xfrm>
              <a:off x="5504040" y="2362200"/>
              <a:ext cx="996938" cy="276999"/>
            </a:xfrm>
            <a:prstGeom prst="rect">
              <a:avLst/>
            </a:prstGeom>
            <a:noFill/>
          </p:spPr>
          <p:txBody>
            <a:bodyPr wrap="none" rtlCol="0">
              <a:spAutoFit/>
            </a:bodyPr>
            <a:lstStyle/>
            <a:p>
              <a:pPr algn="ctr"/>
              <a:r>
                <a:rPr lang="en-US" sz="1200" u="sng" dirty="0" smtClean="0">
                  <a:solidFill>
                    <a:srgbClr val="FFFFFF"/>
                  </a:solidFill>
                </a:rPr>
                <a:t>Dirk </a:t>
              </a:r>
              <a:r>
                <a:rPr lang="en-US" sz="1200" u="sng" dirty="0" err="1" smtClean="0">
                  <a:solidFill>
                    <a:srgbClr val="FFFFFF"/>
                  </a:solidFill>
                </a:rPr>
                <a:t>Gevers</a:t>
              </a:r>
              <a:endParaRPr lang="en-US" sz="1200" u="sng" dirty="0" smtClean="0">
                <a:solidFill>
                  <a:srgbClr val="FFFFFF"/>
                </a:solidFill>
              </a:endParaRPr>
            </a:p>
          </p:txBody>
        </p:sp>
      </p:grpSp>
      <p:pic>
        <p:nvPicPr>
          <p:cNvPr id="449537" name="Picture 1" descr="C:\Documents and Settings\chuttenh\My Documents\My Dropbox\hg\share\logos\broad.jpg"/>
          <p:cNvPicPr>
            <a:picLocks noChangeAspect="1" noChangeArrowheads="1"/>
          </p:cNvPicPr>
          <p:nvPr/>
        </p:nvPicPr>
        <p:blipFill>
          <a:blip r:embed="rId8" cstate="print"/>
          <a:srcRect/>
          <a:stretch>
            <a:fillRect/>
          </a:stretch>
        </p:blipFill>
        <p:spPr bwMode="auto">
          <a:xfrm>
            <a:off x="7914332" y="2721880"/>
            <a:ext cx="1121664" cy="281724"/>
          </a:xfrm>
          <a:prstGeom prst="rect">
            <a:avLst/>
          </a:prstGeom>
          <a:noFill/>
          <a:ln w="25400">
            <a:solidFill>
              <a:schemeClr val="tx1"/>
            </a:solidFill>
            <a:miter lim="800000"/>
          </a:ln>
        </p:spPr>
      </p:pic>
      <p:sp>
        <p:nvSpPr>
          <p:cNvPr id="55" name="TextBox 54"/>
          <p:cNvSpPr txBox="1"/>
          <p:nvPr/>
        </p:nvSpPr>
        <p:spPr>
          <a:xfrm>
            <a:off x="6333481" y="3492275"/>
            <a:ext cx="1382335" cy="646331"/>
          </a:xfrm>
          <a:prstGeom prst="rect">
            <a:avLst/>
          </a:prstGeom>
          <a:noFill/>
        </p:spPr>
        <p:txBody>
          <a:bodyPr wrap="none" rtlCol="0">
            <a:spAutoFit/>
          </a:bodyPr>
          <a:lstStyle/>
          <a:p>
            <a:r>
              <a:rPr lang="en-US" sz="1200" dirty="0" smtClean="0">
                <a:solidFill>
                  <a:srgbClr val="FFFFFF"/>
                </a:solidFill>
              </a:rPr>
              <a:t>Jane Peterson</a:t>
            </a:r>
          </a:p>
          <a:p>
            <a:r>
              <a:rPr lang="en-US" sz="1200" dirty="0" smtClean="0">
                <a:solidFill>
                  <a:srgbClr val="FFFFFF"/>
                </a:solidFill>
              </a:rPr>
              <a:t>Sarah Highlander</a:t>
            </a:r>
          </a:p>
          <a:p>
            <a:r>
              <a:rPr lang="en-US" sz="1200" dirty="0" smtClean="0">
                <a:solidFill>
                  <a:srgbClr val="FFFFFF"/>
                </a:solidFill>
              </a:rPr>
              <a:t>Barbara </a:t>
            </a:r>
            <a:r>
              <a:rPr lang="en-US" sz="1200" dirty="0" err="1" smtClean="0">
                <a:solidFill>
                  <a:srgbClr val="FFFFFF"/>
                </a:solidFill>
              </a:rPr>
              <a:t>Methe</a:t>
            </a:r>
            <a:endParaRPr lang="en-US" sz="1200" dirty="0" smtClean="0">
              <a:solidFill>
                <a:srgbClr val="FFFFFF"/>
              </a:solidFill>
            </a:endParaRPr>
          </a:p>
        </p:txBody>
      </p:sp>
      <p:sp>
        <p:nvSpPr>
          <p:cNvPr id="73" name="TextBox 72"/>
          <p:cNvSpPr txBox="1"/>
          <p:nvPr/>
        </p:nvSpPr>
        <p:spPr>
          <a:xfrm>
            <a:off x="2590800" y="1143000"/>
            <a:ext cx="3442649" cy="246221"/>
          </a:xfrm>
          <a:prstGeom prst="rect">
            <a:avLst/>
          </a:prstGeom>
          <a:noFill/>
        </p:spPr>
        <p:txBody>
          <a:bodyPr wrap="none" lIns="0" tIns="0" rIns="0" bIns="0" rtlCol="0">
            <a:spAutoFit/>
          </a:bodyPr>
          <a:lstStyle/>
          <a:p>
            <a:pPr algn="ctr">
              <a:spcAft>
                <a:spcPts val="0"/>
              </a:spcAft>
            </a:pPr>
            <a:r>
              <a:rPr lang="en-US" sz="1600" b="1" dirty="0" smtClean="0">
                <a:solidFill>
                  <a:srgbClr val="C82020"/>
                </a:solidFill>
              </a:rPr>
              <a:t>http://huttenhower.sph.harvard.edu</a:t>
            </a:r>
            <a:endParaRPr lang="en-US" sz="1600" b="1" dirty="0">
              <a:solidFill>
                <a:srgbClr val="C82020"/>
              </a:solidFill>
            </a:endParaRPr>
          </a:p>
        </p:txBody>
      </p:sp>
      <p:sp>
        <p:nvSpPr>
          <p:cNvPr id="90" name="TextBox 89"/>
          <p:cNvSpPr txBox="1"/>
          <p:nvPr/>
        </p:nvSpPr>
        <p:spPr>
          <a:xfrm>
            <a:off x="49505" y="3621275"/>
            <a:ext cx="797664" cy="461665"/>
          </a:xfrm>
          <a:prstGeom prst="rect">
            <a:avLst/>
          </a:prstGeom>
          <a:noFill/>
        </p:spPr>
        <p:txBody>
          <a:bodyPr wrap="none" rtlCol="0">
            <a:spAutoFit/>
          </a:bodyPr>
          <a:lstStyle/>
          <a:p>
            <a:pPr algn="ctr"/>
            <a:r>
              <a:rPr lang="en-US" sz="1200" dirty="0" smtClean="0">
                <a:solidFill>
                  <a:srgbClr val="FFFFFF"/>
                </a:solidFill>
              </a:rPr>
              <a:t>George</a:t>
            </a:r>
            <a:br>
              <a:rPr lang="en-US" sz="1200" dirty="0" smtClean="0">
                <a:solidFill>
                  <a:srgbClr val="FFFFFF"/>
                </a:solidFill>
              </a:rPr>
            </a:br>
            <a:r>
              <a:rPr lang="en-US" sz="1200" dirty="0" err="1" smtClean="0">
                <a:solidFill>
                  <a:srgbClr val="FFFFFF"/>
                </a:solidFill>
              </a:rPr>
              <a:t>Weingart</a:t>
            </a:r>
            <a:endParaRPr lang="en-US" sz="1200" dirty="0" smtClean="0">
              <a:solidFill>
                <a:srgbClr val="FFFFFF"/>
              </a:solidFill>
            </a:endParaRPr>
          </a:p>
        </p:txBody>
      </p:sp>
      <p:sp>
        <p:nvSpPr>
          <p:cNvPr id="93" name="TextBox 92"/>
          <p:cNvSpPr txBox="1"/>
          <p:nvPr/>
        </p:nvSpPr>
        <p:spPr>
          <a:xfrm>
            <a:off x="2614291" y="2286000"/>
            <a:ext cx="580808" cy="461665"/>
          </a:xfrm>
          <a:prstGeom prst="rect">
            <a:avLst/>
          </a:prstGeom>
          <a:noFill/>
        </p:spPr>
        <p:txBody>
          <a:bodyPr wrap="none" rtlCol="0">
            <a:spAutoFit/>
          </a:bodyPr>
          <a:lstStyle/>
          <a:p>
            <a:pPr algn="ctr"/>
            <a:r>
              <a:rPr lang="en-US" sz="1200" dirty="0" smtClean="0">
                <a:solidFill>
                  <a:srgbClr val="FFFFFF"/>
                </a:solidFill>
              </a:rPr>
              <a:t>Tim</a:t>
            </a:r>
            <a:br>
              <a:rPr lang="en-US" sz="1200" dirty="0" smtClean="0">
                <a:solidFill>
                  <a:srgbClr val="FFFFFF"/>
                </a:solidFill>
              </a:rPr>
            </a:br>
            <a:r>
              <a:rPr lang="en-US" sz="1200" dirty="0" smtClean="0">
                <a:solidFill>
                  <a:srgbClr val="FFFFFF"/>
                </a:solidFill>
              </a:rPr>
              <a:t>Tickle</a:t>
            </a:r>
          </a:p>
        </p:txBody>
      </p:sp>
      <p:sp>
        <p:nvSpPr>
          <p:cNvPr id="99" name="TextBox 98"/>
          <p:cNvSpPr txBox="1"/>
          <p:nvPr/>
        </p:nvSpPr>
        <p:spPr>
          <a:xfrm>
            <a:off x="1726656" y="2286000"/>
            <a:ext cx="706443" cy="461665"/>
          </a:xfrm>
          <a:prstGeom prst="rect">
            <a:avLst/>
          </a:prstGeom>
          <a:noFill/>
        </p:spPr>
        <p:txBody>
          <a:bodyPr wrap="none" rtlCol="0">
            <a:spAutoFit/>
          </a:bodyPr>
          <a:lstStyle/>
          <a:p>
            <a:pPr algn="ctr"/>
            <a:r>
              <a:rPr lang="en-US" sz="1200" dirty="0" err="1" smtClean="0">
                <a:solidFill>
                  <a:srgbClr val="FFFFFF"/>
                </a:solidFill>
              </a:rPr>
              <a:t>Xochitl</a:t>
            </a:r>
            <a:r>
              <a:rPr lang="en-US" sz="1200" dirty="0">
                <a:solidFill>
                  <a:srgbClr val="FFFFFF"/>
                </a:solidFill>
              </a:rPr>
              <a:t/>
            </a:r>
            <a:br>
              <a:rPr lang="en-US" sz="1200" dirty="0">
                <a:solidFill>
                  <a:srgbClr val="FFFFFF"/>
                </a:solidFill>
              </a:rPr>
            </a:br>
            <a:r>
              <a:rPr lang="en-US" sz="1200" dirty="0" smtClean="0">
                <a:solidFill>
                  <a:srgbClr val="FFFFFF"/>
                </a:solidFill>
              </a:rPr>
              <a:t>Morgan</a:t>
            </a:r>
          </a:p>
        </p:txBody>
      </p:sp>
      <p:pic>
        <p:nvPicPr>
          <p:cNvPr id="61" name="Picture 2" descr="C:\Users\eblis\Desktop\TimothyTickl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03574" y="1523999"/>
            <a:ext cx="581722" cy="7749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aniela Boernigen"/>
          <p:cNvPicPr>
            <a:picLocks noChangeAspect="1" noChangeArrowheads="1"/>
          </p:cNvPicPr>
          <p:nvPr/>
        </p:nvPicPr>
        <p:blipFill>
          <a:blip r:embed="rId10" cstate="print"/>
          <a:srcRect/>
          <a:stretch>
            <a:fillRect/>
          </a:stretch>
        </p:blipFill>
        <p:spPr bwMode="auto">
          <a:xfrm>
            <a:off x="3423699" y="1524000"/>
            <a:ext cx="581723" cy="777569"/>
          </a:xfrm>
          <a:prstGeom prst="rect">
            <a:avLst/>
          </a:prstGeom>
          <a:noFill/>
        </p:spPr>
      </p:pic>
      <p:sp>
        <p:nvSpPr>
          <p:cNvPr id="60" name="TextBox 59"/>
          <p:cNvSpPr txBox="1"/>
          <p:nvPr/>
        </p:nvSpPr>
        <p:spPr>
          <a:xfrm>
            <a:off x="3286693" y="2286000"/>
            <a:ext cx="886255" cy="461665"/>
          </a:xfrm>
          <a:prstGeom prst="rect">
            <a:avLst/>
          </a:prstGeom>
          <a:noFill/>
        </p:spPr>
        <p:txBody>
          <a:bodyPr wrap="none" rtlCol="0">
            <a:spAutoFit/>
          </a:bodyPr>
          <a:lstStyle/>
          <a:p>
            <a:pPr algn="ctr"/>
            <a:r>
              <a:rPr lang="en-US" sz="1200" dirty="0" smtClean="0">
                <a:solidFill>
                  <a:srgbClr val="FFFFFF"/>
                </a:solidFill>
              </a:rPr>
              <a:t>Daniela</a:t>
            </a:r>
            <a:br>
              <a:rPr lang="en-US" sz="1200" dirty="0" smtClean="0">
                <a:solidFill>
                  <a:srgbClr val="FFFFFF"/>
                </a:solidFill>
              </a:rPr>
            </a:br>
            <a:r>
              <a:rPr lang="en-US" sz="1200" dirty="0" err="1" smtClean="0">
                <a:solidFill>
                  <a:srgbClr val="FFFFFF"/>
                </a:solidFill>
              </a:rPr>
              <a:t>Boernigen</a:t>
            </a:r>
            <a:endParaRPr lang="en-US" sz="1200" dirty="0" smtClean="0">
              <a:solidFill>
                <a:srgbClr val="FFFFFF"/>
              </a:solidFill>
            </a:endParaRPr>
          </a:p>
        </p:txBody>
      </p:sp>
      <p:sp>
        <p:nvSpPr>
          <p:cNvPr id="74" name="TextBox 73"/>
          <p:cNvSpPr txBox="1"/>
          <p:nvPr/>
        </p:nvSpPr>
        <p:spPr>
          <a:xfrm>
            <a:off x="840034" y="3621275"/>
            <a:ext cx="825867" cy="461665"/>
          </a:xfrm>
          <a:prstGeom prst="rect">
            <a:avLst/>
          </a:prstGeom>
          <a:noFill/>
        </p:spPr>
        <p:txBody>
          <a:bodyPr wrap="none" rtlCol="0">
            <a:spAutoFit/>
          </a:bodyPr>
          <a:lstStyle/>
          <a:p>
            <a:pPr algn="ctr"/>
            <a:r>
              <a:rPr lang="en-US" sz="1200" spc="-50" dirty="0" smtClean="0">
                <a:solidFill>
                  <a:srgbClr val="FFFFFF"/>
                </a:solidFill>
              </a:rPr>
              <a:t>Emma</a:t>
            </a:r>
            <a:br>
              <a:rPr lang="en-US" sz="1200" spc="-50" dirty="0" smtClean="0">
                <a:solidFill>
                  <a:srgbClr val="FFFFFF"/>
                </a:solidFill>
              </a:rPr>
            </a:br>
            <a:r>
              <a:rPr lang="en-US" sz="1200" spc="-50" dirty="0" err="1" smtClean="0">
                <a:solidFill>
                  <a:srgbClr val="FFFFFF"/>
                </a:solidFill>
              </a:rPr>
              <a:t>Schwager</a:t>
            </a:r>
            <a:endParaRPr lang="en-US" sz="1200" spc="-50" dirty="0" smtClean="0">
              <a:solidFill>
                <a:srgbClr val="FFFFFF"/>
              </a:solidFill>
            </a:endParaRPr>
          </a:p>
        </p:txBody>
      </p:sp>
      <p:sp>
        <p:nvSpPr>
          <p:cNvPr id="75" name="TextBox 74"/>
          <p:cNvSpPr txBox="1"/>
          <p:nvPr/>
        </p:nvSpPr>
        <p:spPr>
          <a:xfrm>
            <a:off x="862164" y="4953000"/>
            <a:ext cx="808935" cy="461665"/>
          </a:xfrm>
          <a:prstGeom prst="rect">
            <a:avLst/>
          </a:prstGeom>
          <a:noFill/>
        </p:spPr>
        <p:txBody>
          <a:bodyPr wrap="none" rtlCol="0">
            <a:spAutoFit/>
          </a:bodyPr>
          <a:lstStyle/>
          <a:p>
            <a:pPr algn="ctr"/>
            <a:r>
              <a:rPr lang="en-US" sz="1200" dirty="0" smtClean="0">
                <a:solidFill>
                  <a:srgbClr val="FFFFFF"/>
                </a:solidFill>
              </a:rPr>
              <a:t>Jim</a:t>
            </a:r>
            <a:br>
              <a:rPr lang="en-US" sz="1200" dirty="0" smtClean="0">
                <a:solidFill>
                  <a:srgbClr val="FFFFFF"/>
                </a:solidFill>
              </a:rPr>
            </a:br>
            <a:r>
              <a:rPr lang="en-US" sz="1200" dirty="0" smtClean="0">
                <a:solidFill>
                  <a:srgbClr val="FFFFFF"/>
                </a:solidFill>
              </a:rPr>
              <a:t>Kaminski</a:t>
            </a:r>
          </a:p>
        </p:txBody>
      </p:sp>
      <p:pic>
        <p:nvPicPr>
          <p:cNvPr id="86" name="Picture 2" descr="Emma Schwager"/>
          <p:cNvPicPr>
            <a:picLocks noChangeAspect="1" noChangeArrowheads="1"/>
          </p:cNvPicPr>
          <p:nvPr/>
        </p:nvPicPr>
        <p:blipFill>
          <a:blip r:embed="rId11" cstate="print"/>
          <a:srcRect/>
          <a:stretch>
            <a:fillRect/>
          </a:stretch>
        </p:blipFill>
        <p:spPr bwMode="auto">
          <a:xfrm>
            <a:off x="969941" y="2819400"/>
            <a:ext cx="581723" cy="775631"/>
          </a:xfrm>
          <a:prstGeom prst="rect">
            <a:avLst/>
          </a:prstGeom>
          <a:noFill/>
        </p:spPr>
      </p:pic>
      <p:pic>
        <p:nvPicPr>
          <p:cNvPr id="87" name="Picture 4" descr="Jim Kaminski"/>
          <p:cNvPicPr>
            <a:picLocks noChangeAspect="1" noChangeArrowheads="1"/>
          </p:cNvPicPr>
          <p:nvPr/>
        </p:nvPicPr>
        <p:blipFill>
          <a:blip r:embed="rId12" cstate="print"/>
          <a:srcRect/>
          <a:stretch>
            <a:fillRect/>
          </a:stretch>
        </p:blipFill>
        <p:spPr bwMode="auto">
          <a:xfrm>
            <a:off x="966249" y="4191000"/>
            <a:ext cx="581723" cy="775631"/>
          </a:xfrm>
          <a:prstGeom prst="rect">
            <a:avLst/>
          </a:prstGeom>
          <a:noFill/>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7099" y="5536398"/>
            <a:ext cx="581723" cy="775630"/>
          </a:xfrm>
          <a:prstGeom prst="rect">
            <a:avLst/>
          </a:prstGeom>
        </p:spPr>
      </p:pic>
      <p:pic>
        <p:nvPicPr>
          <p:cNvPr id="8" name="Picture 7"/>
          <p:cNvPicPr>
            <a:picLocks noChangeAspect="1"/>
          </p:cNvPicPr>
          <p:nvPr/>
        </p:nvPicPr>
        <p:blipFill>
          <a:blip r:embed="rId14" cstate="print"/>
          <a:stretch>
            <a:fillRect/>
          </a:stretch>
        </p:blipFill>
        <p:spPr>
          <a:xfrm>
            <a:off x="1787860" y="2819400"/>
            <a:ext cx="581723" cy="775630"/>
          </a:xfrm>
          <a:prstGeom prst="rect">
            <a:avLst/>
          </a:prstGeom>
        </p:spPr>
      </p:pic>
      <p:pic>
        <p:nvPicPr>
          <p:cNvPr id="14" name="Picture 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85399" y="4191000"/>
            <a:ext cx="581723" cy="775630"/>
          </a:xfrm>
          <a:prstGeom prst="rect">
            <a:avLst/>
          </a:prstGeom>
        </p:spPr>
      </p:pic>
      <p:sp>
        <p:nvSpPr>
          <p:cNvPr id="98" name="TextBox 97"/>
          <p:cNvSpPr txBox="1"/>
          <p:nvPr/>
        </p:nvSpPr>
        <p:spPr>
          <a:xfrm>
            <a:off x="32154" y="6320135"/>
            <a:ext cx="800745" cy="461665"/>
          </a:xfrm>
          <a:prstGeom prst="rect">
            <a:avLst/>
          </a:prstGeom>
          <a:noFill/>
        </p:spPr>
        <p:txBody>
          <a:bodyPr wrap="none" rtlCol="0">
            <a:spAutoFit/>
          </a:bodyPr>
          <a:lstStyle/>
          <a:p>
            <a:pPr algn="ctr"/>
            <a:r>
              <a:rPr lang="en-US" sz="1200" dirty="0" err="1" smtClean="0">
                <a:solidFill>
                  <a:srgbClr val="FFFFFF"/>
                </a:solidFill>
              </a:rPr>
              <a:t>Afrah</a:t>
            </a:r>
            <a:r>
              <a:rPr lang="en-US" sz="1200" dirty="0">
                <a:solidFill>
                  <a:srgbClr val="FFFFFF"/>
                </a:solidFill>
              </a:rPr>
              <a:t/>
            </a:r>
            <a:br>
              <a:rPr lang="en-US" sz="1200" dirty="0">
                <a:solidFill>
                  <a:srgbClr val="FFFFFF"/>
                </a:solidFill>
              </a:rPr>
            </a:br>
            <a:r>
              <a:rPr lang="en-US" sz="1200" dirty="0" err="1" smtClean="0">
                <a:solidFill>
                  <a:srgbClr val="FFFFFF"/>
                </a:solidFill>
              </a:rPr>
              <a:t>Shafquat</a:t>
            </a:r>
            <a:endParaRPr lang="en-US" sz="1200" dirty="0" smtClean="0">
              <a:solidFill>
                <a:srgbClr val="FFFFFF"/>
              </a:solidFill>
            </a:endParaRPr>
          </a:p>
        </p:txBody>
      </p:sp>
      <p:sp>
        <p:nvSpPr>
          <p:cNvPr id="100" name="TextBox 99"/>
          <p:cNvSpPr txBox="1"/>
          <p:nvPr/>
        </p:nvSpPr>
        <p:spPr>
          <a:xfrm>
            <a:off x="1713047" y="3621275"/>
            <a:ext cx="774847" cy="461665"/>
          </a:xfrm>
          <a:prstGeom prst="rect">
            <a:avLst/>
          </a:prstGeom>
          <a:noFill/>
        </p:spPr>
        <p:txBody>
          <a:bodyPr wrap="none" rtlCol="0">
            <a:spAutoFit/>
          </a:bodyPr>
          <a:lstStyle/>
          <a:p>
            <a:pPr algn="ctr"/>
            <a:r>
              <a:rPr lang="en-US" sz="1200" spc="-50" dirty="0" smtClean="0">
                <a:solidFill>
                  <a:srgbClr val="FFFFFF"/>
                </a:solidFill>
              </a:rPr>
              <a:t>Eric</a:t>
            </a:r>
            <a:br>
              <a:rPr lang="en-US" sz="1200" spc="-50" dirty="0" smtClean="0">
                <a:solidFill>
                  <a:srgbClr val="FFFFFF"/>
                </a:solidFill>
              </a:rPr>
            </a:br>
            <a:r>
              <a:rPr lang="en-US" sz="1200" spc="-50" dirty="0" err="1" smtClean="0">
                <a:solidFill>
                  <a:srgbClr val="FFFFFF"/>
                </a:solidFill>
              </a:rPr>
              <a:t>Franzosa</a:t>
            </a:r>
            <a:endParaRPr lang="en-US" sz="1200" spc="-50" dirty="0" smtClean="0">
              <a:solidFill>
                <a:srgbClr val="FFFFFF"/>
              </a:solidFill>
            </a:endParaRPr>
          </a:p>
        </p:txBody>
      </p:sp>
      <p:sp>
        <p:nvSpPr>
          <p:cNvPr id="101" name="TextBox 100"/>
          <p:cNvSpPr txBox="1"/>
          <p:nvPr/>
        </p:nvSpPr>
        <p:spPr>
          <a:xfrm>
            <a:off x="2631136" y="3621275"/>
            <a:ext cx="535423" cy="461665"/>
          </a:xfrm>
          <a:prstGeom prst="rect">
            <a:avLst/>
          </a:prstGeom>
          <a:noFill/>
        </p:spPr>
        <p:txBody>
          <a:bodyPr wrap="none" rtlCol="0">
            <a:spAutoFit/>
          </a:bodyPr>
          <a:lstStyle/>
          <a:p>
            <a:pPr algn="ctr"/>
            <a:r>
              <a:rPr lang="en-US" sz="1200" dirty="0" err="1" smtClean="0">
                <a:solidFill>
                  <a:srgbClr val="FFFFFF"/>
                </a:solidFill>
              </a:rPr>
              <a:t>Boyu</a:t>
            </a:r>
            <a:r>
              <a:rPr lang="en-US" sz="1200" dirty="0">
                <a:solidFill>
                  <a:srgbClr val="FFFFFF"/>
                </a:solidFill>
              </a:rPr>
              <a:t/>
            </a:r>
            <a:br>
              <a:rPr lang="en-US" sz="1200" dirty="0">
                <a:solidFill>
                  <a:srgbClr val="FFFFFF"/>
                </a:solidFill>
              </a:rPr>
            </a:br>
            <a:r>
              <a:rPr lang="en-US" sz="1200" dirty="0" err="1" smtClean="0">
                <a:solidFill>
                  <a:srgbClr val="FFFFFF"/>
                </a:solidFill>
              </a:rPr>
              <a:t>Ren</a:t>
            </a:r>
            <a:endParaRPr lang="en-US" sz="1200" dirty="0" smtClean="0">
              <a:solidFill>
                <a:srgbClr val="FFFFFF"/>
              </a:solidFill>
            </a:endParaRPr>
          </a:p>
        </p:txBody>
      </p:sp>
      <p:sp>
        <p:nvSpPr>
          <p:cNvPr id="103" name="TextBox 102"/>
          <p:cNvSpPr txBox="1"/>
          <p:nvPr/>
        </p:nvSpPr>
        <p:spPr>
          <a:xfrm>
            <a:off x="1734600" y="4953000"/>
            <a:ext cx="697727" cy="461665"/>
          </a:xfrm>
          <a:prstGeom prst="rect">
            <a:avLst/>
          </a:prstGeom>
          <a:noFill/>
        </p:spPr>
        <p:txBody>
          <a:bodyPr wrap="none" rtlCol="0">
            <a:spAutoFit/>
          </a:bodyPr>
          <a:lstStyle/>
          <a:p>
            <a:pPr algn="ctr"/>
            <a:r>
              <a:rPr lang="en-US" sz="1200" dirty="0" smtClean="0">
                <a:solidFill>
                  <a:srgbClr val="FFFFFF"/>
                </a:solidFill>
              </a:rPr>
              <a:t>Regina</a:t>
            </a:r>
            <a:br>
              <a:rPr lang="en-US" sz="1200" dirty="0" smtClean="0">
                <a:solidFill>
                  <a:srgbClr val="FFFFFF"/>
                </a:solidFill>
              </a:rPr>
            </a:br>
            <a:r>
              <a:rPr lang="en-US" sz="1200" dirty="0" err="1" smtClean="0">
                <a:solidFill>
                  <a:srgbClr val="FFFFFF"/>
                </a:solidFill>
              </a:rPr>
              <a:t>Joice</a:t>
            </a:r>
            <a:endParaRPr lang="en-US" sz="1200" dirty="0" smtClean="0">
              <a:solidFill>
                <a:srgbClr val="FFFFFF"/>
              </a:solidFill>
            </a:endParaRPr>
          </a:p>
        </p:txBody>
      </p:sp>
      <p:sp>
        <p:nvSpPr>
          <p:cNvPr id="104" name="TextBox 103"/>
          <p:cNvSpPr txBox="1"/>
          <p:nvPr/>
        </p:nvSpPr>
        <p:spPr>
          <a:xfrm>
            <a:off x="2559417" y="4953000"/>
            <a:ext cx="695172" cy="461665"/>
          </a:xfrm>
          <a:prstGeom prst="rect">
            <a:avLst/>
          </a:prstGeom>
          <a:noFill/>
        </p:spPr>
        <p:txBody>
          <a:bodyPr wrap="none" rtlCol="0">
            <a:spAutoFit/>
          </a:bodyPr>
          <a:lstStyle/>
          <a:p>
            <a:pPr algn="ctr"/>
            <a:r>
              <a:rPr lang="en-US" sz="1200" dirty="0" smtClean="0">
                <a:solidFill>
                  <a:srgbClr val="FFFFFF"/>
                </a:solidFill>
              </a:rPr>
              <a:t>Koji</a:t>
            </a:r>
            <a:br>
              <a:rPr lang="en-US" sz="1200" dirty="0" smtClean="0">
                <a:solidFill>
                  <a:srgbClr val="FFFFFF"/>
                </a:solidFill>
              </a:rPr>
            </a:br>
            <a:r>
              <a:rPr lang="en-US" sz="1200" dirty="0" smtClean="0">
                <a:solidFill>
                  <a:srgbClr val="FFFFFF"/>
                </a:solidFill>
              </a:rPr>
              <a:t>Yasuda</a:t>
            </a:r>
          </a:p>
        </p:txBody>
      </p:sp>
      <p:sp>
        <p:nvSpPr>
          <p:cNvPr id="18" name="TextBox 17"/>
          <p:cNvSpPr txBox="1"/>
          <p:nvPr/>
        </p:nvSpPr>
        <p:spPr>
          <a:xfrm>
            <a:off x="6705600" y="1676400"/>
            <a:ext cx="2451630" cy="1015663"/>
          </a:xfrm>
          <a:prstGeom prst="rect">
            <a:avLst/>
          </a:prstGeom>
          <a:noFill/>
        </p:spPr>
        <p:txBody>
          <a:bodyPr wrap="square" rtlCol="0">
            <a:spAutoFit/>
          </a:bodyPr>
          <a:lstStyle/>
          <a:p>
            <a:pPr algn="r"/>
            <a:r>
              <a:rPr lang="en-US" sz="1200" dirty="0" smtClean="0">
                <a:solidFill>
                  <a:srgbClr val="FFFFFF"/>
                </a:solidFill>
              </a:rPr>
              <a:t>Bruce </a:t>
            </a:r>
            <a:r>
              <a:rPr lang="en-US" sz="1200" dirty="0" err="1" smtClean="0">
                <a:solidFill>
                  <a:srgbClr val="FFFFFF"/>
                </a:solidFill>
              </a:rPr>
              <a:t>Birren</a:t>
            </a:r>
            <a:endParaRPr lang="en-US" sz="1200" dirty="0" smtClean="0">
              <a:solidFill>
                <a:srgbClr val="FFFFFF"/>
              </a:solidFill>
            </a:endParaRPr>
          </a:p>
          <a:p>
            <a:pPr algn="r"/>
            <a:r>
              <a:rPr lang="en-US" sz="1200" dirty="0" smtClean="0">
                <a:solidFill>
                  <a:srgbClr val="FFFFFF"/>
                </a:solidFill>
              </a:rPr>
              <a:t>Chad Nusbaum</a:t>
            </a:r>
          </a:p>
          <a:p>
            <a:pPr algn="r"/>
            <a:r>
              <a:rPr lang="en-US" sz="1200" dirty="0" smtClean="0">
                <a:solidFill>
                  <a:srgbClr val="FFFFFF"/>
                </a:solidFill>
              </a:rPr>
              <a:t>Clary </a:t>
            </a:r>
            <a:r>
              <a:rPr lang="en-US" sz="1200" dirty="0" err="1" smtClean="0">
                <a:solidFill>
                  <a:srgbClr val="FFFFFF"/>
                </a:solidFill>
              </a:rPr>
              <a:t>Clish</a:t>
            </a:r>
            <a:endParaRPr lang="en-US" sz="1200" dirty="0" smtClean="0">
              <a:solidFill>
                <a:srgbClr val="FFFFFF"/>
              </a:solidFill>
            </a:endParaRPr>
          </a:p>
          <a:p>
            <a:pPr algn="r"/>
            <a:r>
              <a:rPr lang="en-US" sz="1200" dirty="0" smtClean="0">
                <a:solidFill>
                  <a:srgbClr val="FFFFFF"/>
                </a:solidFill>
              </a:rPr>
              <a:t>Joe Petrosino</a:t>
            </a:r>
          </a:p>
          <a:p>
            <a:pPr algn="r"/>
            <a:r>
              <a:rPr lang="en-US" sz="1200" dirty="0" smtClean="0">
                <a:solidFill>
                  <a:srgbClr val="FFFFFF"/>
                </a:solidFill>
              </a:rPr>
              <a:t>Thad </a:t>
            </a:r>
            <a:r>
              <a:rPr lang="en-US" sz="1200" dirty="0" err="1" smtClean="0">
                <a:solidFill>
                  <a:srgbClr val="FFFFFF"/>
                </a:solidFill>
              </a:rPr>
              <a:t>Stappenbeck</a:t>
            </a:r>
            <a:endParaRPr lang="en-US" sz="1200" dirty="0" smtClean="0">
              <a:solidFill>
                <a:srgbClr val="FFFFFF"/>
              </a:solidFill>
            </a:endParaRPr>
          </a:p>
        </p:txBody>
      </p:sp>
      <p:pic>
        <p:nvPicPr>
          <p:cNvPr id="105" name="Picture 9"/>
          <p:cNvPicPr>
            <a:picLocks noChangeAspect="1" noChangeArrowheads="1"/>
          </p:cNvPicPr>
          <p:nvPr/>
        </p:nvPicPr>
        <p:blipFill>
          <a:blip r:embed="rId16" cstate="print"/>
          <a:srcRect/>
          <a:stretch>
            <a:fillRect/>
          </a:stretch>
        </p:blipFill>
        <p:spPr bwMode="auto">
          <a:xfrm>
            <a:off x="8077200" y="609600"/>
            <a:ext cx="438150" cy="438150"/>
          </a:xfrm>
          <a:prstGeom prst="rect">
            <a:avLst/>
          </a:prstGeom>
          <a:noFill/>
          <a:ln w="9525">
            <a:noFill/>
            <a:miter lim="800000"/>
            <a:headEnd/>
            <a:tailEnd/>
          </a:ln>
        </p:spPr>
      </p:pic>
      <p:pic>
        <p:nvPicPr>
          <p:cNvPr id="106" name="Picture 3" descr="C:\Users\eblis\Dropbox\hg\share\logos\nsf.png"/>
          <p:cNvPicPr>
            <a:picLocks noChangeAspect="1" noChangeArrowheads="1"/>
          </p:cNvPicPr>
          <p:nvPr/>
        </p:nvPicPr>
        <p:blipFill>
          <a:blip r:embed="rId17" cstate="print"/>
          <a:srcRect/>
          <a:stretch>
            <a:fillRect/>
          </a:stretch>
        </p:blipFill>
        <p:spPr bwMode="auto">
          <a:xfrm>
            <a:off x="8584504" y="604172"/>
            <a:ext cx="482397" cy="482397"/>
          </a:xfrm>
          <a:prstGeom prst="rect">
            <a:avLst/>
          </a:prstGeom>
          <a:noFill/>
        </p:spPr>
      </p:pic>
      <p:pic>
        <p:nvPicPr>
          <p:cNvPr id="107" name="Picture 8" descr="C:\Users\eblis\Dropbox\hg\share\logos\aro.gif"/>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543800" y="533400"/>
            <a:ext cx="464453" cy="464453"/>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07" descr="sloan_black.pn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610600" y="32150"/>
            <a:ext cx="431074" cy="457377"/>
          </a:xfrm>
          <a:prstGeom prst="rect">
            <a:avLst/>
          </a:prstGeom>
        </p:spPr>
      </p:pic>
      <p:pic>
        <p:nvPicPr>
          <p:cNvPr id="109" name="Picture 108" descr="jdrf.png"/>
          <p:cNvPicPr>
            <a:picLocks noChangeAspect="1"/>
          </p:cNvPicPr>
          <p:nvPr/>
        </p:nvPicPr>
        <p:blipFill rotWithShape="1">
          <a:blip r:embed="rId20" cstate="print">
            <a:extLst>
              <a:ext uri="{28A0092B-C50C-407E-A947-70E740481C1C}">
                <a14:useLocalDpi xmlns:a14="http://schemas.microsoft.com/office/drawing/2010/main" val="0"/>
              </a:ext>
            </a:extLst>
          </a:blip>
          <a:srcRect r="25240"/>
          <a:stretch/>
        </p:blipFill>
        <p:spPr>
          <a:xfrm>
            <a:off x="8382000" y="1143000"/>
            <a:ext cx="685800" cy="281864"/>
          </a:xfrm>
          <a:prstGeom prst="rect">
            <a:avLst/>
          </a:prstGeom>
        </p:spPr>
      </p:pic>
      <p:pic>
        <p:nvPicPr>
          <p:cNvPr id="110" name="Picture 109" descr="ccfa.jpg"/>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080188" y="76200"/>
            <a:ext cx="382286" cy="438401"/>
          </a:xfrm>
          <a:prstGeom prst="rect">
            <a:avLst/>
          </a:prstGeom>
        </p:spPr>
      </p:pic>
      <p:pic>
        <p:nvPicPr>
          <p:cNvPr id="111" name="Picture 110" descr="danone.gif"/>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303902" y="141120"/>
            <a:ext cx="653796" cy="317500"/>
          </a:xfrm>
          <a:prstGeom prst="rect">
            <a:avLst/>
          </a:prstGeom>
        </p:spPr>
      </p:pic>
      <p:pic>
        <p:nvPicPr>
          <p:cNvPr id="15" name="Picture 14"/>
          <p:cNvPicPr>
            <a:picLocks noChangeAspect="1"/>
          </p:cNvPicPr>
          <p:nvPr/>
        </p:nvPicPr>
        <p:blipFill>
          <a:blip r:embed="rId23"/>
          <a:stretch>
            <a:fillRect/>
          </a:stretch>
        </p:blipFill>
        <p:spPr>
          <a:xfrm>
            <a:off x="2604549" y="4191000"/>
            <a:ext cx="581723" cy="775630"/>
          </a:xfrm>
          <a:prstGeom prst="rect">
            <a:avLst/>
          </a:prstGeom>
        </p:spPr>
      </p:pic>
      <p:pic>
        <p:nvPicPr>
          <p:cNvPr id="16" name="Picture 15"/>
          <p:cNvPicPr>
            <a:picLocks noChangeAspect="1"/>
          </p:cNvPicPr>
          <p:nvPr/>
        </p:nvPicPr>
        <p:blipFill>
          <a:blip r:embed="rId24"/>
          <a:stretch>
            <a:fillRect/>
          </a:stretch>
        </p:blipFill>
        <p:spPr>
          <a:xfrm>
            <a:off x="2605779" y="2819400"/>
            <a:ext cx="581723" cy="775630"/>
          </a:xfrm>
          <a:prstGeom prst="rect">
            <a:avLst/>
          </a:prstGeom>
        </p:spPr>
      </p:pic>
      <p:pic>
        <p:nvPicPr>
          <p:cNvPr id="85" name="Picture 84"/>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52022" y="2819400"/>
            <a:ext cx="581723" cy="775630"/>
          </a:xfrm>
          <a:prstGeom prst="rect">
            <a:avLst/>
          </a:prstGeom>
        </p:spPr>
      </p:pic>
      <p:sp>
        <p:nvSpPr>
          <p:cNvPr id="96" name="TextBox 95"/>
          <p:cNvSpPr txBox="1"/>
          <p:nvPr/>
        </p:nvSpPr>
        <p:spPr>
          <a:xfrm>
            <a:off x="3395309" y="3621275"/>
            <a:ext cx="637990" cy="461665"/>
          </a:xfrm>
          <a:prstGeom prst="rect">
            <a:avLst/>
          </a:prstGeom>
          <a:noFill/>
        </p:spPr>
        <p:txBody>
          <a:bodyPr wrap="none" rtlCol="0">
            <a:spAutoFit/>
          </a:bodyPr>
          <a:lstStyle/>
          <a:p>
            <a:pPr algn="ctr"/>
            <a:r>
              <a:rPr lang="en-US" sz="1200" dirty="0" smtClean="0">
                <a:solidFill>
                  <a:srgbClr val="FFFFFF"/>
                </a:solidFill>
              </a:rPr>
              <a:t>Tiffany</a:t>
            </a:r>
            <a:br>
              <a:rPr lang="en-US" sz="1200" dirty="0" smtClean="0">
                <a:solidFill>
                  <a:srgbClr val="FFFFFF"/>
                </a:solidFill>
              </a:rPr>
            </a:br>
            <a:r>
              <a:rPr lang="en-US" sz="1200" dirty="0" smtClean="0">
                <a:solidFill>
                  <a:srgbClr val="FFFFFF"/>
                </a:solidFill>
              </a:rPr>
              <a:t>Hsu</a:t>
            </a:r>
          </a:p>
        </p:txBody>
      </p:sp>
      <p:pic>
        <p:nvPicPr>
          <p:cNvPr id="97" name="Picture 96"/>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423699" y="2819400"/>
            <a:ext cx="581373" cy="775630"/>
          </a:xfrm>
          <a:prstGeom prst="rect">
            <a:avLst/>
          </a:prstGeom>
        </p:spPr>
      </p:pic>
      <p:sp>
        <p:nvSpPr>
          <p:cNvPr id="125" name="TextBox 124"/>
          <p:cNvSpPr txBox="1"/>
          <p:nvPr/>
        </p:nvSpPr>
        <p:spPr>
          <a:xfrm>
            <a:off x="3433059" y="4953000"/>
            <a:ext cx="569612" cy="461665"/>
          </a:xfrm>
          <a:prstGeom prst="rect">
            <a:avLst/>
          </a:prstGeom>
          <a:noFill/>
        </p:spPr>
        <p:txBody>
          <a:bodyPr wrap="none" rtlCol="0">
            <a:spAutoFit/>
          </a:bodyPr>
          <a:lstStyle/>
          <a:p>
            <a:pPr algn="ctr"/>
            <a:r>
              <a:rPr lang="en-US" sz="1200" dirty="0" smtClean="0">
                <a:solidFill>
                  <a:srgbClr val="FFFFFF"/>
                </a:solidFill>
              </a:rPr>
              <a:t>Kevin</a:t>
            </a:r>
            <a:br>
              <a:rPr lang="en-US" sz="1200" dirty="0" smtClean="0">
                <a:solidFill>
                  <a:srgbClr val="FFFFFF"/>
                </a:solidFill>
              </a:rPr>
            </a:br>
            <a:r>
              <a:rPr lang="en-US" sz="1200" dirty="0" smtClean="0">
                <a:solidFill>
                  <a:srgbClr val="FFFFFF"/>
                </a:solidFill>
              </a:rPr>
              <a:t>Oh</a:t>
            </a:r>
          </a:p>
        </p:txBody>
      </p:sp>
      <p:pic>
        <p:nvPicPr>
          <p:cNvPr id="126" name="Picture 125"/>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423699" y="4191000"/>
            <a:ext cx="581723" cy="775630"/>
          </a:xfrm>
          <a:prstGeom prst="rect">
            <a:avLst/>
          </a:prstGeom>
        </p:spPr>
      </p:pic>
      <p:sp>
        <p:nvSpPr>
          <p:cNvPr id="132" name="Title 1"/>
          <p:cNvSpPr>
            <a:spLocks noGrp="1"/>
          </p:cNvSpPr>
          <p:nvPr>
            <p:ph type="title"/>
          </p:nvPr>
        </p:nvSpPr>
        <p:spPr>
          <a:xfrm>
            <a:off x="1151934" y="-25400"/>
            <a:ext cx="6315666" cy="1143000"/>
          </a:xfrm>
        </p:spPr>
        <p:txBody>
          <a:bodyPr/>
          <a:lstStyle/>
          <a:p>
            <a:r>
              <a:rPr lang="en-US" sz="4000" b="1" dirty="0" smtClean="0"/>
              <a:t>Thanks!</a:t>
            </a:r>
            <a:endParaRPr lang="en-US" sz="4000" b="1" dirty="0"/>
          </a:p>
        </p:txBody>
      </p:sp>
      <p:pic>
        <p:nvPicPr>
          <p:cNvPr id="2" name="Picture 1"/>
          <p:cNvPicPr>
            <a:picLocks noChangeAspect="1"/>
          </p:cNvPicPr>
          <p:nvPr/>
        </p:nvPicPr>
        <p:blipFill>
          <a:blip r:embed="rId28"/>
          <a:stretch>
            <a:fillRect/>
          </a:stretch>
        </p:blipFill>
        <p:spPr>
          <a:xfrm>
            <a:off x="2608781" y="5536398"/>
            <a:ext cx="578362" cy="771149"/>
          </a:xfrm>
          <a:prstGeom prst="rect">
            <a:avLst/>
          </a:prstGeom>
        </p:spPr>
      </p:pic>
      <p:pic>
        <p:nvPicPr>
          <p:cNvPr id="3" name="Picture 2"/>
          <p:cNvPicPr>
            <a:picLocks noChangeAspect="1"/>
          </p:cNvPicPr>
          <p:nvPr/>
        </p:nvPicPr>
        <p:blipFill>
          <a:blip r:embed="rId29"/>
          <a:stretch>
            <a:fillRect/>
          </a:stretch>
        </p:blipFill>
        <p:spPr>
          <a:xfrm>
            <a:off x="1788594" y="5536398"/>
            <a:ext cx="579278" cy="774553"/>
          </a:xfrm>
          <a:prstGeom prst="rect">
            <a:avLst/>
          </a:prstGeom>
        </p:spPr>
      </p:pic>
      <p:pic>
        <p:nvPicPr>
          <p:cNvPr id="5" name="Picture 4"/>
          <p:cNvPicPr>
            <a:picLocks noChangeAspect="1"/>
          </p:cNvPicPr>
          <p:nvPr/>
        </p:nvPicPr>
        <p:blipFill>
          <a:blip r:embed="rId30"/>
          <a:stretch>
            <a:fillRect/>
          </a:stretch>
        </p:blipFill>
        <p:spPr>
          <a:xfrm>
            <a:off x="969731" y="5536398"/>
            <a:ext cx="577954" cy="770606"/>
          </a:xfrm>
          <a:prstGeom prst="rect">
            <a:avLst/>
          </a:prstGeom>
        </p:spPr>
      </p:pic>
      <p:sp>
        <p:nvSpPr>
          <p:cNvPr id="127" name="TextBox 126"/>
          <p:cNvSpPr txBox="1"/>
          <p:nvPr/>
        </p:nvSpPr>
        <p:spPr>
          <a:xfrm>
            <a:off x="818632" y="6320135"/>
            <a:ext cx="868973" cy="461665"/>
          </a:xfrm>
          <a:prstGeom prst="rect">
            <a:avLst/>
          </a:prstGeom>
          <a:noFill/>
        </p:spPr>
        <p:txBody>
          <a:bodyPr wrap="none" rtlCol="0">
            <a:spAutoFit/>
          </a:bodyPr>
          <a:lstStyle/>
          <a:p>
            <a:pPr algn="ctr"/>
            <a:r>
              <a:rPr lang="en-US" sz="1200" dirty="0" smtClean="0">
                <a:solidFill>
                  <a:srgbClr val="FFFFFF"/>
                </a:solidFill>
              </a:rPr>
              <a:t>Randall</a:t>
            </a:r>
            <a:br>
              <a:rPr lang="en-US" sz="1200" dirty="0" smtClean="0">
                <a:solidFill>
                  <a:srgbClr val="FFFFFF"/>
                </a:solidFill>
              </a:rPr>
            </a:br>
            <a:r>
              <a:rPr lang="en-US" sz="1200" dirty="0" err="1" smtClean="0">
                <a:solidFill>
                  <a:srgbClr val="FFFFFF"/>
                </a:solidFill>
              </a:rPr>
              <a:t>Schwager</a:t>
            </a:r>
            <a:endParaRPr lang="en-US" sz="1200" dirty="0" smtClean="0">
              <a:solidFill>
                <a:srgbClr val="FFFFFF"/>
              </a:solidFill>
            </a:endParaRPr>
          </a:p>
        </p:txBody>
      </p:sp>
      <p:sp>
        <p:nvSpPr>
          <p:cNvPr id="128" name="TextBox 127"/>
          <p:cNvSpPr txBox="1"/>
          <p:nvPr/>
        </p:nvSpPr>
        <p:spPr>
          <a:xfrm>
            <a:off x="1636950" y="6320135"/>
            <a:ext cx="869048" cy="461665"/>
          </a:xfrm>
          <a:prstGeom prst="rect">
            <a:avLst/>
          </a:prstGeom>
          <a:noFill/>
        </p:spPr>
        <p:txBody>
          <a:bodyPr wrap="none" rtlCol="0">
            <a:spAutoFit/>
          </a:bodyPr>
          <a:lstStyle/>
          <a:p>
            <a:pPr algn="ctr"/>
            <a:r>
              <a:rPr lang="en-US" sz="1200" dirty="0" err="1" smtClean="0">
                <a:solidFill>
                  <a:srgbClr val="FFFFFF"/>
                </a:solidFill>
              </a:rPr>
              <a:t>Chengwei</a:t>
            </a:r>
            <a:r>
              <a:rPr lang="en-US" sz="1200" dirty="0" smtClean="0">
                <a:solidFill>
                  <a:srgbClr val="FFFFFF"/>
                </a:solidFill>
              </a:rPr>
              <a:t/>
            </a:r>
            <a:br>
              <a:rPr lang="en-US" sz="1200" dirty="0" smtClean="0">
                <a:solidFill>
                  <a:srgbClr val="FFFFFF"/>
                </a:solidFill>
              </a:rPr>
            </a:br>
            <a:r>
              <a:rPr lang="en-US" sz="1200" dirty="0" err="1" smtClean="0">
                <a:solidFill>
                  <a:srgbClr val="FFFFFF"/>
                </a:solidFill>
              </a:rPr>
              <a:t>Luo</a:t>
            </a:r>
            <a:endParaRPr lang="en-US" sz="1200" dirty="0" smtClean="0">
              <a:solidFill>
                <a:srgbClr val="FFFFFF"/>
              </a:solidFill>
            </a:endParaRPr>
          </a:p>
        </p:txBody>
      </p:sp>
      <p:sp>
        <p:nvSpPr>
          <p:cNvPr id="129" name="TextBox 128"/>
          <p:cNvSpPr txBox="1"/>
          <p:nvPr/>
        </p:nvSpPr>
        <p:spPr>
          <a:xfrm>
            <a:off x="2596493" y="6320135"/>
            <a:ext cx="586669" cy="461665"/>
          </a:xfrm>
          <a:prstGeom prst="rect">
            <a:avLst/>
          </a:prstGeom>
          <a:noFill/>
        </p:spPr>
        <p:txBody>
          <a:bodyPr wrap="none" rtlCol="0">
            <a:spAutoFit/>
          </a:bodyPr>
          <a:lstStyle/>
          <a:p>
            <a:pPr algn="ctr"/>
            <a:r>
              <a:rPr lang="en-US" sz="1200" dirty="0" smtClean="0">
                <a:solidFill>
                  <a:srgbClr val="FFFFFF"/>
                </a:solidFill>
              </a:rPr>
              <a:t>Keith</a:t>
            </a:r>
            <a:br>
              <a:rPr lang="en-US" sz="1200" dirty="0" smtClean="0">
                <a:solidFill>
                  <a:srgbClr val="FFFFFF"/>
                </a:solidFill>
              </a:rPr>
            </a:br>
            <a:r>
              <a:rPr lang="en-US" sz="1200" dirty="0" smtClean="0">
                <a:solidFill>
                  <a:srgbClr val="FFFFFF"/>
                </a:solidFill>
              </a:rPr>
              <a:t>Bayer</a:t>
            </a:r>
          </a:p>
        </p:txBody>
      </p:sp>
      <p:pic>
        <p:nvPicPr>
          <p:cNvPr id="10" name="Picture 3" descr="C:\Users\CHUTTENH\Desktop\download.jpg"/>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l="1" r="27366" b="25761"/>
          <a:stretch/>
        </p:blipFill>
        <p:spPr bwMode="auto">
          <a:xfrm>
            <a:off x="3416283" y="5535638"/>
            <a:ext cx="586388" cy="762000"/>
          </a:xfrm>
          <a:prstGeom prst="rect">
            <a:avLst/>
          </a:prstGeom>
          <a:noFill/>
          <a:extLst>
            <a:ext uri="{909E8E84-426E-40dd-AFC4-6F175D3DCCD1}">
              <a14:hiddenFill xmlns:a14="http://schemas.microsoft.com/office/drawing/2010/main">
                <a:solidFill>
                  <a:srgbClr val="FFFFFF"/>
                </a:solidFill>
              </a14:hiddenFill>
            </a:ext>
          </a:extLst>
        </p:spPr>
      </p:pic>
      <p:sp>
        <p:nvSpPr>
          <p:cNvPr id="130" name="TextBox 129"/>
          <p:cNvSpPr txBox="1"/>
          <p:nvPr/>
        </p:nvSpPr>
        <p:spPr>
          <a:xfrm>
            <a:off x="3345495" y="6324908"/>
            <a:ext cx="737777" cy="461665"/>
          </a:xfrm>
          <a:prstGeom prst="rect">
            <a:avLst/>
          </a:prstGeom>
          <a:noFill/>
        </p:spPr>
        <p:txBody>
          <a:bodyPr wrap="none" rtlCol="0">
            <a:spAutoFit/>
          </a:bodyPr>
          <a:lstStyle/>
          <a:p>
            <a:pPr algn="ctr"/>
            <a:r>
              <a:rPr lang="en-US" sz="1200" dirty="0" smtClean="0">
                <a:solidFill>
                  <a:srgbClr val="FFFFFF"/>
                </a:solidFill>
              </a:rPr>
              <a:t>Moran</a:t>
            </a:r>
            <a:br>
              <a:rPr lang="en-US" sz="1200" dirty="0" smtClean="0">
                <a:solidFill>
                  <a:srgbClr val="FFFFFF"/>
                </a:solidFill>
              </a:rPr>
            </a:br>
            <a:r>
              <a:rPr lang="en-US" sz="1200" dirty="0" err="1" smtClean="0">
                <a:solidFill>
                  <a:srgbClr val="FFFFFF"/>
                </a:solidFill>
              </a:rPr>
              <a:t>Yassour</a:t>
            </a:r>
            <a:endParaRPr lang="en-US" sz="1200" dirty="0" smtClean="0">
              <a:solidFill>
                <a:srgbClr val="FFFFFF"/>
              </a:solidFill>
            </a:endParaRPr>
          </a:p>
        </p:txBody>
      </p:sp>
      <p:sp>
        <p:nvSpPr>
          <p:cNvPr id="140" name="TextBox 139"/>
          <p:cNvSpPr txBox="1"/>
          <p:nvPr/>
        </p:nvSpPr>
        <p:spPr>
          <a:xfrm>
            <a:off x="6333481" y="3260698"/>
            <a:ext cx="2351926" cy="307777"/>
          </a:xfrm>
          <a:prstGeom prst="rect">
            <a:avLst/>
          </a:prstGeom>
          <a:noFill/>
        </p:spPr>
        <p:txBody>
          <a:bodyPr wrap="none" rtlCol="0">
            <a:spAutoFit/>
          </a:bodyPr>
          <a:lstStyle/>
          <a:p>
            <a:r>
              <a:rPr lang="en-US" sz="1400" u="sng" dirty="0" smtClean="0">
                <a:solidFill>
                  <a:srgbClr val="FFFFFF"/>
                </a:solidFill>
              </a:rPr>
              <a:t>Human Microbiome Project</a:t>
            </a:r>
          </a:p>
        </p:txBody>
      </p:sp>
      <p:sp>
        <p:nvSpPr>
          <p:cNvPr id="141" name="TextBox 140"/>
          <p:cNvSpPr txBox="1"/>
          <p:nvPr/>
        </p:nvSpPr>
        <p:spPr>
          <a:xfrm>
            <a:off x="7706718" y="3492275"/>
            <a:ext cx="1450512" cy="646331"/>
          </a:xfrm>
          <a:prstGeom prst="rect">
            <a:avLst/>
          </a:prstGeom>
          <a:noFill/>
        </p:spPr>
        <p:txBody>
          <a:bodyPr wrap="none" rtlCol="0">
            <a:spAutoFit/>
          </a:bodyPr>
          <a:lstStyle/>
          <a:p>
            <a:pPr algn="r"/>
            <a:r>
              <a:rPr lang="en-US" sz="1200" dirty="0" smtClean="0">
                <a:solidFill>
                  <a:srgbClr val="FFFFFF"/>
                </a:solidFill>
              </a:rPr>
              <a:t>Karen Nelson</a:t>
            </a:r>
          </a:p>
          <a:p>
            <a:pPr algn="r"/>
            <a:r>
              <a:rPr lang="en-US" sz="1200" dirty="0" smtClean="0">
                <a:solidFill>
                  <a:srgbClr val="FFFFFF"/>
                </a:solidFill>
              </a:rPr>
              <a:t>George Weinstock</a:t>
            </a:r>
          </a:p>
          <a:p>
            <a:pPr algn="r"/>
            <a:r>
              <a:rPr lang="en-US" sz="1200" dirty="0" smtClean="0">
                <a:solidFill>
                  <a:srgbClr val="FFFFFF"/>
                </a:solidFill>
              </a:rPr>
              <a:t>Owen White</a:t>
            </a:r>
          </a:p>
        </p:txBody>
      </p:sp>
      <p:pic>
        <p:nvPicPr>
          <p:cNvPr id="11" name="Picture 10"/>
          <p:cNvPicPr>
            <a:picLocks noChangeAspect="1"/>
          </p:cNvPicPr>
          <p:nvPr/>
        </p:nvPicPr>
        <p:blipFill rotWithShape="1">
          <a:blip r:embed="rId32"/>
          <a:srcRect t="4292"/>
          <a:stretch/>
        </p:blipFill>
        <p:spPr>
          <a:xfrm>
            <a:off x="4261899" y="5535083"/>
            <a:ext cx="597958" cy="763057"/>
          </a:xfrm>
          <a:prstGeom prst="rect">
            <a:avLst/>
          </a:prstGeom>
        </p:spPr>
      </p:pic>
      <p:sp>
        <p:nvSpPr>
          <p:cNvPr id="120" name="TextBox 119"/>
          <p:cNvSpPr txBox="1"/>
          <p:nvPr/>
        </p:nvSpPr>
        <p:spPr>
          <a:xfrm>
            <a:off x="4133461" y="6324600"/>
            <a:ext cx="890438" cy="461665"/>
          </a:xfrm>
          <a:prstGeom prst="rect">
            <a:avLst/>
          </a:prstGeom>
          <a:noFill/>
        </p:spPr>
        <p:txBody>
          <a:bodyPr wrap="none" rtlCol="0">
            <a:spAutoFit/>
          </a:bodyPr>
          <a:lstStyle/>
          <a:p>
            <a:pPr algn="ctr"/>
            <a:r>
              <a:rPr lang="en-US" sz="1200" dirty="0" smtClean="0">
                <a:solidFill>
                  <a:srgbClr val="FFFFFF"/>
                </a:solidFill>
              </a:rPr>
              <a:t>Alexandra</a:t>
            </a:r>
            <a:br>
              <a:rPr lang="en-US" sz="1200" dirty="0" smtClean="0">
                <a:solidFill>
                  <a:srgbClr val="FFFFFF"/>
                </a:solidFill>
              </a:rPr>
            </a:br>
            <a:r>
              <a:rPr lang="en-US" sz="1200" dirty="0" err="1" smtClean="0">
                <a:solidFill>
                  <a:srgbClr val="FFFFFF"/>
                </a:solidFill>
              </a:rPr>
              <a:t>Sirota</a:t>
            </a:r>
            <a:endParaRPr lang="en-US" sz="1200" dirty="0" smtClean="0">
              <a:solidFill>
                <a:srgbClr val="FFFFFF"/>
              </a:solidFill>
            </a:endParaRPr>
          </a:p>
        </p:txBody>
      </p:sp>
      <p:pic>
        <p:nvPicPr>
          <p:cNvPr id="134" name="Picture 133"/>
          <p:cNvPicPr>
            <a:picLocks noChangeAspect="1"/>
          </p:cNvPicPr>
          <p:nvPr/>
        </p:nvPicPr>
        <p:blipFill>
          <a:blip r:embed="rId33"/>
          <a:stretch>
            <a:fillRect/>
          </a:stretch>
        </p:blipFill>
        <p:spPr>
          <a:xfrm>
            <a:off x="1795112" y="1523999"/>
            <a:ext cx="569258" cy="759011"/>
          </a:xfrm>
          <a:prstGeom prst="rect">
            <a:avLst/>
          </a:prstGeom>
        </p:spPr>
      </p:pic>
      <p:pic>
        <p:nvPicPr>
          <p:cNvPr id="4" name="Picture 3"/>
          <p:cNvPicPr>
            <a:picLocks noChangeAspect="1"/>
          </p:cNvPicPr>
          <p:nvPr/>
        </p:nvPicPr>
        <p:blipFill>
          <a:blip r:embed="rId34"/>
          <a:stretch>
            <a:fillRect/>
          </a:stretch>
        </p:blipFill>
        <p:spPr>
          <a:xfrm>
            <a:off x="4261899" y="4191000"/>
            <a:ext cx="628650" cy="838200"/>
          </a:xfrm>
          <a:prstGeom prst="rect">
            <a:avLst/>
          </a:prstGeom>
        </p:spPr>
      </p:pic>
      <p:pic>
        <p:nvPicPr>
          <p:cNvPr id="6" name="Picture 5"/>
          <p:cNvPicPr>
            <a:picLocks noChangeAspect="1"/>
          </p:cNvPicPr>
          <p:nvPr/>
        </p:nvPicPr>
        <p:blipFill>
          <a:blip r:embed="rId35"/>
          <a:stretch>
            <a:fillRect/>
          </a:stretch>
        </p:blipFill>
        <p:spPr>
          <a:xfrm>
            <a:off x="4261899" y="2819400"/>
            <a:ext cx="595662" cy="804333"/>
          </a:xfrm>
          <a:prstGeom prst="rect">
            <a:avLst/>
          </a:prstGeom>
        </p:spPr>
      </p:pic>
      <p:sp>
        <p:nvSpPr>
          <p:cNvPr id="118" name="TextBox 117"/>
          <p:cNvSpPr txBox="1"/>
          <p:nvPr/>
        </p:nvSpPr>
        <p:spPr>
          <a:xfrm>
            <a:off x="4218099" y="4953000"/>
            <a:ext cx="693569" cy="461665"/>
          </a:xfrm>
          <a:prstGeom prst="rect">
            <a:avLst/>
          </a:prstGeom>
          <a:noFill/>
        </p:spPr>
        <p:txBody>
          <a:bodyPr wrap="none" rtlCol="0">
            <a:spAutoFit/>
          </a:bodyPr>
          <a:lstStyle/>
          <a:p>
            <a:pPr algn="ctr"/>
            <a:r>
              <a:rPr lang="en-US" sz="1200" dirty="0" err="1" smtClean="0">
                <a:solidFill>
                  <a:srgbClr val="FFFFFF"/>
                </a:solidFill>
              </a:rPr>
              <a:t>Galeb</a:t>
            </a:r>
            <a:r>
              <a:rPr lang="en-US" sz="1200" dirty="0" smtClean="0">
                <a:solidFill>
                  <a:srgbClr val="FFFFFF"/>
                </a:solidFill>
              </a:rPr>
              <a:t/>
            </a:r>
            <a:br>
              <a:rPr lang="en-US" sz="1200" dirty="0" smtClean="0">
                <a:solidFill>
                  <a:srgbClr val="FFFFFF"/>
                </a:solidFill>
              </a:rPr>
            </a:br>
            <a:r>
              <a:rPr lang="en-US" sz="1200" dirty="0" smtClean="0">
                <a:solidFill>
                  <a:srgbClr val="FFFFFF"/>
                </a:solidFill>
              </a:rPr>
              <a:t>Abu-Ali</a:t>
            </a:r>
          </a:p>
        </p:txBody>
      </p:sp>
      <p:sp>
        <p:nvSpPr>
          <p:cNvPr id="135" name="TextBox 134"/>
          <p:cNvSpPr txBox="1"/>
          <p:nvPr/>
        </p:nvSpPr>
        <p:spPr>
          <a:xfrm>
            <a:off x="4087346" y="3636202"/>
            <a:ext cx="937501" cy="461665"/>
          </a:xfrm>
          <a:prstGeom prst="rect">
            <a:avLst/>
          </a:prstGeom>
          <a:noFill/>
        </p:spPr>
        <p:txBody>
          <a:bodyPr wrap="none" rtlCol="0">
            <a:spAutoFit/>
          </a:bodyPr>
          <a:lstStyle/>
          <a:p>
            <a:pPr algn="ctr"/>
            <a:r>
              <a:rPr lang="en-US" sz="1200" dirty="0" smtClean="0">
                <a:solidFill>
                  <a:srgbClr val="FFFFFF"/>
                </a:solidFill>
              </a:rPr>
              <a:t>Ali</a:t>
            </a:r>
            <a:br>
              <a:rPr lang="en-US" sz="1200" dirty="0" smtClean="0">
                <a:solidFill>
                  <a:srgbClr val="FFFFFF"/>
                </a:solidFill>
              </a:rPr>
            </a:br>
            <a:r>
              <a:rPr lang="en-US" sz="1200" dirty="0" err="1" smtClean="0">
                <a:solidFill>
                  <a:srgbClr val="FFFFFF"/>
                </a:solidFill>
              </a:rPr>
              <a:t>Rahnavard</a:t>
            </a:r>
            <a:endParaRPr lang="en-US" sz="1200" dirty="0" smtClean="0">
              <a:solidFill>
                <a:srgbClr val="FFFFFF"/>
              </a:solidFill>
            </a:endParaRPr>
          </a:p>
        </p:txBody>
      </p:sp>
      <p:grpSp>
        <p:nvGrpSpPr>
          <p:cNvPr id="20" name="Group 19"/>
          <p:cNvGrpSpPr/>
          <p:nvPr/>
        </p:nvGrpSpPr>
        <p:grpSpPr>
          <a:xfrm>
            <a:off x="6400800" y="5565102"/>
            <a:ext cx="1067039" cy="1246428"/>
            <a:chOff x="5685264" y="5565102"/>
            <a:chExt cx="1067039" cy="1246428"/>
          </a:xfrm>
        </p:grpSpPr>
        <p:sp>
          <p:nvSpPr>
            <p:cNvPr id="89" name="TextBox 88"/>
            <p:cNvSpPr txBox="1"/>
            <p:nvPr/>
          </p:nvSpPr>
          <p:spPr>
            <a:xfrm>
              <a:off x="5908878" y="6349865"/>
              <a:ext cx="843425" cy="461665"/>
            </a:xfrm>
            <a:prstGeom prst="rect">
              <a:avLst/>
            </a:prstGeom>
            <a:noFill/>
          </p:spPr>
          <p:txBody>
            <a:bodyPr wrap="none" rtlCol="0">
              <a:spAutoFit/>
            </a:bodyPr>
            <a:lstStyle/>
            <a:p>
              <a:pPr algn="ctr"/>
              <a:r>
                <a:rPr lang="en-US" sz="1200" u="sng" dirty="0" smtClean="0">
                  <a:solidFill>
                    <a:srgbClr val="FFFFFF"/>
                  </a:solidFill>
                </a:rPr>
                <a:t>Katherine</a:t>
              </a:r>
              <a:br>
                <a:rPr lang="en-US" sz="1200" u="sng" dirty="0" smtClean="0">
                  <a:solidFill>
                    <a:srgbClr val="FFFFFF"/>
                  </a:solidFill>
                </a:rPr>
              </a:br>
              <a:r>
                <a:rPr lang="en-US" sz="1200" u="sng" dirty="0" smtClean="0">
                  <a:solidFill>
                    <a:srgbClr val="FFFFFF"/>
                  </a:solidFill>
                </a:rPr>
                <a:t>Lemon</a:t>
              </a:r>
              <a:endParaRPr lang="en-US" sz="1200" dirty="0" smtClean="0">
                <a:solidFill>
                  <a:srgbClr val="FFFFFF"/>
                </a:solidFill>
              </a:endParaRPr>
            </a:p>
          </p:txBody>
        </p:sp>
        <p:pic>
          <p:nvPicPr>
            <p:cNvPr id="116" name="Picture 5" descr="C:\Documents and Settings\eblis\My Documents\My Dropbox\working\gatech_11-08-09\forsyth.png"/>
            <p:cNvPicPr>
              <a:picLocks noChangeAspect="1" noChangeArrowheads="1"/>
            </p:cNvPicPr>
            <p:nvPr/>
          </p:nvPicPr>
          <p:blipFill>
            <a:blip r:embed="rId36" cstate="print"/>
            <a:srcRect/>
            <a:stretch>
              <a:fillRect/>
            </a:stretch>
          </p:blipFill>
          <p:spPr bwMode="auto">
            <a:xfrm>
              <a:off x="5685264" y="6334273"/>
              <a:ext cx="239889" cy="239889"/>
            </a:xfrm>
            <a:prstGeom prst="rect">
              <a:avLst/>
            </a:prstGeom>
            <a:noFill/>
          </p:spPr>
        </p:pic>
        <p:pic>
          <p:nvPicPr>
            <p:cNvPr id="117" name="Picture 8" descr="http://www.aaas.org/sites/default/files/migrate/uploads/0711abelson_microbiome_lemon.jpg"/>
            <p:cNvPicPr>
              <a:picLocks noChangeAspect="1" noChangeArrowheads="1"/>
            </p:cNvPicPr>
            <p:nvPr/>
          </p:nvPicPr>
          <p:blipFill rotWithShape="1">
            <a:blip r:embed="rId37" cstate="print">
              <a:extLst>
                <a:ext uri="{28A0092B-C50C-407E-A947-70E740481C1C}">
                  <a14:useLocalDpi xmlns:a14="http://schemas.microsoft.com/office/drawing/2010/main" val="0"/>
                </a:ext>
              </a:extLst>
            </a:blip>
            <a:srcRect/>
            <a:stretch/>
          </p:blipFill>
          <p:spPr bwMode="auto">
            <a:xfrm>
              <a:off x="6029376" y="5565102"/>
              <a:ext cx="594360" cy="7726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7462924" y="5565102"/>
            <a:ext cx="1715606" cy="1246428"/>
            <a:chOff x="7208024" y="5565102"/>
            <a:chExt cx="1715606" cy="1246428"/>
          </a:xfrm>
        </p:grpSpPr>
        <p:sp>
          <p:nvSpPr>
            <p:cNvPr id="114" name="TextBox 113"/>
            <p:cNvSpPr txBox="1"/>
            <p:nvPr/>
          </p:nvSpPr>
          <p:spPr>
            <a:xfrm>
              <a:off x="7374571" y="6349865"/>
              <a:ext cx="1549059" cy="461665"/>
            </a:xfrm>
            <a:prstGeom prst="rect">
              <a:avLst/>
            </a:prstGeom>
            <a:noFill/>
          </p:spPr>
          <p:txBody>
            <a:bodyPr wrap="none" rtlCol="0">
              <a:spAutoFit/>
            </a:bodyPr>
            <a:lstStyle/>
            <a:p>
              <a:pPr algn="ctr"/>
              <a:r>
                <a:rPr lang="en-US" sz="1200" u="sng" dirty="0" smtClean="0">
                  <a:solidFill>
                    <a:srgbClr val="FFFFFF"/>
                  </a:solidFill>
                </a:rPr>
                <a:t>Brendan </a:t>
              </a:r>
              <a:r>
                <a:rPr lang="en-US" sz="1200" u="sng" dirty="0" err="1" smtClean="0">
                  <a:solidFill>
                    <a:srgbClr val="FFFFFF"/>
                  </a:solidFill>
                </a:rPr>
                <a:t>Bohannan</a:t>
              </a:r>
              <a:endParaRPr lang="en-US" sz="1200" u="sng" dirty="0" smtClean="0">
                <a:solidFill>
                  <a:srgbClr val="FFFFFF"/>
                </a:solidFill>
              </a:endParaRPr>
            </a:p>
            <a:p>
              <a:pPr algn="ctr"/>
              <a:r>
                <a:rPr lang="en-US" sz="1200" dirty="0" smtClean="0">
                  <a:solidFill>
                    <a:srgbClr val="FFFFFF"/>
                  </a:solidFill>
                </a:rPr>
                <a:t>James Meadow</a:t>
              </a:r>
            </a:p>
          </p:txBody>
        </p:sp>
        <p:pic>
          <p:nvPicPr>
            <p:cNvPr id="115" name="Picture 6" descr="http://blogs.uoregon.edu/chelseakari/files/2013/10/Oregon-logo1.jpg"/>
            <p:cNvPicPr>
              <a:picLocks noChangeAspect="1" noChangeArrowheads="1"/>
            </p:cNvPicPr>
            <p:nvPr/>
          </p:nvPicPr>
          <p:blipFill rotWithShape="1">
            <a:blip r:embed="rId38" cstate="print">
              <a:extLst>
                <a:ext uri="{28A0092B-C50C-407E-A947-70E740481C1C}">
                  <a14:useLocalDpi xmlns:a14="http://schemas.microsoft.com/office/drawing/2010/main" val="0"/>
                </a:ext>
              </a:extLst>
            </a:blip>
            <a:srcRect b="13750"/>
            <a:stretch/>
          </p:blipFill>
          <p:spPr bwMode="auto">
            <a:xfrm>
              <a:off x="7208024" y="6380743"/>
              <a:ext cx="186812" cy="15240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4" descr="C:\Users\CHUTTENH\Desktop\Brendan-Bohanna_5.jpg"/>
            <p:cNvPicPr>
              <a:picLocks noChangeAspect="1" noChangeArrowheads="1"/>
            </p:cNvPicPr>
            <p:nvPr/>
          </p:nvPicPr>
          <p:blipFill rotWithShape="1">
            <a:blip r:embed="rId39">
              <a:extLst>
                <a:ext uri="{28A0092B-C50C-407E-A947-70E740481C1C}">
                  <a14:useLocalDpi xmlns:a14="http://schemas.microsoft.com/office/drawing/2010/main" val="0"/>
                </a:ext>
              </a:extLst>
            </a:blip>
            <a:srcRect l="18315" r="16881" b="23176"/>
            <a:stretch/>
          </p:blipFill>
          <p:spPr bwMode="auto">
            <a:xfrm>
              <a:off x="7831613" y="5565102"/>
              <a:ext cx="594360" cy="805261"/>
            </a:xfrm>
            <a:prstGeom prst="rect">
              <a:avLst/>
            </a:prstGeom>
            <a:noFill/>
            <a:extLst>
              <a:ext uri="{909E8E84-426E-40dd-AFC4-6F175D3DCCD1}">
                <a14:hiddenFill xmlns:a14="http://schemas.microsoft.com/office/drawing/2010/main">
                  <a:solidFill>
                    <a:srgbClr val="FFFFFF"/>
                  </a:solidFill>
                </a14:hiddenFill>
              </a:ext>
            </a:extLst>
          </p:spPr>
        </p:pic>
      </p:grpSp>
      <p:sp>
        <p:nvSpPr>
          <p:cNvPr id="157" name="TextBox 156"/>
          <p:cNvSpPr txBox="1"/>
          <p:nvPr/>
        </p:nvSpPr>
        <p:spPr>
          <a:xfrm>
            <a:off x="5335616" y="6324600"/>
            <a:ext cx="958891" cy="276999"/>
          </a:xfrm>
          <a:prstGeom prst="rect">
            <a:avLst/>
          </a:prstGeom>
          <a:noFill/>
        </p:spPr>
        <p:txBody>
          <a:bodyPr wrap="none" rtlCol="0">
            <a:spAutoFit/>
          </a:bodyPr>
          <a:lstStyle/>
          <a:p>
            <a:pPr algn="ctr"/>
            <a:r>
              <a:rPr lang="en-US" sz="1200" u="sng" dirty="0" smtClean="0">
                <a:solidFill>
                  <a:srgbClr val="FFFFFF"/>
                </a:solidFill>
              </a:rPr>
              <a:t>Andy Chan</a:t>
            </a:r>
          </a:p>
        </p:txBody>
      </p:sp>
      <p:pic>
        <p:nvPicPr>
          <p:cNvPr id="22" name="Picture 21"/>
          <p:cNvPicPr>
            <a:picLocks noChangeAspect="1"/>
          </p:cNvPicPr>
          <p:nvPr/>
        </p:nvPicPr>
        <p:blipFill>
          <a:blip r:embed="rId40"/>
          <a:stretch>
            <a:fillRect/>
          </a:stretch>
        </p:blipFill>
        <p:spPr>
          <a:xfrm>
            <a:off x="5501889" y="4191000"/>
            <a:ext cx="603108" cy="775424"/>
          </a:xfrm>
          <a:prstGeom prst="rect">
            <a:avLst/>
          </a:prstGeom>
        </p:spPr>
      </p:pic>
      <p:sp>
        <p:nvSpPr>
          <p:cNvPr id="147" name="TextBox 146"/>
          <p:cNvSpPr txBox="1"/>
          <p:nvPr/>
        </p:nvSpPr>
        <p:spPr>
          <a:xfrm>
            <a:off x="5233208" y="5029200"/>
            <a:ext cx="1112135" cy="261610"/>
          </a:xfrm>
          <a:prstGeom prst="rect">
            <a:avLst/>
          </a:prstGeom>
          <a:noFill/>
        </p:spPr>
        <p:txBody>
          <a:bodyPr wrap="none" rtlCol="0">
            <a:spAutoFit/>
          </a:bodyPr>
          <a:lstStyle/>
          <a:p>
            <a:pPr algn="ctr"/>
            <a:r>
              <a:rPr lang="en-US" sz="1100" u="sng" dirty="0" smtClean="0">
                <a:solidFill>
                  <a:srgbClr val="FFFFFF"/>
                </a:solidFill>
              </a:rPr>
              <a:t>Wendy Garrett</a:t>
            </a:r>
            <a:endParaRPr lang="en-US" sz="1100" u="sng" dirty="0">
              <a:solidFill>
                <a:srgbClr val="FFFFFF"/>
              </a:solidFill>
            </a:endParaRPr>
          </a:p>
        </p:txBody>
      </p:sp>
      <p:pic>
        <p:nvPicPr>
          <p:cNvPr id="23" name="Picture 22"/>
          <p:cNvPicPr>
            <a:picLocks noChangeAspect="1"/>
          </p:cNvPicPr>
          <p:nvPr/>
        </p:nvPicPr>
        <p:blipFill rotWithShape="1">
          <a:blip r:embed="rId41"/>
          <a:srcRect l="16453" r="17600" b="15063"/>
          <a:stretch/>
        </p:blipFill>
        <p:spPr>
          <a:xfrm>
            <a:off x="5520090" y="5529087"/>
            <a:ext cx="557583" cy="771352"/>
          </a:xfrm>
          <a:prstGeom prst="rect">
            <a:avLst/>
          </a:prstGeom>
        </p:spPr>
      </p:pic>
      <p:pic>
        <p:nvPicPr>
          <p:cNvPr id="24" name="Picture 23"/>
          <p:cNvPicPr>
            <a:picLocks noChangeAspect="1"/>
          </p:cNvPicPr>
          <p:nvPr/>
        </p:nvPicPr>
        <p:blipFill rotWithShape="1">
          <a:blip r:embed="rId42"/>
          <a:srcRect r="80659"/>
          <a:stretch/>
        </p:blipFill>
        <p:spPr>
          <a:xfrm>
            <a:off x="5105400" y="5682850"/>
            <a:ext cx="280516" cy="261220"/>
          </a:xfrm>
          <a:prstGeom prst="rect">
            <a:avLst/>
          </a:prstGeom>
          <a:solidFill>
            <a:schemeClr val="tx1"/>
          </a:solidFill>
        </p:spPr>
      </p:pic>
      <p:pic>
        <p:nvPicPr>
          <p:cNvPr id="25" name="Picture 24"/>
          <p:cNvPicPr>
            <a:picLocks noChangeAspect="1"/>
          </p:cNvPicPr>
          <p:nvPr/>
        </p:nvPicPr>
        <p:blipFill>
          <a:blip r:embed="rId43"/>
          <a:stretch>
            <a:fillRect/>
          </a:stretch>
        </p:blipFill>
        <p:spPr>
          <a:xfrm>
            <a:off x="5105400" y="5298137"/>
            <a:ext cx="264439" cy="308513"/>
          </a:xfrm>
          <a:prstGeom prst="rect">
            <a:avLst/>
          </a:prstGeom>
        </p:spPr>
      </p:pic>
      <p:sp>
        <p:nvSpPr>
          <p:cNvPr id="113" name="TextBox 112"/>
          <p:cNvSpPr txBox="1"/>
          <p:nvPr/>
        </p:nvSpPr>
        <p:spPr>
          <a:xfrm>
            <a:off x="4235968" y="2286000"/>
            <a:ext cx="663839" cy="461665"/>
          </a:xfrm>
          <a:prstGeom prst="rect">
            <a:avLst/>
          </a:prstGeom>
          <a:noFill/>
        </p:spPr>
        <p:txBody>
          <a:bodyPr wrap="none" rtlCol="0">
            <a:spAutoFit/>
          </a:bodyPr>
          <a:lstStyle/>
          <a:p>
            <a:pPr algn="ctr"/>
            <a:r>
              <a:rPr lang="en-US" sz="1200" dirty="0" smtClean="0">
                <a:solidFill>
                  <a:srgbClr val="FFFFFF"/>
                </a:solidFill>
              </a:rPr>
              <a:t>Lauren</a:t>
            </a:r>
            <a:br>
              <a:rPr lang="en-US" sz="1200" dirty="0" smtClean="0">
                <a:solidFill>
                  <a:srgbClr val="FFFFFF"/>
                </a:solidFill>
              </a:rPr>
            </a:br>
            <a:r>
              <a:rPr lang="en-US" sz="1200" dirty="0" smtClean="0">
                <a:solidFill>
                  <a:srgbClr val="FFFFFF"/>
                </a:solidFill>
              </a:rPr>
              <a:t>McIver</a:t>
            </a:r>
          </a:p>
        </p:txBody>
      </p:sp>
      <p:pic>
        <p:nvPicPr>
          <p:cNvPr id="122" name="Picture 121"/>
          <p:cNvPicPr>
            <a:picLocks noChangeAspect="1"/>
          </p:cNvPicPr>
          <p:nvPr/>
        </p:nvPicPr>
        <p:blipFill>
          <a:blip r:embed="rId44"/>
          <a:stretch>
            <a:fillRect/>
          </a:stretch>
        </p:blipFill>
        <p:spPr>
          <a:xfrm>
            <a:off x="4267200" y="1523999"/>
            <a:ext cx="580688" cy="774251"/>
          </a:xfrm>
          <a:prstGeom prst="rect">
            <a:avLst/>
          </a:prstGeom>
        </p:spPr>
      </p:pic>
      <p:sp>
        <p:nvSpPr>
          <p:cNvPr id="131" name="TextBox 130"/>
          <p:cNvSpPr txBox="1"/>
          <p:nvPr/>
        </p:nvSpPr>
        <p:spPr>
          <a:xfrm>
            <a:off x="-59444" y="4953000"/>
            <a:ext cx="992579" cy="461665"/>
          </a:xfrm>
          <a:prstGeom prst="rect">
            <a:avLst/>
          </a:prstGeom>
          <a:noFill/>
        </p:spPr>
        <p:txBody>
          <a:bodyPr wrap="none" rtlCol="0">
            <a:spAutoFit/>
          </a:bodyPr>
          <a:lstStyle/>
          <a:p>
            <a:pPr algn="ctr"/>
            <a:r>
              <a:rPr lang="en-US" sz="1200" spc="-80" dirty="0" err="1" smtClean="0">
                <a:solidFill>
                  <a:srgbClr val="FFFFFF"/>
                </a:solidFill>
              </a:rPr>
              <a:t>Ayshwarya</a:t>
            </a:r>
            <a:r>
              <a:rPr lang="en-US" sz="1200" spc="-80" dirty="0" smtClean="0">
                <a:solidFill>
                  <a:srgbClr val="FFFFFF"/>
                </a:solidFill>
              </a:rPr>
              <a:t/>
            </a:r>
            <a:br>
              <a:rPr lang="en-US" sz="1200" spc="-80" dirty="0" smtClean="0">
                <a:solidFill>
                  <a:srgbClr val="FFFFFF"/>
                </a:solidFill>
              </a:rPr>
            </a:br>
            <a:r>
              <a:rPr lang="en-US" sz="1200" spc="-80" dirty="0" smtClean="0">
                <a:solidFill>
                  <a:srgbClr val="FFFFFF"/>
                </a:solidFill>
              </a:rPr>
              <a:t>Subramanian</a:t>
            </a:r>
          </a:p>
        </p:txBody>
      </p:sp>
      <p:pic>
        <p:nvPicPr>
          <p:cNvPr id="133" name="Picture 132"/>
          <p:cNvPicPr>
            <a:picLocks noChangeAspect="1"/>
          </p:cNvPicPr>
          <p:nvPr/>
        </p:nvPicPr>
        <p:blipFill>
          <a:blip r:embed="rId45"/>
          <a:stretch>
            <a:fillRect/>
          </a:stretch>
        </p:blipFill>
        <p:spPr>
          <a:xfrm>
            <a:off x="150495" y="4191000"/>
            <a:ext cx="582103" cy="776136"/>
          </a:xfrm>
          <a:prstGeom prst="rect">
            <a:avLst/>
          </a:prstGeom>
        </p:spPr>
      </p:pic>
      <p:sp>
        <p:nvSpPr>
          <p:cNvPr id="137" name="TextBox 136"/>
          <p:cNvSpPr txBox="1"/>
          <p:nvPr/>
        </p:nvSpPr>
        <p:spPr>
          <a:xfrm>
            <a:off x="7758048" y="5007188"/>
            <a:ext cx="1262410" cy="461665"/>
          </a:xfrm>
          <a:prstGeom prst="rect">
            <a:avLst/>
          </a:prstGeom>
          <a:noFill/>
        </p:spPr>
        <p:txBody>
          <a:bodyPr wrap="none" rtlCol="0">
            <a:spAutoFit/>
          </a:bodyPr>
          <a:lstStyle/>
          <a:p>
            <a:pPr algn="ctr"/>
            <a:r>
              <a:rPr lang="en-US" sz="1200" u="sng" dirty="0" err="1" smtClean="0">
                <a:solidFill>
                  <a:srgbClr val="FFFFFF"/>
                </a:solidFill>
              </a:rPr>
              <a:t>Gautam</a:t>
            </a:r>
            <a:r>
              <a:rPr lang="en-US" sz="1200" u="sng" dirty="0" smtClean="0">
                <a:solidFill>
                  <a:srgbClr val="FFFFFF"/>
                </a:solidFill>
              </a:rPr>
              <a:t> </a:t>
            </a:r>
            <a:r>
              <a:rPr lang="en-US" sz="1200" u="sng" dirty="0" err="1" smtClean="0">
                <a:solidFill>
                  <a:srgbClr val="FFFFFF"/>
                </a:solidFill>
              </a:rPr>
              <a:t>Dantas</a:t>
            </a:r>
            <a:endParaRPr lang="en-US" sz="1200" dirty="0" smtClean="0">
              <a:solidFill>
                <a:srgbClr val="FFFFFF"/>
              </a:solidFill>
            </a:endParaRPr>
          </a:p>
          <a:p>
            <a:pPr algn="ctr"/>
            <a:r>
              <a:rPr lang="en-US" sz="1200" dirty="0" smtClean="0">
                <a:solidFill>
                  <a:srgbClr val="FFFFFF"/>
                </a:solidFill>
              </a:rPr>
              <a:t>Molly Gibson</a:t>
            </a:r>
          </a:p>
        </p:txBody>
      </p:sp>
      <p:sp>
        <p:nvSpPr>
          <p:cNvPr id="138" name="TextBox 137"/>
          <p:cNvSpPr txBox="1"/>
          <p:nvPr/>
        </p:nvSpPr>
        <p:spPr>
          <a:xfrm>
            <a:off x="6515192" y="5019130"/>
            <a:ext cx="1062942" cy="261610"/>
          </a:xfrm>
          <a:prstGeom prst="rect">
            <a:avLst/>
          </a:prstGeom>
          <a:noFill/>
        </p:spPr>
        <p:txBody>
          <a:bodyPr wrap="none" rtlCol="0">
            <a:spAutoFit/>
          </a:bodyPr>
          <a:lstStyle/>
          <a:p>
            <a:pPr algn="ctr"/>
            <a:r>
              <a:rPr lang="en-US" sz="1100" u="sng" dirty="0" smtClean="0">
                <a:solidFill>
                  <a:srgbClr val="FFFFFF"/>
                </a:solidFill>
              </a:rPr>
              <a:t>Nicola </a:t>
            </a:r>
            <a:r>
              <a:rPr lang="en-US" sz="1100" u="sng" dirty="0" err="1" smtClean="0">
                <a:solidFill>
                  <a:srgbClr val="FFFFFF"/>
                </a:solidFill>
              </a:rPr>
              <a:t>Segata</a:t>
            </a:r>
            <a:endParaRPr lang="en-US" sz="1100" u="sng" dirty="0">
              <a:solidFill>
                <a:srgbClr val="FFFFFF"/>
              </a:solidFill>
            </a:endParaRPr>
          </a:p>
        </p:txBody>
      </p:sp>
      <p:pic>
        <p:nvPicPr>
          <p:cNvPr id="144" name="Picture 2" descr="C:\Users\eblis\Documents\My Dropbox\working\berkeley_08-06-10\people_files\nicola-segata.jpg"/>
          <p:cNvPicPr>
            <a:picLocks noChangeAspect="1" noChangeArrowheads="1"/>
          </p:cNvPicPr>
          <p:nvPr/>
        </p:nvPicPr>
        <p:blipFill>
          <a:blip r:embed="rId46" cstate="print"/>
          <a:srcRect/>
          <a:stretch>
            <a:fillRect/>
          </a:stretch>
        </p:blipFill>
        <p:spPr bwMode="auto">
          <a:xfrm>
            <a:off x="6742800" y="4191000"/>
            <a:ext cx="611851" cy="805827"/>
          </a:xfrm>
          <a:prstGeom prst="rect">
            <a:avLst/>
          </a:prstGeom>
          <a:noFill/>
        </p:spPr>
      </p:pic>
      <p:pic>
        <p:nvPicPr>
          <p:cNvPr id="145" name="Picture 144"/>
          <p:cNvPicPr>
            <a:picLocks noChangeAspect="1"/>
          </p:cNvPicPr>
          <p:nvPr/>
        </p:nvPicPr>
        <p:blipFill>
          <a:blip r:embed="rId47"/>
          <a:stretch>
            <a:fillRect/>
          </a:stretch>
        </p:blipFill>
        <p:spPr>
          <a:xfrm>
            <a:off x="6400800" y="4854548"/>
            <a:ext cx="187509" cy="187352"/>
          </a:xfrm>
          <a:prstGeom prst="rect">
            <a:avLst/>
          </a:prstGeom>
          <a:solidFill>
            <a:schemeClr val="tx1"/>
          </a:solidFill>
        </p:spPr>
      </p:pic>
      <p:pic>
        <p:nvPicPr>
          <p:cNvPr id="148" name="Picture 147"/>
          <p:cNvPicPr>
            <a:picLocks noChangeAspect="1"/>
          </p:cNvPicPr>
          <p:nvPr/>
        </p:nvPicPr>
        <p:blipFill rotWithShape="1">
          <a:blip r:embed="rId48"/>
          <a:srcRect l="39679" r="33615" b="66823"/>
          <a:stretch/>
        </p:blipFill>
        <p:spPr>
          <a:xfrm>
            <a:off x="7616436" y="4849586"/>
            <a:ext cx="184539" cy="199974"/>
          </a:xfrm>
          <a:prstGeom prst="rect">
            <a:avLst/>
          </a:prstGeom>
        </p:spPr>
      </p:pic>
      <p:pic>
        <p:nvPicPr>
          <p:cNvPr id="149" name="Picture 148"/>
          <p:cNvPicPr>
            <a:picLocks noChangeAspect="1"/>
          </p:cNvPicPr>
          <p:nvPr/>
        </p:nvPicPr>
        <p:blipFill rotWithShape="1">
          <a:blip r:embed="rId49"/>
          <a:srcRect l="15631" r="15351" b="8581"/>
          <a:stretch/>
        </p:blipFill>
        <p:spPr>
          <a:xfrm>
            <a:off x="8077201" y="4191000"/>
            <a:ext cx="602607" cy="798208"/>
          </a:xfrm>
          <a:prstGeom prst="rect">
            <a:avLst/>
          </a:prstGeom>
        </p:spPr>
      </p:pic>
      <p:sp>
        <p:nvSpPr>
          <p:cNvPr id="121" name="Rounded Rectangle 120"/>
          <p:cNvSpPr/>
          <p:nvPr/>
        </p:nvSpPr>
        <p:spPr bwMode="auto">
          <a:xfrm>
            <a:off x="1676400" y="2790840"/>
            <a:ext cx="838200" cy="1295400"/>
          </a:xfrm>
          <a:prstGeom prst="roundRect">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36" name="Rounded Rectangle 135"/>
          <p:cNvSpPr/>
          <p:nvPr/>
        </p:nvSpPr>
        <p:spPr bwMode="auto">
          <a:xfrm>
            <a:off x="4145776" y="4131540"/>
            <a:ext cx="838200" cy="1295400"/>
          </a:xfrm>
          <a:prstGeom prst="roundRect">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12" name="Rounded Rectangle 111"/>
          <p:cNvSpPr/>
          <p:nvPr/>
        </p:nvSpPr>
        <p:spPr bwMode="auto">
          <a:xfrm>
            <a:off x="20957" y="2790840"/>
            <a:ext cx="838200" cy="1295400"/>
          </a:xfrm>
          <a:prstGeom prst="roundRect">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85491373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1447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2885223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bwMode="auto">
          <a:xfrm>
            <a:off x="1943100" y="2368697"/>
            <a:ext cx="1371600" cy="0"/>
          </a:xfrm>
          <a:prstGeom prst="line">
            <a:avLst/>
          </a:prstGeom>
          <a:solidFill>
            <a:schemeClr val="accent1"/>
          </a:solidFill>
          <a:ln w="57150" cap="flat" cmpd="sng" algn="ctr">
            <a:solidFill>
              <a:schemeClr val="bg1">
                <a:lumMod val="75000"/>
                <a:lumOff val="25000"/>
              </a:schemeClr>
            </a:solidFill>
            <a:prstDash val="solid"/>
            <a:round/>
            <a:headEnd type="none" w="med" len="med"/>
            <a:tailEnd type="none" w="med" len="med"/>
          </a:ln>
          <a:effectLst/>
        </p:spPr>
      </p:cxnSp>
      <p:cxnSp>
        <p:nvCxnSpPr>
          <p:cNvPr id="56" name="Straight Connector 55"/>
          <p:cNvCxnSpPr/>
          <p:nvPr/>
        </p:nvCxnSpPr>
        <p:spPr bwMode="auto">
          <a:xfrm>
            <a:off x="1943100" y="2770864"/>
            <a:ext cx="1371600" cy="0"/>
          </a:xfrm>
          <a:prstGeom prst="line">
            <a:avLst/>
          </a:prstGeom>
          <a:solidFill>
            <a:schemeClr val="accent1"/>
          </a:solidFill>
          <a:ln w="57150" cap="flat" cmpd="sng" algn="ctr">
            <a:solidFill>
              <a:schemeClr val="bg1">
                <a:lumMod val="75000"/>
                <a:lumOff val="25000"/>
              </a:schemeClr>
            </a:solidFill>
            <a:prstDash val="solid"/>
            <a:round/>
            <a:headEnd type="none" w="med" len="med"/>
            <a:tailEnd type="none" w="med" len="med"/>
          </a:ln>
          <a:effectLst/>
        </p:spPr>
      </p:cxnSp>
      <p:cxnSp>
        <p:nvCxnSpPr>
          <p:cNvPr id="57" name="Straight Connector 56"/>
          <p:cNvCxnSpPr/>
          <p:nvPr/>
        </p:nvCxnSpPr>
        <p:spPr bwMode="auto">
          <a:xfrm>
            <a:off x="4305300" y="2770864"/>
            <a:ext cx="1371600" cy="0"/>
          </a:xfrm>
          <a:prstGeom prst="line">
            <a:avLst/>
          </a:prstGeom>
          <a:solidFill>
            <a:schemeClr val="accent1"/>
          </a:solidFill>
          <a:ln w="57150" cap="flat" cmpd="sng" algn="ctr">
            <a:solidFill>
              <a:schemeClr val="bg1">
                <a:lumMod val="75000"/>
                <a:lumOff val="25000"/>
              </a:schemeClr>
            </a:solidFill>
            <a:prstDash val="solid"/>
            <a:round/>
            <a:headEnd type="none" w="med" len="med"/>
            <a:tailEnd type="none" w="med" len="med"/>
          </a:ln>
          <a:effectLst/>
        </p:spPr>
      </p:cxnSp>
      <p:cxnSp>
        <p:nvCxnSpPr>
          <p:cNvPr id="58" name="Straight Connector 57"/>
          <p:cNvCxnSpPr/>
          <p:nvPr/>
        </p:nvCxnSpPr>
        <p:spPr bwMode="auto">
          <a:xfrm>
            <a:off x="6096000" y="2368697"/>
            <a:ext cx="1371600" cy="0"/>
          </a:xfrm>
          <a:prstGeom prst="line">
            <a:avLst/>
          </a:prstGeom>
          <a:solidFill>
            <a:schemeClr val="accent1"/>
          </a:solidFill>
          <a:ln w="57150" cap="flat" cmpd="sng" algn="ctr">
            <a:solidFill>
              <a:schemeClr val="bg1">
                <a:lumMod val="75000"/>
                <a:lumOff val="25000"/>
              </a:schemeClr>
            </a:solidFill>
            <a:prstDash val="solid"/>
            <a:round/>
            <a:headEnd type="none" w="med" len="med"/>
            <a:tailEnd type="none" w="med" len="med"/>
          </a:ln>
          <a:effectLst/>
        </p:spPr>
      </p:cxnSp>
      <p:cxnSp>
        <p:nvCxnSpPr>
          <p:cNvPr id="10" name="Straight Arrow Connector 9"/>
          <p:cNvCxnSpPr/>
          <p:nvPr/>
        </p:nvCxnSpPr>
        <p:spPr bwMode="auto">
          <a:xfrm>
            <a:off x="1066800" y="2999440"/>
            <a:ext cx="0" cy="381000"/>
          </a:xfrm>
          <a:prstGeom prst="straightConnector1">
            <a:avLst/>
          </a:prstGeom>
          <a:solidFill>
            <a:schemeClr val="accent1"/>
          </a:solidFill>
          <a:ln w="19050" cap="flat" cmpd="sng" algn="ctr">
            <a:solidFill>
              <a:srgbClr val="FFFF00"/>
            </a:solidFill>
            <a:prstDash val="solid"/>
            <a:round/>
            <a:headEnd type="none" w="med" len="med"/>
            <a:tailEnd type="triangle"/>
          </a:ln>
          <a:effectLst/>
        </p:spPr>
      </p:cxnSp>
      <p:cxnSp>
        <p:nvCxnSpPr>
          <p:cNvPr id="121" name="Straight Arrow Connector 120"/>
          <p:cNvCxnSpPr/>
          <p:nvPr/>
        </p:nvCxnSpPr>
        <p:spPr bwMode="auto">
          <a:xfrm>
            <a:off x="1066800" y="3456640"/>
            <a:ext cx="0" cy="381000"/>
          </a:xfrm>
          <a:prstGeom prst="straightConnector1">
            <a:avLst/>
          </a:prstGeom>
          <a:solidFill>
            <a:schemeClr val="accent1"/>
          </a:solidFill>
          <a:ln w="19050" cap="flat" cmpd="sng" algn="ctr">
            <a:solidFill>
              <a:srgbClr val="FFFF00"/>
            </a:solidFill>
            <a:prstDash val="solid"/>
            <a:round/>
            <a:headEnd type="none" w="med" len="med"/>
            <a:tailEnd type="triangle"/>
          </a:ln>
          <a:effectLst/>
        </p:spPr>
      </p:cxnSp>
      <p:cxnSp>
        <p:nvCxnSpPr>
          <p:cNvPr id="122" name="Straight Arrow Connector 121"/>
          <p:cNvCxnSpPr/>
          <p:nvPr/>
        </p:nvCxnSpPr>
        <p:spPr bwMode="auto">
          <a:xfrm>
            <a:off x="1066800" y="3913840"/>
            <a:ext cx="0" cy="381000"/>
          </a:xfrm>
          <a:prstGeom prst="straightConnector1">
            <a:avLst/>
          </a:prstGeom>
          <a:solidFill>
            <a:schemeClr val="accent1"/>
          </a:solidFill>
          <a:ln w="19050" cap="flat" cmpd="sng" algn="ctr">
            <a:solidFill>
              <a:srgbClr val="7030A0"/>
            </a:solidFill>
            <a:prstDash val="solid"/>
            <a:round/>
            <a:headEnd type="none" w="med" len="med"/>
            <a:tailEnd type="triangle"/>
          </a:ln>
          <a:effectLst/>
        </p:spPr>
      </p:cxnSp>
      <p:cxnSp>
        <p:nvCxnSpPr>
          <p:cNvPr id="123" name="Straight Arrow Connector 122"/>
          <p:cNvCxnSpPr/>
          <p:nvPr/>
        </p:nvCxnSpPr>
        <p:spPr bwMode="auto">
          <a:xfrm>
            <a:off x="1066800" y="4371040"/>
            <a:ext cx="0" cy="381000"/>
          </a:xfrm>
          <a:prstGeom prst="straightConnector1">
            <a:avLst/>
          </a:prstGeom>
          <a:solidFill>
            <a:schemeClr val="accent1"/>
          </a:solidFill>
          <a:ln w="19050" cap="flat" cmpd="sng" algn="ctr">
            <a:solidFill>
              <a:srgbClr val="7030A0"/>
            </a:solidFill>
            <a:prstDash val="solid"/>
            <a:round/>
            <a:headEnd type="none" w="med" len="med"/>
            <a:tailEnd type="triangle"/>
          </a:ln>
          <a:effectLst/>
        </p:spPr>
      </p:cxnSp>
      <p:cxnSp>
        <p:nvCxnSpPr>
          <p:cNvPr id="124" name="Straight Arrow Connector 123"/>
          <p:cNvCxnSpPr/>
          <p:nvPr/>
        </p:nvCxnSpPr>
        <p:spPr bwMode="auto">
          <a:xfrm>
            <a:off x="1066800" y="4794373"/>
            <a:ext cx="0" cy="381000"/>
          </a:xfrm>
          <a:prstGeom prst="straightConnector1">
            <a:avLst/>
          </a:prstGeom>
          <a:solidFill>
            <a:schemeClr val="accent1"/>
          </a:solidFill>
          <a:ln w="19050" cap="flat" cmpd="sng" algn="ctr">
            <a:solidFill>
              <a:srgbClr val="7030A0"/>
            </a:solidFill>
            <a:prstDash val="solid"/>
            <a:round/>
            <a:headEnd type="none" w="med" len="med"/>
            <a:tailEnd type="triangle"/>
          </a:ln>
          <a:effectLst/>
        </p:spPr>
      </p:cxnSp>
      <p:cxnSp>
        <p:nvCxnSpPr>
          <p:cNvPr id="125" name="Straight Arrow Connector 124"/>
          <p:cNvCxnSpPr/>
          <p:nvPr/>
        </p:nvCxnSpPr>
        <p:spPr bwMode="auto">
          <a:xfrm>
            <a:off x="1066800" y="5251573"/>
            <a:ext cx="0" cy="381000"/>
          </a:xfrm>
          <a:prstGeom prst="straightConnector1">
            <a:avLst/>
          </a:prstGeom>
          <a:solidFill>
            <a:schemeClr val="accent1"/>
          </a:solidFill>
          <a:ln w="19050" cap="flat" cmpd="sng" algn="ctr">
            <a:solidFill>
              <a:schemeClr val="accent2">
                <a:lumMod val="75000"/>
              </a:schemeClr>
            </a:solidFill>
            <a:prstDash val="solid"/>
            <a:round/>
            <a:headEnd type="none" w="med" len="med"/>
            <a:tailEnd type="triangle"/>
          </a:ln>
          <a:effectLst/>
        </p:spPr>
      </p:cxnSp>
      <p:cxnSp>
        <p:nvCxnSpPr>
          <p:cNvPr id="126" name="Straight Arrow Connector 125"/>
          <p:cNvCxnSpPr/>
          <p:nvPr/>
        </p:nvCxnSpPr>
        <p:spPr bwMode="auto">
          <a:xfrm>
            <a:off x="1066800" y="5666439"/>
            <a:ext cx="0" cy="381000"/>
          </a:xfrm>
          <a:prstGeom prst="straightConnector1">
            <a:avLst/>
          </a:prstGeom>
          <a:solidFill>
            <a:schemeClr val="accent1"/>
          </a:solidFill>
          <a:ln w="19050" cap="flat" cmpd="sng" algn="ctr">
            <a:solidFill>
              <a:schemeClr val="accent2">
                <a:lumMod val="75000"/>
              </a:schemeClr>
            </a:solidFill>
            <a:prstDash val="solid"/>
            <a:round/>
            <a:headEnd type="none" w="med" len="med"/>
            <a:tailEnd type="triangle"/>
          </a:ln>
          <a:effectLst/>
        </p:spPr>
      </p:cxnSp>
      <p:cxnSp>
        <p:nvCxnSpPr>
          <p:cNvPr id="127" name="Straight Arrow Connector 126"/>
          <p:cNvCxnSpPr/>
          <p:nvPr/>
        </p:nvCxnSpPr>
        <p:spPr bwMode="auto">
          <a:xfrm>
            <a:off x="1066800" y="6123639"/>
            <a:ext cx="0" cy="381000"/>
          </a:xfrm>
          <a:prstGeom prst="straightConnector1">
            <a:avLst/>
          </a:prstGeom>
          <a:solidFill>
            <a:schemeClr val="accent1"/>
          </a:solidFill>
          <a:ln w="19050" cap="flat" cmpd="sng" algn="ctr">
            <a:solidFill>
              <a:schemeClr val="accent2">
                <a:lumMod val="75000"/>
              </a:schemeClr>
            </a:solidFill>
            <a:prstDash val="solid"/>
            <a:round/>
            <a:headEnd type="none" w="med" len="med"/>
            <a:tailEnd type="triangle"/>
          </a:ln>
          <a:effectLst/>
        </p:spPr>
      </p:cxnSp>
      <p:sp>
        <p:nvSpPr>
          <p:cNvPr id="128" name="Pentagon 127"/>
          <p:cNvSpPr/>
          <p:nvPr/>
        </p:nvSpPr>
        <p:spPr bwMode="auto">
          <a:xfrm>
            <a:off x="1981200" y="2618440"/>
            <a:ext cx="685800" cy="304800"/>
          </a:xfrm>
          <a:prstGeom prst="homePlate">
            <a:avLst/>
          </a:prstGeom>
          <a:solidFill>
            <a:schemeClr val="bg1">
              <a:lumMod val="75000"/>
              <a:lumOff val="25000"/>
            </a:schemeClr>
          </a:solidFill>
          <a:ln w="3810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r>
              <a:rPr lang="en-US" dirty="0" smtClean="0">
                <a:solidFill>
                  <a:srgbClr val="000000"/>
                </a:solidFill>
                <a:latin typeface="Calibri" pitchFamily="34" charset="0"/>
              </a:rPr>
              <a:t>X</a:t>
            </a:r>
          </a:p>
        </p:txBody>
      </p:sp>
      <p:sp>
        <p:nvSpPr>
          <p:cNvPr id="134" name="Pentagon 133"/>
          <p:cNvSpPr/>
          <p:nvPr/>
        </p:nvSpPr>
        <p:spPr bwMode="auto">
          <a:xfrm>
            <a:off x="3657600" y="2618440"/>
            <a:ext cx="685800" cy="304800"/>
          </a:xfrm>
          <a:prstGeom prst="homePlate">
            <a:avLst/>
          </a:prstGeom>
          <a:solidFill>
            <a:schemeClr val="bg1">
              <a:lumMod val="75000"/>
              <a:lumOff val="25000"/>
            </a:schemeClr>
          </a:solidFill>
          <a:ln w="3810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r>
              <a:rPr lang="en-US" dirty="0" smtClean="0">
                <a:solidFill>
                  <a:srgbClr val="000000"/>
                </a:solidFill>
                <a:latin typeface="Calibri" pitchFamily="34" charset="0"/>
              </a:rPr>
              <a:t>X</a:t>
            </a:r>
          </a:p>
        </p:txBody>
      </p:sp>
      <p:sp>
        <p:nvSpPr>
          <p:cNvPr id="137" name="Pentagon 136"/>
          <p:cNvSpPr/>
          <p:nvPr/>
        </p:nvSpPr>
        <p:spPr bwMode="auto">
          <a:xfrm>
            <a:off x="6096000" y="2618440"/>
            <a:ext cx="685800" cy="304800"/>
          </a:xfrm>
          <a:prstGeom prst="homePlate">
            <a:avLst/>
          </a:prstGeom>
          <a:solidFill>
            <a:schemeClr val="bg1">
              <a:lumMod val="75000"/>
              <a:lumOff val="25000"/>
            </a:schemeClr>
          </a:solidFill>
          <a:ln w="3810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r>
              <a:rPr lang="en-US" dirty="0" smtClean="0">
                <a:solidFill>
                  <a:srgbClr val="000000"/>
                </a:solidFill>
                <a:latin typeface="Calibri" pitchFamily="34" charset="0"/>
              </a:rPr>
              <a:t>X</a:t>
            </a:r>
          </a:p>
        </p:txBody>
      </p:sp>
      <p:sp>
        <p:nvSpPr>
          <p:cNvPr id="138" name="Pentagon 137"/>
          <p:cNvSpPr/>
          <p:nvPr/>
        </p:nvSpPr>
        <p:spPr bwMode="auto">
          <a:xfrm>
            <a:off x="6781800" y="2618440"/>
            <a:ext cx="685800" cy="304800"/>
          </a:xfrm>
          <a:prstGeom prst="homePlate">
            <a:avLst/>
          </a:prstGeom>
          <a:solidFill>
            <a:schemeClr val="bg1">
              <a:lumMod val="75000"/>
              <a:lumOff val="25000"/>
            </a:schemeClr>
          </a:solidFill>
          <a:ln w="3810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r>
              <a:rPr lang="en-US" dirty="0" smtClean="0">
                <a:solidFill>
                  <a:srgbClr val="000000"/>
                </a:solidFill>
                <a:latin typeface="Calibri" pitchFamily="34" charset="0"/>
              </a:rPr>
              <a:t>Y</a:t>
            </a:r>
          </a:p>
        </p:txBody>
      </p:sp>
      <p:pic>
        <p:nvPicPr>
          <p:cNvPr id="140" name="Picture 2" descr="C:\Users\eblis\Desktop\tropicalsgroup.png"/>
          <p:cNvPicPr>
            <a:picLocks noChangeAspect="1" noChangeArrowheads="1"/>
          </p:cNvPicPr>
          <p:nvPr/>
        </p:nvPicPr>
        <p:blipFill rotWithShape="1">
          <a:blip r:embed="rId2" cstate="print"/>
          <a:srcRect t="23999" r="69898"/>
          <a:stretch/>
        </p:blipFill>
        <p:spPr bwMode="auto">
          <a:xfrm>
            <a:off x="2077556" y="1626377"/>
            <a:ext cx="493088" cy="539120"/>
          </a:xfrm>
          <a:prstGeom prst="rect">
            <a:avLst/>
          </a:prstGeom>
          <a:noFill/>
        </p:spPr>
      </p:pic>
      <p:pic>
        <p:nvPicPr>
          <p:cNvPr id="141" name="Picture 2" descr="C:\Users\eblis\Desktop\tropicalsgroup.png"/>
          <p:cNvPicPr>
            <a:picLocks noChangeAspect="1" noChangeArrowheads="1"/>
          </p:cNvPicPr>
          <p:nvPr/>
        </p:nvPicPr>
        <p:blipFill rotWithShape="1">
          <a:blip r:embed="rId2" cstate="print"/>
          <a:srcRect l="29741" t="59171" r="27964"/>
          <a:stretch/>
        </p:blipFill>
        <p:spPr bwMode="auto">
          <a:xfrm>
            <a:off x="4233575" y="1710769"/>
            <a:ext cx="905450" cy="378528"/>
          </a:xfrm>
          <a:prstGeom prst="rect">
            <a:avLst/>
          </a:prstGeom>
          <a:noFill/>
        </p:spPr>
      </p:pic>
      <p:pic>
        <p:nvPicPr>
          <p:cNvPr id="142" name="Picture 2" descr="C:\Users\eblis\Desktop\tropicalsgroup.png"/>
          <p:cNvPicPr>
            <a:picLocks noChangeAspect="1" noChangeArrowheads="1"/>
          </p:cNvPicPr>
          <p:nvPr/>
        </p:nvPicPr>
        <p:blipFill rotWithShape="1">
          <a:blip r:embed="rId2" cstate="print"/>
          <a:srcRect l="33473" t="-7796" r="25477" b="49998"/>
          <a:stretch/>
        </p:blipFill>
        <p:spPr bwMode="auto">
          <a:xfrm>
            <a:off x="6829738" y="1738257"/>
            <a:ext cx="530658" cy="323552"/>
          </a:xfrm>
          <a:prstGeom prst="rect">
            <a:avLst/>
          </a:prstGeom>
          <a:noFill/>
        </p:spPr>
      </p:pic>
      <p:sp>
        <p:nvSpPr>
          <p:cNvPr id="161" name="Right Brace 160"/>
          <p:cNvSpPr/>
          <p:nvPr/>
        </p:nvSpPr>
        <p:spPr bwMode="auto">
          <a:xfrm rot="10800000">
            <a:off x="609600" y="3006099"/>
            <a:ext cx="266699" cy="3430805"/>
          </a:xfrm>
          <a:prstGeom prst="rightBrace">
            <a:avLst>
              <a:gd name="adj1" fmla="val 90873"/>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163" name="Rectangle 162"/>
          <p:cNvSpPr/>
          <p:nvPr/>
        </p:nvSpPr>
        <p:spPr>
          <a:xfrm rot="16200000">
            <a:off x="-305428" y="4556791"/>
            <a:ext cx="1406610" cy="338554"/>
          </a:xfrm>
          <a:prstGeom prst="rect">
            <a:avLst/>
          </a:prstGeom>
        </p:spPr>
        <p:txBody>
          <a:bodyPr wrap="square">
            <a:spAutoFit/>
          </a:bodyPr>
          <a:lstStyle/>
          <a:p>
            <a:pPr algn="ctr"/>
            <a:r>
              <a:rPr lang="en-US" sz="1600" dirty="0" smtClean="0">
                <a:solidFill>
                  <a:srgbClr val="FFFFFF"/>
                </a:solidFill>
                <a:latin typeface="Calibri" pitchFamily="34" charset="0"/>
              </a:rPr>
              <a:t>Short Reads</a:t>
            </a:r>
            <a:endParaRPr lang="en-US" sz="1600" dirty="0">
              <a:solidFill>
                <a:srgbClr val="FFFFFF"/>
              </a:solidFill>
              <a:latin typeface="Calibri" pitchFamily="34" charset="0"/>
            </a:endParaRPr>
          </a:p>
        </p:txBody>
      </p:sp>
      <p:sp>
        <p:nvSpPr>
          <p:cNvPr id="47" name="Pentagon 46"/>
          <p:cNvSpPr/>
          <p:nvPr/>
        </p:nvSpPr>
        <p:spPr bwMode="auto">
          <a:xfrm>
            <a:off x="2667000" y="2216297"/>
            <a:ext cx="685800" cy="304800"/>
          </a:xfrm>
          <a:prstGeom prst="homePlate">
            <a:avLst/>
          </a:prstGeom>
          <a:solidFill>
            <a:schemeClr val="bg1">
              <a:lumMod val="75000"/>
              <a:lumOff val="25000"/>
            </a:schemeClr>
          </a:solidFill>
          <a:ln w="3810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r>
              <a:rPr lang="en-US" dirty="0" smtClean="0">
                <a:solidFill>
                  <a:srgbClr val="000000"/>
                </a:solidFill>
                <a:latin typeface="Calibri" pitchFamily="34" charset="0"/>
              </a:rPr>
              <a:t>Y</a:t>
            </a:r>
          </a:p>
        </p:txBody>
      </p:sp>
      <p:sp>
        <p:nvSpPr>
          <p:cNvPr id="48" name="Pentagon 47"/>
          <p:cNvSpPr/>
          <p:nvPr/>
        </p:nvSpPr>
        <p:spPr bwMode="auto">
          <a:xfrm>
            <a:off x="3657600" y="2216297"/>
            <a:ext cx="685800" cy="304800"/>
          </a:xfrm>
          <a:prstGeom prst="homePlate">
            <a:avLst/>
          </a:prstGeom>
          <a:solidFill>
            <a:schemeClr val="bg1">
              <a:lumMod val="75000"/>
              <a:lumOff val="25000"/>
            </a:schemeClr>
          </a:solidFill>
          <a:ln w="3810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r>
              <a:rPr lang="en-US" dirty="0" smtClean="0">
                <a:solidFill>
                  <a:srgbClr val="000000"/>
                </a:solidFill>
                <a:latin typeface="Calibri" pitchFamily="34" charset="0"/>
              </a:rPr>
              <a:t>X</a:t>
            </a:r>
          </a:p>
        </p:txBody>
      </p:sp>
      <p:sp>
        <p:nvSpPr>
          <p:cNvPr id="50" name="Pentagon 49"/>
          <p:cNvSpPr/>
          <p:nvPr/>
        </p:nvSpPr>
        <p:spPr bwMode="auto">
          <a:xfrm>
            <a:off x="5029200" y="2216297"/>
            <a:ext cx="685800" cy="304800"/>
          </a:xfrm>
          <a:prstGeom prst="homePlate">
            <a:avLst/>
          </a:prstGeom>
          <a:solidFill>
            <a:schemeClr val="bg1">
              <a:lumMod val="75000"/>
              <a:lumOff val="25000"/>
            </a:schemeClr>
          </a:solidFill>
          <a:ln w="3810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r>
              <a:rPr lang="en-US" dirty="0" smtClean="0">
                <a:solidFill>
                  <a:srgbClr val="000000"/>
                </a:solidFill>
                <a:latin typeface="Calibri" pitchFamily="34" charset="0"/>
              </a:rPr>
              <a:t>Y</a:t>
            </a:r>
          </a:p>
        </p:txBody>
      </p:sp>
      <p:sp>
        <p:nvSpPr>
          <p:cNvPr id="52" name="Pentagon 51"/>
          <p:cNvSpPr/>
          <p:nvPr/>
        </p:nvSpPr>
        <p:spPr bwMode="auto">
          <a:xfrm>
            <a:off x="6781800" y="2216297"/>
            <a:ext cx="685800" cy="304800"/>
          </a:xfrm>
          <a:prstGeom prst="homePlate">
            <a:avLst/>
          </a:prstGeom>
          <a:solidFill>
            <a:schemeClr val="bg1">
              <a:lumMod val="75000"/>
              <a:lumOff val="25000"/>
            </a:schemeClr>
          </a:solidFill>
          <a:ln w="38100"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r>
              <a:rPr lang="en-US" dirty="0" smtClean="0">
                <a:solidFill>
                  <a:srgbClr val="000000"/>
                </a:solidFill>
                <a:latin typeface="Calibri" pitchFamily="34" charset="0"/>
              </a:rPr>
              <a:t>Y</a:t>
            </a:r>
          </a:p>
        </p:txBody>
      </p:sp>
      <p:sp>
        <p:nvSpPr>
          <p:cNvPr id="82" name="Rectangle 81"/>
          <p:cNvSpPr/>
          <p:nvPr/>
        </p:nvSpPr>
        <p:spPr bwMode="auto">
          <a:xfrm>
            <a:off x="1257300" y="3380440"/>
            <a:ext cx="6858000" cy="457200"/>
          </a:xfrm>
          <a:prstGeom prst="rect">
            <a:avLst/>
          </a:prstGeom>
          <a:solidFill>
            <a:schemeClr val="bg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83" name="Rectangle 82"/>
          <p:cNvSpPr/>
          <p:nvPr/>
        </p:nvSpPr>
        <p:spPr bwMode="auto">
          <a:xfrm>
            <a:off x="1257300" y="4307540"/>
            <a:ext cx="6858000" cy="457200"/>
          </a:xfrm>
          <a:prstGeom prst="rect">
            <a:avLst/>
          </a:prstGeom>
          <a:solidFill>
            <a:schemeClr val="bg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84" name="Rectangle 83"/>
          <p:cNvSpPr/>
          <p:nvPr/>
        </p:nvSpPr>
        <p:spPr bwMode="auto">
          <a:xfrm>
            <a:off x="1257300" y="5221940"/>
            <a:ext cx="6858000" cy="457200"/>
          </a:xfrm>
          <a:prstGeom prst="rect">
            <a:avLst/>
          </a:prstGeom>
          <a:solidFill>
            <a:schemeClr val="bg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85" name="Rectangle 84"/>
          <p:cNvSpPr/>
          <p:nvPr/>
        </p:nvSpPr>
        <p:spPr bwMode="auto">
          <a:xfrm>
            <a:off x="1257300" y="6096000"/>
            <a:ext cx="6858000" cy="457200"/>
          </a:xfrm>
          <a:prstGeom prst="rect">
            <a:avLst/>
          </a:prstGeom>
          <a:solidFill>
            <a:schemeClr val="bg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cxnSp>
        <p:nvCxnSpPr>
          <p:cNvPr id="86" name="Straight Arrow Connector 85"/>
          <p:cNvCxnSpPr/>
          <p:nvPr/>
        </p:nvCxnSpPr>
        <p:spPr bwMode="auto">
          <a:xfrm>
            <a:off x="2102956" y="3037540"/>
            <a:ext cx="342900" cy="304800"/>
          </a:xfrm>
          <a:prstGeom prst="straightConnector1">
            <a:avLst/>
          </a:prstGeom>
          <a:solidFill>
            <a:schemeClr val="accent1"/>
          </a:solidFill>
          <a:ln w="19050" cap="flat" cmpd="sng" algn="ctr">
            <a:solidFill>
              <a:schemeClr val="bg1">
                <a:lumMod val="65000"/>
                <a:lumOff val="35000"/>
              </a:schemeClr>
            </a:solidFill>
            <a:prstDash val="solid"/>
            <a:round/>
            <a:headEnd type="none" w="med" len="med"/>
            <a:tailEnd type="triangle"/>
          </a:ln>
          <a:effectLst/>
        </p:spPr>
      </p:cxnSp>
      <p:cxnSp>
        <p:nvCxnSpPr>
          <p:cNvPr id="87" name="Straight Arrow Connector 86"/>
          <p:cNvCxnSpPr/>
          <p:nvPr/>
        </p:nvCxnSpPr>
        <p:spPr bwMode="auto">
          <a:xfrm>
            <a:off x="3829050" y="3050240"/>
            <a:ext cx="342900" cy="304800"/>
          </a:xfrm>
          <a:prstGeom prst="straightConnector1">
            <a:avLst/>
          </a:prstGeom>
          <a:solidFill>
            <a:schemeClr val="accent1"/>
          </a:solidFill>
          <a:ln w="19050" cap="flat" cmpd="sng" algn="ctr">
            <a:solidFill>
              <a:schemeClr val="bg1">
                <a:lumMod val="65000"/>
                <a:lumOff val="35000"/>
              </a:schemeClr>
            </a:solidFill>
            <a:prstDash val="solid"/>
            <a:round/>
            <a:headEnd type="none" w="med" len="med"/>
            <a:tailEnd type="triangle"/>
          </a:ln>
          <a:effectLst/>
        </p:spPr>
      </p:cxnSp>
      <p:cxnSp>
        <p:nvCxnSpPr>
          <p:cNvPr id="89" name="Straight Arrow Connector 88"/>
          <p:cNvCxnSpPr/>
          <p:nvPr/>
        </p:nvCxnSpPr>
        <p:spPr bwMode="auto">
          <a:xfrm>
            <a:off x="6267450" y="3050240"/>
            <a:ext cx="342900" cy="304800"/>
          </a:xfrm>
          <a:prstGeom prst="straightConnector1">
            <a:avLst/>
          </a:prstGeom>
          <a:solidFill>
            <a:schemeClr val="accent1"/>
          </a:solidFill>
          <a:ln w="19050" cap="flat" cmpd="sng" algn="ctr">
            <a:solidFill>
              <a:schemeClr val="bg1">
                <a:lumMod val="65000"/>
                <a:lumOff val="35000"/>
              </a:schemeClr>
            </a:solidFill>
            <a:prstDash val="solid"/>
            <a:round/>
            <a:headEnd type="none" w="med" len="med"/>
            <a:tailEnd type="triangle"/>
          </a:ln>
          <a:effectLst/>
        </p:spPr>
      </p:cxnSp>
      <p:cxnSp>
        <p:nvCxnSpPr>
          <p:cNvPr id="91" name="Straight Arrow Connector 90"/>
          <p:cNvCxnSpPr/>
          <p:nvPr/>
        </p:nvCxnSpPr>
        <p:spPr bwMode="auto">
          <a:xfrm>
            <a:off x="2781300" y="3943473"/>
            <a:ext cx="342900" cy="304800"/>
          </a:xfrm>
          <a:prstGeom prst="straightConnector1">
            <a:avLst/>
          </a:prstGeom>
          <a:solidFill>
            <a:schemeClr val="accent1"/>
          </a:solidFill>
          <a:ln w="19050" cap="flat" cmpd="sng" algn="ctr">
            <a:solidFill>
              <a:schemeClr val="bg1">
                <a:lumMod val="65000"/>
                <a:lumOff val="35000"/>
              </a:schemeClr>
            </a:solidFill>
            <a:prstDash val="solid"/>
            <a:round/>
            <a:headEnd type="none" w="med" len="med"/>
            <a:tailEnd type="triangle"/>
          </a:ln>
          <a:effectLst/>
        </p:spPr>
      </p:cxnSp>
      <p:cxnSp>
        <p:nvCxnSpPr>
          <p:cNvPr id="92" name="Straight Arrow Connector 91"/>
          <p:cNvCxnSpPr/>
          <p:nvPr/>
        </p:nvCxnSpPr>
        <p:spPr bwMode="auto">
          <a:xfrm>
            <a:off x="5166542" y="3913840"/>
            <a:ext cx="342900" cy="304800"/>
          </a:xfrm>
          <a:prstGeom prst="straightConnector1">
            <a:avLst/>
          </a:prstGeom>
          <a:solidFill>
            <a:schemeClr val="accent1"/>
          </a:solidFill>
          <a:ln w="19050" cap="flat" cmpd="sng" algn="ctr">
            <a:solidFill>
              <a:schemeClr val="bg1">
                <a:lumMod val="65000"/>
                <a:lumOff val="35000"/>
              </a:schemeClr>
            </a:solidFill>
            <a:prstDash val="solid"/>
            <a:round/>
            <a:headEnd type="none" w="med" len="med"/>
            <a:tailEnd type="triangle"/>
          </a:ln>
          <a:effectLst/>
        </p:spPr>
      </p:cxnSp>
      <p:cxnSp>
        <p:nvCxnSpPr>
          <p:cNvPr id="93" name="Straight Arrow Connector 92"/>
          <p:cNvCxnSpPr/>
          <p:nvPr/>
        </p:nvCxnSpPr>
        <p:spPr bwMode="auto">
          <a:xfrm>
            <a:off x="6923617" y="3913840"/>
            <a:ext cx="342900" cy="304800"/>
          </a:xfrm>
          <a:prstGeom prst="straightConnector1">
            <a:avLst/>
          </a:prstGeom>
          <a:solidFill>
            <a:schemeClr val="accent1"/>
          </a:solidFill>
          <a:ln w="19050" cap="flat" cmpd="sng" algn="ctr">
            <a:solidFill>
              <a:schemeClr val="bg1">
                <a:lumMod val="65000"/>
                <a:lumOff val="35000"/>
              </a:schemeClr>
            </a:solidFill>
            <a:prstDash val="solid"/>
            <a:round/>
            <a:headEnd type="none" w="med" len="med"/>
            <a:tailEnd type="triangle"/>
          </a:ln>
          <a:effectLst/>
        </p:spPr>
      </p:cxnSp>
      <p:cxnSp>
        <p:nvCxnSpPr>
          <p:cNvPr id="94" name="Straight Arrow Connector 93"/>
          <p:cNvCxnSpPr/>
          <p:nvPr/>
        </p:nvCxnSpPr>
        <p:spPr bwMode="auto">
          <a:xfrm>
            <a:off x="2781300" y="4383740"/>
            <a:ext cx="342900" cy="304800"/>
          </a:xfrm>
          <a:prstGeom prst="straightConnector1">
            <a:avLst/>
          </a:prstGeom>
          <a:solidFill>
            <a:schemeClr val="accent1"/>
          </a:solidFill>
          <a:ln w="19050" cap="flat" cmpd="sng" algn="ctr">
            <a:solidFill>
              <a:schemeClr val="bg1">
                <a:lumMod val="65000"/>
                <a:lumOff val="35000"/>
              </a:schemeClr>
            </a:solidFill>
            <a:prstDash val="solid"/>
            <a:round/>
            <a:headEnd type="none" w="med" len="med"/>
            <a:tailEnd type="triangle"/>
          </a:ln>
          <a:effectLst/>
        </p:spPr>
      </p:cxnSp>
      <p:cxnSp>
        <p:nvCxnSpPr>
          <p:cNvPr id="95" name="Straight Arrow Connector 94"/>
          <p:cNvCxnSpPr/>
          <p:nvPr/>
        </p:nvCxnSpPr>
        <p:spPr bwMode="auto">
          <a:xfrm>
            <a:off x="5166542" y="4354107"/>
            <a:ext cx="342900" cy="304800"/>
          </a:xfrm>
          <a:prstGeom prst="straightConnector1">
            <a:avLst/>
          </a:prstGeom>
          <a:solidFill>
            <a:schemeClr val="accent1"/>
          </a:solidFill>
          <a:ln w="19050" cap="flat" cmpd="sng" algn="ctr">
            <a:solidFill>
              <a:schemeClr val="bg1">
                <a:lumMod val="65000"/>
                <a:lumOff val="35000"/>
              </a:schemeClr>
            </a:solidFill>
            <a:prstDash val="solid"/>
            <a:round/>
            <a:headEnd type="none" w="med" len="med"/>
            <a:tailEnd type="triangle"/>
          </a:ln>
          <a:effectLst/>
        </p:spPr>
      </p:cxnSp>
      <p:cxnSp>
        <p:nvCxnSpPr>
          <p:cNvPr id="96" name="Straight Arrow Connector 95"/>
          <p:cNvCxnSpPr/>
          <p:nvPr/>
        </p:nvCxnSpPr>
        <p:spPr bwMode="auto">
          <a:xfrm>
            <a:off x="6923617" y="4354107"/>
            <a:ext cx="342900" cy="304800"/>
          </a:xfrm>
          <a:prstGeom prst="straightConnector1">
            <a:avLst/>
          </a:prstGeom>
          <a:solidFill>
            <a:schemeClr val="accent1"/>
          </a:solidFill>
          <a:ln w="19050" cap="flat" cmpd="sng" algn="ctr">
            <a:solidFill>
              <a:schemeClr val="bg1">
                <a:lumMod val="65000"/>
                <a:lumOff val="35000"/>
              </a:schemeClr>
            </a:solidFill>
            <a:prstDash val="solid"/>
            <a:round/>
            <a:headEnd type="none" w="med" len="med"/>
            <a:tailEnd type="triangle"/>
          </a:ln>
          <a:effectLst/>
        </p:spPr>
      </p:cxnSp>
      <p:cxnSp>
        <p:nvCxnSpPr>
          <p:cNvPr id="98" name="Straight Arrow Connector 97"/>
          <p:cNvCxnSpPr/>
          <p:nvPr/>
        </p:nvCxnSpPr>
        <p:spPr bwMode="auto">
          <a:xfrm>
            <a:off x="2152650" y="5298140"/>
            <a:ext cx="342900" cy="304800"/>
          </a:xfrm>
          <a:prstGeom prst="straightConnector1">
            <a:avLst/>
          </a:prstGeom>
          <a:solidFill>
            <a:schemeClr val="accent1"/>
          </a:solidFill>
          <a:ln w="19050" cap="flat" cmpd="sng" algn="ctr">
            <a:solidFill>
              <a:schemeClr val="bg1">
                <a:lumMod val="65000"/>
                <a:lumOff val="35000"/>
              </a:schemeClr>
            </a:solidFill>
            <a:prstDash val="solid"/>
            <a:round/>
            <a:headEnd type="none" w="med" len="med"/>
            <a:tailEnd type="triangle"/>
          </a:ln>
          <a:effectLst/>
        </p:spPr>
      </p:cxnSp>
      <p:cxnSp>
        <p:nvCxnSpPr>
          <p:cNvPr id="99" name="Straight Arrow Connector 98"/>
          <p:cNvCxnSpPr/>
          <p:nvPr/>
        </p:nvCxnSpPr>
        <p:spPr bwMode="auto">
          <a:xfrm>
            <a:off x="3829050" y="5289673"/>
            <a:ext cx="342900" cy="304800"/>
          </a:xfrm>
          <a:prstGeom prst="straightConnector1">
            <a:avLst/>
          </a:prstGeom>
          <a:solidFill>
            <a:schemeClr val="accent1"/>
          </a:solidFill>
          <a:ln w="19050" cap="flat" cmpd="sng" algn="ctr">
            <a:solidFill>
              <a:schemeClr val="bg1">
                <a:lumMod val="65000"/>
                <a:lumOff val="35000"/>
              </a:schemeClr>
            </a:solidFill>
            <a:prstDash val="solid"/>
            <a:round/>
            <a:headEnd type="none" w="med" len="med"/>
            <a:tailEnd type="triangle"/>
          </a:ln>
          <a:effectLst/>
        </p:spPr>
      </p:cxnSp>
      <p:cxnSp>
        <p:nvCxnSpPr>
          <p:cNvPr id="100" name="Straight Arrow Connector 99"/>
          <p:cNvCxnSpPr/>
          <p:nvPr/>
        </p:nvCxnSpPr>
        <p:spPr bwMode="auto">
          <a:xfrm>
            <a:off x="6267450" y="5298140"/>
            <a:ext cx="342900" cy="304800"/>
          </a:xfrm>
          <a:prstGeom prst="straightConnector1">
            <a:avLst/>
          </a:prstGeom>
          <a:solidFill>
            <a:schemeClr val="accent1"/>
          </a:solidFill>
          <a:ln w="19050" cap="flat" cmpd="sng" algn="ctr">
            <a:solidFill>
              <a:schemeClr val="bg1">
                <a:lumMod val="65000"/>
                <a:lumOff val="35000"/>
              </a:schemeClr>
            </a:solidFill>
            <a:prstDash val="solid"/>
            <a:round/>
            <a:headEnd type="none" w="med" len="med"/>
            <a:tailEnd type="triangle"/>
          </a:ln>
          <a:effectLst/>
        </p:spPr>
      </p:cxnSp>
      <p:cxnSp>
        <p:nvCxnSpPr>
          <p:cNvPr id="101" name="Straight Arrow Connector 100"/>
          <p:cNvCxnSpPr/>
          <p:nvPr/>
        </p:nvCxnSpPr>
        <p:spPr bwMode="auto">
          <a:xfrm>
            <a:off x="2781300" y="5755340"/>
            <a:ext cx="342900" cy="304800"/>
          </a:xfrm>
          <a:prstGeom prst="straightConnector1">
            <a:avLst/>
          </a:prstGeom>
          <a:solidFill>
            <a:schemeClr val="accent1"/>
          </a:solidFill>
          <a:ln w="19050" cap="flat" cmpd="sng" algn="ctr">
            <a:solidFill>
              <a:schemeClr val="bg1">
                <a:lumMod val="65000"/>
                <a:lumOff val="35000"/>
              </a:schemeClr>
            </a:solidFill>
            <a:prstDash val="solid"/>
            <a:round/>
            <a:headEnd type="none" w="med" len="med"/>
            <a:tailEnd type="triangle"/>
          </a:ln>
          <a:effectLst/>
        </p:spPr>
      </p:cxnSp>
      <p:cxnSp>
        <p:nvCxnSpPr>
          <p:cNvPr id="102" name="Straight Arrow Connector 101"/>
          <p:cNvCxnSpPr/>
          <p:nvPr/>
        </p:nvCxnSpPr>
        <p:spPr bwMode="auto">
          <a:xfrm>
            <a:off x="5166542" y="5755340"/>
            <a:ext cx="342900" cy="304800"/>
          </a:xfrm>
          <a:prstGeom prst="straightConnector1">
            <a:avLst/>
          </a:prstGeom>
          <a:solidFill>
            <a:schemeClr val="accent1"/>
          </a:solidFill>
          <a:ln w="19050" cap="flat" cmpd="sng" algn="ctr">
            <a:solidFill>
              <a:schemeClr val="bg1">
                <a:lumMod val="65000"/>
                <a:lumOff val="35000"/>
              </a:schemeClr>
            </a:solidFill>
            <a:prstDash val="solid"/>
            <a:round/>
            <a:headEnd type="none" w="med" len="med"/>
            <a:tailEnd type="triangle"/>
          </a:ln>
          <a:effectLst/>
        </p:spPr>
      </p:cxnSp>
      <p:cxnSp>
        <p:nvCxnSpPr>
          <p:cNvPr id="103" name="Straight Arrow Connector 102"/>
          <p:cNvCxnSpPr/>
          <p:nvPr/>
        </p:nvCxnSpPr>
        <p:spPr bwMode="auto">
          <a:xfrm>
            <a:off x="6923617" y="5755340"/>
            <a:ext cx="342900" cy="304800"/>
          </a:xfrm>
          <a:prstGeom prst="straightConnector1">
            <a:avLst/>
          </a:prstGeom>
          <a:solidFill>
            <a:schemeClr val="accent1"/>
          </a:solidFill>
          <a:ln w="19050" cap="flat" cmpd="sng" algn="ctr">
            <a:solidFill>
              <a:schemeClr val="bg1">
                <a:lumMod val="65000"/>
                <a:lumOff val="35000"/>
              </a:schemeClr>
            </a:solidFill>
            <a:prstDash val="solid"/>
            <a:round/>
            <a:headEnd type="none" w="med" len="med"/>
            <a:tailEnd type="triangle"/>
          </a:ln>
          <a:effectLst/>
        </p:spPr>
      </p:cxnSp>
      <p:cxnSp>
        <p:nvCxnSpPr>
          <p:cNvPr id="62" name="Straight Arrow Connector 61"/>
          <p:cNvCxnSpPr/>
          <p:nvPr/>
        </p:nvCxnSpPr>
        <p:spPr bwMode="auto">
          <a:xfrm>
            <a:off x="1466850" y="3435473"/>
            <a:ext cx="342900" cy="304800"/>
          </a:xfrm>
          <a:prstGeom prst="straightConnector1">
            <a:avLst/>
          </a:prstGeom>
          <a:solidFill>
            <a:schemeClr val="accent1"/>
          </a:solidFill>
          <a:ln w="57150" cap="rnd" cmpd="sng" algn="ctr">
            <a:solidFill>
              <a:srgbClr val="FFFF00"/>
            </a:solidFill>
            <a:prstDash val="solid"/>
            <a:round/>
            <a:headEnd type="none" w="med" len="med"/>
            <a:tailEnd type="triangle" w="sm" len="sm"/>
          </a:ln>
          <a:effectLst>
            <a:glow rad="101600">
              <a:schemeClr val="tx1">
                <a:alpha val="60000"/>
              </a:schemeClr>
            </a:glow>
          </a:effectLst>
        </p:spPr>
      </p:cxnSp>
      <p:cxnSp>
        <p:nvCxnSpPr>
          <p:cNvPr id="63" name="Straight Arrow Connector 62"/>
          <p:cNvCxnSpPr/>
          <p:nvPr/>
        </p:nvCxnSpPr>
        <p:spPr bwMode="auto">
          <a:xfrm>
            <a:off x="4495800" y="4840940"/>
            <a:ext cx="342900" cy="304800"/>
          </a:xfrm>
          <a:prstGeom prst="straightConnector1">
            <a:avLst/>
          </a:prstGeom>
          <a:solidFill>
            <a:schemeClr val="accent1"/>
          </a:solidFill>
          <a:ln w="57150" cap="rnd" cmpd="sng" algn="ctr">
            <a:solidFill>
              <a:srgbClr val="7030A0"/>
            </a:solidFill>
            <a:prstDash val="solid"/>
            <a:round/>
            <a:headEnd type="none" w="med" len="med"/>
            <a:tailEnd type="triangle" w="sm" len="sm"/>
          </a:ln>
          <a:effectLst>
            <a:glow rad="101600">
              <a:schemeClr val="tx1">
                <a:alpha val="60000"/>
              </a:schemeClr>
            </a:glow>
          </a:effectLst>
        </p:spPr>
      </p:cxnSp>
      <p:cxnSp>
        <p:nvCxnSpPr>
          <p:cNvPr id="64" name="Straight Arrow Connector 63"/>
          <p:cNvCxnSpPr/>
          <p:nvPr/>
        </p:nvCxnSpPr>
        <p:spPr bwMode="auto">
          <a:xfrm>
            <a:off x="7639050" y="6185645"/>
            <a:ext cx="342900" cy="304800"/>
          </a:xfrm>
          <a:prstGeom prst="straightConnector1">
            <a:avLst/>
          </a:prstGeom>
          <a:solidFill>
            <a:schemeClr val="accent1"/>
          </a:solidFill>
          <a:ln w="57150" cap="rnd" cmpd="sng" algn="ctr">
            <a:solidFill>
              <a:srgbClr val="00B050"/>
            </a:solidFill>
            <a:prstDash val="solid"/>
            <a:round/>
            <a:headEnd type="none" w="med" len="med"/>
            <a:tailEnd type="triangle" w="sm" len="sm"/>
          </a:ln>
          <a:effectLst>
            <a:glow rad="101600">
              <a:schemeClr val="tx1">
                <a:alpha val="60000"/>
              </a:schemeClr>
            </a:glow>
          </a:effectLst>
        </p:spPr>
      </p:cxnSp>
      <p:sp>
        <p:nvSpPr>
          <p:cNvPr id="65" name="Right Brace 64"/>
          <p:cNvSpPr/>
          <p:nvPr/>
        </p:nvSpPr>
        <p:spPr bwMode="auto">
          <a:xfrm rot="16200000">
            <a:off x="4557809" y="-1955055"/>
            <a:ext cx="266699" cy="6924489"/>
          </a:xfrm>
          <a:prstGeom prst="rightBrace">
            <a:avLst>
              <a:gd name="adj1" fmla="val 75000"/>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27" name="Pentagon 26"/>
          <p:cNvSpPr/>
          <p:nvPr/>
        </p:nvSpPr>
        <p:spPr bwMode="auto">
          <a:xfrm>
            <a:off x="1295400" y="2618440"/>
            <a:ext cx="685800" cy="304800"/>
          </a:xfrm>
          <a:prstGeom prst="homePlate">
            <a:avLst/>
          </a:prstGeom>
          <a:solidFill>
            <a:srgbClr val="FFFF00"/>
          </a:solidFill>
          <a:ln w="38100" cap="flat" cmpd="sng" algn="ctr">
            <a:noFill/>
            <a:prstDash val="solid"/>
            <a:round/>
            <a:headEnd type="none" w="med" len="med"/>
            <a:tailEnd type="none" w="med" len="med"/>
          </a:ln>
          <a:effectLst>
            <a:glow rad="101600">
              <a:schemeClr val="tx1">
                <a:alpha val="60000"/>
              </a:schemeClr>
            </a:glow>
          </a:effectLst>
        </p:spPr>
        <p:txBody>
          <a:bodyPr vert="horz" wrap="none" lIns="0" tIns="0" rIns="0" bIns="0" numCol="1" rtlCol="0" anchor="ctr" anchorCtr="0" compatLnSpc="1">
            <a:prstTxWarp prst="textNoShape">
              <a:avLst/>
            </a:prstTxWarp>
          </a:bodyPr>
          <a:lstStyle/>
          <a:p>
            <a:pPr algn="ctr"/>
            <a:r>
              <a:rPr lang="en-US" b="1" dirty="0" smtClean="0">
                <a:solidFill>
                  <a:srgbClr val="000000"/>
                </a:solidFill>
                <a:latin typeface="Calibri" pitchFamily="34" charset="0"/>
              </a:rPr>
              <a:t>A</a:t>
            </a:r>
          </a:p>
        </p:txBody>
      </p:sp>
      <p:sp>
        <p:nvSpPr>
          <p:cNvPr id="135" name="Pentagon 134"/>
          <p:cNvSpPr/>
          <p:nvPr/>
        </p:nvSpPr>
        <p:spPr bwMode="auto">
          <a:xfrm>
            <a:off x="4343400" y="2618440"/>
            <a:ext cx="685800" cy="304800"/>
          </a:xfrm>
          <a:prstGeom prst="homePlate">
            <a:avLst/>
          </a:prstGeom>
          <a:solidFill>
            <a:srgbClr val="7030A0"/>
          </a:solidFill>
          <a:ln w="38100" cap="flat" cmpd="sng" algn="ctr">
            <a:noFill/>
            <a:prstDash val="solid"/>
            <a:round/>
            <a:headEnd type="none" w="med" len="med"/>
            <a:tailEnd type="none" w="med" len="med"/>
          </a:ln>
          <a:effectLst>
            <a:glow rad="101600">
              <a:schemeClr val="tx1">
                <a:alpha val="60000"/>
              </a:schemeClr>
            </a:glow>
          </a:effectLst>
        </p:spPr>
        <p:txBody>
          <a:bodyPr vert="horz" wrap="none" lIns="0" tIns="0" rIns="0" bIns="0" numCol="1" rtlCol="0" anchor="ctr" anchorCtr="0" compatLnSpc="1">
            <a:prstTxWarp prst="textNoShape">
              <a:avLst/>
            </a:prstTxWarp>
          </a:bodyPr>
          <a:lstStyle/>
          <a:p>
            <a:pPr algn="ctr"/>
            <a:r>
              <a:rPr lang="en-US" b="1" dirty="0" smtClean="0">
                <a:solidFill>
                  <a:srgbClr val="000000"/>
                </a:solidFill>
                <a:latin typeface="Calibri" pitchFamily="34" charset="0"/>
              </a:rPr>
              <a:t>B</a:t>
            </a:r>
          </a:p>
        </p:txBody>
      </p:sp>
      <p:sp>
        <p:nvSpPr>
          <p:cNvPr id="139" name="Pentagon 138"/>
          <p:cNvSpPr/>
          <p:nvPr/>
        </p:nvSpPr>
        <p:spPr bwMode="auto">
          <a:xfrm>
            <a:off x="7467600" y="2618440"/>
            <a:ext cx="685800" cy="304800"/>
          </a:xfrm>
          <a:prstGeom prst="homePlate">
            <a:avLst/>
          </a:prstGeom>
          <a:solidFill>
            <a:srgbClr val="00B050"/>
          </a:solidFill>
          <a:ln w="38100" cap="flat" cmpd="sng" algn="ctr">
            <a:noFill/>
            <a:prstDash val="solid"/>
            <a:round/>
            <a:headEnd type="none" w="med" len="med"/>
            <a:tailEnd type="none" w="med" len="med"/>
          </a:ln>
          <a:effectLst>
            <a:glow rad="101600">
              <a:schemeClr val="tx1">
                <a:alpha val="60000"/>
              </a:schemeClr>
            </a:glow>
          </a:effectLst>
        </p:spPr>
        <p:txBody>
          <a:bodyPr vert="horz" wrap="none" lIns="0" tIns="0" rIns="0" bIns="0" numCol="1" rtlCol="0" anchor="ctr" anchorCtr="0" compatLnSpc="1">
            <a:prstTxWarp prst="textNoShape">
              <a:avLst/>
            </a:prstTxWarp>
          </a:bodyPr>
          <a:lstStyle/>
          <a:p>
            <a:pPr algn="ctr"/>
            <a:r>
              <a:rPr lang="en-US" b="1" dirty="0" smtClean="0">
                <a:solidFill>
                  <a:srgbClr val="000000"/>
                </a:solidFill>
                <a:latin typeface="Calibri" pitchFamily="34" charset="0"/>
              </a:rPr>
              <a:t>C</a:t>
            </a:r>
          </a:p>
        </p:txBody>
      </p:sp>
      <p:sp>
        <p:nvSpPr>
          <p:cNvPr id="45" name="Pentagon 44"/>
          <p:cNvSpPr/>
          <p:nvPr/>
        </p:nvSpPr>
        <p:spPr bwMode="auto">
          <a:xfrm>
            <a:off x="1295400" y="2216297"/>
            <a:ext cx="685800" cy="304800"/>
          </a:xfrm>
          <a:prstGeom prst="homePlate">
            <a:avLst/>
          </a:prstGeom>
          <a:solidFill>
            <a:srgbClr val="FFFF00"/>
          </a:solidFill>
          <a:ln w="38100" cap="flat" cmpd="sng" algn="ctr">
            <a:noFill/>
            <a:prstDash val="solid"/>
            <a:round/>
            <a:headEnd type="none" w="med" len="med"/>
            <a:tailEnd type="none" w="med" len="med"/>
          </a:ln>
          <a:effectLst>
            <a:glow rad="101600">
              <a:schemeClr val="tx1">
                <a:alpha val="60000"/>
              </a:schemeClr>
            </a:glow>
          </a:effectLst>
        </p:spPr>
        <p:txBody>
          <a:bodyPr vert="horz" wrap="none" lIns="0" tIns="0" rIns="0" bIns="0" numCol="1" rtlCol="0" anchor="ctr" anchorCtr="0" compatLnSpc="1">
            <a:prstTxWarp prst="textNoShape">
              <a:avLst/>
            </a:prstTxWarp>
          </a:bodyPr>
          <a:lstStyle/>
          <a:p>
            <a:pPr algn="ctr"/>
            <a:r>
              <a:rPr lang="en-US" b="1" dirty="0" smtClean="0">
                <a:solidFill>
                  <a:srgbClr val="000000"/>
                </a:solidFill>
                <a:latin typeface="Calibri" pitchFamily="34" charset="0"/>
              </a:rPr>
              <a:t>A</a:t>
            </a:r>
          </a:p>
        </p:txBody>
      </p:sp>
      <p:sp>
        <p:nvSpPr>
          <p:cNvPr id="49" name="Pentagon 48"/>
          <p:cNvSpPr/>
          <p:nvPr/>
        </p:nvSpPr>
        <p:spPr bwMode="auto">
          <a:xfrm>
            <a:off x="4343400" y="2216297"/>
            <a:ext cx="685800" cy="304800"/>
          </a:xfrm>
          <a:prstGeom prst="homePlate">
            <a:avLst/>
          </a:prstGeom>
          <a:solidFill>
            <a:srgbClr val="7030A0"/>
          </a:solidFill>
          <a:ln w="38100" cap="flat" cmpd="sng" algn="ctr">
            <a:noFill/>
            <a:prstDash val="solid"/>
            <a:round/>
            <a:headEnd type="none" w="med" len="med"/>
            <a:tailEnd type="none" w="med" len="med"/>
          </a:ln>
          <a:effectLst>
            <a:glow rad="101600">
              <a:schemeClr val="tx1">
                <a:alpha val="60000"/>
              </a:schemeClr>
            </a:glow>
          </a:effectLst>
        </p:spPr>
        <p:txBody>
          <a:bodyPr vert="horz" wrap="none" lIns="0" tIns="0" rIns="0" bIns="0" numCol="1" rtlCol="0" anchor="ctr" anchorCtr="0" compatLnSpc="1">
            <a:prstTxWarp prst="textNoShape">
              <a:avLst/>
            </a:prstTxWarp>
          </a:bodyPr>
          <a:lstStyle/>
          <a:p>
            <a:pPr algn="ctr"/>
            <a:r>
              <a:rPr lang="en-US" b="1" dirty="0" smtClean="0">
                <a:solidFill>
                  <a:srgbClr val="000000"/>
                </a:solidFill>
                <a:latin typeface="Calibri" pitchFamily="34" charset="0"/>
              </a:rPr>
              <a:t>B</a:t>
            </a:r>
          </a:p>
        </p:txBody>
      </p:sp>
      <p:sp>
        <p:nvSpPr>
          <p:cNvPr id="53" name="Pentagon 52"/>
          <p:cNvSpPr/>
          <p:nvPr/>
        </p:nvSpPr>
        <p:spPr bwMode="auto">
          <a:xfrm>
            <a:off x="7467600" y="2216297"/>
            <a:ext cx="685800" cy="304800"/>
          </a:xfrm>
          <a:prstGeom prst="homePlate">
            <a:avLst/>
          </a:prstGeom>
          <a:solidFill>
            <a:srgbClr val="00B050"/>
          </a:solidFill>
          <a:ln w="38100" cap="flat" cmpd="sng" algn="ctr">
            <a:noFill/>
            <a:prstDash val="solid"/>
            <a:round/>
            <a:headEnd type="none" w="med" len="med"/>
            <a:tailEnd type="none" w="med" len="med"/>
          </a:ln>
          <a:effectLst>
            <a:glow rad="101600">
              <a:schemeClr val="tx1">
                <a:alpha val="60000"/>
              </a:schemeClr>
            </a:glow>
          </a:effectLst>
        </p:spPr>
        <p:txBody>
          <a:bodyPr vert="horz" wrap="none" lIns="0" tIns="0" rIns="0" bIns="0" numCol="1" rtlCol="0" anchor="ctr" anchorCtr="0" compatLnSpc="1">
            <a:prstTxWarp prst="textNoShape">
              <a:avLst/>
            </a:prstTxWarp>
          </a:bodyPr>
          <a:lstStyle/>
          <a:p>
            <a:pPr algn="ctr"/>
            <a:r>
              <a:rPr lang="en-US" b="1" dirty="0" smtClean="0">
                <a:solidFill>
                  <a:srgbClr val="000000"/>
                </a:solidFill>
                <a:latin typeface="Calibri" pitchFamily="34" charset="0"/>
              </a:rPr>
              <a:t>C</a:t>
            </a:r>
          </a:p>
        </p:txBody>
      </p:sp>
      <p:sp>
        <p:nvSpPr>
          <p:cNvPr id="59" name="Rectangle 58"/>
          <p:cNvSpPr/>
          <p:nvPr/>
        </p:nvSpPr>
        <p:spPr>
          <a:xfrm>
            <a:off x="3543925" y="1070237"/>
            <a:ext cx="2286000" cy="338554"/>
          </a:xfrm>
          <a:prstGeom prst="rect">
            <a:avLst/>
          </a:prstGeom>
        </p:spPr>
        <p:txBody>
          <a:bodyPr wrap="square">
            <a:spAutoFit/>
          </a:bodyPr>
          <a:lstStyle/>
          <a:p>
            <a:pPr algn="ctr"/>
            <a:r>
              <a:rPr lang="en-US" sz="1600" dirty="0" smtClean="0">
                <a:solidFill>
                  <a:srgbClr val="FFFFFF"/>
                </a:solidFill>
                <a:latin typeface="Calibri" pitchFamily="34" charset="0"/>
              </a:rPr>
              <a:t>Reference Genomes</a:t>
            </a:r>
            <a:endParaRPr lang="en-US" sz="1600" dirty="0">
              <a:solidFill>
                <a:srgbClr val="FFFFFF"/>
              </a:solidFill>
              <a:latin typeface="Calibri" pitchFamily="34" charset="0"/>
            </a:endParaRPr>
          </a:p>
        </p:txBody>
      </p:sp>
      <p:sp>
        <p:nvSpPr>
          <p:cNvPr id="60" name="Title 1"/>
          <p:cNvSpPr txBox="1">
            <a:spLocks/>
          </p:cNvSpPr>
          <p:nvPr/>
        </p:nvSpPr>
        <p:spPr bwMode="auto">
          <a:xfrm>
            <a:off x="914400" y="762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algn="l" eaLnBrk="1" hangingPunct="1">
              <a:lnSpc>
                <a:spcPts val="3200"/>
              </a:lnSpc>
            </a:pPr>
            <a:r>
              <a:rPr lang="en-US" sz="3200" b="1" kern="0" dirty="0" err="1" smtClean="0">
                <a:solidFill>
                  <a:srgbClr val="F8DCDC"/>
                </a:solidFill>
                <a:latin typeface="Calibri" pitchFamily="34" charset="0"/>
                <a:ea typeface="ＭＳ Ｐゴシック"/>
              </a:rPr>
              <a:t>MetaPhlAn</a:t>
            </a:r>
            <a:endParaRPr lang="en-US" sz="3200" b="1" kern="0" dirty="0" smtClean="0">
              <a:solidFill>
                <a:srgbClr val="F8DCDC"/>
              </a:solidFill>
              <a:latin typeface="Calibri" pitchFamily="34" charset="0"/>
              <a:ea typeface="ＭＳ Ｐゴシック"/>
            </a:endParaRPr>
          </a:p>
          <a:p>
            <a:pPr algn="l" eaLnBrk="1" hangingPunct="1">
              <a:lnSpc>
                <a:spcPts val="3200"/>
              </a:lnSpc>
            </a:pPr>
            <a:r>
              <a:rPr lang="en-US" sz="3200" u="sng" kern="0" dirty="0" err="1" smtClean="0">
                <a:solidFill>
                  <a:srgbClr val="F8DCDC"/>
                </a:solidFill>
                <a:latin typeface="Calibri" pitchFamily="34" charset="0"/>
                <a:ea typeface="ＭＳ Ｐゴシック"/>
              </a:rPr>
              <a:t>Meta</a:t>
            </a:r>
            <a:r>
              <a:rPr lang="en-US" sz="3200" kern="0" dirty="0" err="1" smtClean="0">
                <a:solidFill>
                  <a:srgbClr val="F8DCDC"/>
                </a:solidFill>
                <a:latin typeface="Calibri" pitchFamily="34" charset="0"/>
                <a:ea typeface="ＭＳ Ｐゴシック"/>
              </a:rPr>
              <a:t>genomic</a:t>
            </a:r>
            <a:r>
              <a:rPr lang="en-US" sz="3200" kern="0" dirty="0" smtClean="0">
                <a:solidFill>
                  <a:srgbClr val="F8DCDC"/>
                </a:solidFill>
                <a:latin typeface="Calibri" pitchFamily="34" charset="0"/>
                <a:ea typeface="ＭＳ Ｐゴシック"/>
              </a:rPr>
              <a:t> </a:t>
            </a:r>
            <a:r>
              <a:rPr lang="en-US" sz="3200" u="sng" kern="0" dirty="0" smtClean="0">
                <a:solidFill>
                  <a:srgbClr val="F8DCDC"/>
                </a:solidFill>
                <a:latin typeface="Calibri" pitchFamily="34" charset="0"/>
                <a:ea typeface="ＭＳ Ｐゴシック"/>
              </a:rPr>
              <a:t>Ph</a:t>
            </a:r>
            <a:r>
              <a:rPr lang="en-US" sz="3200" kern="0" dirty="0" smtClean="0">
                <a:solidFill>
                  <a:srgbClr val="F8DCDC"/>
                </a:solidFill>
                <a:latin typeface="Calibri" pitchFamily="34" charset="0"/>
                <a:ea typeface="ＭＳ Ｐゴシック"/>
              </a:rPr>
              <a:t>y</a:t>
            </a:r>
            <a:r>
              <a:rPr lang="en-US" sz="3200" u="sng" kern="0" dirty="0" smtClean="0">
                <a:solidFill>
                  <a:srgbClr val="F8DCDC"/>
                </a:solidFill>
                <a:latin typeface="Calibri" pitchFamily="34" charset="0"/>
                <a:ea typeface="ＭＳ Ｐゴシック"/>
              </a:rPr>
              <a:t>l</a:t>
            </a:r>
            <a:r>
              <a:rPr lang="en-US" sz="3200" kern="0" dirty="0" smtClean="0">
                <a:solidFill>
                  <a:srgbClr val="F8DCDC"/>
                </a:solidFill>
                <a:latin typeface="Calibri" pitchFamily="34" charset="0"/>
                <a:ea typeface="ＭＳ Ｐゴシック"/>
              </a:rPr>
              <a:t>ogenic </a:t>
            </a:r>
            <a:r>
              <a:rPr lang="en-US" sz="3200" u="sng" kern="0" dirty="0" smtClean="0">
                <a:solidFill>
                  <a:srgbClr val="F8DCDC"/>
                </a:solidFill>
                <a:latin typeface="Calibri" pitchFamily="34" charset="0"/>
                <a:ea typeface="ＭＳ Ｐゴシック"/>
              </a:rPr>
              <a:t>An</a:t>
            </a:r>
            <a:r>
              <a:rPr lang="en-US" sz="3200" kern="0" dirty="0" smtClean="0">
                <a:solidFill>
                  <a:srgbClr val="F8DCDC"/>
                </a:solidFill>
                <a:latin typeface="Calibri" pitchFamily="34" charset="0"/>
                <a:ea typeface="ＭＳ Ｐゴシック"/>
              </a:rPr>
              <a:t>alysis</a:t>
            </a:r>
          </a:p>
        </p:txBody>
      </p:sp>
    </p:spTree>
    <p:extLst>
      <p:ext uri="{BB962C8B-B14F-4D97-AF65-F5344CB8AC3E}">
        <p14:creationId xmlns:p14="http://schemas.microsoft.com/office/powerpoint/2010/main" val="3663631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Vboxsvr\dropbox\Fig1_v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t="2703" r="-1224" b="51232"/>
          <a:stretch/>
        </p:blipFill>
        <p:spPr bwMode="auto">
          <a:xfrm>
            <a:off x="171734" y="1000089"/>
            <a:ext cx="8896066" cy="43294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76200" y="1066800"/>
            <a:ext cx="3048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8" name="Rectangle 7"/>
          <p:cNvSpPr/>
          <p:nvPr/>
        </p:nvSpPr>
        <p:spPr bwMode="auto">
          <a:xfrm>
            <a:off x="4660900" y="1066800"/>
            <a:ext cx="3048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
        <p:nvSpPr>
          <p:cNvPr id="9" name="TextBox 8"/>
          <p:cNvSpPr txBox="1"/>
          <p:nvPr/>
        </p:nvSpPr>
        <p:spPr>
          <a:xfrm>
            <a:off x="1752600" y="5105400"/>
            <a:ext cx="1371600" cy="461665"/>
          </a:xfrm>
          <a:prstGeom prst="rect">
            <a:avLst/>
          </a:prstGeom>
          <a:solidFill>
            <a:schemeClr val="bg1"/>
          </a:solidFill>
        </p:spPr>
        <p:txBody>
          <a:bodyPr wrap="square" rtlCol="0">
            <a:spAutoFit/>
          </a:bodyPr>
          <a:lstStyle/>
          <a:p>
            <a:pPr algn="ctr"/>
            <a:r>
              <a:rPr lang="en-US" dirty="0" smtClean="0">
                <a:solidFill>
                  <a:srgbClr val="FFFFFF"/>
                </a:solidFill>
                <a:latin typeface="Calibri" pitchFamily="34" charset="0"/>
              </a:rPr>
              <a:t>Species</a:t>
            </a:r>
            <a:endParaRPr lang="en-US" dirty="0">
              <a:solidFill>
                <a:srgbClr val="FFFFFF"/>
              </a:solidFill>
              <a:latin typeface="Calibri" pitchFamily="34" charset="0"/>
            </a:endParaRPr>
          </a:p>
        </p:txBody>
      </p:sp>
      <p:sp>
        <p:nvSpPr>
          <p:cNvPr id="10" name="TextBox 9"/>
          <p:cNvSpPr txBox="1"/>
          <p:nvPr/>
        </p:nvSpPr>
        <p:spPr>
          <a:xfrm>
            <a:off x="6248400" y="5105400"/>
            <a:ext cx="1524000" cy="461665"/>
          </a:xfrm>
          <a:prstGeom prst="rect">
            <a:avLst/>
          </a:prstGeom>
          <a:solidFill>
            <a:schemeClr val="bg1"/>
          </a:solidFill>
        </p:spPr>
        <p:txBody>
          <a:bodyPr wrap="square" rtlCol="0">
            <a:spAutoFit/>
          </a:bodyPr>
          <a:lstStyle/>
          <a:p>
            <a:pPr algn="ctr"/>
            <a:r>
              <a:rPr lang="en-US" dirty="0" smtClean="0">
                <a:solidFill>
                  <a:srgbClr val="FFFFFF"/>
                </a:solidFill>
                <a:latin typeface="Calibri" pitchFamily="34" charset="0"/>
              </a:rPr>
              <a:t>Classes</a:t>
            </a:r>
            <a:endParaRPr lang="en-US" dirty="0">
              <a:solidFill>
                <a:srgbClr val="FFFFFF"/>
              </a:solidFill>
              <a:latin typeface="Calibri" pitchFamily="34" charset="0"/>
            </a:endParaRPr>
          </a:p>
        </p:txBody>
      </p:sp>
      <p:sp>
        <p:nvSpPr>
          <p:cNvPr id="11" name="TextBox 10"/>
          <p:cNvSpPr txBox="1"/>
          <p:nvPr/>
        </p:nvSpPr>
        <p:spPr>
          <a:xfrm>
            <a:off x="381000" y="5955268"/>
            <a:ext cx="8305800" cy="369332"/>
          </a:xfrm>
          <a:prstGeom prst="rect">
            <a:avLst/>
          </a:prstGeom>
          <a:noFill/>
        </p:spPr>
        <p:txBody>
          <a:bodyPr wrap="square" rtlCol="0">
            <a:spAutoFit/>
          </a:bodyPr>
          <a:lstStyle/>
          <a:p>
            <a:pPr algn="ctr"/>
            <a:r>
              <a:rPr lang="en-US" sz="1800" dirty="0" smtClean="0">
                <a:solidFill>
                  <a:srgbClr val="FFFFFF"/>
                </a:solidFill>
                <a:latin typeface="Calibri" pitchFamily="34" charset="0"/>
              </a:rPr>
              <a:t>(Validation on high-complexity uniformly distributed synthetic </a:t>
            </a:r>
            <a:r>
              <a:rPr lang="en-US" sz="1800" dirty="0" err="1" smtClean="0">
                <a:solidFill>
                  <a:srgbClr val="FFFFFF"/>
                </a:solidFill>
                <a:latin typeface="Calibri" pitchFamily="34" charset="0"/>
              </a:rPr>
              <a:t>metagenomes</a:t>
            </a:r>
            <a:r>
              <a:rPr lang="en-US" sz="1800" dirty="0" smtClean="0">
                <a:solidFill>
                  <a:srgbClr val="FFFFFF"/>
                </a:solidFill>
                <a:latin typeface="Calibri" pitchFamily="34" charset="0"/>
              </a:rPr>
              <a:t>.)</a:t>
            </a:r>
            <a:endParaRPr lang="en-US" sz="1800" dirty="0">
              <a:solidFill>
                <a:srgbClr val="FFFFFF"/>
              </a:solidFill>
              <a:latin typeface="Calibri" pitchFamily="34" charset="0"/>
            </a:endParaRPr>
          </a:p>
        </p:txBody>
      </p:sp>
      <p:sp>
        <p:nvSpPr>
          <p:cNvPr id="19" name="Title 1"/>
          <p:cNvSpPr txBox="1">
            <a:spLocks/>
          </p:cNvSpPr>
          <p:nvPr/>
        </p:nvSpPr>
        <p:spPr bwMode="auto">
          <a:xfrm>
            <a:off x="914400" y="762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pitchFamily="1" charset="-128"/>
              </a:defRPr>
            </a:lvl2pPr>
            <a:lvl3pPr algn="ctr" rtl="0" fontAlgn="base">
              <a:spcBef>
                <a:spcPct val="0"/>
              </a:spcBef>
              <a:spcAft>
                <a:spcPct val="0"/>
              </a:spcAft>
              <a:defRPr sz="4400">
                <a:solidFill>
                  <a:schemeClr val="tx2"/>
                </a:solidFill>
                <a:latin typeface="Arial" charset="0"/>
                <a:ea typeface="ＭＳ Ｐゴシック" pitchFamily="1" charset="-128"/>
              </a:defRPr>
            </a:lvl3pPr>
            <a:lvl4pPr algn="ctr" rtl="0" fontAlgn="base">
              <a:spcBef>
                <a:spcPct val="0"/>
              </a:spcBef>
              <a:spcAft>
                <a:spcPct val="0"/>
              </a:spcAft>
              <a:defRPr sz="4400">
                <a:solidFill>
                  <a:schemeClr val="tx2"/>
                </a:solidFill>
                <a:latin typeface="Arial" charset="0"/>
                <a:ea typeface="ＭＳ Ｐゴシック" pitchFamily="1" charset="-128"/>
              </a:defRPr>
            </a:lvl4pPr>
            <a:lvl5pPr algn="ctr" rtl="0" fontAlgn="base">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a:lstStyle>
          <a:p>
            <a:pPr algn="l" eaLnBrk="1" hangingPunct="1">
              <a:lnSpc>
                <a:spcPts val="3200"/>
              </a:lnSpc>
            </a:pPr>
            <a:r>
              <a:rPr lang="en-US" sz="3200" b="1" kern="0" dirty="0">
                <a:solidFill>
                  <a:srgbClr val="F8DCDC"/>
                </a:solidFill>
                <a:latin typeface="Calibri" pitchFamily="34" charset="0"/>
                <a:ea typeface="ＭＳ Ｐゴシック"/>
              </a:rPr>
              <a:t>Evaluation of </a:t>
            </a:r>
            <a:r>
              <a:rPr lang="en-US" sz="3200" b="1" kern="0" dirty="0" err="1">
                <a:solidFill>
                  <a:srgbClr val="F8DCDC"/>
                </a:solidFill>
                <a:latin typeface="Calibri" pitchFamily="34" charset="0"/>
                <a:ea typeface="ＭＳ Ｐゴシック"/>
              </a:rPr>
              <a:t>MetaPhlAn</a:t>
            </a:r>
            <a:r>
              <a:rPr lang="en-US" sz="3200" b="1" kern="0" dirty="0">
                <a:solidFill>
                  <a:srgbClr val="F8DCDC"/>
                </a:solidFill>
                <a:latin typeface="Calibri" pitchFamily="34" charset="0"/>
                <a:ea typeface="ＭＳ Ｐゴシック"/>
              </a:rPr>
              <a:t> </a:t>
            </a:r>
            <a:r>
              <a:rPr lang="en-US" sz="3200" b="1" kern="0" dirty="0" smtClean="0">
                <a:solidFill>
                  <a:srgbClr val="F8DCDC"/>
                </a:solidFill>
                <a:latin typeface="Calibri" pitchFamily="34" charset="0"/>
                <a:ea typeface="ＭＳ Ｐゴシック"/>
              </a:rPr>
              <a:t>accuracy</a:t>
            </a:r>
            <a:endParaRPr lang="en-US" sz="3200" b="1" kern="0" dirty="0">
              <a:solidFill>
                <a:srgbClr val="F8DCDC"/>
              </a:solidFill>
              <a:latin typeface="Calibri" pitchFamily="34" charset="0"/>
              <a:ea typeface="ＭＳ Ｐゴシック"/>
            </a:endParaRPr>
          </a:p>
        </p:txBody>
      </p:sp>
    </p:spTree>
    <p:extLst>
      <p:ext uri="{BB962C8B-B14F-4D97-AF65-F5344CB8AC3E}">
        <p14:creationId xmlns:p14="http://schemas.microsoft.com/office/powerpoint/2010/main" val="3301873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MetaPhlAn2:</a:t>
            </a:r>
            <a:r>
              <a:rPr lang="en-US" sz="3200" dirty="0"/>
              <a:t> Taxonomic profiling using unique marker gene sequences</a:t>
            </a:r>
          </a:p>
        </p:txBody>
      </p:sp>
      <p:pic>
        <p:nvPicPr>
          <p:cNvPr id="5" name="Picture 4" descr="fig1.png"/>
          <p:cNvPicPr>
            <a:picLocks noChangeAspect="1"/>
          </p:cNvPicPr>
          <p:nvPr/>
        </p:nvPicPr>
        <p:blipFill rotWithShape="1">
          <a:blip r:embed="rId2">
            <a:extLst>
              <a:ext uri="{28A0092B-C50C-407E-A947-70E740481C1C}">
                <a14:useLocalDpi xmlns:a14="http://schemas.microsoft.com/office/drawing/2010/main" val="0"/>
              </a:ext>
            </a:extLst>
          </a:blip>
          <a:srcRect t="3153" r="66470" b="28099"/>
          <a:stretch/>
        </p:blipFill>
        <p:spPr>
          <a:xfrm>
            <a:off x="228600" y="1752600"/>
            <a:ext cx="3983161" cy="4800600"/>
          </a:xfrm>
          <a:prstGeom prst="rect">
            <a:avLst/>
          </a:prstGeom>
          <a:solidFill>
            <a:schemeClr val="tx1"/>
          </a:solidFill>
        </p:spPr>
      </p:pic>
      <p:pic>
        <p:nvPicPr>
          <p:cNvPr id="6" name="Picture 5" descr="algo_run_tim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6934" y="1752600"/>
            <a:ext cx="4518466" cy="4800600"/>
          </a:xfrm>
          <a:prstGeom prst="rect">
            <a:avLst/>
          </a:prstGeom>
          <a:solidFill>
            <a:schemeClr val="tx1"/>
          </a:solidFill>
        </p:spPr>
      </p:pic>
      <p:sp>
        <p:nvSpPr>
          <p:cNvPr id="7" name="TextBox 6"/>
          <p:cNvSpPr txBox="1"/>
          <p:nvPr/>
        </p:nvSpPr>
        <p:spPr>
          <a:xfrm>
            <a:off x="1460136" y="1143000"/>
            <a:ext cx="6223729" cy="461665"/>
          </a:xfrm>
          <a:prstGeom prst="rect">
            <a:avLst/>
          </a:prstGeom>
          <a:noFill/>
        </p:spPr>
        <p:txBody>
          <a:bodyPr wrap="none" rtlCol="0">
            <a:spAutoFit/>
          </a:bodyPr>
          <a:lstStyle/>
          <a:p>
            <a:pPr algn="ctr"/>
            <a:r>
              <a:rPr lang="en-US" dirty="0" smtClean="0"/>
              <a:t>4Gnt synthetic metagenome, 125 organisms</a:t>
            </a:r>
            <a:endParaRPr lang="en-US" dirty="0"/>
          </a:p>
        </p:txBody>
      </p:sp>
      <p:sp>
        <p:nvSpPr>
          <p:cNvPr id="8" name="TextBox 7"/>
          <p:cNvSpPr txBox="1"/>
          <p:nvPr/>
        </p:nvSpPr>
        <p:spPr>
          <a:xfrm>
            <a:off x="2449716" y="6550223"/>
            <a:ext cx="4244572" cy="307777"/>
          </a:xfrm>
          <a:prstGeom prst="rect">
            <a:avLst/>
          </a:prstGeom>
          <a:noFill/>
        </p:spPr>
        <p:txBody>
          <a:bodyPr wrap="none" rtlCol="0">
            <a:spAutoFit/>
          </a:bodyPr>
          <a:lstStyle/>
          <a:p>
            <a:pPr algn="ctr"/>
            <a:r>
              <a:rPr lang="en-US" sz="1400" b="1" dirty="0" smtClean="0">
                <a:solidFill>
                  <a:srgbClr val="FF0000"/>
                </a:solidFill>
              </a:rPr>
              <a:t>http://</a:t>
            </a:r>
            <a:r>
              <a:rPr lang="en-US" sz="1400" b="1" dirty="0" err="1" smtClean="0">
                <a:solidFill>
                  <a:srgbClr val="FF0000"/>
                </a:solidFill>
              </a:rPr>
              <a:t>huttenhower.sph.harvard.edu</a:t>
            </a:r>
            <a:r>
              <a:rPr lang="en-US" sz="1400" b="1" dirty="0" smtClean="0">
                <a:solidFill>
                  <a:srgbClr val="FF0000"/>
                </a:solidFill>
              </a:rPr>
              <a:t>/metaphlan2</a:t>
            </a:r>
            <a:endParaRPr lang="en-US" sz="1400" b="1" dirty="0">
              <a:solidFill>
                <a:srgbClr val="FF0000"/>
              </a:solidFill>
            </a:endParaRPr>
          </a:p>
        </p:txBody>
      </p:sp>
      <p:sp>
        <p:nvSpPr>
          <p:cNvPr id="9" name="Slide Number Placeholder 3"/>
          <p:cNvSpPr>
            <a:spLocks noGrp="1"/>
          </p:cNvSpPr>
          <p:nvPr>
            <p:ph type="sldNum" sz="quarter" idx="12"/>
          </p:nvPr>
        </p:nvSpPr>
        <p:spPr>
          <a:xfrm>
            <a:off x="7239000" y="6553200"/>
            <a:ext cx="1905000" cy="304800"/>
          </a:xfrm>
        </p:spPr>
        <p:txBody>
          <a:bodyPr/>
          <a:lstStyle/>
          <a:p>
            <a:pPr algn="r"/>
            <a:fld id="{C71C242F-20BE-4F6C-ABA6-9DCC8641EF60}" type="slidenum">
              <a:rPr lang="en-US" sz="1200" smtClean="0"/>
              <a:pPr algn="r"/>
              <a:t>9</a:t>
            </a:fld>
            <a:endParaRPr lang="en-US" sz="1200"/>
          </a:p>
        </p:txBody>
      </p:sp>
    </p:spTree>
    <p:extLst>
      <p:ext uri="{BB962C8B-B14F-4D97-AF65-F5344CB8AC3E}">
        <p14:creationId xmlns:p14="http://schemas.microsoft.com/office/powerpoint/2010/main" val="24934053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5">
      <a:dk1>
        <a:srgbClr val="864310"/>
      </a:dk1>
      <a:lt1>
        <a:srgbClr val="FFFFFF"/>
      </a:lt1>
      <a:dk2>
        <a:srgbClr val="000000"/>
      </a:dk2>
      <a:lt2>
        <a:srgbClr val="F8DCDC"/>
      </a:lt2>
      <a:accent1>
        <a:srgbClr val="C82020"/>
      </a:accent1>
      <a:accent2>
        <a:srgbClr val="46A04A"/>
      </a:accent2>
      <a:accent3>
        <a:srgbClr val="AAAAAA"/>
      </a:accent3>
      <a:accent4>
        <a:srgbClr val="DADADA"/>
      </a:accent4>
      <a:accent5>
        <a:srgbClr val="EF9F9F"/>
      </a:accent5>
      <a:accent6>
        <a:srgbClr val="3F753F"/>
      </a:accent6>
      <a:hlink>
        <a:srgbClr val="66CCFF"/>
      </a:hlink>
      <a:folHlink>
        <a:srgbClr val="F0E500"/>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Custom 15">
      <a:dk1>
        <a:srgbClr val="864310"/>
      </a:dk1>
      <a:lt1>
        <a:srgbClr val="FFFFFF"/>
      </a:lt1>
      <a:dk2>
        <a:srgbClr val="000000"/>
      </a:dk2>
      <a:lt2>
        <a:srgbClr val="F8DCDC"/>
      </a:lt2>
      <a:accent1>
        <a:srgbClr val="C82020"/>
      </a:accent1>
      <a:accent2>
        <a:srgbClr val="46A04A"/>
      </a:accent2>
      <a:accent3>
        <a:srgbClr val="AAAAAA"/>
      </a:accent3>
      <a:accent4>
        <a:srgbClr val="DADADA"/>
      </a:accent4>
      <a:accent5>
        <a:srgbClr val="EF9F9F"/>
      </a:accent5>
      <a:accent6>
        <a:srgbClr val="3F753F"/>
      </a:accent6>
      <a:hlink>
        <a:srgbClr val="66CCFF"/>
      </a:hlink>
      <a:folHlink>
        <a:srgbClr val="F0E500"/>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Custom 15">
      <a:dk1>
        <a:srgbClr val="864310"/>
      </a:dk1>
      <a:lt1>
        <a:srgbClr val="FFFFFF"/>
      </a:lt1>
      <a:dk2>
        <a:srgbClr val="000000"/>
      </a:dk2>
      <a:lt2>
        <a:srgbClr val="F8DCDC"/>
      </a:lt2>
      <a:accent1>
        <a:srgbClr val="C82020"/>
      </a:accent1>
      <a:accent2>
        <a:srgbClr val="46A04A"/>
      </a:accent2>
      <a:accent3>
        <a:srgbClr val="AAAAAA"/>
      </a:accent3>
      <a:accent4>
        <a:srgbClr val="DADADA"/>
      </a:accent4>
      <a:accent5>
        <a:srgbClr val="EF9F9F"/>
      </a:accent5>
      <a:accent6>
        <a:srgbClr val="3F753F"/>
      </a:accent6>
      <a:hlink>
        <a:srgbClr val="66CCFF"/>
      </a:hlink>
      <a:folHlink>
        <a:srgbClr val="F0E500"/>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Custom 15">
      <a:dk1>
        <a:srgbClr val="864310"/>
      </a:dk1>
      <a:lt1>
        <a:srgbClr val="FFFFFF"/>
      </a:lt1>
      <a:dk2>
        <a:srgbClr val="000000"/>
      </a:dk2>
      <a:lt2>
        <a:srgbClr val="F8DCDC"/>
      </a:lt2>
      <a:accent1>
        <a:srgbClr val="C82020"/>
      </a:accent1>
      <a:accent2>
        <a:srgbClr val="46A04A"/>
      </a:accent2>
      <a:accent3>
        <a:srgbClr val="AAAAAA"/>
      </a:accent3>
      <a:accent4>
        <a:srgbClr val="DADADA"/>
      </a:accent4>
      <a:accent5>
        <a:srgbClr val="EF9F9F"/>
      </a:accent5>
      <a:accent6>
        <a:srgbClr val="3F753F"/>
      </a:accent6>
      <a:hlink>
        <a:srgbClr val="66CCFF"/>
      </a:hlink>
      <a:folHlink>
        <a:srgbClr val="F0E500"/>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ffice Theme">
  <a:themeElements>
    <a:clrScheme name="Custom 15">
      <a:dk1>
        <a:srgbClr val="864310"/>
      </a:dk1>
      <a:lt1>
        <a:srgbClr val="FFFFFF"/>
      </a:lt1>
      <a:dk2>
        <a:srgbClr val="000000"/>
      </a:dk2>
      <a:lt2>
        <a:srgbClr val="F8DCDC"/>
      </a:lt2>
      <a:accent1>
        <a:srgbClr val="C82020"/>
      </a:accent1>
      <a:accent2>
        <a:srgbClr val="46A04A"/>
      </a:accent2>
      <a:accent3>
        <a:srgbClr val="AAAAAA"/>
      </a:accent3>
      <a:accent4>
        <a:srgbClr val="DADADA"/>
      </a:accent4>
      <a:accent5>
        <a:srgbClr val="EF9F9F"/>
      </a:accent5>
      <a:accent6>
        <a:srgbClr val="3F753F"/>
      </a:accent6>
      <a:hlink>
        <a:srgbClr val="66CCFF"/>
      </a:hlink>
      <a:folHlink>
        <a:srgbClr val="F0E500"/>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alpha val="0"/>
          </a:schemeClr>
        </a:solidFill>
        <a:ln w="25400" cap="flat" cmpd="sng" algn="ctr">
          <a:solidFill>
            <a:schemeClr val="accent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Custom 15">
      <a:dk1>
        <a:srgbClr val="864310"/>
      </a:dk1>
      <a:lt1>
        <a:srgbClr val="FFFFFF"/>
      </a:lt1>
      <a:dk2>
        <a:srgbClr val="000000"/>
      </a:dk2>
      <a:lt2>
        <a:srgbClr val="F8DCDC"/>
      </a:lt2>
      <a:accent1>
        <a:srgbClr val="C82020"/>
      </a:accent1>
      <a:accent2>
        <a:srgbClr val="46A04A"/>
      </a:accent2>
      <a:accent3>
        <a:srgbClr val="AAAAAA"/>
      </a:accent3>
      <a:accent4>
        <a:srgbClr val="DADADA"/>
      </a:accent4>
      <a:accent5>
        <a:srgbClr val="EF9F9F"/>
      </a:accent5>
      <a:accent6>
        <a:srgbClr val="3F753F"/>
      </a:accent6>
      <a:hlink>
        <a:srgbClr val="66CCFF"/>
      </a:hlink>
      <a:folHlink>
        <a:srgbClr val="F0E500"/>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35569</TotalTime>
  <Words>1914</Words>
  <Application>Microsoft Macintosh PowerPoint</Application>
  <PresentationFormat>On-screen Show (4:3)</PresentationFormat>
  <Paragraphs>471</Paragraphs>
  <Slides>67</Slides>
  <Notes>6</Notes>
  <HiddenSlides>0</HiddenSlides>
  <MMClips>0</MMClips>
  <ScaleCrop>false</ScaleCrop>
  <HeadingPairs>
    <vt:vector size="4" baseType="variant">
      <vt:variant>
        <vt:lpstr>Theme</vt:lpstr>
      </vt:variant>
      <vt:variant>
        <vt:i4>7</vt:i4>
      </vt:variant>
      <vt:variant>
        <vt:lpstr>Slide Titles</vt:lpstr>
      </vt:variant>
      <vt:variant>
        <vt:i4>67</vt:i4>
      </vt:variant>
    </vt:vector>
  </HeadingPairs>
  <TitlesOfParts>
    <vt:vector size="74" baseType="lpstr">
      <vt:lpstr>Office Theme</vt:lpstr>
      <vt:lpstr>1_Office Theme</vt:lpstr>
      <vt:lpstr>2_Office Theme</vt:lpstr>
      <vt:lpstr>3_Office Theme</vt:lpstr>
      <vt:lpstr>5_Office Theme</vt:lpstr>
      <vt:lpstr>7_Office Theme</vt:lpstr>
      <vt:lpstr>4_Office Theme</vt:lpstr>
      <vt:lpstr>Meta’omic taxonomic profiling with MetaPhlAn2 and biomarker discovery with LEfSe</vt:lpstr>
      <vt:lpstr>PowerPoint Presentation</vt:lpstr>
      <vt:lpstr>The bioBakery: a next-generation environment for microbiome analyses</vt:lpstr>
      <vt:lpstr>PowerPoint Presentation</vt:lpstr>
      <vt:lpstr>PowerPoint Presentation</vt:lpstr>
      <vt:lpstr>PowerPoint Presentation</vt:lpstr>
      <vt:lpstr>PowerPoint Presentation</vt:lpstr>
      <vt:lpstr>PowerPoint Presentation</vt:lpstr>
      <vt:lpstr>MetaPhlAn2: Taxonomic profiling using unique marker gene sequences</vt:lpstr>
      <vt:lpstr>PowerPoint Presentation</vt:lpstr>
      <vt:lpstr>PowerPoint Presentation</vt:lpstr>
      <vt:lpstr>PowerPoint Presentation</vt:lpstr>
      <vt:lpstr>Some setup notes</vt:lpstr>
      <vt:lpstr>Getting some HMP data</vt:lpstr>
      <vt:lpstr>Getting some HMP data</vt:lpstr>
      <vt:lpstr>Getting some HMP data</vt:lpstr>
      <vt:lpstr>Getting some HMP data</vt:lpstr>
      <vt:lpstr>Getting some (prepped) HMP data</vt:lpstr>
      <vt:lpstr>Who’s there: MetaPhlAn1</vt:lpstr>
      <vt:lpstr>Who’s there: MetaPhlAn2</vt:lpstr>
      <vt:lpstr>Who’s there: MetaPhlAn2</vt:lpstr>
      <vt:lpstr>Who’s there: MetaPhlAn2</vt:lpstr>
      <vt:lpstr>From the command line...</vt:lpstr>
      <vt:lpstr>Who’s there: MetaPhlAn2</vt:lpstr>
      <vt:lpstr>Who’s there: MetaPhlAn2</vt:lpstr>
      <vt:lpstr>Who’s there: MetaPhlAn</vt:lpstr>
      <vt:lpstr>Who’s there: MetaPhlAn</vt:lpstr>
      <vt:lpstr>Who’s there: MetaPhlAn2</vt:lpstr>
      <vt:lpstr>Who’s there: MetaPhlAn2</vt:lpstr>
      <vt:lpstr>Who’s there: MetaPhlAn</vt:lpstr>
      <vt:lpstr>An interlude: MeV</vt:lpstr>
      <vt:lpstr>An interlude: MeV</vt:lpstr>
      <vt:lpstr>An interlude: MeV</vt:lpstr>
      <vt:lpstr>An interlude: MeV</vt:lpstr>
      <vt:lpstr>An interlude: MeV</vt:lpstr>
      <vt:lpstr>An interlude: MeV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it means: LEfSe</vt:lpstr>
      <vt:lpstr>What it means: LEfSe</vt:lpstr>
      <vt:lpstr>Downloading from the command line</vt:lpstr>
      <vt:lpstr>What it means: LEfSe</vt:lpstr>
      <vt:lpstr>What it means: LEfSe</vt:lpstr>
      <vt:lpstr>What it means: LEfSe</vt:lpstr>
      <vt:lpstr>What it means: LEfSe</vt:lpstr>
      <vt:lpstr>What it means: LEfSe</vt:lpstr>
      <vt:lpstr>What it means: LEfSe</vt:lpstr>
      <vt:lpstr>What it means: LEfSe</vt:lpstr>
      <vt:lpstr>What it means: LEfSe</vt:lpstr>
      <vt:lpstr>What it means: LEfSe</vt:lpstr>
      <vt:lpstr>What it means: LEfSe</vt:lpstr>
      <vt:lpstr>What it means: LEfSe</vt:lpstr>
      <vt:lpstr>What matters: LEfSe</vt:lpstr>
      <vt:lpstr>An aside: GraPhlAn</vt:lpstr>
      <vt:lpstr>PowerPoint Presentation</vt:lpstr>
      <vt:lpstr>What it means: LEfSe</vt:lpstr>
      <vt:lpstr>What it means: LEfSe</vt:lpstr>
      <vt:lpstr>What it means: LEfSe</vt:lpstr>
      <vt:lpstr>Summary</vt:lpstr>
      <vt:lpstr>Thanks!</vt:lpstr>
      <vt:lpstr>PowerPoint Presentation</vt:lpstr>
    </vt:vector>
  </TitlesOfParts>
  <Company>Matthew Hibbs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Hibbs</dc:creator>
  <cp:lastModifiedBy>Curtis Huttenhower</cp:lastModifiedBy>
  <cp:revision>2653</cp:revision>
  <dcterms:created xsi:type="dcterms:W3CDTF">2006-04-21T21:58:28Z</dcterms:created>
  <dcterms:modified xsi:type="dcterms:W3CDTF">2015-01-19T16:02:51Z</dcterms:modified>
</cp:coreProperties>
</file>