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 id="2147483660" r:id="rId2"/>
    <p:sldMasterId id="2147483673" r:id="rId3"/>
    <p:sldMasterId id="2147483686" r:id="rId4"/>
  </p:sldMasterIdLst>
  <p:notesMasterIdLst>
    <p:notesMasterId r:id="rId46"/>
  </p:notesMasterIdLst>
  <p:sldIdLst>
    <p:sldId id="483" r:id="rId5"/>
    <p:sldId id="485" r:id="rId6"/>
    <p:sldId id="486" r:id="rId7"/>
    <p:sldId id="487" r:id="rId8"/>
    <p:sldId id="488" r:id="rId9"/>
    <p:sldId id="489" r:id="rId10"/>
    <p:sldId id="490" r:id="rId11"/>
    <p:sldId id="492" r:id="rId12"/>
    <p:sldId id="499" r:id="rId13"/>
    <p:sldId id="500" r:id="rId14"/>
    <p:sldId id="501" r:id="rId15"/>
    <p:sldId id="502" r:id="rId16"/>
    <p:sldId id="503" r:id="rId17"/>
    <p:sldId id="504" r:id="rId18"/>
    <p:sldId id="484" r:id="rId19"/>
    <p:sldId id="506" r:id="rId20"/>
    <p:sldId id="507" r:id="rId21"/>
    <p:sldId id="508" r:id="rId22"/>
    <p:sldId id="511" r:id="rId23"/>
    <p:sldId id="516" r:id="rId24"/>
    <p:sldId id="512" r:id="rId25"/>
    <p:sldId id="510" r:id="rId26"/>
    <p:sldId id="513" r:id="rId27"/>
    <p:sldId id="514" r:id="rId28"/>
    <p:sldId id="515" r:id="rId29"/>
    <p:sldId id="517" r:id="rId30"/>
    <p:sldId id="518" r:id="rId31"/>
    <p:sldId id="520" r:id="rId32"/>
    <p:sldId id="521" r:id="rId33"/>
    <p:sldId id="522" r:id="rId34"/>
    <p:sldId id="523" r:id="rId35"/>
    <p:sldId id="524" r:id="rId36"/>
    <p:sldId id="525" r:id="rId37"/>
    <p:sldId id="526" r:id="rId38"/>
    <p:sldId id="529" r:id="rId39"/>
    <p:sldId id="534" r:id="rId40"/>
    <p:sldId id="535" r:id="rId41"/>
    <p:sldId id="477" r:id="rId42"/>
    <p:sldId id="536" r:id="rId43"/>
    <p:sldId id="537" r:id="rId44"/>
    <p:sldId id="386" r:id="rId45"/>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5pPr>
    <a:lvl6pPr marL="2286000" algn="l" defTabSz="914400" rtl="0" eaLnBrk="1" latinLnBrk="0" hangingPunct="1">
      <a:defRPr sz="2400" kern="1200">
        <a:solidFill>
          <a:schemeClr val="tx1"/>
        </a:solidFill>
        <a:latin typeface="Arial" charset="0"/>
        <a:ea typeface="ＭＳ Ｐゴシック" pitchFamily="1" charset="-128"/>
        <a:cs typeface="+mn-cs"/>
      </a:defRPr>
    </a:lvl6pPr>
    <a:lvl7pPr marL="2743200" algn="l" defTabSz="914400" rtl="0" eaLnBrk="1" latinLnBrk="0" hangingPunct="1">
      <a:defRPr sz="2400" kern="1200">
        <a:solidFill>
          <a:schemeClr val="tx1"/>
        </a:solidFill>
        <a:latin typeface="Arial" charset="0"/>
        <a:ea typeface="ＭＳ Ｐゴシック" pitchFamily="1" charset="-128"/>
        <a:cs typeface="+mn-cs"/>
      </a:defRPr>
    </a:lvl7pPr>
    <a:lvl8pPr marL="3200400" algn="l" defTabSz="914400" rtl="0" eaLnBrk="1" latinLnBrk="0" hangingPunct="1">
      <a:defRPr sz="2400" kern="1200">
        <a:solidFill>
          <a:schemeClr val="tx1"/>
        </a:solidFill>
        <a:latin typeface="Arial" charset="0"/>
        <a:ea typeface="ＭＳ Ｐゴシック" pitchFamily="1" charset="-128"/>
        <a:cs typeface="+mn-cs"/>
      </a:defRPr>
    </a:lvl8pPr>
    <a:lvl9pPr marL="3657600" algn="l" defTabSz="914400" rtl="0" eaLnBrk="1" latinLnBrk="0" hangingPunct="1">
      <a:defRPr sz="2400" kern="1200">
        <a:solidFill>
          <a:schemeClr val="tx1"/>
        </a:solidFill>
        <a:latin typeface="Arial" charset="0"/>
        <a:ea typeface="ＭＳ Ｐゴシック" pitchFamily="1"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DD5FF"/>
    <a:srgbClr val="85DFFF"/>
    <a:srgbClr val="3FCDFF"/>
    <a:srgbClr val="11C1FF"/>
    <a:srgbClr val="0091C4"/>
    <a:srgbClr val="0078A2"/>
    <a:srgbClr val="005A7A"/>
    <a:srgbClr val="003B50"/>
    <a:srgbClr val="004A64"/>
    <a:srgbClr val="3784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654" autoAdjust="0"/>
    <p:restoredTop sz="90918" autoAdjust="0"/>
  </p:normalViewPr>
  <p:slideViewPr>
    <p:cSldViewPr>
      <p:cViewPr varScale="1">
        <p:scale>
          <a:sx n="81" d="100"/>
          <a:sy n="81" d="100"/>
        </p:scale>
        <p:origin x="-112" y="-592"/>
      </p:cViewPr>
      <p:guideLst>
        <p:guide orient="horz" pos="2160"/>
        <p:guide pos="2880"/>
      </p:guideLst>
    </p:cSldViewPr>
  </p:slideViewPr>
  <p:outlineViewPr>
    <p:cViewPr>
      <p:scale>
        <a:sx n="33" d="100"/>
        <a:sy n="33" d="100"/>
      </p:scale>
      <p:origin x="0" y="2718"/>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0" d="100"/>
          <a:sy n="70" d="100"/>
        </p:scale>
        <p:origin x="-3258" y="-11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notesMaster" Target="notesMasters/notesMaster1.xml"/><Relationship Id="rId47" Type="http://schemas.openxmlformats.org/officeDocument/2006/relationships/printerSettings" Target="printerSettings/printerSettings1.bin"/><Relationship Id="rId48" Type="http://schemas.openxmlformats.org/officeDocument/2006/relationships/presProps" Target="presProps.xml"/><Relationship Id="rId49" Type="http://schemas.openxmlformats.org/officeDocument/2006/relationships/viewProps" Target="viewProps.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50" Type="http://schemas.openxmlformats.org/officeDocument/2006/relationships/theme" Target="theme/theme1.xml"/><Relationship Id="rId5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slide" Target="slides/slide39.xml"/><Relationship Id="rId44" Type="http://schemas.openxmlformats.org/officeDocument/2006/relationships/slide" Target="slides/slide40.xml"/><Relationship Id="rId45" Type="http://schemas.openxmlformats.org/officeDocument/2006/relationships/slide" Target="slides/slide4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eblis\Desktop\ko_exampl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spPr>
            <a:ln w="28575">
              <a:noFill/>
            </a:ln>
          </c:spPr>
          <c:marker>
            <c:symbol val="circle"/>
            <c:size val="3"/>
          </c:marker>
          <c:trendline>
            <c:trendlineType val="linear"/>
            <c:forward val="1.0"/>
            <c:dispRSqr val="1"/>
            <c:dispEq val="0"/>
            <c:trendlineLbl>
              <c:layout>
                <c:manualLayout>
                  <c:x val="-0.207010812995503"/>
                  <c:y val="-0.0061501836096154"/>
                </c:manualLayout>
              </c:layout>
              <c:numFmt formatCode="General" sourceLinked="0"/>
              <c:txPr>
                <a:bodyPr/>
                <a:lstStyle/>
                <a:p>
                  <a:pPr>
                    <a:defRPr b="1"/>
                  </a:pPr>
                  <a:endParaRPr lang="en-US"/>
                </a:p>
              </c:txPr>
            </c:trendlineLbl>
          </c:trendline>
          <c:xVal>
            <c:numRef>
              <c:f>Sheet1!$B$103:$B$1652</c:f>
              <c:numCache>
                <c:formatCode>General</c:formatCode>
                <c:ptCount val="1550"/>
                <c:pt idx="0">
                  <c:v>0.000577895</c:v>
                </c:pt>
                <c:pt idx="1">
                  <c:v>0.000697348</c:v>
                </c:pt>
                <c:pt idx="2">
                  <c:v>0.000774742000000001</c:v>
                </c:pt>
                <c:pt idx="3">
                  <c:v>0.000221154</c:v>
                </c:pt>
                <c:pt idx="4">
                  <c:v>0.000432153</c:v>
                </c:pt>
                <c:pt idx="5">
                  <c:v>0.00033386</c:v>
                </c:pt>
                <c:pt idx="6">
                  <c:v>0.00109392</c:v>
                </c:pt>
                <c:pt idx="7">
                  <c:v>0.000883499</c:v>
                </c:pt>
                <c:pt idx="8">
                  <c:v>0.000151678</c:v>
                </c:pt>
                <c:pt idx="9" formatCode="0.00E+00">
                  <c:v>9.55024000000005E-5</c:v>
                </c:pt>
                <c:pt idx="10">
                  <c:v>0.000390015</c:v>
                </c:pt>
                <c:pt idx="11" formatCode="0.00E+00">
                  <c:v>9.11081000000001E-5</c:v>
                </c:pt>
                <c:pt idx="12">
                  <c:v>0.000407461</c:v>
                </c:pt>
                <c:pt idx="13">
                  <c:v>0.000424986</c:v>
                </c:pt>
                <c:pt idx="14">
                  <c:v>0.000400465</c:v>
                </c:pt>
                <c:pt idx="15">
                  <c:v>0.000457172000000001</c:v>
                </c:pt>
                <c:pt idx="16">
                  <c:v>0.00058513</c:v>
                </c:pt>
                <c:pt idx="17">
                  <c:v>0.000599471</c:v>
                </c:pt>
                <c:pt idx="18">
                  <c:v>0.000696818</c:v>
                </c:pt>
                <c:pt idx="19">
                  <c:v>0.000895792000000001</c:v>
                </c:pt>
                <c:pt idx="20">
                  <c:v>0.000482611</c:v>
                </c:pt>
                <c:pt idx="21">
                  <c:v>0.00149318</c:v>
                </c:pt>
                <c:pt idx="22">
                  <c:v>0.000794848000000001</c:v>
                </c:pt>
                <c:pt idx="23" formatCode="0.00E+00">
                  <c:v>9.84469000000004E-5</c:v>
                </c:pt>
                <c:pt idx="24">
                  <c:v>0.000893475</c:v>
                </c:pt>
                <c:pt idx="25">
                  <c:v>0.000491639000000001</c:v>
                </c:pt>
                <c:pt idx="26">
                  <c:v>0.000929212</c:v>
                </c:pt>
                <c:pt idx="27">
                  <c:v>0.000113544</c:v>
                </c:pt>
                <c:pt idx="28">
                  <c:v>0.000193768</c:v>
                </c:pt>
                <c:pt idx="29">
                  <c:v>0.000137128</c:v>
                </c:pt>
                <c:pt idx="30">
                  <c:v>0.000344277</c:v>
                </c:pt>
                <c:pt idx="31" formatCode="0.00E+00">
                  <c:v>9.74732E-5</c:v>
                </c:pt>
                <c:pt idx="32" formatCode="0.00E+00">
                  <c:v>9.97350000000007E-5</c:v>
                </c:pt>
                <c:pt idx="33">
                  <c:v>0.000215656</c:v>
                </c:pt>
                <c:pt idx="34" formatCode="0.00E+00">
                  <c:v>4.14927000000001E-5</c:v>
                </c:pt>
                <c:pt idx="35">
                  <c:v>0.000564479</c:v>
                </c:pt>
                <c:pt idx="36">
                  <c:v>0.00083402</c:v>
                </c:pt>
                <c:pt idx="37">
                  <c:v>0.000992206000000002</c:v>
                </c:pt>
                <c:pt idx="38">
                  <c:v>0.000504332</c:v>
                </c:pt>
                <c:pt idx="39">
                  <c:v>0.00032664</c:v>
                </c:pt>
                <c:pt idx="40">
                  <c:v>0.000854108</c:v>
                </c:pt>
                <c:pt idx="41">
                  <c:v>0.00026628</c:v>
                </c:pt>
                <c:pt idx="42">
                  <c:v>0.00085172</c:v>
                </c:pt>
                <c:pt idx="43">
                  <c:v>0.000848262000000002</c:v>
                </c:pt>
                <c:pt idx="44">
                  <c:v>0.000158507</c:v>
                </c:pt>
                <c:pt idx="45">
                  <c:v>0.000165432</c:v>
                </c:pt>
                <c:pt idx="46" formatCode="0.00E+00">
                  <c:v>4.32343E-5</c:v>
                </c:pt>
                <c:pt idx="47" formatCode="0.00E+00">
                  <c:v>3.85819E-5</c:v>
                </c:pt>
                <c:pt idx="48">
                  <c:v>0.000150071</c:v>
                </c:pt>
                <c:pt idx="49" formatCode="0.00E+00">
                  <c:v>4.76616000000001E-5</c:v>
                </c:pt>
                <c:pt idx="50">
                  <c:v>0.000631449</c:v>
                </c:pt>
                <c:pt idx="51">
                  <c:v>0.00133388</c:v>
                </c:pt>
                <c:pt idx="52" formatCode="0.00E+00">
                  <c:v>4.47536000000003E-5</c:v>
                </c:pt>
                <c:pt idx="53">
                  <c:v>0.000137138</c:v>
                </c:pt>
                <c:pt idx="54">
                  <c:v>0.000136482</c:v>
                </c:pt>
                <c:pt idx="55">
                  <c:v>0.00012583</c:v>
                </c:pt>
                <c:pt idx="56">
                  <c:v>0.000737935</c:v>
                </c:pt>
                <c:pt idx="57">
                  <c:v>0.000345385</c:v>
                </c:pt>
                <c:pt idx="58" formatCode="0.00E+00">
                  <c:v>8.06940000000005E-5</c:v>
                </c:pt>
                <c:pt idx="59">
                  <c:v>0.00018096</c:v>
                </c:pt>
                <c:pt idx="60">
                  <c:v>0.000113668</c:v>
                </c:pt>
                <c:pt idx="61">
                  <c:v>0.000732875</c:v>
                </c:pt>
                <c:pt idx="62" formatCode="0.00E+00">
                  <c:v>8.45453000000006E-5</c:v>
                </c:pt>
                <c:pt idx="63">
                  <c:v>0.000177363</c:v>
                </c:pt>
                <c:pt idx="64">
                  <c:v>0.000136202</c:v>
                </c:pt>
                <c:pt idx="65">
                  <c:v>0.000126579</c:v>
                </c:pt>
                <c:pt idx="66" formatCode="0.00E+00">
                  <c:v>9.17457000000002E-5</c:v>
                </c:pt>
                <c:pt idx="67">
                  <c:v>0.000869972</c:v>
                </c:pt>
                <c:pt idx="68">
                  <c:v>0.000929187</c:v>
                </c:pt>
                <c:pt idx="69">
                  <c:v>0.000125713</c:v>
                </c:pt>
                <c:pt idx="70">
                  <c:v>0.000462909</c:v>
                </c:pt>
                <c:pt idx="71" formatCode="0.00E+00">
                  <c:v>2.50878E-5</c:v>
                </c:pt>
                <c:pt idx="72">
                  <c:v>0.000158193</c:v>
                </c:pt>
                <c:pt idx="73">
                  <c:v>0.000140534</c:v>
                </c:pt>
                <c:pt idx="74" formatCode="0.00E+00">
                  <c:v>9.94536000000003E-5</c:v>
                </c:pt>
                <c:pt idx="75" formatCode="0.00E+00">
                  <c:v>9.36128000000005E-5</c:v>
                </c:pt>
                <c:pt idx="76" formatCode="0.00E+00">
                  <c:v>9.28687E-5</c:v>
                </c:pt>
                <c:pt idx="77" formatCode="0.00E+00">
                  <c:v>9.31085000000004E-5</c:v>
                </c:pt>
                <c:pt idx="78" formatCode="0.00E+00">
                  <c:v>9.35793000000006E-5</c:v>
                </c:pt>
                <c:pt idx="79" formatCode="0.00E+00">
                  <c:v>9.48253000000012E-5</c:v>
                </c:pt>
                <c:pt idx="80">
                  <c:v>0.000102089</c:v>
                </c:pt>
                <c:pt idx="81" formatCode="0.00E+00">
                  <c:v>9.94419000000002E-5</c:v>
                </c:pt>
                <c:pt idx="82" formatCode="0.00E+00">
                  <c:v>9.96818000000003E-5</c:v>
                </c:pt>
                <c:pt idx="83" formatCode="0.00E+00">
                  <c:v>9.92338000000002E-5</c:v>
                </c:pt>
                <c:pt idx="84" formatCode="0.00E+00">
                  <c:v>9.90607000000004E-5</c:v>
                </c:pt>
                <c:pt idx="85" formatCode="0.00E+00">
                  <c:v>9.94419000000002E-5</c:v>
                </c:pt>
                <c:pt idx="86" formatCode="0.00E+00">
                  <c:v>9.94424000000002E-5</c:v>
                </c:pt>
                <c:pt idx="87" formatCode="0.00E+00">
                  <c:v>9.94419000000002E-5</c:v>
                </c:pt>
                <c:pt idx="88">
                  <c:v>0.000144649</c:v>
                </c:pt>
                <c:pt idx="89">
                  <c:v>0.000144649</c:v>
                </c:pt>
                <c:pt idx="90">
                  <c:v>0.000144649</c:v>
                </c:pt>
                <c:pt idx="91">
                  <c:v>0.000144649</c:v>
                </c:pt>
                <c:pt idx="92">
                  <c:v>0.000144649</c:v>
                </c:pt>
                <c:pt idx="93">
                  <c:v>0.000144649</c:v>
                </c:pt>
                <c:pt idx="94">
                  <c:v>0.000308826</c:v>
                </c:pt>
                <c:pt idx="95">
                  <c:v>0.000526963</c:v>
                </c:pt>
                <c:pt idx="96" formatCode="0.00E+00">
                  <c:v>4.47784000000001E-5</c:v>
                </c:pt>
                <c:pt idx="97">
                  <c:v>0.00117215</c:v>
                </c:pt>
                <c:pt idx="98">
                  <c:v>0.000811417</c:v>
                </c:pt>
                <c:pt idx="99">
                  <c:v>0.0016192</c:v>
                </c:pt>
                <c:pt idx="100">
                  <c:v>0.000112532</c:v>
                </c:pt>
                <c:pt idx="101">
                  <c:v>0.000266873</c:v>
                </c:pt>
                <c:pt idx="102">
                  <c:v>0.000266866</c:v>
                </c:pt>
                <c:pt idx="103">
                  <c:v>0.000595362</c:v>
                </c:pt>
                <c:pt idx="104" formatCode="0.00E+00">
                  <c:v>8.14236000000001E-5</c:v>
                </c:pt>
                <c:pt idx="105">
                  <c:v>0.00116363</c:v>
                </c:pt>
                <c:pt idx="106">
                  <c:v>0.00114653</c:v>
                </c:pt>
                <c:pt idx="107">
                  <c:v>0.000910726</c:v>
                </c:pt>
                <c:pt idx="108">
                  <c:v>0.000180401</c:v>
                </c:pt>
                <c:pt idx="109">
                  <c:v>0.000990143000000002</c:v>
                </c:pt>
                <c:pt idx="110">
                  <c:v>0.00102098</c:v>
                </c:pt>
                <c:pt idx="111">
                  <c:v>0.000507747</c:v>
                </c:pt>
                <c:pt idx="112" formatCode="0.00E+00">
                  <c:v>5.47862000000003E-5</c:v>
                </c:pt>
                <c:pt idx="113">
                  <c:v>0.000649524</c:v>
                </c:pt>
                <c:pt idx="114">
                  <c:v>0.000913015</c:v>
                </c:pt>
                <c:pt idx="115">
                  <c:v>0.00117292</c:v>
                </c:pt>
                <c:pt idx="116">
                  <c:v>0.000892692000000001</c:v>
                </c:pt>
                <c:pt idx="117">
                  <c:v>0.000362154</c:v>
                </c:pt>
                <c:pt idx="118">
                  <c:v>0.000771487</c:v>
                </c:pt>
                <c:pt idx="119">
                  <c:v>0.000932677</c:v>
                </c:pt>
                <c:pt idx="120">
                  <c:v>0.000750083</c:v>
                </c:pt>
                <c:pt idx="121">
                  <c:v>0.000788069000000001</c:v>
                </c:pt>
                <c:pt idx="122" formatCode="0.00E+00">
                  <c:v>9.99196000000002E-5</c:v>
                </c:pt>
                <c:pt idx="123">
                  <c:v>0.000125737</c:v>
                </c:pt>
                <c:pt idx="124">
                  <c:v>0.00188472</c:v>
                </c:pt>
                <c:pt idx="125">
                  <c:v>0.000890636</c:v>
                </c:pt>
                <c:pt idx="126">
                  <c:v>0.000889224000000002</c:v>
                </c:pt>
                <c:pt idx="127">
                  <c:v>0.000280449</c:v>
                </c:pt>
                <c:pt idx="128">
                  <c:v>0.000908244000000003</c:v>
                </c:pt>
                <c:pt idx="129">
                  <c:v>0.000113274</c:v>
                </c:pt>
                <c:pt idx="130">
                  <c:v>0.000134504</c:v>
                </c:pt>
                <c:pt idx="131">
                  <c:v>0.000746242000000001</c:v>
                </c:pt>
                <c:pt idx="132">
                  <c:v>0.000866446000000001</c:v>
                </c:pt>
                <c:pt idx="133">
                  <c:v>0.00149774</c:v>
                </c:pt>
                <c:pt idx="134">
                  <c:v>0.000860641000000002</c:v>
                </c:pt>
                <c:pt idx="135">
                  <c:v>0.000307959</c:v>
                </c:pt>
                <c:pt idx="136">
                  <c:v>0.000737638000000001</c:v>
                </c:pt>
                <c:pt idx="137">
                  <c:v>0.000741545</c:v>
                </c:pt>
                <c:pt idx="138">
                  <c:v>0.000963829</c:v>
                </c:pt>
                <c:pt idx="139" formatCode="0.00E+00">
                  <c:v>2.86736E-5</c:v>
                </c:pt>
                <c:pt idx="140">
                  <c:v>0.000960414</c:v>
                </c:pt>
                <c:pt idx="141">
                  <c:v>0.000156416</c:v>
                </c:pt>
                <c:pt idx="142">
                  <c:v>0.000903534</c:v>
                </c:pt>
                <c:pt idx="143">
                  <c:v>0.000985534000000003</c:v>
                </c:pt>
                <c:pt idx="144">
                  <c:v>0.000445675</c:v>
                </c:pt>
                <c:pt idx="145">
                  <c:v>0.000163923</c:v>
                </c:pt>
                <c:pt idx="146">
                  <c:v>0.000990348000000003</c:v>
                </c:pt>
                <c:pt idx="147">
                  <c:v>0.00140152</c:v>
                </c:pt>
                <c:pt idx="148">
                  <c:v>0.000233965</c:v>
                </c:pt>
                <c:pt idx="149">
                  <c:v>0.0001733</c:v>
                </c:pt>
                <c:pt idx="150">
                  <c:v>0.000274405</c:v>
                </c:pt>
                <c:pt idx="151">
                  <c:v>0.000595623000000003</c:v>
                </c:pt>
                <c:pt idx="152">
                  <c:v>0.000128127</c:v>
                </c:pt>
                <c:pt idx="153">
                  <c:v>0.000180308</c:v>
                </c:pt>
                <c:pt idx="154">
                  <c:v>0.000810912</c:v>
                </c:pt>
                <c:pt idx="155">
                  <c:v>0.000113041</c:v>
                </c:pt>
                <c:pt idx="156" formatCode="0.00E+00">
                  <c:v>9.41122000000001E-5</c:v>
                </c:pt>
                <c:pt idx="157">
                  <c:v>0.000581964</c:v>
                </c:pt>
                <c:pt idx="158">
                  <c:v>0.00102704</c:v>
                </c:pt>
                <c:pt idx="159">
                  <c:v>0.000297801</c:v>
                </c:pt>
                <c:pt idx="160">
                  <c:v>0.000624221</c:v>
                </c:pt>
                <c:pt idx="161">
                  <c:v>0.000614824</c:v>
                </c:pt>
                <c:pt idx="162">
                  <c:v>0.000880523000000002</c:v>
                </c:pt>
                <c:pt idx="163" formatCode="0.00E+00">
                  <c:v>7.62507000000001E-5</c:v>
                </c:pt>
                <c:pt idx="164">
                  <c:v>0.000182012</c:v>
                </c:pt>
                <c:pt idx="165">
                  <c:v>0.000114771</c:v>
                </c:pt>
                <c:pt idx="166">
                  <c:v>0.000622827000000001</c:v>
                </c:pt>
                <c:pt idx="167">
                  <c:v>0.000298405</c:v>
                </c:pt>
                <c:pt idx="168">
                  <c:v>0.000897551000000002</c:v>
                </c:pt>
                <c:pt idx="169">
                  <c:v>0.000886121</c:v>
                </c:pt>
                <c:pt idx="170">
                  <c:v>0.000904551000000001</c:v>
                </c:pt>
                <c:pt idx="171">
                  <c:v>0.000895577000000002</c:v>
                </c:pt>
                <c:pt idx="172">
                  <c:v>0.000844743000000002</c:v>
                </c:pt>
                <c:pt idx="173">
                  <c:v>0.000901572</c:v>
                </c:pt>
                <c:pt idx="174">
                  <c:v>0.000325492</c:v>
                </c:pt>
                <c:pt idx="175">
                  <c:v>0.000519505</c:v>
                </c:pt>
                <c:pt idx="176">
                  <c:v>0.000339866</c:v>
                </c:pt>
                <c:pt idx="177" formatCode="0.00E+00">
                  <c:v>5.75679000000002E-5</c:v>
                </c:pt>
                <c:pt idx="178">
                  <c:v>0.000896492000000001</c:v>
                </c:pt>
                <c:pt idx="179">
                  <c:v>0.000144256</c:v>
                </c:pt>
                <c:pt idx="180">
                  <c:v>0.000868236</c:v>
                </c:pt>
                <c:pt idx="181">
                  <c:v>0.000716387</c:v>
                </c:pt>
                <c:pt idx="182">
                  <c:v>0.000547895</c:v>
                </c:pt>
                <c:pt idx="183">
                  <c:v>0.00104026</c:v>
                </c:pt>
                <c:pt idx="184">
                  <c:v>0.0015932</c:v>
                </c:pt>
                <c:pt idx="185">
                  <c:v>0.000908556000000002</c:v>
                </c:pt>
                <c:pt idx="186">
                  <c:v>0.000354937</c:v>
                </c:pt>
                <c:pt idx="187">
                  <c:v>0.000370409</c:v>
                </c:pt>
                <c:pt idx="188">
                  <c:v>0.000890309</c:v>
                </c:pt>
                <c:pt idx="189">
                  <c:v>0.000196937</c:v>
                </c:pt>
                <c:pt idx="190" formatCode="0.00E+00">
                  <c:v>3.61838E-5</c:v>
                </c:pt>
                <c:pt idx="191">
                  <c:v>0.00026371</c:v>
                </c:pt>
                <c:pt idx="192">
                  <c:v>0.000887464000000002</c:v>
                </c:pt>
                <c:pt idx="193">
                  <c:v>0.000433864</c:v>
                </c:pt>
                <c:pt idx="194">
                  <c:v>0.000896248000000003</c:v>
                </c:pt>
                <c:pt idx="195">
                  <c:v>0.000487306</c:v>
                </c:pt>
                <c:pt idx="196">
                  <c:v>0.000166833</c:v>
                </c:pt>
                <c:pt idx="197">
                  <c:v>0.000887771000000001</c:v>
                </c:pt>
                <c:pt idx="198">
                  <c:v>0.000895797</c:v>
                </c:pt>
                <c:pt idx="199">
                  <c:v>0.000563176</c:v>
                </c:pt>
                <c:pt idx="200">
                  <c:v>0.000170036</c:v>
                </c:pt>
                <c:pt idx="201" formatCode="0.00E+00">
                  <c:v>4.04645E-5</c:v>
                </c:pt>
                <c:pt idx="202">
                  <c:v>0.000490326000000001</c:v>
                </c:pt>
                <c:pt idx="203">
                  <c:v>0.000892828</c:v>
                </c:pt>
                <c:pt idx="204">
                  <c:v>0.000757549000000001</c:v>
                </c:pt>
                <c:pt idx="205">
                  <c:v>0.000540878</c:v>
                </c:pt>
                <c:pt idx="206">
                  <c:v>0.000854105</c:v>
                </c:pt>
                <c:pt idx="207" formatCode="0.00E+00">
                  <c:v>9.93438000000003E-5</c:v>
                </c:pt>
                <c:pt idx="208">
                  <c:v>0.000240895</c:v>
                </c:pt>
                <c:pt idx="209" formatCode="0.00E+00">
                  <c:v>4.13262E-5</c:v>
                </c:pt>
                <c:pt idx="210">
                  <c:v>0.000790021000000001</c:v>
                </c:pt>
                <c:pt idx="211">
                  <c:v>0.000906041000000002</c:v>
                </c:pt>
                <c:pt idx="212">
                  <c:v>0.000892902</c:v>
                </c:pt>
                <c:pt idx="213">
                  <c:v>0.000302121</c:v>
                </c:pt>
                <c:pt idx="214">
                  <c:v>0.000580691</c:v>
                </c:pt>
                <c:pt idx="215">
                  <c:v>0.000711382</c:v>
                </c:pt>
                <c:pt idx="216">
                  <c:v>0.000764865</c:v>
                </c:pt>
                <c:pt idx="217">
                  <c:v>0.00123074</c:v>
                </c:pt>
                <c:pt idx="218">
                  <c:v>0.000706186</c:v>
                </c:pt>
                <c:pt idx="219">
                  <c:v>0.000681002</c:v>
                </c:pt>
                <c:pt idx="220">
                  <c:v>0.000914618</c:v>
                </c:pt>
                <c:pt idx="221">
                  <c:v>0.000714407</c:v>
                </c:pt>
                <c:pt idx="222">
                  <c:v>0.000917112</c:v>
                </c:pt>
                <c:pt idx="223">
                  <c:v>0.00038747</c:v>
                </c:pt>
                <c:pt idx="224">
                  <c:v>0.000907124</c:v>
                </c:pt>
                <c:pt idx="225">
                  <c:v>0.000901367</c:v>
                </c:pt>
                <c:pt idx="226">
                  <c:v>0.000822769</c:v>
                </c:pt>
                <c:pt idx="227">
                  <c:v>0.000181804</c:v>
                </c:pt>
                <c:pt idx="228">
                  <c:v>0.000745786</c:v>
                </c:pt>
                <c:pt idx="229">
                  <c:v>0.000649742</c:v>
                </c:pt>
                <c:pt idx="230">
                  <c:v>0.00100279</c:v>
                </c:pt>
                <c:pt idx="231">
                  <c:v>0.000649103</c:v>
                </c:pt>
                <c:pt idx="232">
                  <c:v>0.000899982</c:v>
                </c:pt>
                <c:pt idx="233">
                  <c:v>0.000733805</c:v>
                </c:pt>
                <c:pt idx="234">
                  <c:v>0.000329655</c:v>
                </c:pt>
                <c:pt idx="235">
                  <c:v>0.000852391</c:v>
                </c:pt>
                <c:pt idx="236">
                  <c:v>0.000732051</c:v>
                </c:pt>
                <c:pt idx="237">
                  <c:v>0.00012789</c:v>
                </c:pt>
                <c:pt idx="238">
                  <c:v>0.000699698</c:v>
                </c:pt>
                <c:pt idx="239">
                  <c:v>0.000912098</c:v>
                </c:pt>
                <c:pt idx="240">
                  <c:v>0.000805297000000001</c:v>
                </c:pt>
                <c:pt idx="241">
                  <c:v>0.000408592</c:v>
                </c:pt>
                <c:pt idx="242">
                  <c:v>0.000904097</c:v>
                </c:pt>
                <c:pt idx="243">
                  <c:v>0.00090399</c:v>
                </c:pt>
                <c:pt idx="244">
                  <c:v>0.000902566</c:v>
                </c:pt>
                <c:pt idx="245">
                  <c:v>0.00018413</c:v>
                </c:pt>
                <c:pt idx="246">
                  <c:v>0.00160473</c:v>
                </c:pt>
                <c:pt idx="247">
                  <c:v>0.000715464</c:v>
                </c:pt>
                <c:pt idx="248">
                  <c:v>0.000710992</c:v>
                </c:pt>
                <c:pt idx="249">
                  <c:v>0.000992650000000002</c:v>
                </c:pt>
                <c:pt idx="250">
                  <c:v>0.000899985000000001</c:v>
                </c:pt>
                <c:pt idx="251" formatCode="0.00E+00">
                  <c:v>9.71013000000002E-5</c:v>
                </c:pt>
                <c:pt idx="252">
                  <c:v>0.000102154</c:v>
                </c:pt>
                <c:pt idx="253">
                  <c:v>0.000896978000000003</c:v>
                </c:pt>
                <c:pt idx="254">
                  <c:v>0.000982312000000001</c:v>
                </c:pt>
                <c:pt idx="255">
                  <c:v>0.000591932000000001</c:v>
                </c:pt>
                <c:pt idx="256">
                  <c:v>0.000844183</c:v>
                </c:pt>
                <c:pt idx="257">
                  <c:v>0.000160612</c:v>
                </c:pt>
                <c:pt idx="258" formatCode="0.00E+00">
                  <c:v>4.70998E-5</c:v>
                </c:pt>
                <c:pt idx="259">
                  <c:v>0.000809379</c:v>
                </c:pt>
                <c:pt idx="260">
                  <c:v>0.000821955000000001</c:v>
                </c:pt>
                <c:pt idx="261">
                  <c:v>0.00106151</c:v>
                </c:pt>
                <c:pt idx="262">
                  <c:v>0.000182309</c:v>
                </c:pt>
                <c:pt idx="263">
                  <c:v>0.000923609</c:v>
                </c:pt>
                <c:pt idx="264">
                  <c:v>0.000146546</c:v>
                </c:pt>
                <c:pt idx="265">
                  <c:v>0.000235152</c:v>
                </c:pt>
                <c:pt idx="266">
                  <c:v>0.000169587</c:v>
                </c:pt>
                <c:pt idx="267">
                  <c:v>0.000424485</c:v>
                </c:pt>
                <c:pt idx="268">
                  <c:v>0.000916270000000002</c:v>
                </c:pt>
                <c:pt idx="269">
                  <c:v>0.000829008</c:v>
                </c:pt>
                <c:pt idx="270">
                  <c:v>0.000213087</c:v>
                </c:pt>
                <c:pt idx="271">
                  <c:v>0.000904964000000001</c:v>
                </c:pt>
                <c:pt idx="272">
                  <c:v>0.000336408</c:v>
                </c:pt>
                <c:pt idx="273">
                  <c:v>0.000169936</c:v>
                </c:pt>
                <c:pt idx="274">
                  <c:v>0.00036403</c:v>
                </c:pt>
                <c:pt idx="275">
                  <c:v>0.000347357</c:v>
                </c:pt>
                <c:pt idx="276">
                  <c:v>0.000904135</c:v>
                </c:pt>
                <c:pt idx="277">
                  <c:v>0.00016313</c:v>
                </c:pt>
                <c:pt idx="278">
                  <c:v>0.000215261</c:v>
                </c:pt>
                <c:pt idx="279">
                  <c:v>0.000232756</c:v>
                </c:pt>
                <c:pt idx="280">
                  <c:v>0.000235164</c:v>
                </c:pt>
                <c:pt idx="281">
                  <c:v>0.000582605</c:v>
                </c:pt>
                <c:pt idx="282">
                  <c:v>0.000733387</c:v>
                </c:pt>
                <c:pt idx="283">
                  <c:v>0.000273589</c:v>
                </c:pt>
                <c:pt idx="284">
                  <c:v>0.000740582000000001</c:v>
                </c:pt>
                <c:pt idx="285">
                  <c:v>0.000849958000000002</c:v>
                </c:pt>
                <c:pt idx="286">
                  <c:v>0.000934259000000002</c:v>
                </c:pt>
                <c:pt idx="287">
                  <c:v>0.000153206</c:v>
                </c:pt>
                <c:pt idx="288">
                  <c:v>0.000670124000000001</c:v>
                </c:pt>
                <c:pt idx="289">
                  <c:v>0.00121169</c:v>
                </c:pt>
                <c:pt idx="290">
                  <c:v>0.000220407</c:v>
                </c:pt>
                <c:pt idx="291">
                  <c:v>0.000364041</c:v>
                </c:pt>
                <c:pt idx="292">
                  <c:v>0.000762193</c:v>
                </c:pt>
                <c:pt idx="293">
                  <c:v>0.000241889</c:v>
                </c:pt>
                <c:pt idx="294">
                  <c:v>0.000183707</c:v>
                </c:pt>
                <c:pt idx="295">
                  <c:v>0.00104261</c:v>
                </c:pt>
                <c:pt idx="296" formatCode="0.00E+00">
                  <c:v>2.56239E-5</c:v>
                </c:pt>
                <c:pt idx="297">
                  <c:v>0.000907494</c:v>
                </c:pt>
                <c:pt idx="298">
                  <c:v>0.0011938</c:v>
                </c:pt>
                <c:pt idx="299">
                  <c:v>0.000427372</c:v>
                </c:pt>
                <c:pt idx="300">
                  <c:v>0.00026682</c:v>
                </c:pt>
                <c:pt idx="301">
                  <c:v>0.000206546</c:v>
                </c:pt>
                <c:pt idx="302">
                  <c:v>0.000519832</c:v>
                </c:pt>
                <c:pt idx="303">
                  <c:v>0.000688960000000001</c:v>
                </c:pt>
                <c:pt idx="304">
                  <c:v>0.000226411</c:v>
                </c:pt>
                <c:pt idx="305">
                  <c:v>0.000113656</c:v>
                </c:pt>
                <c:pt idx="306" formatCode="0.00E+00">
                  <c:v>5.28367000000002E-5</c:v>
                </c:pt>
                <c:pt idx="307">
                  <c:v>0.000476079</c:v>
                </c:pt>
                <c:pt idx="308">
                  <c:v>0.000445072</c:v>
                </c:pt>
                <c:pt idx="309">
                  <c:v>0.000938531</c:v>
                </c:pt>
                <c:pt idx="310">
                  <c:v>0.000278367</c:v>
                </c:pt>
                <c:pt idx="311">
                  <c:v>0.000406632</c:v>
                </c:pt>
                <c:pt idx="312">
                  <c:v>0.000627246</c:v>
                </c:pt>
                <c:pt idx="313">
                  <c:v>0.000242764</c:v>
                </c:pt>
                <c:pt idx="314">
                  <c:v>0.000500174</c:v>
                </c:pt>
                <c:pt idx="315">
                  <c:v>0.000562132</c:v>
                </c:pt>
                <c:pt idx="316">
                  <c:v>0.000616046</c:v>
                </c:pt>
                <c:pt idx="317">
                  <c:v>0.00169279</c:v>
                </c:pt>
                <c:pt idx="318">
                  <c:v>0.000509504</c:v>
                </c:pt>
                <c:pt idx="319">
                  <c:v>0.000171507</c:v>
                </c:pt>
                <c:pt idx="320">
                  <c:v>0.000201731</c:v>
                </c:pt>
                <c:pt idx="321">
                  <c:v>0.000877152</c:v>
                </c:pt>
                <c:pt idx="322">
                  <c:v>0.000887363000000002</c:v>
                </c:pt>
                <c:pt idx="323">
                  <c:v>0.000170987</c:v>
                </c:pt>
                <c:pt idx="324">
                  <c:v>0.000801766</c:v>
                </c:pt>
                <c:pt idx="325">
                  <c:v>0.000797715</c:v>
                </c:pt>
                <c:pt idx="326">
                  <c:v>0.000103704</c:v>
                </c:pt>
                <c:pt idx="327">
                  <c:v>0.000697503</c:v>
                </c:pt>
                <c:pt idx="328">
                  <c:v>0.00082179</c:v>
                </c:pt>
                <c:pt idx="329">
                  <c:v>0.000937180000000001</c:v>
                </c:pt>
                <c:pt idx="330">
                  <c:v>0.000459289</c:v>
                </c:pt>
                <c:pt idx="331">
                  <c:v>0.000273401</c:v>
                </c:pt>
                <c:pt idx="332">
                  <c:v>0.000797834000000001</c:v>
                </c:pt>
                <c:pt idx="333">
                  <c:v>0.000717887</c:v>
                </c:pt>
                <c:pt idx="334" formatCode="0.00E+00">
                  <c:v>3.75279000000001E-5</c:v>
                </c:pt>
                <c:pt idx="335">
                  <c:v>0.00033853</c:v>
                </c:pt>
                <c:pt idx="336">
                  <c:v>0.000105831</c:v>
                </c:pt>
                <c:pt idx="337">
                  <c:v>0.000442626</c:v>
                </c:pt>
                <c:pt idx="338">
                  <c:v>0.00018652</c:v>
                </c:pt>
                <c:pt idx="339">
                  <c:v>0.000102618</c:v>
                </c:pt>
                <c:pt idx="340">
                  <c:v>0.000991512</c:v>
                </c:pt>
                <c:pt idx="341">
                  <c:v>0.000493076000000001</c:v>
                </c:pt>
                <c:pt idx="342">
                  <c:v>0.000699386000000001</c:v>
                </c:pt>
                <c:pt idx="343">
                  <c:v>0.00071268</c:v>
                </c:pt>
                <c:pt idx="344">
                  <c:v>0.000957103000000001</c:v>
                </c:pt>
                <c:pt idx="345">
                  <c:v>0.000593182</c:v>
                </c:pt>
                <c:pt idx="346">
                  <c:v>0.000190326</c:v>
                </c:pt>
                <c:pt idx="347">
                  <c:v>0.000646664</c:v>
                </c:pt>
                <c:pt idx="348">
                  <c:v>0.000432914</c:v>
                </c:pt>
                <c:pt idx="349">
                  <c:v>0.000868365000000001</c:v>
                </c:pt>
                <c:pt idx="350" formatCode="0.00E+00">
                  <c:v>3.82684E-5</c:v>
                </c:pt>
                <c:pt idx="351">
                  <c:v>0.000258251</c:v>
                </c:pt>
                <c:pt idx="352" formatCode="0.00E+00">
                  <c:v>6.77227000000003E-5</c:v>
                </c:pt>
                <c:pt idx="353">
                  <c:v>0.000132909</c:v>
                </c:pt>
                <c:pt idx="354">
                  <c:v>0.000715829000000001</c:v>
                </c:pt>
                <c:pt idx="355">
                  <c:v>0.000778765000000001</c:v>
                </c:pt>
                <c:pt idx="356">
                  <c:v>0.00041823</c:v>
                </c:pt>
                <c:pt idx="357">
                  <c:v>0.000117574</c:v>
                </c:pt>
                <c:pt idx="358">
                  <c:v>0.000375697</c:v>
                </c:pt>
                <c:pt idx="359">
                  <c:v>0.00148892</c:v>
                </c:pt>
                <c:pt idx="360">
                  <c:v>0.000852964000000002</c:v>
                </c:pt>
                <c:pt idx="361">
                  <c:v>0.000431426</c:v>
                </c:pt>
                <c:pt idx="362">
                  <c:v>0.000286551</c:v>
                </c:pt>
                <c:pt idx="363">
                  <c:v>0.000487053</c:v>
                </c:pt>
                <c:pt idx="364">
                  <c:v>0.000263408</c:v>
                </c:pt>
                <c:pt idx="365">
                  <c:v>0.000141229</c:v>
                </c:pt>
                <c:pt idx="366">
                  <c:v>0.000166842</c:v>
                </c:pt>
                <c:pt idx="367">
                  <c:v>0.000458145</c:v>
                </c:pt>
                <c:pt idx="368">
                  <c:v>0.000813488</c:v>
                </c:pt>
                <c:pt idx="369">
                  <c:v>0.000891903000000002</c:v>
                </c:pt>
                <c:pt idx="370">
                  <c:v>0.000742544000000001</c:v>
                </c:pt>
                <c:pt idx="371">
                  <c:v>0.000158546</c:v>
                </c:pt>
                <c:pt idx="372">
                  <c:v>0.000809513000000002</c:v>
                </c:pt>
                <c:pt idx="373">
                  <c:v>0.000277123</c:v>
                </c:pt>
                <c:pt idx="374">
                  <c:v>0.00103277</c:v>
                </c:pt>
                <c:pt idx="375">
                  <c:v>0.00067798</c:v>
                </c:pt>
                <c:pt idx="376">
                  <c:v>0.000898281000000002</c:v>
                </c:pt>
                <c:pt idx="377">
                  <c:v>0.000901676</c:v>
                </c:pt>
                <c:pt idx="378">
                  <c:v>0.000907603000000002</c:v>
                </c:pt>
                <c:pt idx="379">
                  <c:v>0.000276248</c:v>
                </c:pt>
                <c:pt idx="380">
                  <c:v>0.000222258</c:v>
                </c:pt>
                <c:pt idx="381">
                  <c:v>0.000111362</c:v>
                </c:pt>
                <c:pt idx="382">
                  <c:v>0.00107335</c:v>
                </c:pt>
                <c:pt idx="383">
                  <c:v>0.000485735</c:v>
                </c:pt>
                <c:pt idx="384">
                  <c:v>0.000670494</c:v>
                </c:pt>
                <c:pt idx="385" formatCode="0.00E+00">
                  <c:v>3.58141E-5</c:v>
                </c:pt>
                <c:pt idx="386">
                  <c:v>0.000218532</c:v>
                </c:pt>
                <c:pt idx="387">
                  <c:v>0.000559757</c:v>
                </c:pt>
                <c:pt idx="388">
                  <c:v>0.000305726</c:v>
                </c:pt>
                <c:pt idx="389">
                  <c:v>0.000502872</c:v>
                </c:pt>
                <c:pt idx="390">
                  <c:v>0.000124517</c:v>
                </c:pt>
                <c:pt idx="391" formatCode="0.00E+00">
                  <c:v>9.13702000000001E-5</c:v>
                </c:pt>
                <c:pt idx="392">
                  <c:v>0.000626452</c:v>
                </c:pt>
                <c:pt idx="393">
                  <c:v>0.000899739</c:v>
                </c:pt>
                <c:pt idx="394">
                  <c:v>0.000855766000000001</c:v>
                </c:pt>
                <c:pt idx="395">
                  <c:v>0.000893594</c:v>
                </c:pt>
                <c:pt idx="396">
                  <c:v>0.000837632</c:v>
                </c:pt>
                <c:pt idx="397">
                  <c:v>0.000706186</c:v>
                </c:pt>
                <c:pt idx="398">
                  <c:v>0.000666514</c:v>
                </c:pt>
                <c:pt idx="399">
                  <c:v>0.000212279</c:v>
                </c:pt>
                <c:pt idx="400">
                  <c:v>0.000153996</c:v>
                </c:pt>
                <c:pt idx="401">
                  <c:v>0.00046337</c:v>
                </c:pt>
                <c:pt idx="402">
                  <c:v>0.000258581</c:v>
                </c:pt>
                <c:pt idx="403">
                  <c:v>0.000211661</c:v>
                </c:pt>
                <c:pt idx="404">
                  <c:v>0.000760743</c:v>
                </c:pt>
                <c:pt idx="405">
                  <c:v>0.000184862</c:v>
                </c:pt>
                <c:pt idx="406" formatCode="0.00E+00">
                  <c:v>2.92498E-5</c:v>
                </c:pt>
                <c:pt idx="407">
                  <c:v>0.00107698</c:v>
                </c:pt>
                <c:pt idx="408">
                  <c:v>0.000812971000000001</c:v>
                </c:pt>
                <c:pt idx="409">
                  <c:v>0.00103607</c:v>
                </c:pt>
                <c:pt idx="410">
                  <c:v>0.000186673</c:v>
                </c:pt>
                <c:pt idx="411">
                  <c:v>0.000162714</c:v>
                </c:pt>
                <c:pt idx="412">
                  <c:v>0.000716214</c:v>
                </c:pt>
                <c:pt idx="413">
                  <c:v>0.00104807</c:v>
                </c:pt>
                <c:pt idx="414">
                  <c:v>0.000313078</c:v>
                </c:pt>
                <c:pt idx="415">
                  <c:v>0.000610752</c:v>
                </c:pt>
                <c:pt idx="416">
                  <c:v>0.000699698</c:v>
                </c:pt>
                <c:pt idx="417">
                  <c:v>0.000373719</c:v>
                </c:pt>
                <c:pt idx="418">
                  <c:v>0.000401103</c:v>
                </c:pt>
                <c:pt idx="419">
                  <c:v>0.000381598</c:v>
                </c:pt>
                <c:pt idx="420">
                  <c:v>0.000417916</c:v>
                </c:pt>
                <c:pt idx="421">
                  <c:v>0.000589633</c:v>
                </c:pt>
                <c:pt idx="422">
                  <c:v>0.000874254000000001</c:v>
                </c:pt>
                <c:pt idx="423">
                  <c:v>0.000597605000000001</c:v>
                </c:pt>
                <c:pt idx="424">
                  <c:v>0.000198556</c:v>
                </c:pt>
                <c:pt idx="425">
                  <c:v>0.000530149</c:v>
                </c:pt>
                <c:pt idx="426">
                  <c:v>0.000766024000000001</c:v>
                </c:pt>
                <c:pt idx="427" formatCode="0.00E+00">
                  <c:v>9.78360000000002E-5</c:v>
                </c:pt>
                <c:pt idx="428">
                  <c:v>0.000218834</c:v>
                </c:pt>
                <c:pt idx="429" formatCode="0.00E+00">
                  <c:v>7.88479000000001E-5</c:v>
                </c:pt>
                <c:pt idx="430" formatCode="0.00E+00">
                  <c:v>3.39737E-5</c:v>
                </c:pt>
                <c:pt idx="431">
                  <c:v>0.000285881</c:v>
                </c:pt>
                <c:pt idx="432">
                  <c:v>0.000888587</c:v>
                </c:pt>
                <c:pt idx="433">
                  <c:v>0.000176672</c:v>
                </c:pt>
                <c:pt idx="434">
                  <c:v>0.000395765</c:v>
                </c:pt>
                <c:pt idx="435">
                  <c:v>0.000292247</c:v>
                </c:pt>
                <c:pt idx="436">
                  <c:v>0.000668481</c:v>
                </c:pt>
                <c:pt idx="437">
                  <c:v>0.00090902</c:v>
                </c:pt>
                <c:pt idx="438">
                  <c:v>0.000850792</c:v>
                </c:pt>
                <c:pt idx="439">
                  <c:v>0.000281242</c:v>
                </c:pt>
                <c:pt idx="440">
                  <c:v>0.000545203</c:v>
                </c:pt>
                <c:pt idx="441">
                  <c:v>0.000577332000000001</c:v>
                </c:pt>
                <c:pt idx="442">
                  <c:v>0.000168906</c:v>
                </c:pt>
                <c:pt idx="443">
                  <c:v>0.000484987</c:v>
                </c:pt>
                <c:pt idx="444">
                  <c:v>0.000598488</c:v>
                </c:pt>
                <c:pt idx="445">
                  <c:v>0.000935413000000002</c:v>
                </c:pt>
                <c:pt idx="446">
                  <c:v>0.000322354</c:v>
                </c:pt>
                <c:pt idx="447">
                  <c:v>0.000643670000000001</c:v>
                </c:pt>
                <c:pt idx="448">
                  <c:v>0.000144623</c:v>
                </c:pt>
                <c:pt idx="449">
                  <c:v>0.000348942</c:v>
                </c:pt>
                <c:pt idx="450">
                  <c:v>0.000772118000000001</c:v>
                </c:pt>
                <c:pt idx="451">
                  <c:v>0.000880835</c:v>
                </c:pt>
                <c:pt idx="452">
                  <c:v>0.000899521</c:v>
                </c:pt>
                <c:pt idx="453">
                  <c:v>0.00037432</c:v>
                </c:pt>
                <c:pt idx="454">
                  <c:v>0.000966206000000001</c:v>
                </c:pt>
                <c:pt idx="455">
                  <c:v>0.000365952</c:v>
                </c:pt>
                <c:pt idx="456">
                  <c:v>0.000505174</c:v>
                </c:pt>
                <c:pt idx="457">
                  <c:v>0.000165178</c:v>
                </c:pt>
                <c:pt idx="458">
                  <c:v>0.00033999</c:v>
                </c:pt>
                <c:pt idx="459">
                  <c:v>0.000274144</c:v>
                </c:pt>
                <c:pt idx="460">
                  <c:v>0.000168889</c:v>
                </c:pt>
                <c:pt idx="461">
                  <c:v>0.0013256</c:v>
                </c:pt>
                <c:pt idx="462">
                  <c:v>0.000609533</c:v>
                </c:pt>
                <c:pt idx="463">
                  <c:v>0.00059376</c:v>
                </c:pt>
                <c:pt idx="464">
                  <c:v>0.000919219000000002</c:v>
                </c:pt>
                <c:pt idx="465">
                  <c:v>0.000863596</c:v>
                </c:pt>
                <c:pt idx="466">
                  <c:v>0.000291192</c:v>
                </c:pt>
                <c:pt idx="467">
                  <c:v>0.000177833</c:v>
                </c:pt>
                <c:pt idx="468">
                  <c:v>0.000539643</c:v>
                </c:pt>
                <c:pt idx="469">
                  <c:v>0.000930528000000002</c:v>
                </c:pt>
                <c:pt idx="470">
                  <c:v>0.000899531000000001</c:v>
                </c:pt>
                <c:pt idx="471">
                  <c:v>0.000183472</c:v>
                </c:pt>
                <c:pt idx="472">
                  <c:v>0.000917064000000001</c:v>
                </c:pt>
                <c:pt idx="473">
                  <c:v>0.00134007</c:v>
                </c:pt>
                <c:pt idx="474">
                  <c:v>0.000475931</c:v>
                </c:pt>
                <c:pt idx="475">
                  <c:v>0.000644738</c:v>
                </c:pt>
                <c:pt idx="476">
                  <c:v>0.000688047</c:v>
                </c:pt>
                <c:pt idx="477">
                  <c:v>0.000860608000000001</c:v>
                </c:pt>
                <c:pt idx="478">
                  <c:v>0.000384177</c:v>
                </c:pt>
                <c:pt idx="479">
                  <c:v>0.000148251</c:v>
                </c:pt>
                <c:pt idx="480">
                  <c:v>0.000998803000000001</c:v>
                </c:pt>
                <c:pt idx="481">
                  <c:v>0.000828764</c:v>
                </c:pt>
                <c:pt idx="482" formatCode="0.00E+00">
                  <c:v>9.31879000000003E-5</c:v>
                </c:pt>
                <c:pt idx="483">
                  <c:v>0.000828181</c:v>
                </c:pt>
                <c:pt idx="484">
                  <c:v>0.000976494000000001</c:v>
                </c:pt>
                <c:pt idx="485">
                  <c:v>0.000302481</c:v>
                </c:pt>
                <c:pt idx="486">
                  <c:v>0.000348457</c:v>
                </c:pt>
                <c:pt idx="487">
                  <c:v>0.000477161000000001</c:v>
                </c:pt>
                <c:pt idx="488">
                  <c:v>0.000158314</c:v>
                </c:pt>
                <c:pt idx="489">
                  <c:v>0.00165794</c:v>
                </c:pt>
                <c:pt idx="490">
                  <c:v>0.000787316</c:v>
                </c:pt>
                <c:pt idx="491">
                  <c:v>0.000717925</c:v>
                </c:pt>
                <c:pt idx="492">
                  <c:v>0.00256355</c:v>
                </c:pt>
                <c:pt idx="493">
                  <c:v>0.000293449</c:v>
                </c:pt>
                <c:pt idx="494">
                  <c:v>0.000774945000000001</c:v>
                </c:pt>
                <c:pt idx="495">
                  <c:v>0.000644423</c:v>
                </c:pt>
                <c:pt idx="496">
                  <c:v>0.000169671</c:v>
                </c:pt>
                <c:pt idx="497" formatCode="0.00E+00">
                  <c:v>4.6298E-5</c:v>
                </c:pt>
                <c:pt idx="498" formatCode="0.00E+00">
                  <c:v>5.73844000000003E-5</c:v>
                </c:pt>
                <c:pt idx="499">
                  <c:v>0.000173068</c:v>
                </c:pt>
                <c:pt idx="500">
                  <c:v>0.000932023000000002</c:v>
                </c:pt>
                <c:pt idx="501">
                  <c:v>0.000913898</c:v>
                </c:pt>
                <c:pt idx="502">
                  <c:v>0.000907798</c:v>
                </c:pt>
                <c:pt idx="503">
                  <c:v>0.00090431</c:v>
                </c:pt>
                <c:pt idx="504">
                  <c:v>0.000903197</c:v>
                </c:pt>
                <c:pt idx="505">
                  <c:v>0.00090431</c:v>
                </c:pt>
                <c:pt idx="506">
                  <c:v>0.00090431</c:v>
                </c:pt>
                <c:pt idx="507">
                  <c:v>0.000924205</c:v>
                </c:pt>
                <c:pt idx="508">
                  <c:v>0.000898</c:v>
                </c:pt>
                <c:pt idx="509">
                  <c:v>0.00105598</c:v>
                </c:pt>
                <c:pt idx="510">
                  <c:v>0.000861467</c:v>
                </c:pt>
                <c:pt idx="511">
                  <c:v>0.000861467</c:v>
                </c:pt>
                <c:pt idx="512" formatCode="0.00E+00">
                  <c:v>4.02412E-5</c:v>
                </c:pt>
                <c:pt idx="513">
                  <c:v>0.000905172</c:v>
                </c:pt>
                <c:pt idx="514">
                  <c:v>0.000917117</c:v>
                </c:pt>
                <c:pt idx="515">
                  <c:v>0.000229744</c:v>
                </c:pt>
                <c:pt idx="516">
                  <c:v>0.000157882</c:v>
                </c:pt>
                <c:pt idx="517">
                  <c:v>0.000904525</c:v>
                </c:pt>
                <c:pt idx="518">
                  <c:v>0.000896428000000002</c:v>
                </c:pt>
                <c:pt idx="519">
                  <c:v>0.000904102</c:v>
                </c:pt>
                <c:pt idx="520">
                  <c:v>0.000904137</c:v>
                </c:pt>
                <c:pt idx="521">
                  <c:v>0.000838760000000001</c:v>
                </c:pt>
                <c:pt idx="522" formatCode="0.00E+00">
                  <c:v>3.69037000000001E-5</c:v>
                </c:pt>
                <c:pt idx="523">
                  <c:v>0.000412823</c:v>
                </c:pt>
                <c:pt idx="524">
                  <c:v>0.000160412</c:v>
                </c:pt>
                <c:pt idx="525">
                  <c:v>0.000168104</c:v>
                </c:pt>
                <c:pt idx="526">
                  <c:v>0.000382894</c:v>
                </c:pt>
                <c:pt idx="527" formatCode="0.00E+00">
                  <c:v>9.78360000000002E-5</c:v>
                </c:pt>
                <c:pt idx="528">
                  <c:v>0.000626353</c:v>
                </c:pt>
                <c:pt idx="529">
                  <c:v>0.000924684</c:v>
                </c:pt>
                <c:pt idx="530">
                  <c:v>0.000828262</c:v>
                </c:pt>
                <c:pt idx="531">
                  <c:v>0.000146316</c:v>
                </c:pt>
                <c:pt idx="532">
                  <c:v>0.000440854</c:v>
                </c:pt>
                <c:pt idx="533">
                  <c:v>0.000929580000000001</c:v>
                </c:pt>
                <c:pt idx="534">
                  <c:v>0.000562289</c:v>
                </c:pt>
                <c:pt idx="535">
                  <c:v>0.000916706</c:v>
                </c:pt>
                <c:pt idx="536">
                  <c:v>0.000909289000000002</c:v>
                </c:pt>
                <c:pt idx="537">
                  <c:v>0.00090431</c:v>
                </c:pt>
                <c:pt idx="538">
                  <c:v>0.000710358</c:v>
                </c:pt>
                <c:pt idx="539">
                  <c:v>0.00090343</c:v>
                </c:pt>
                <c:pt idx="540">
                  <c:v>0.000908287</c:v>
                </c:pt>
                <c:pt idx="541">
                  <c:v>0.000884204000000002</c:v>
                </c:pt>
                <c:pt idx="542">
                  <c:v>0.000747956000000001</c:v>
                </c:pt>
                <c:pt idx="543">
                  <c:v>0.000236914</c:v>
                </c:pt>
                <c:pt idx="544">
                  <c:v>0.000896996000000002</c:v>
                </c:pt>
                <c:pt idx="545">
                  <c:v>0.00106941</c:v>
                </c:pt>
                <c:pt idx="546">
                  <c:v>0.000909537</c:v>
                </c:pt>
                <c:pt idx="547">
                  <c:v>0.000622046</c:v>
                </c:pt>
                <c:pt idx="548">
                  <c:v>0.000898963000000002</c:v>
                </c:pt>
                <c:pt idx="549">
                  <c:v>0.00109867</c:v>
                </c:pt>
                <c:pt idx="550">
                  <c:v>0.000951343000000002</c:v>
                </c:pt>
                <c:pt idx="551" formatCode="0.00E+00">
                  <c:v>8.35667000000003E-5</c:v>
                </c:pt>
                <c:pt idx="552">
                  <c:v>0.000950557000000002</c:v>
                </c:pt>
                <c:pt idx="553">
                  <c:v>0.000907096</c:v>
                </c:pt>
                <c:pt idx="554">
                  <c:v>0.000861072</c:v>
                </c:pt>
                <c:pt idx="555">
                  <c:v>0.000868122</c:v>
                </c:pt>
                <c:pt idx="556">
                  <c:v>0.000861054000000002</c:v>
                </c:pt>
                <c:pt idx="557">
                  <c:v>0.000138225</c:v>
                </c:pt>
                <c:pt idx="558">
                  <c:v>0.000904356</c:v>
                </c:pt>
                <c:pt idx="559">
                  <c:v>0.000750965</c:v>
                </c:pt>
                <c:pt idx="560">
                  <c:v>0.00322222</c:v>
                </c:pt>
                <c:pt idx="561" formatCode="0.00E+00">
                  <c:v>9.27448000000002E-5</c:v>
                </c:pt>
                <c:pt idx="562">
                  <c:v>0.00336056</c:v>
                </c:pt>
                <c:pt idx="563">
                  <c:v>0.000639657</c:v>
                </c:pt>
                <c:pt idx="564">
                  <c:v>0.00064542</c:v>
                </c:pt>
                <c:pt idx="565">
                  <c:v>0.000633616000000001</c:v>
                </c:pt>
                <c:pt idx="566">
                  <c:v>0.000631885</c:v>
                </c:pt>
                <c:pt idx="567">
                  <c:v>0.000632693</c:v>
                </c:pt>
                <c:pt idx="568">
                  <c:v>0.000347874</c:v>
                </c:pt>
                <c:pt idx="569">
                  <c:v>0.000257093</c:v>
                </c:pt>
                <c:pt idx="570">
                  <c:v>0.000160182</c:v>
                </c:pt>
                <c:pt idx="571">
                  <c:v>0.00397476</c:v>
                </c:pt>
                <c:pt idx="572">
                  <c:v>0.00380673</c:v>
                </c:pt>
                <c:pt idx="573">
                  <c:v>0.000931491</c:v>
                </c:pt>
                <c:pt idx="574">
                  <c:v>0.0028761</c:v>
                </c:pt>
                <c:pt idx="575">
                  <c:v>0.00201829</c:v>
                </c:pt>
                <c:pt idx="576">
                  <c:v>0.000363566</c:v>
                </c:pt>
                <c:pt idx="577">
                  <c:v>0.000409778</c:v>
                </c:pt>
                <c:pt idx="578">
                  <c:v>0.000672646000000001</c:v>
                </c:pt>
                <c:pt idx="579">
                  <c:v>0.00175954</c:v>
                </c:pt>
                <c:pt idx="580">
                  <c:v>0.000880143000000002</c:v>
                </c:pt>
                <c:pt idx="581">
                  <c:v>0.00238328</c:v>
                </c:pt>
                <c:pt idx="582">
                  <c:v>0.00147488</c:v>
                </c:pt>
                <c:pt idx="583" formatCode="0.00E+00">
                  <c:v>9.65109000000002E-5</c:v>
                </c:pt>
                <c:pt idx="584">
                  <c:v>0.000106704</c:v>
                </c:pt>
                <c:pt idx="585">
                  <c:v>0.00134346</c:v>
                </c:pt>
                <c:pt idx="586">
                  <c:v>0.00135924</c:v>
                </c:pt>
                <c:pt idx="587">
                  <c:v>0.00156173</c:v>
                </c:pt>
                <c:pt idx="588">
                  <c:v>0.00232746</c:v>
                </c:pt>
                <c:pt idx="589">
                  <c:v>0.00522737</c:v>
                </c:pt>
                <c:pt idx="590">
                  <c:v>0.00387675</c:v>
                </c:pt>
                <c:pt idx="591">
                  <c:v>0.00150938</c:v>
                </c:pt>
                <c:pt idx="592">
                  <c:v>0.00146251</c:v>
                </c:pt>
                <c:pt idx="593">
                  <c:v>0.00143879</c:v>
                </c:pt>
                <c:pt idx="594">
                  <c:v>0.00148767</c:v>
                </c:pt>
                <c:pt idx="595">
                  <c:v>0.00197383</c:v>
                </c:pt>
                <c:pt idx="596">
                  <c:v>0.00172451</c:v>
                </c:pt>
                <c:pt idx="597">
                  <c:v>0.00102808</c:v>
                </c:pt>
                <c:pt idx="598">
                  <c:v>0.00104118</c:v>
                </c:pt>
                <c:pt idx="599">
                  <c:v>0.00104807</c:v>
                </c:pt>
                <c:pt idx="600">
                  <c:v>0.00106471</c:v>
                </c:pt>
                <c:pt idx="601" formatCode="0.00E+00">
                  <c:v>4.32163E-5</c:v>
                </c:pt>
                <c:pt idx="602">
                  <c:v>0.000496106</c:v>
                </c:pt>
                <c:pt idx="603">
                  <c:v>0.000487684</c:v>
                </c:pt>
                <c:pt idx="604">
                  <c:v>0.000516358</c:v>
                </c:pt>
                <c:pt idx="605">
                  <c:v>0.000670002000000001</c:v>
                </c:pt>
                <c:pt idx="606">
                  <c:v>0.00145548</c:v>
                </c:pt>
                <c:pt idx="607">
                  <c:v>0.000168396</c:v>
                </c:pt>
                <c:pt idx="608">
                  <c:v>0.000164752</c:v>
                </c:pt>
                <c:pt idx="609">
                  <c:v>0.000167764</c:v>
                </c:pt>
                <c:pt idx="610">
                  <c:v>0.00014885</c:v>
                </c:pt>
                <c:pt idx="611">
                  <c:v>0.000214942</c:v>
                </c:pt>
                <c:pt idx="612">
                  <c:v>0.00023543</c:v>
                </c:pt>
                <c:pt idx="613">
                  <c:v>0.00105199</c:v>
                </c:pt>
                <c:pt idx="614">
                  <c:v>0.000958741</c:v>
                </c:pt>
                <c:pt idx="615">
                  <c:v>0.00127855</c:v>
                </c:pt>
                <c:pt idx="616">
                  <c:v>0.000101062</c:v>
                </c:pt>
                <c:pt idx="617">
                  <c:v>0.000101935</c:v>
                </c:pt>
                <c:pt idx="618">
                  <c:v>0.00017364</c:v>
                </c:pt>
                <c:pt idx="619">
                  <c:v>0.00170902</c:v>
                </c:pt>
                <c:pt idx="620">
                  <c:v>0.000473412</c:v>
                </c:pt>
                <c:pt idx="621">
                  <c:v>0.000697726000000003</c:v>
                </c:pt>
                <c:pt idx="622">
                  <c:v>0.000131888</c:v>
                </c:pt>
                <c:pt idx="623">
                  <c:v>0.000911651000000002</c:v>
                </c:pt>
                <c:pt idx="624">
                  <c:v>0.000905884</c:v>
                </c:pt>
                <c:pt idx="625">
                  <c:v>0.000898555000000003</c:v>
                </c:pt>
                <c:pt idx="626">
                  <c:v>0.000898555000000003</c:v>
                </c:pt>
                <c:pt idx="627">
                  <c:v>0.000898555000000003</c:v>
                </c:pt>
                <c:pt idx="628">
                  <c:v>0.000898555000000003</c:v>
                </c:pt>
                <c:pt idx="629">
                  <c:v>0.000898555000000003</c:v>
                </c:pt>
                <c:pt idx="630">
                  <c:v>0.000898555000000003</c:v>
                </c:pt>
                <c:pt idx="631">
                  <c:v>0.000153641</c:v>
                </c:pt>
                <c:pt idx="632">
                  <c:v>0.000282852</c:v>
                </c:pt>
                <c:pt idx="633">
                  <c:v>0.000267507</c:v>
                </c:pt>
                <c:pt idx="634">
                  <c:v>0.000261192</c:v>
                </c:pt>
                <c:pt idx="635">
                  <c:v>0.000267507</c:v>
                </c:pt>
                <c:pt idx="636">
                  <c:v>0.000284829</c:v>
                </c:pt>
                <c:pt idx="637">
                  <c:v>0.000252487</c:v>
                </c:pt>
                <c:pt idx="638">
                  <c:v>0.000267494</c:v>
                </c:pt>
                <c:pt idx="639">
                  <c:v>0.000267502</c:v>
                </c:pt>
                <c:pt idx="640">
                  <c:v>0.000834489</c:v>
                </c:pt>
                <c:pt idx="641">
                  <c:v>0.00015543</c:v>
                </c:pt>
                <c:pt idx="642" formatCode="0.00E+00">
                  <c:v>6.06919000000001E-5</c:v>
                </c:pt>
                <c:pt idx="643">
                  <c:v>0.000102518</c:v>
                </c:pt>
                <c:pt idx="644">
                  <c:v>0.000778157000000001</c:v>
                </c:pt>
                <c:pt idx="645" formatCode="0.00E+00">
                  <c:v>5.60847E-5</c:v>
                </c:pt>
                <c:pt idx="646" formatCode="0.00E+00">
                  <c:v>5.60804000000001E-5</c:v>
                </c:pt>
                <c:pt idx="647" formatCode="0.00E+00">
                  <c:v>1.78016E-5</c:v>
                </c:pt>
                <c:pt idx="648" formatCode="0.00E+00">
                  <c:v>5.64652E-5</c:v>
                </c:pt>
                <c:pt idx="649" formatCode="0.00E+00">
                  <c:v>6.85563000000001E-5</c:v>
                </c:pt>
                <c:pt idx="650" formatCode="0.00E+00">
                  <c:v>5.60819E-5</c:v>
                </c:pt>
                <c:pt idx="651">
                  <c:v>0.000679874000000001</c:v>
                </c:pt>
                <c:pt idx="652">
                  <c:v>0.000845161000000001</c:v>
                </c:pt>
                <c:pt idx="653">
                  <c:v>0.000895640000000002</c:v>
                </c:pt>
                <c:pt idx="654">
                  <c:v>0.000697077000000001</c:v>
                </c:pt>
                <c:pt idx="655">
                  <c:v>0.000680934</c:v>
                </c:pt>
                <c:pt idx="656">
                  <c:v>0.000697723</c:v>
                </c:pt>
                <c:pt idx="657">
                  <c:v>0.000704028</c:v>
                </c:pt>
                <c:pt idx="658">
                  <c:v>0.000679942</c:v>
                </c:pt>
                <c:pt idx="659">
                  <c:v>0.000679917000000001</c:v>
                </c:pt>
                <c:pt idx="660">
                  <c:v>0.000697447</c:v>
                </c:pt>
                <c:pt idx="661" formatCode="0.00E+00">
                  <c:v>3.05533E-5</c:v>
                </c:pt>
                <c:pt idx="662">
                  <c:v>0.000888965000000002</c:v>
                </c:pt>
                <c:pt idx="663">
                  <c:v>0.000937134000000001</c:v>
                </c:pt>
                <c:pt idx="664">
                  <c:v>0.000905172</c:v>
                </c:pt>
                <c:pt idx="665">
                  <c:v>0.000196319</c:v>
                </c:pt>
                <c:pt idx="666">
                  <c:v>0.000925625</c:v>
                </c:pt>
                <c:pt idx="667">
                  <c:v>0.000915670000000002</c:v>
                </c:pt>
                <c:pt idx="668">
                  <c:v>0.000938468000000002</c:v>
                </c:pt>
                <c:pt idx="669">
                  <c:v>0.00090431</c:v>
                </c:pt>
                <c:pt idx="670">
                  <c:v>0.000904292</c:v>
                </c:pt>
                <c:pt idx="671">
                  <c:v>0.000752121000000001</c:v>
                </c:pt>
                <c:pt idx="672">
                  <c:v>0.000913469</c:v>
                </c:pt>
                <c:pt idx="673">
                  <c:v>0.000846051000000002</c:v>
                </c:pt>
                <c:pt idx="674">
                  <c:v>0.000273999</c:v>
                </c:pt>
                <c:pt idx="675">
                  <c:v>0.000943277000000001</c:v>
                </c:pt>
                <c:pt idx="676">
                  <c:v>0.000907238000000002</c:v>
                </c:pt>
                <c:pt idx="677">
                  <c:v>0.00090431</c:v>
                </c:pt>
                <c:pt idx="678">
                  <c:v>0.00103831</c:v>
                </c:pt>
                <c:pt idx="679" formatCode="0.00E+00">
                  <c:v>3.05711E-5</c:v>
                </c:pt>
                <c:pt idx="680">
                  <c:v>0.000853732</c:v>
                </c:pt>
                <c:pt idx="681">
                  <c:v>0.000939758000000002</c:v>
                </c:pt>
                <c:pt idx="682" formatCode="0.00E+00">
                  <c:v>9.75351000000003E-5</c:v>
                </c:pt>
                <c:pt idx="683">
                  <c:v>0.000129663</c:v>
                </c:pt>
                <c:pt idx="684">
                  <c:v>0.000832952000000002</c:v>
                </c:pt>
                <c:pt idx="685">
                  <c:v>0.000831198</c:v>
                </c:pt>
                <c:pt idx="686">
                  <c:v>0.000831231000000002</c:v>
                </c:pt>
                <c:pt idx="687">
                  <c:v>0.00011554</c:v>
                </c:pt>
                <c:pt idx="688" formatCode="0.00E+00">
                  <c:v>6.70028000000002E-5</c:v>
                </c:pt>
                <c:pt idx="689">
                  <c:v>0.00152382</c:v>
                </c:pt>
                <c:pt idx="690">
                  <c:v>0.000313047</c:v>
                </c:pt>
                <c:pt idx="691" formatCode="0.00E+00">
                  <c:v>8.44421E-5</c:v>
                </c:pt>
                <c:pt idx="692">
                  <c:v>0.000916983000000002</c:v>
                </c:pt>
                <c:pt idx="693">
                  <c:v>0.000947533000000002</c:v>
                </c:pt>
                <c:pt idx="694">
                  <c:v>0.000165365</c:v>
                </c:pt>
                <c:pt idx="695">
                  <c:v>0.0001758</c:v>
                </c:pt>
                <c:pt idx="696">
                  <c:v>0.000124139</c:v>
                </c:pt>
                <c:pt idx="697">
                  <c:v>0.000123446</c:v>
                </c:pt>
                <c:pt idx="698">
                  <c:v>0.000164567</c:v>
                </c:pt>
                <c:pt idx="699">
                  <c:v>0.000891670000000002</c:v>
                </c:pt>
                <c:pt idx="700">
                  <c:v>0.00105968</c:v>
                </c:pt>
                <c:pt idx="701">
                  <c:v>0.000327893</c:v>
                </c:pt>
                <c:pt idx="702">
                  <c:v>0.000350351</c:v>
                </c:pt>
                <c:pt idx="703">
                  <c:v>0.000261316</c:v>
                </c:pt>
                <c:pt idx="704">
                  <c:v>0.000777987000000001</c:v>
                </c:pt>
                <c:pt idx="705">
                  <c:v>0.000265461</c:v>
                </c:pt>
                <c:pt idx="706">
                  <c:v>0.000903603000000002</c:v>
                </c:pt>
                <c:pt idx="707">
                  <c:v>0.000906257000000002</c:v>
                </c:pt>
                <c:pt idx="708">
                  <c:v>0.000904305</c:v>
                </c:pt>
                <c:pt idx="709">
                  <c:v>0.00016433</c:v>
                </c:pt>
                <c:pt idx="710">
                  <c:v>0.000182008</c:v>
                </c:pt>
                <c:pt idx="711">
                  <c:v>0.000904312</c:v>
                </c:pt>
                <c:pt idx="712">
                  <c:v>0.00256822</c:v>
                </c:pt>
                <c:pt idx="713">
                  <c:v>0.000806068000000002</c:v>
                </c:pt>
                <c:pt idx="714">
                  <c:v>0.0003062</c:v>
                </c:pt>
                <c:pt idx="715">
                  <c:v>0.000182012</c:v>
                </c:pt>
                <c:pt idx="716">
                  <c:v>0.000188498</c:v>
                </c:pt>
                <c:pt idx="717">
                  <c:v>0.000281032</c:v>
                </c:pt>
                <c:pt idx="718" formatCode="0.00E+00">
                  <c:v>8.67359000000005E-5</c:v>
                </c:pt>
                <c:pt idx="719" formatCode="0.00E+00">
                  <c:v>9.77944000000006E-5</c:v>
                </c:pt>
                <c:pt idx="720">
                  <c:v>0.000906036</c:v>
                </c:pt>
                <c:pt idx="721">
                  <c:v>0.000793925000000001</c:v>
                </c:pt>
                <c:pt idx="722" formatCode="0.00E+00">
                  <c:v>2.47454E-5</c:v>
                </c:pt>
                <c:pt idx="723" formatCode="0.00E+00">
                  <c:v>8.67523000000003E-5</c:v>
                </c:pt>
                <c:pt idx="724">
                  <c:v>0.00090431</c:v>
                </c:pt>
                <c:pt idx="725">
                  <c:v>0.00090379</c:v>
                </c:pt>
                <c:pt idx="726">
                  <c:v>0.000228329</c:v>
                </c:pt>
                <c:pt idx="727" formatCode="0.00E+00">
                  <c:v>9.8556700000001E-5</c:v>
                </c:pt>
                <c:pt idx="728">
                  <c:v>0.000843209</c:v>
                </c:pt>
                <c:pt idx="729">
                  <c:v>0.000869399</c:v>
                </c:pt>
                <c:pt idx="730">
                  <c:v>0.000124438</c:v>
                </c:pt>
                <c:pt idx="731">
                  <c:v>0.000875440000000002</c:v>
                </c:pt>
                <c:pt idx="732">
                  <c:v>0.000580826</c:v>
                </c:pt>
                <c:pt idx="733">
                  <c:v>0.00042503</c:v>
                </c:pt>
                <c:pt idx="734">
                  <c:v>0.00042503</c:v>
                </c:pt>
                <c:pt idx="735">
                  <c:v>0.00042503</c:v>
                </c:pt>
                <c:pt idx="736">
                  <c:v>0.000800949000000002</c:v>
                </c:pt>
                <c:pt idx="737">
                  <c:v>0.000792224000000001</c:v>
                </c:pt>
                <c:pt idx="738">
                  <c:v>0.000836456000000002</c:v>
                </c:pt>
                <c:pt idx="739">
                  <c:v>0.00122296</c:v>
                </c:pt>
                <c:pt idx="740">
                  <c:v>0.00123499</c:v>
                </c:pt>
                <c:pt idx="741">
                  <c:v>0.00147543</c:v>
                </c:pt>
                <c:pt idx="742">
                  <c:v>0.000965636</c:v>
                </c:pt>
                <c:pt idx="743">
                  <c:v>0.000993099</c:v>
                </c:pt>
                <c:pt idx="744">
                  <c:v>0.00105539</c:v>
                </c:pt>
                <c:pt idx="745">
                  <c:v>0.000619415</c:v>
                </c:pt>
                <c:pt idx="746">
                  <c:v>0.000670286000000001</c:v>
                </c:pt>
                <c:pt idx="747">
                  <c:v>0.000665315</c:v>
                </c:pt>
                <c:pt idx="748">
                  <c:v>0.000835034000000002</c:v>
                </c:pt>
                <c:pt idx="749">
                  <c:v>0.000809394000000001</c:v>
                </c:pt>
                <c:pt idx="750">
                  <c:v>0.000822488</c:v>
                </c:pt>
                <c:pt idx="751">
                  <c:v>0.000126315</c:v>
                </c:pt>
                <c:pt idx="752">
                  <c:v>0.000125759</c:v>
                </c:pt>
                <c:pt idx="753">
                  <c:v>0.000251498</c:v>
                </c:pt>
                <c:pt idx="754">
                  <c:v>0.000616038</c:v>
                </c:pt>
                <c:pt idx="755">
                  <c:v>0.000616046</c:v>
                </c:pt>
                <c:pt idx="756">
                  <c:v>0.000684151</c:v>
                </c:pt>
                <c:pt idx="757">
                  <c:v>0.00155983</c:v>
                </c:pt>
                <c:pt idx="758">
                  <c:v>0.00174171</c:v>
                </c:pt>
                <c:pt idx="759">
                  <c:v>0.00166204</c:v>
                </c:pt>
                <c:pt idx="760">
                  <c:v>0.00156113</c:v>
                </c:pt>
                <c:pt idx="761">
                  <c:v>0.000222496</c:v>
                </c:pt>
                <c:pt idx="762">
                  <c:v>0.000231204</c:v>
                </c:pt>
                <c:pt idx="763">
                  <c:v>0.000231204</c:v>
                </c:pt>
                <c:pt idx="764" formatCode="0.00E+00">
                  <c:v>1.81422E-5</c:v>
                </c:pt>
                <c:pt idx="765" formatCode="0.00E+00">
                  <c:v>1.76625E-5</c:v>
                </c:pt>
                <c:pt idx="766">
                  <c:v>0.000211786</c:v>
                </c:pt>
                <c:pt idx="767">
                  <c:v>0.000464437</c:v>
                </c:pt>
                <c:pt idx="768">
                  <c:v>0.000590920000000001</c:v>
                </c:pt>
                <c:pt idx="769">
                  <c:v>0.000612717</c:v>
                </c:pt>
                <c:pt idx="770">
                  <c:v>0.00032643</c:v>
                </c:pt>
                <c:pt idx="771">
                  <c:v>0.000361995</c:v>
                </c:pt>
                <c:pt idx="772">
                  <c:v>0.000946575000000002</c:v>
                </c:pt>
                <c:pt idx="773">
                  <c:v>0.00123285</c:v>
                </c:pt>
                <c:pt idx="774">
                  <c:v>0.000464468</c:v>
                </c:pt>
                <c:pt idx="775">
                  <c:v>0.000864512</c:v>
                </c:pt>
                <c:pt idx="776">
                  <c:v>0.000792984000000001</c:v>
                </c:pt>
                <c:pt idx="777">
                  <c:v>0.000896428000000002</c:v>
                </c:pt>
                <c:pt idx="778">
                  <c:v>0.00090431</c:v>
                </c:pt>
                <c:pt idx="779">
                  <c:v>0.000884501000000001</c:v>
                </c:pt>
                <c:pt idx="780">
                  <c:v>0.000868220000000001</c:v>
                </c:pt>
                <c:pt idx="781">
                  <c:v>0.000904292</c:v>
                </c:pt>
                <c:pt idx="782">
                  <c:v>0.000159273</c:v>
                </c:pt>
                <c:pt idx="783">
                  <c:v>0.000926112</c:v>
                </c:pt>
                <c:pt idx="784">
                  <c:v>0.00090431</c:v>
                </c:pt>
                <c:pt idx="785">
                  <c:v>0.000904135</c:v>
                </c:pt>
                <c:pt idx="786">
                  <c:v>0.000905172</c:v>
                </c:pt>
                <c:pt idx="787">
                  <c:v>0.00090431</c:v>
                </c:pt>
                <c:pt idx="788">
                  <c:v>0.00090431</c:v>
                </c:pt>
                <c:pt idx="789">
                  <c:v>0.000903775</c:v>
                </c:pt>
                <c:pt idx="790">
                  <c:v>0.000903772</c:v>
                </c:pt>
                <c:pt idx="791">
                  <c:v>0.000917404</c:v>
                </c:pt>
                <c:pt idx="792">
                  <c:v>0.00090431</c:v>
                </c:pt>
                <c:pt idx="793">
                  <c:v>0.000904305</c:v>
                </c:pt>
                <c:pt idx="794">
                  <c:v>0.000846599000000002</c:v>
                </c:pt>
                <c:pt idx="795">
                  <c:v>0.000904305</c:v>
                </c:pt>
                <c:pt idx="796">
                  <c:v>0.00090431</c:v>
                </c:pt>
                <c:pt idx="797">
                  <c:v>0.000904305</c:v>
                </c:pt>
                <c:pt idx="798">
                  <c:v>0.000846424</c:v>
                </c:pt>
                <c:pt idx="799">
                  <c:v>0.00091948</c:v>
                </c:pt>
                <c:pt idx="800">
                  <c:v>0.000180563</c:v>
                </c:pt>
                <c:pt idx="801">
                  <c:v>0.000904135</c:v>
                </c:pt>
                <c:pt idx="802">
                  <c:v>0.000904371</c:v>
                </c:pt>
                <c:pt idx="803">
                  <c:v>0.000904135</c:v>
                </c:pt>
                <c:pt idx="804">
                  <c:v>0.000909519000000002</c:v>
                </c:pt>
                <c:pt idx="805">
                  <c:v>0.000898999</c:v>
                </c:pt>
                <c:pt idx="806">
                  <c:v>0.000994566000000003</c:v>
                </c:pt>
                <c:pt idx="807">
                  <c:v>0.000845220000000002</c:v>
                </c:pt>
                <c:pt idx="808">
                  <c:v>0.00165331</c:v>
                </c:pt>
                <c:pt idx="809">
                  <c:v>0.000874327</c:v>
                </c:pt>
                <c:pt idx="810">
                  <c:v>0.000904102</c:v>
                </c:pt>
                <c:pt idx="811">
                  <c:v>0.000796206000000001</c:v>
                </c:pt>
                <c:pt idx="812">
                  <c:v>0.000913015</c:v>
                </c:pt>
                <c:pt idx="813">
                  <c:v>0.00090431</c:v>
                </c:pt>
                <c:pt idx="814">
                  <c:v>0.00090431</c:v>
                </c:pt>
                <c:pt idx="815">
                  <c:v>0.000888392</c:v>
                </c:pt>
                <c:pt idx="816">
                  <c:v>0.00090431</c:v>
                </c:pt>
                <c:pt idx="817">
                  <c:v>0.000909086</c:v>
                </c:pt>
                <c:pt idx="818">
                  <c:v>0.00090413</c:v>
                </c:pt>
                <c:pt idx="819">
                  <c:v>0.000890684000000002</c:v>
                </c:pt>
                <c:pt idx="820">
                  <c:v>0.000903927</c:v>
                </c:pt>
                <c:pt idx="821">
                  <c:v>0.000892367</c:v>
                </c:pt>
                <c:pt idx="822">
                  <c:v>0.00123227</c:v>
                </c:pt>
                <c:pt idx="823">
                  <c:v>0.000905043000000003</c:v>
                </c:pt>
                <c:pt idx="824">
                  <c:v>0.000904132</c:v>
                </c:pt>
                <c:pt idx="825">
                  <c:v>0.000904135</c:v>
                </c:pt>
                <c:pt idx="826">
                  <c:v>0.000905004000000002</c:v>
                </c:pt>
                <c:pt idx="827">
                  <c:v>0.000903958000000002</c:v>
                </c:pt>
                <c:pt idx="828">
                  <c:v>0.00090431</c:v>
                </c:pt>
                <c:pt idx="829">
                  <c:v>0.00090413</c:v>
                </c:pt>
                <c:pt idx="830">
                  <c:v>0.000861956</c:v>
                </c:pt>
                <c:pt idx="831">
                  <c:v>0.000904305</c:v>
                </c:pt>
                <c:pt idx="832">
                  <c:v>0.000905172</c:v>
                </c:pt>
                <c:pt idx="833">
                  <c:v>0.000903775</c:v>
                </c:pt>
                <c:pt idx="834">
                  <c:v>0.00090431</c:v>
                </c:pt>
                <c:pt idx="835">
                  <c:v>0.00090431</c:v>
                </c:pt>
                <c:pt idx="836">
                  <c:v>0.000903775</c:v>
                </c:pt>
                <c:pt idx="837">
                  <c:v>0.00090431</c:v>
                </c:pt>
                <c:pt idx="838">
                  <c:v>0.00090431</c:v>
                </c:pt>
                <c:pt idx="839">
                  <c:v>0.000919543000000002</c:v>
                </c:pt>
                <c:pt idx="840">
                  <c:v>0.000903838</c:v>
                </c:pt>
                <c:pt idx="841">
                  <c:v>0.000697079000000001</c:v>
                </c:pt>
                <c:pt idx="842">
                  <c:v>0.000883033000000002</c:v>
                </c:pt>
                <c:pt idx="843">
                  <c:v>0.00103848</c:v>
                </c:pt>
                <c:pt idx="844">
                  <c:v>0.000179573</c:v>
                </c:pt>
                <c:pt idx="845">
                  <c:v>0.000899197</c:v>
                </c:pt>
                <c:pt idx="846">
                  <c:v>0.000187444</c:v>
                </c:pt>
                <c:pt idx="847">
                  <c:v>0.000890025</c:v>
                </c:pt>
                <c:pt idx="848">
                  <c:v>0.00107897</c:v>
                </c:pt>
                <c:pt idx="849">
                  <c:v>0.000624647</c:v>
                </c:pt>
                <c:pt idx="850">
                  <c:v>0.000646515</c:v>
                </c:pt>
                <c:pt idx="851">
                  <c:v>0.000905187</c:v>
                </c:pt>
                <c:pt idx="852">
                  <c:v>0.000614512</c:v>
                </c:pt>
                <c:pt idx="853" formatCode="0.00E+00">
                  <c:v>8.24931E-5</c:v>
                </c:pt>
                <c:pt idx="854">
                  <c:v>0.000674609000000001</c:v>
                </c:pt>
                <c:pt idx="855">
                  <c:v>0.00187862</c:v>
                </c:pt>
                <c:pt idx="856">
                  <c:v>0.000896479000000002</c:v>
                </c:pt>
                <c:pt idx="857">
                  <c:v>0.000904122</c:v>
                </c:pt>
                <c:pt idx="858">
                  <c:v>0.00090431</c:v>
                </c:pt>
                <c:pt idx="859">
                  <c:v>0.00186854</c:v>
                </c:pt>
                <c:pt idx="860">
                  <c:v>0.000277627</c:v>
                </c:pt>
                <c:pt idx="861">
                  <c:v>0.000157918</c:v>
                </c:pt>
                <c:pt idx="862">
                  <c:v>0.000302506</c:v>
                </c:pt>
                <c:pt idx="863">
                  <c:v>0.000119629</c:v>
                </c:pt>
                <c:pt idx="864">
                  <c:v>0.000133398</c:v>
                </c:pt>
                <c:pt idx="865" formatCode="0.00E+00">
                  <c:v>4.95071000000001E-5</c:v>
                </c:pt>
                <c:pt idx="866">
                  <c:v>0.000753186000000001</c:v>
                </c:pt>
                <c:pt idx="867">
                  <c:v>0.000366766</c:v>
                </c:pt>
                <c:pt idx="868" formatCode="0.00E+00">
                  <c:v>9.27514000000004E-5</c:v>
                </c:pt>
                <c:pt idx="869">
                  <c:v>0.000133194</c:v>
                </c:pt>
                <c:pt idx="870">
                  <c:v>0.000909745000000001</c:v>
                </c:pt>
                <c:pt idx="871">
                  <c:v>0.00012033</c:v>
                </c:pt>
                <c:pt idx="872">
                  <c:v>0.000928056</c:v>
                </c:pt>
                <c:pt idx="873">
                  <c:v>0.000145931</c:v>
                </c:pt>
                <c:pt idx="874">
                  <c:v>0.000115431</c:v>
                </c:pt>
                <c:pt idx="875">
                  <c:v>0.000163858</c:v>
                </c:pt>
                <c:pt idx="876">
                  <c:v>0.000115427</c:v>
                </c:pt>
                <c:pt idx="877">
                  <c:v>0.000256429</c:v>
                </c:pt>
                <c:pt idx="878">
                  <c:v>0.00108359</c:v>
                </c:pt>
                <c:pt idx="879">
                  <c:v>0.000899083000000002</c:v>
                </c:pt>
                <c:pt idx="880">
                  <c:v>0.00160578</c:v>
                </c:pt>
                <c:pt idx="881">
                  <c:v>0.000897959000000003</c:v>
                </c:pt>
                <c:pt idx="882">
                  <c:v>0.000152005</c:v>
                </c:pt>
                <c:pt idx="883">
                  <c:v>0.000177699</c:v>
                </c:pt>
                <c:pt idx="884">
                  <c:v>0.000213463</c:v>
                </c:pt>
                <c:pt idx="885" formatCode="0.00E+00">
                  <c:v>1.79829E-5</c:v>
                </c:pt>
                <c:pt idx="886">
                  <c:v>0.000757995</c:v>
                </c:pt>
                <c:pt idx="887">
                  <c:v>0.000929587</c:v>
                </c:pt>
                <c:pt idx="888">
                  <c:v>0.000831834</c:v>
                </c:pt>
                <c:pt idx="889">
                  <c:v>0.000619777</c:v>
                </c:pt>
                <c:pt idx="890">
                  <c:v>0.000454827</c:v>
                </c:pt>
                <c:pt idx="891">
                  <c:v>0.000142859</c:v>
                </c:pt>
                <c:pt idx="892" formatCode="0.00E+00">
                  <c:v>9.80352000000003E-5</c:v>
                </c:pt>
                <c:pt idx="893">
                  <c:v>0.000388621</c:v>
                </c:pt>
                <c:pt idx="894">
                  <c:v>0.000289476</c:v>
                </c:pt>
                <c:pt idx="895">
                  <c:v>0.000283798</c:v>
                </c:pt>
                <c:pt idx="896">
                  <c:v>0.000185727</c:v>
                </c:pt>
                <c:pt idx="897">
                  <c:v>0.000120259</c:v>
                </c:pt>
                <c:pt idx="898">
                  <c:v>0.000409233</c:v>
                </c:pt>
                <c:pt idx="899">
                  <c:v>0.00108377</c:v>
                </c:pt>
                <c:pt idx="900">
                  <c:v>0.000750653</c:v>
                </c:pt>
                <c:pt idx="901">
                  <c:v>0.000175554</c:v>
                </c:pt>
                <c:pt idx="902">
                  <c:v>0.000111057</c:v>
                </c:pt>
                <c:pt idx="903">
                  <c:v>0.00016564</c:v>
                </c:pt>
                <c:pt idx="904">
                  <c:v>0.000335222</c:v>
                </c:pt>
                <c:pt idx="905">
                  <c:v>0.000217548</c:v>
                </c:pt>
                <c:pt idx="906">
                  <c:v>0.00014793</c:v>
                </c:pt>
                <c:pt idx="907">
                  <c:v>0.000399385</c:v>
                </c:pt>
                <c:pt idx="908">
                  <c:v>0.000193739</c:v>
                </c:pt>
                <c:pt idx="909">
                  <c:v>0.000404888</c:v>
                </c:pt>
                <c:pt idx="910">
                  <c:v>0.000444765</c:v>
                </c:pt>
                <c:pt idx="911">
                  <c:v>0.000131889</c:v>
                </c:pt>
                <c:pt idx="912">
                  <c:v>0.000574769</c:v>
                </c:pt>
                <c:pt idx="913">
                  <c:v>0.000697726000000003</c:v>
                </c:pt>
                <c:pt idx="914">
                  <c:v>0.0003398</c:v>
                </c:pt>
                <c:pt idx="915">
                  <c:v>0.000697726000000003</c:v>
                </c:pt>
                <c:pt idx="916">
                  <c:v>0.000490445</c:v>
                </c:pt>
                <c:pt idx="917">
                  <c:v>0.000407221</c:v>
                </c:pt>
                <c:pt idx="918" formatCode="0.00E+00">
                  <c:v>4.88209000000001E-5</c:v>
                </c:pt>
                <c:pt idx="919">
                  <c:v>0.00204488</c:v>
                </c:pt>
                <c:pt idx="920">
                  <c:v>0.00107483</c:v>
                </c:pt>
                <c:pt idx="921">
                  <c:v>0.00014875</c:v>
                </c:pt>
                <c:pt idx="922">
                  <c:v>0.000935316000000002</c:v>
                </c:pt>
                <c:pt idx="923">
                  <c:v>0.000706082</c:v>
                </c:pt>
                <c:pt idx="924">
                  <c:v>0.000874393</c:v>
                </c:pt>
                <c:pt idx="925">
                  <c:v>0.000747269000000001</c:v>
                </c:pt>
                <c:pt idx="926">
                  <c:v>0.000860635</c:v>
                </c:pt>
                <c:pt idx="927">
                  <c:v>0.00090431</c:v>
                </c:pt>
                <c:pt idx="928">
                  <c:v>0.000878191</c:v>
                </c:pt>
                <c:pt idx="929">
                  <c:v>0.000831928000000002</c:v>
                </c:pt>
                <c:pt idx="930">
                  <c:v>0.000258203</c:v>
                </c:pt>
                <c:pt idx="931">
                  <c:v>0.000301302</c:v>
                </c:pt>
                <c:pt idx="932">
                  <c:v>0.000100578</c:v>
                </c:pt>
                <c:pt idx="933">
                  <c:v>0.000591405</c:v>
                </c:pt>
                <c:pt idx="934">
                  <c:v>0.00111919</c:v>
                </c:pt>
                <c:pt idx="935">
                  <c:v>0.000184201</c:v>
                </c:pt>
                <c:pt idx="936">
                  <c:v>0.000904305</c:v>
                </c:pt>
                <c:pt idx="937">
                  <c:v>0.000697630000000002</c:v>
                </c:pt>
                <c:pt idx="938" formatCode="0.00E+00">
                  <c:v>9.20012000000002E-5</c:v>
                </c:pt>
                <c:pt idx="939">
                  <c:v>0.00122723</c:v>
                </c:pt>
                <c:pt idx="940">
                  <c:v>0.000626467</c:v>
                </c:pt>
                <c:pt idx="941">
                  <c:v>0.000751883</c:v>
                </c:pt>
                <c:pt idx="942">
                  <c:v>0.000611533</c:v>
                </c:pt>
                <c:pt idx="943">
                  <c:v>0.000799355</c:v>
                </c:pt>
                <c:pt idx="944">
                  <c:v>0.000581229</c:v>
                </c:pt>
                <c:pt idx="945">
                  <c:v>0.000623686000000001</c:v>
                </c:pt>
                <c:pt idx="946">
                  <c:v>0.000879142</c:v>
                </c:pt>
                <c:pt idx="947">
                  <c:v>0.000220356</c:v>
                </c:pt>
                <c:pt idx="948">
                  <c:v>0.000844664000000001</c:v>
                </c:pt>
                <c:pt idx="949">
                  <c:v>0.000814236</c:v>
                </c:pt>
                <c:pt idx="950">
                  <c:v>0.00147244</c:v>
                </c:pt>
                <c:pt idx="951">
                  <c:v>0.000947353000000002</c:v>
                </c:pt>
                <c:pt idx="952">
                  <c:v>0.00090431</c:v>
                </c:pt>
                <c:pt idx="953">
                  <c:v>0.000204412</c:v>
                </c:pt>
                <c:pt idx="954">
                  <c:v>0.000131348</c:v>
                </c:pt>
                <c:pt idx="955">
                  <c:v>0.000156302</c:v>
                </c:pt>
                <c:pt idx="956">
                  <c:v>0.000156302</c:v>
                </c:pt>
                <c:pt idx="957">
                  <c:v>0.000870449</c:v>
                </c:pt>
                <c:pt idx="958">
                  <c:v>0.00082701</c:v>
                </c:pt>
                <c:pt idx="959" formatCode="0.00E+00">
                  <c:v>5.10160000000002E-5</c:v>
                </c:pt>
                <c:pt idx="960">
                  <c:v>0.000193768</c:v>
                </c:pt>
                <c:pt idx="961">
                  <c:v>0.000197231</c:v>
                </c:pt>
                <c:pt idx="962">
                  <c:v>0.000824105</c:v>
                </c:pt>
                <c:pt idx="963">
                  <c:v>0.000879791</c:v>
                </c:pt>
                <c:pt idx="964">
                  <c:v>0.000903658000000002</c:v>
                </c:pt>
                <c:pt idx="965">
                  <c:v>0.000899803</c:v>
                </c:pt>
                <c:pt idx="966">
                  <c:v>0.000132585</c:v>
                </c:pt>
                <c:pt idx="967">
                  <c:v>0.000904145</c:v>
                </c:pt>
                <c:pt idx="968">
                  <c:v>0.000904285</c:v>
                </c:pt>
                <c:pt idx="969">
                  <c:v>0.000104016</c:v>
                </c:pt>
                <c:pt idx="970" formatCode="0.00E+00">
                  <c:v>9.93598000000003E-5</c:v>
                </c:pt>
                <c:pt idx="971">
                  <c:v>0.00027908</c:v>
                </c:pt>
                <c:pt idx="972">
                  <c:v>0.00090431</c:v>
                </c:pt>
                <c:pt idx="973">
                  <c:v>0.000896428000000002</c:v>
                </c:pt>
                <c:pt idx="974">
                  <c:v>0.000917421</c:v>
                </c:pt>
                <c:pt idx="975">
                  <c:v>0.000874791</c:v>
                </c:pt>
                <c:pt idx="976">
                  <c:v>0.000135747</c:v>
                </c:pt>
                <c:pt idx="977">
                  <c:v>0.000221676</c:v>
                </c:pt>
                <c:pt idx="978">
                  <c:v>0.000246675</c:v>
                </c:pt>
                <c:pt idx="979">
                  <c:v>0.000181839</c:v>
                </c:pt>
                <c:pt idx="980">
                  <c:v>0.000880756000000002</c:v>
                </c:pt>
                <c:pt idx="981">
                  <c:v>0.000119533</c:v>
                </c:pt>
                <c:pt idx="982">
                  <c:v>0.000523908</c:v>
                </c:pt>
                <c:pt idx="983">
                  <c:v>0.000445713</c:v>
                </c:pt>
                <c:pt idx="984">
                  <c:v>0.000854206</c:v>
                </c:pt>
                <c:pt idx="985">
                  <c:v>0.00223172</c:v>
                </c:pt>
                <c:pt idx="986">
                  <c:v>0.000880587000000002</c:v>
                </c:pt>
                <c:pt idx="987">
                  <c:v>0.000180394</c:v>
                </c:pt>
                <c:pt idx="988">
                  <c:v>0.000855368000000002</c:v>
                </c:pt>
                <c:pt idx="989">
                  <c:v>0.000125845</c:v>
                </c:pt>
                <c:pt idx="990">
                  <c:v>0.000130923</c:v>
                </c:pt>
                <c:pt idx="991">
                  <c:v>0.000892935</c:v>
                </c:pt>
                <c:pt idx="992">
                  <c:v>0.000102718</c:v>
                </c:pt>
                <c:pt idx="993">
                  <c:v>0.000206563</c:v>
                </c:pt>
                <c:pt idx="994">
                  <c:v>0.00089218</c:v>
                </c:pt>
                <c:pt idx="995">
                  <c:v>0.000896983000000002</c:v>
                </c:pt>
                <c:pt idx="996">
                  <c:v>0.000861558000000002</c:v>
                </c:pt>
                <c:pt idx="997">
                  <c:v>0.000182522</c:v>
                </c:pt>
                <c:pt idx="998">
                  <c:v>0.000159866</c:v>
                </c:pt>
                <c:pt idx="999">
                  <c:v>0.000896253000000003</c:v>
                </c:pt>
                <c:pt idx="1000">
                  <c:v>0.000886891</c:v>
                </c:pt>
                <c:pt idx="1001">
                  <c:v>0.000897123000000001</c:v>
                </c:pt>
                <c:pt idx="1002">
                  <c:v>0.000888747000000001</c:v>
                </c:pt>
                <c:pt idx="1003" formatCode="0.00E+00">
                  <c:v>9.9857400000001E-5</c:v>
                </c:pt>
                <c:pt idx="1004" formatCode="0.00E+00">
                  <c:v>9.38019000000003E-5</c:v>
                </c:pt>
                <c:pt idx="1005">
                  <c:v>0.00081848</c:v>
                </c:pt>
                <c:pt idx="1006">
                  <c:v>0.000891749000000002</c:v>
                </c:pt>
                <c:pt idx="1007">
                  <c:v>0.000917404</c:v>
                </c:pt>
                <c:pt idx="1008">
                  <c:v>0.000198428</c:v>
                </c:pt>
                <c:pt idx="1009">
                  <c:v>0.000816847</c:v>
                </c:pt>
                <c:pt idx="1010">
                  <c:v>0.000848439</c:v>
                </c:pt>
                <c:pt idx="1011">
                  <c:v>0.000904959000000002</c:v>
                </c:pt>
                <c:pt idx="1012" formatCode="0.00E+00">
                  <c:v>7.72458000000001E-5</c:v>
                </c:pt>
                <c:pt idx="1013" formatCode="0.00E+00">
                  <c:v>8.56800000000002E-5</c:v>
                </c:pt>
                <c:pt idx="1014" formatCode="0.00E+00">
                  <c:v>8.8536500000001E-5</c:v>
                </c:pt>
                <c:pt idx="1015">
                  <c:v>0.000139831</c:v>
                </c:pt>
                <c:pt idx="1016">
                  <c:v>0.000171741</c:v>
                </c:pt>
                <c:pt idx="1017">
                  <c:v>0.000984720000000002</c:v>
                </c:pt>
                <c:pt idx="1018">
                  <c:v>0.000881005</c:v>
                </c:pt>
                <c:pt idx="1019">
                  <c:v>0.000888499000000001</c:v>
                </c:pt>
                <c:pt idx="1020">
                  <c:v>0.000151618</c:v>
                </c:pt>
                <c:pt idx="1021">
                  <c:v>0.000225052</c:v>
                </c:pt>
                <c:pt idx="1022">
                  <c:v>0.0010082</c:v>
                </c:pt>
                <c:pt idx="1023">
                  <c:v>0.00101264</c:v>
                </c:pt>
                <c:pt idx="1024">
                  <c:v>0.00090431</c:v>
                </c:pt>
                <c:pt idx="1025">
                  <c:v>0.000846360000000002</c:v>
                </c:pt>
                <c:pt idx="1026">
                  <c:v>0.000956175000000002</c:v>
                </c:pt>
                <c:pt idx="1027" formatCode="0.00E+00">
                  <c:v>8.78875000000002E-5</c:v>
                </c:pt>
                <c:pt idx="1028">
                  <c:v>0.000904102</c:v>
                </c:pt>
                <c:pt idx="1029">
                  <c:v>0.000922826</c:v>
                </c:pt>
                <c:pt idx="1030">
                  <c:v>0.000907798</c:v>
                </c:pt>
                <c:pt idx="1031">
                  <c:v>0.00016167</c:v>
                </c:pt>
                <c:pt idx="1032">
                  <c:v>0.000668322</c:v>
                </c:pt>
                <c:pt idx="1033">
                  <c:v>0.00033203</c:v>
                </c:pt>
                <c:pt idx="1034">
                  <c:v>0.000742054000000001</c:v>
                </c:pt>
                <c:pt idx="1035">
                  <c:v>0.000697518</c:v>
                </c:pt>
                <c:pt idx="1036">
                  <c:v>0.000697718</c:v>
                </c:pt>
                <c:pt idx="1037">
                  <c:v>0.000712868</c:v>
                </c:pt>
                <c:pt idx="1038">
                  <c:v>0.000697726000000003</c:v>
                </c:pt>
                <c:pt idx="1039">
                  <c:v>0.000915193000000001</c:v>
                </c:pt>
                <c:pt idx="1040">
                  <c:v>0.000902322</c:v>
                </c:pt>
                <c:pt idx="1041">
                  <c:v>0.000896428000000002</c:v>
                </c:pt>
                <c:pt idx="1042">
                  <c:v>0.000603966000000001</c:v>
                </c:pt>
                <c:pt idx="1043">
                  <c:v>0.000747231</c:v>
                </c:pt>
                <c:pt idx="1044">
                  <c:v>0.000697599</c:v>
                </c:pt>
                <c:pt idx="1045">
                  <c:v>0.000215203</c:v>
                </c:pt>
                <c:pt idx="1046">
                  <c:v>0.000706066000000001</c:v>
                </c:pt>
                <c:pt idx="1047">
                  <c:v>0.000701556</c:v>
                </c:pt>
                <c:pt idx="1048">
                  <c:v>0.0010242</c:v>
                </c:pt>
                <c:pt idx="1049">
                  <c:v>0.000243567</c:v>
                </c:pt>
                <c:pt idx="1050">
                  <c:v>0.00122719</c:v>
                </c:pt>
                <c:pt idx="1051">
                  <c:v>0.000683935</c:v>
                </c:pt>
                <c:pt idx="1052" formatCode="0.00E+00">
                  <c:v>9.17388000000003E-5</c:v>
                </c:pt>
                <c:pt idx="1053">
                  <c:v>0.00019777</c:v>
                </c:pt>
                <c:pt idx="1054">
                  <c:v>0.000854336</c:v>
                </c:pt>
                <c:pt idx="1055">
                  <c:v>0.000917404</c:v>
                </c:pt>
                <c:pt idx="1056">
                  <c:v>0.000177685</c:v>
                </c:pt>
                <c:pt idx="1057">
                  <c:v>0.000961722</c:v>
                </c:pt>
                <c:pt idx="1058" formatCode="0.00E+00">
                  <c:v>5.89493E-5</c:v>
                </c:pt>
                <c:pt idx="1059">
                  <c:v>0.000690524000000001</c:v>
                </c:pt>
                <c:pt idx="1060">
                  <c:v>0.000690524000000001</c:v>
                </c:pt>
                <c:pt idx="1061">
                  <c:v>0.000720341</c:v>
                </c:pt>
                <c:pt idx="1062">
                  <c:v>0.000103208</c:v>
                </c:pt>
                <c:pt idx="1063">
                  <c:v>0.000752337</c:v>
                </c:pt>
                <c:pt idx="1064">
                  <c:v>0.000103562</c:v>
                </c:pt>
                <c:pt idx="1065">
                  <c:v>0.000106846</c:v>
                </c:pt>
                <c:pt idx="1066">
                  <c:v>0.000723414000000001</c:v>
                </c:pt>
                <c:pt idx="1067">
                  <c:v>0.000520478</c:v>
                </c:pt>
                <c:pt idx="1068">
                  <c:v>0.000871372</c:v>
                </c:pt>
                <c:pt idx="1069">
                  <c:v>0.000149869</c:v>
                </c:pt>
                <c:pt idx="1070">
                  <c:v>0.000149299</c:v>
                </c:pt>
                <c:pt idx="1071">
                  <c:v>0.000160881</c:v>
                </c:pt>
                <c:pt idx="1072">
                  <c:v>0.000381264</c:v>
                </c:pt>
                <c:pt idx="1073">
                  <c:v>0.000170608</c:v>
                </c:pt>
                <c:pt idx="1074">
                  <c:v>0.000720435</c:v>
                </c:pt>
                <c:pt idx="1075">
                  <c:v>0.000771720000000001</c:v>
                </c:pt>
                <c:pt idx="1076">
                  <c:v>0.000790657000000001</c:v>
                </c:pt>
                <c:pt idx="1077">
                  <c:v>0.000117074</c:v>
                </c:pt>
                <c:pt idx="1078">
                  <c:v>0.000162111</c:v>
                </c:pt>
                <c:pt idx="1079">
                  <c:v>0.000878191</c:v>
                </c:pt>
                <c:pt idx="1080">
                  <c:v>0.000204821</c:v>
                </c:pt>
                <c:pt idx="1081">
                  <c:v>0.000907753000000002</c:v>
                </c:pt>
                <c:pt idx="1082">
                  <c:v>0.000807358000000002</c:v>
                </c:pt>
                <c:pt idx="1083">
                  <c:v>0.000934211000000001</c:v>
                </c:pt>
                <c:pt idx="1084">
                  <c:v>0.00016865</c:v>
                </c:pt>
                <c:pt idx="1085">
                  <c:v>0.000271535</c:v>
                </c:pt>
                <c:pt idx="1086">
                  <c:v>0.000463565</c:v>
                </c:pt>
                <c:pt idx="1087">
                  <c:v>0.000140533</c:v>
                </c:pt>
                <c:pt idx="1088">
                  <c:v>0.000506494</c:v>
                </c:pt>
                <c:pt idx="1089">
                  <c:v>0.000153657</c:v>
                </c:pt>
                <c:pt idx="1090">
                  <c:v>0.000495289</c:v>
                </c:pt>
                <c:pt idx="1091">
                  <c:v>0.00011274</c:v>
                </c:pt>
                <c:pt idx="1092">
                  <c:v>0.000102726</c:v>
                </c:pt>
                <c:pt idx="1093">
                  <c:v>0.000235236</c:v>
                </c:pt>
                <c:pt idx="1094">
                  <c:v>0.00030659</c:v>
                </c:pt>
                <c:pt idx="1095">
                  <c:v>0.00017957</c:v>
                </c:pt>
                <c:pt idx="1096" formatCode="0.00E+00">
                  <c:v>4.52054E-5</c:v>
                </c:pt>
                <c:pt idx="1097">
                  <c:v>0.000177907</c:v>
                </c:pt>
                <c:pt idx="1098">
                  <c:v>0.000670717</c:v>
                </c:pt>
                <c:pt idx="1099">
                  <c:v>0.000289509</c:v>
                </c:pt>
                <c:pt idx="1100">
                  <c:v>0.000710756</c:v>
                </c:pt>
                <c:pt idx="1101">
                  <c:v>0.000904305</c:v>
                </c:pt>
                <c:pt idx="1102">
                  <c:v>0.000867199</c:v>
                </c:pt>
                <c:pt idx="1103">
                  <c:v>0.000904082</c:v>
                </c:pt>
                <c:pt idx="1104">
                  <c:v>0.000170886</c:v>
                </c:pt>
                <c:pt idx="1105">
                  <c:v>0.000224595</c:v>
                </c:pt>
                <c:pt idx="1106">
                  <c:v>0.000882009000000002</c:v>
                </c:pt>
                <c:pt idx="1107">
                  <c:v>0.000937770000000002</c:v>
                </c:pt>
                <c:pt idx="1108">
                  <c:v>0.000758583</c:v>
                </c:pt>
                <c:pt idx="1109">
                  <c:v>0.00090363</c:v>
                </c:pt>
                <c:pt idx="1110">
                  <c:v>0.000801003000000002</c:v>
                </c:pt>
                <c:pt idx="1111">
                  <c:v>0.00139687</c:v>
                </c:pt>
                <c:pt idx="1112">
                  <c:v>0.000749421</c:v>
                </c:pt>
                <c:pt idx="1113">
                  <c:v>0.000697721</c:v>
                </c:pt>
                <c:pt idx="1114">
                  <c:v>0.000900849000000001</c:v>
                </c:pt>
                <c:pt idx="1115">
                  <c:v>0.000953227</c:v>
                </c:pt>
                <c:pt idx="1116">
                  <c:v>0.000921589000000002</c:v>
                </c:pt>
                <c:pt idx="1117" formatCode="0.00E+00">
                  <c:v>9.7403E-5</c:v>
                </c:pt>
                <c:pt idx="1118">
                  <c:v>0.000853852</c:v>
                </c:pt>
                <c:pt idx="1119">
                  <c:v>0.000681694</c:v>
                </c:pt>
                <c:pt idx="1120">
                  <c:v>0.000130747</c:v>
                </c:pt>
                <c:pt idx="1121">
                  <c:v>0.000721272000000001</c:v>
                </c:pt>
                <c:pt idx="1122">
                  <c:v>0.000206109</c:v>
                </c:pt>
                <c:pt idx="1123">
                  <c:v>0.00090777</c:v>
                </c:pt>
                <c:pt idx="1124">
                  <c:v>0.000888717</c:v>
                </c:pt>
                <c:pt idx="1125">
                  <c:v>0.000109427</c:v>
                </c:pt>
                <c:pt idx="1126">
                  <c:v>0.00158352</c:v>
                </c:pt>
                <c:pt idx="1127">
                  <c:v>0.000882686</c:v>
                </c:pt>
                <c:pt idx="1128">
                  <c:v>0.000716511</c:v>
                </c:pt>
                <c:pt idx="1129">
                  <c:v>0.000490528</c:v>
                </c:pt>
                <c:pt idx="1130">
                  <c:v>0.000465424</c:v>
                </c:pt>
                <c:pt idx="1131">
                  <c:v>0.000104405</c:v>
                </c:pt>
                <c:pt idx="1132">
                  <c:v>0.000884955000000001</c:v>
                </c:pt>
                <c:pt idx="1133">
                  <c:v>0.000918572000000001</c:v>
                </c:pt>
                <c:pt idx="1134">
                  <c:v>0.000229871</c:v>
                </c:pt>
                <c:pt idx="1135">
                  <c:v>0.000354422</c:v>
                </c:pt>
                <c:pt idx="1136">
                  <c:v>0.000155381</c:v>
                </c:pt>
                <c:pt idx="1137">
                  <c:v>0.000385875</c:v>
                </c:pt>
                <c:pt idx="1138">
                  <c:v>0.00039598</c:v>
                </c:pt>
                <c:pt idx="1139">
                  <c:v>0.000160408</c:v>
                </c:pt>
                <c:pt idx="1140">
                  <c:v>0.000170414</c:v>
                </c:pt>
                <c:pt idx="1141">
                  <c:v>0.000215639</c:v>
                </c:pt>
                <c:pt idx="1142">
                  <c:v>0.00060587</c:v>
                </c:pt>
                <c:pt idx="1143">
                  <c:v>0.000177907</c:v>
                </c:pt>
                <c:pt idx="1144">
                  <c:v>0.000710799</c:v>
                </c:pt>
                <c:pt idx="1145">
                  <c:v>0.000268909</c:v>
                </c:pt>
                <c:pt idx="1146">
                  <c:v>0.000349588</c:v>
                </c:pt>
                <c:pt idx="1147" formatCode="0.00E+00">
                  <c:v>8.83814000000002E-5</c:v>
                </c:pt>
                <c:pt idx="1148">
                  <c:v>0.000762515</c:v>
                </c:pt>
                <c:pt idx="1149">
                  <c:v>0.00070631</c:v>
                </c:pt>
                <c:pt idx="1150">
                  <c:v>0.000881679000000002</c:v>
                </c:pt>
                <c:pt idx="1151">
                  <c:v>0.000872662000000001</c:v>
                </c:pt>
                <c:pt idx="1152">
                  <c:v>0.000109184</c:v>
                </c:pt>
                <c:pt idx="1153">
                  <c:v>0.000168997</c:v>
                </c:pt>
                <c:pt idx="1154">
                  <c:v>0.000816325</c:v>
                </c:pt>
                <c:pt idx="1155">
                  <c:v>0.000241264</c:v>
                </c:pt>
                <c:pt idx="1156">
                  <c:v>0.000232643</c:v>
                </c:pt>
                <c:pt idx="1157" formatCode="0.00E+00">
                  <c:v>8.58922000000002E-5</c:v>
                </c:pt>
                <c:pt idx="1158">
                  <c:v>0.000156328</c:v>
                </c:pt>
                <c:pt idx="1159">
                  <c:v>0.000738386</c:v>
                </c:pt>
                <c:pt idx="1160">
                  <c:v>0.000189966</c:v>
                </c:pt>
                <c:pt idx="1161">
                  <c:v>0.00043463</c:v>
                </c:pt>
                <c:pt idx="1162">
                  <c:v>0.000912612</c:v>
                </c:pt>
                <c:pt idx="1163">
                  <c:v>0.000998757000000001</c:v>
                </c:pt>
                <c:pt idx="1164">
                  <c:v>0.000697432000000002</c:v>
                </c:pt>
                <c:pt idx="1165">
                  <c:v>0.000868679000000001</c:v>
                </c:pt>
                <c:pt idx="1166">
                  <c:v>0.00108061</c:v>
                </c:pt>
                <c:pt idx="1167">
                  <c:v>0.000906404000000002</c:v>
                </c:pt>
                <c:pt idx="1168">
                  <c:v>0.000348503</c:v>
                </c:pt>
                <c:pt idx="1169">
                  <c:v>0.000348751</c:v>
                </c:pt>
                <c:pt idx="1170" formatCode="0.00E+00">
                  <c:v>4.52482E-5</c:v>
                </c:pt>
                <c:pt idx="1171">
                  <c:v>0.000824105</c:v>
                </c:pt>
                <c:pt idx="1172" formatCode="0.00E+00">
                  <c:v>4.43853000000001E-5</c:v>
                </c:pt>
                <c:pt idx="1173">
                  <c:v>0.000330717</c:v>
                </c:pt>
                <c:pt idx="1174">
                  <c:v>0.000322937</c:v>
                </c:pt>
                <c:pt idx="1175">
                  <c:v>0.000723422000000001</c:v>
                </c:pt>
                <c:pt idx="1176">
                  <c:v>0.000430571</c:v>
                </c:pt>
                <c:pt idx="1177">
                  <c:v>0.000189215</c:v>
                </c:pt>
                <c:pt idx="1178">
                  <c:v>0.000789643000000001</c:v>
                </c:pt>
                <c:pt idx="1179">
                  <c:v>0.000809085</c:v>
                </c:pt>
                <c:pt idx="1180">
                  <c:v>0.000200758</c:v>
                </c:pt>
                <c:pt idx="1181" formatCode="0.00E+00">
                  <c:v>6.1637E-5</c:v>
                </c:pt>
                <c:pt idx="1182">
                  <c:v>0.000144625</c:v>
                </c:pt>
                <c:pt idx="1183">
                  <c:v>0.000751482</c:v>
                </c:pt>
                <c:pt idx="1184">
                  <c:v>0.000194846</c:v>
                </c:pt>
                <c:pt idx="1185">
                  <c:v>0.000195054</c:v>
                </c:pt>
                <c:pt idx="1186">
                  <c:v>0.00306956</c:v>
                </c:pt>
                <c:pt idx="1187">
                  <c:v>0.00200064</c:v>
                </c:pt>
                <c:pt idx="1188">
                  <c:v>0.000841250000000002</c:v>
                </c:pt>
                <c:pt idx="1189">
                  <c:v>0.000827565</c:v>
                </c:pt>
                <c:pt idx="1190">
                  <c:v>0.00018584</c:v>
                </c:pt>
                <c:pt idx="1191">
                  <c:v>0.000893556000000001</c:v>
                </c:pt>
                <c:pt idx="1192">
                  <c:v>0.000197997</c:v>
                </c:pt>
                <c:pt idx="1193">
                  <c:v>0.000897113000000001</c:v>
                </c:pt>
                <c:pt idx="1194">
                  <c:v>0.000152063</c:v>
                </c:pt>
                <c:pt idx="1195">
                  <c:v>0.00236065</c:v>
                </c:pt>
                <c:pt idx="1196">
                  <c:v>0.0014401</c:v>
                </c:pt>
                <c:pt idx="1197">
                  <c:v>0.000917404</c:v>
                </c:pt>
                <c:pt idx="1198">
                  <c:v>0.000171978</c:v>
                </c:pt>
                <c:pt idx="1199">
                  <c:v>0.000721300000000001</c:v>
                </c:pt>
                <c:pt idx="1200">
                  <c:v>0.000828257</c:v>
                </c:pt>
                <c:pt idx="1201">
                  <c:v>0.00073399</c:v>
                </c:pt>
                <c:pt idx="1202">
                  <c:v>0.000696869000000001</c:v>
                </c:pt>
                <c:pt idx="1203">
                  <c:v>0.000519733</c:v>
                </c:pt>
                <c:pt idx="1204" formatCode="0.00E+00">
                  <c:v>8.95609000000007E-5</c:v>
                </c:pt>
                <c:pt idx="1205">
                  <c:v>0.000577274</c:v>
                </c:pt>
                <c:pt idx="1206">
                  <c:v>0.000138328</c:v>
                </c:pt>
                <c:pt idx="1207">
                  <c:v>0.000916516</c:v>
                </c:pt>
                <c:pt idx="1208">
                  <c:v>0.000130887</c:v>
                </c:pt>
                <c:pt idx="1209">
                  <c:v>0.000231686</c:v>
                </c:pt>
                <c:pt idx="1210">
                  <c:v>0.000838895</c:v>
                </c:pt>
                <c:pt idx="1211">
                  <c:v>0.000389016</c:v>
                </c:pt>
                <c:pt idx="1212">
                  <c:v>0.000697726000000003</c:v>
                </c:pt>
                <c:pt idx="1213">
                  <c:v>0.000342127</c:v>
                </c:pt>
                <c:pt idx="1214">
                  <c:v>0.000768105</c:v>
                </c:pt>
                <c:pt idx="1215">
                  <c:v>0.000754139000000001</c:v>
                </c:pt>
                <c:pt idx="1216">
                  <c:v>0.000405187</c:v>
                </c:pt>
                <c:pt idx="1217">
                  <c:v>0.00022302</c:v>
                </c:pt>
                <c:pt idx="1218">
                  <c:v>0.000182031</c:v>
                </c:pt>
                <c:pt idx="1219">
                  <c:v>0.000119623</c:v>
                </c:pt>
                <c:pt idx="1220">
                  <c:v>0.000241635</c:v>
                </c:pt>
                <c:pt idx="1221">
                  <c:v>0.000625479</c:v>
                </c:pt>
                <c:pt idx="1222">
                  <c:v>0.000746047</c:v>
                </c:pt>
                <c:pt idx="1223">
                  <c:v>0.000672253</c:v>
                </c:pt>
                <c:pt idx="1224">
                  <c:v>0.000445064</c:v>
                </c:pt>
                <c:pt idx="1225">
                  <c:v>0.000874911</c:v>
                </c:pt>
                <c:pt idx="1226">
                  <c:v>0.000114248</c:v>
                </c:pt>
                <c:pt idx="1227" formatCode="0.00E+00">
                  <c:v>4.54186000000001E-5</c:v>
                </c:pt>
                <c:pt idx="1228">
                  <c:v>0.000708371</c:v>
                </c:pt>
                <c:pt idx="1229">
                  <c:v>0.000962287</c:v>
                </c:pt>
                <c:pt idx="1230">
                  <c:v>0.000328354</c:v>
                </c:pt>
                <c:pt idx="1231" formatCode="0.00E+00">
                  <c:v>9.56479000000003E-5</c:v>
                </c:pt>
                <c:pt idx="1232">
                  <c:v>0.000309655</c:v>
                </c:pt>
                <c:pt idx="1233">
                  <c:v>0.00046086</c:v>
                </c:pt>
                <c:pt idx="1234">
                  <c:v>0.00036276</c:v>
                </c:pt>
                <c:pt idx="1235">
                  <c:v>0.00090431</c:v>
                </c:pt>
                <c:pt idx="1236">
                  <c:v>0.000119911</c:v>
                </c:pt>
                <c:pt idx="1237">
                  <c:v>0.000669848</c:v>
                </c:pt>
                <c:pt idx="1238">
                  <c:v>0.000496438</c:v>
                </c:pt>
                <c:pt idx="1239">
                  <c:v>0.000876366</c:v>
                </c:pt>
                <c:pt idx="1240">
                  <c:v>0.000917404</c:v>
                </c:pt>
                <c:pt idx="1241">
                  <c:v>0.000715048</c:v>
                </c:pt>
                <c:pt idx="1242">
                  <c:v>0.000909066</c:v>
                </c:pt>
                <c:pt idx="1243">
                  <c:v>0.00151832</c:v>
                </c:pt>
                <c:pt idx="1244">
                  <c:v>0.000874746</c:v>
                </c:pt>
                <c:pt idx="1245">
                  <c:v>0.000845478000000002</c:v>
                </c:pt>
                <c:pt idx="1246">
                  <c:v>0.000748990000000001</c:v>
                </c:pt>
                <c:pt idx="1247">
                  <c:v>0.000440714</c:v>
                </c:pt>
                <c:pt idx="1248">
                  <c:v>0.000292384</c:v>
                </c:pt>
                <c:pt idx="1249">
                  <c:v>0.000706125000000001</c:v>
                </c:pt>
                <c:pt idx="1250">
                  <c:v>0.000802336</c:v>
                </c:pt>
                <c:pt idx="1251" formatCode="0.00E+00">
                  <c:v>3.13663E-5</c:v>
                </c:pt>
                <c:pt idx="1252">
                  <c:v>0.000158738</c:v>
                </c:pt>
                <c:pt idx="1253" formatCode="0.00E+00">
                  <c:v>7.26306000000003E-5</c:v>
                </c:pt>
                <c:pt idx="1254">
                  <c:v>0.000899861</c:v>
                </c:pt>
                <c:pt idx="1255">
                  <c:v>0.000126197</c:v>
                </c:pt>
                <c:pt idx="1256">
                  <c:v>0.000324856</c:v>
                </c:pt>
                <c:pt idx="1257" formatCode="0.00E+00">
                  <c:v>9.81561000000007E-5</c:v>
                </c:pt>
                <c:pt idx="1258">
                  <c:v>0.000280902</c:v>
                </c:pt>
                <c:pt idx="1259">
                  <c:v>0.000740992000000001</c:v>
                </c:pt>
                <c:pt idx="1260">
                  <c:v>0.000721383000000001</c:v>
                </c:pt>
                <c:pt idx="1261">
                  <c:v>0.000977744000000002</c:v>
                </c:pt>
                <c:pt idx="1262" formatCode="0.00E+00">
                  <c:v>7.95007000000003E-5</c:v>
                </c:pt>
                <c:pt idx="1263">
                  <c:v>0.0002221</c:v>
                </c:pt>
                <c:pt idx="1264">
                  <c:v>0.000698228</c:v>
                </c:pt>
                <c:pt idx="1265">
                  <c:v>0.000490787</c:v>
                </c:pt>
                <c:pt idx="1266">
                  <c:v>0.00584294</c:v>
                </c:pt>
                <c:pt idx="1267">
                  <c:v>0.00129443</c:v>
                </c:pt>
                <c:pt idx="1268" formatCode="0.00E+00">
                  <c:v>3.23614E-5</c:v>
                </c:pt>
                <c:pt idx="1269">
                  <c:v>0.000986731</c:v>
                </c:pt>
                <c:pt idx="1270">
                  <c:v>0.00073127</c:v>
                </c:pt>
                <c:pt idx="1271">
                  <c:v>0.000474147</c:v>
                </c:pt>
                <c:pt idx="1272">
                  <c:v>0.000754687000000001</c:v>
                </c:pt>
                <c:pt idx="1273">
                  <c:v>0.000885713000000002</c:v>
                </c:pt>
                <c:pt idx="1274">
                  <c:v>0.000217018</c:v>
                </c:pt>
                <c:pt idx="1275">
                  <c:v>0.000118368</c:v>
                </c:pt>
                <c:pt idx="1276" formatCode="0.00E+00">
                  <c:v>5.28471E-5</c:v>
                </c:pt>
                <c:pt idx="1277">
                  <c:v>0.00296744</c:v>
                </c:pt>
                <c:pt idx="1278">
                  <c:v>0.000163214</c:v>
                </c:pt>
                <c:pt idx="1279">
                  <c:v>0.000372196</c:v>
                </c:pt>
                <c:pt idx="1280">
                  <c:v>0.000994430000000001</c:v>
                </c:pt>
                <c:pt idx="1281">
                  <c:v>0.000907268000000002</c:v>
                </c:pt>
                <c:pt idx="1282" formatCode="0.00E+00">
                  <c:v>3.75172E-5</c:v>
                </c:pt>
                <c:pt idx="1283" formatCode="0.00E+00">
                  <c:v>7.37732000000002E-5</c:v>
                </c:pt>
                <c:pt idx="1284">
                  <c:v>0.000108701</c:v>
                </c:pt>
                <c:pt idx="1285">
                  <c:v>0.00034179</c:v>
                </c:pt>
                <c:pt idx="1286">
                  <c:v>0.000898621000000001</c:v>
                </c:pt>
                <c:pt idx="1287">
                  <c:v>0.000156447</c:v>
                </c:pt>
                <c:pt idx="1288" formatCode="0.00E+00">
                  <c:v>9.11583000000003E-5</c:v>
                </c:pt>
                <c:pt idx="1289">
                  <c:v>0.000554826</c:v>
                </c:pt>
                <c:pt idx="1290">
                  <c:v>0.000821202</c:v>
                </c:pt>
                <c:pt idx="1291">
                  <c:v>0.000396852</c:v>
                </c:pt>
                <c:pt idx="1292">
                  <c:v>0.000747269000000001</c:v>
                </c:pt>
                <c:pt idx="1293" formatCode="0.00E+00">
                  <c:v>5.41593E-5</c:v>
                </c:pt>
                <c:pt idx="1294" formatCode="0.00E+00">
                  <c:v>6.22044000000002E-5</c:v>
                </c:pt>
                <c:pt idx="1295">
                  <c:v>0.00035934</c:v>
                </c:pt>
                <c:pt idx="1296">
                  <c:v>0.000712792</c:v>
                </c:pt>
                <c:pt idx="1297" formatCode="0.00E+00">
                  <c:v>9.59745000000004E-5</c:v>
                </c:pt>
                <c:pt idx="1298">
                  <c:v>0.000258784</c:v>
                </c:pt>
                <c:pt idx="1299">
                  <c:v>0.000102728</c:v>
                </c:pt>
                <c:pt idx="1300" formatCode="0.00E+00">
                  <c:v>6.46434000000001E-5</c:v>
                </c:pt>
                <c:pt idx="1301">
                  <c:v>0.000342046</c:v>
                </c:pt>
                <c:pt idx="1302">
                  <c:v>0.000118551</c:v>
                </c:pt>
                <c:pt idx="1303">
                  <c:v>0.000897019000000002</c:v>
                </c:pt>
                <c:pt idx="1304">
                  <c:v>0.0003167</c:v>
                </c:pt>
                <c:pt idx="1305">
                  <c:v>0.000310674</c:v>
                </c:pt>
                <c:pt idx="1306">
                  <c:v>0.000236375</c:v>
                </c:pt>
                <c:pt idx="1307">
                  <c:v>0.000575535</c:v>
                </c:pt>
                <c:pt idx="1308">
                  <c:v>0.000586811</c:v>
                </c:pt>
                <c:pt idx="1309">
                  <c:v>0.000169231</c:v>
                </c:pt>
                <c:pt idx="1310" formatCode="0.00E+00">
                  <c:v>9.84317000000002E-5</c:v>
                </c:pt>
                <c:pt idx="1311">
                  <c:v>0.000154668</c:v>
                </c:pt>
                <c:pt idx="1312">
                  <c:v>0.000143214</c:v>
                </c:pt>
                <c:pt idx="1313" formatCode="0.00E+00">
                  <c:v>3.15369E-5</c:v>
                </c:pt>
                <c:pt idx="1314">
                  <c:v>0.000482431</c:v>
                </c:pt>
                <c:pt idx="1315">
                  <c:v>0.000785544</c:v>
                </c:pt>
                <c:pt idx="1316">
                  <c:v>0.000376016</c:v>
                </c:pt>
                <c:pt idx="1317">
                  <c:v>0.000205771</c:v>
                </c:pt>
                <c:pt idx="1318">
                  <c:v>0.000918899</c:v>
                </c:pt>
                <c:pt idx="1319">
                  <c:v>0.00072153</c:v>
                </c:pt>
                <c:pt idx="1320" formatCode="0.00E+00">
                  <c:v>4.90627000000002E-5</c:v>
                </c:pt>
                <c:pt idx="1321">
                  <c:v>0.000364406</c:v>
                </c:pt>
                <c:pt idx="1322">
                  <c:v>0.000221046</c:v>
                </c:pt>
                <c:pt idx="1323">
                  <c:v>0.000416588</c:v>
                </c:pt>
                <c:pt idx="1324" formatCode="0.00E+00">
                  <c:v>5.52022000000001E-5</c:v>
                </c:pt>
                <c:pt idx="1325">
                  <c:v>0.000245103</c:v>
                </c:pt>
                <c:pt idx="1326">
                  <c:v>0.00107892</c:v>
                </c:pt>
                <c:pt idx="1327">
                  <c:v>0.000166736</c:v>
                </c:pt>
                <c:pt idx="1328">
                  <c:v>0.000798174000000001</c:v>
                </c:pt>
                <c:pt idx="1329">
                  <c:v>0.000360831</c:v>
                </c:pt>
                <c:pt idx="1330">
                  <c:v>0.000293449</c:v>
                </c:pt>
                <c:pt idx="1331">
                  <c:v>0.000618484</c:v>
                </c:pt>
                <c:pt idx="1332">
                  <c:v>0.00018102</c:v>
                </c:pt>
                <c:pt idx="1333">
                  <c:v>0.000744688</c:v>
                </c:pt>
                <c:pt idx="1334">
                  <c:v>0.00127849</c:v>
                </c:pt>
                <c:pt idx="1335">
                  <c:v>0.000484173</c:v>
                </c:pt>
                <c:pt idx="1336">
                  <c:v>0.000316234</c:v>
                </c:pt>
                <c:pt idx="1337">
                  <c:v>0.000320021</c:v>
                </c:pt>
                <c:pt idx="1338">
                  <c:v>0.000187077</c:v>
                </c:pt>
                <c:pt idx="1339">
                  <c:v>0.000128622</c:v>
                </c:pt>
                <c:pt idx="1340">
                  <c:v>0.000807313</c:v>
                </c:pt>
                <c:pt idx="1341">
                  <c:v>0.000241646</c:v>
                </c:pt>
                <c:pt idx="1342">
                  <c:v>0.000135975</c:v>
                </c:pt>
                <c:pt idx="1343">
                  <c:v>0.000847339</c:v>
                </c:pt>
                <c:pt idx="1344">
                  <c:v>0.000203463</c:v>
                </c:pt>
                <c:pt idx="1345" formatCode="0.00E+00">
                  <c:v>9.70830000000001E-5</c:v>
                </c:pt>
                <c:pt idx="1346">
                  <c:v>0.000498806000000001</c:v>
                </c:pt>
                <c:pt idx="1347">
                  <c:v>0.000808235</c:v>
                </c:pt>
                <c:pt idx="1348">
                  <c:v>0.000896880000000001</c:v>
                </c:pt>
                <c:pt idx="1349">
                  <c:v>0.000227556</c:v>
                </c:pt>
                <c:pt idx="1350">
                  <c:v>0.000745028</c:v>
                </c:pt>
                <c:pt idx="1351">
                  <c:v>0.000201535</c:v>
                </c:pt>
                <c:pt idx="1352">
                  <c:v>0.000863409</c:v>
                </c:pt>
                <c:pt idx="1353">
                  <c:v>0.000898446</c:v>
                </c:pt>
                <c:pt idx="1354" formatCode="0.00E+00">
                  <c:v>9.50012000000002E-5</c:v>
                </c:pt>
                <c:pt idx="1355">
                  <c:v>0.000211419</c:v>
                </c:pt>
                <c:pt idx="1356">
                  <c:v>0.000314951</c:v>
                </c:pt>
                <c:pt idx="1357">
                  <c:v>0.000899879</c:v>
                </c:pt>
                <c:pt idx="1358">
                  <c:v>0.000337331</c:v>
                </c:pt>
                <c:pt idx="1359">
                  <c:v>0.000920256000000001</c:v>
                </c:pt>
                <c:pt idx="1360">
                  <c:v>0.000184806</c:v>
                </c:pt>
                <c:pt idx="1361">
                  <c:v>0.000305594</c:v>
                </c:pt>
                <c:pt idx="1362">
                  <c:v>0.000558172</c:v>
                </c:pt>
                <c:pt idx="1363">
                  <c:v>0.000439779</c:v>
                </c:pt>
                <c:pt idx="1364">
                  <c:v>0.000197643</c:v>
                </c:pt>
                <c:pt idx="1365">
                  <c:v>0.00078799</c:v>
                </c:pt>
                <c:pt idx="1366">
                  <c:v>0.000187929</c:v>
                </c:pt>
                <c:pt idx="1367">
                  <c:v>0.000880308000000002</c:v>
                </c:pt>
                <c:pt idx="1368">
                  <c:v>0.00100289</c:v>
                </c:pt>
                <c:pt idx="1369">
                  <c:v>0.000527089</c:v>
                </c:pt>
                <c:pt idx="1370">
                  <c:v>0.000891929000000001</c:v>
                </c:pt>
                <c:pt idx="1371">
                  <c:v>0.00068302</c:v>
                </c:pt>
                <c:pt idx="1372">
                  <c:v>0.000822112</c:v>
                </c:pt>
                <c:pt idx="1373">
                  <c:v>0.000575862000000001</c:v>
                </c:pt>
                <c:pt idx="1374">
                  <c:v>0.000697680000000001</c:v>
                </c:pt>
                <c:pt idx="1375" formatCode="0.00E+00">
                  <c:v>4.11624000000001E-5</c:v>
                </c:pt>
                <c:pt idx="1376">
                  <c:v>0.000339891</c:v>
                </c:pt>
                <c:pt idx="1377">
                  <c:v>0.000697726000000003</c:v>
                </c:pt>
                <c:pt idx="1378">
                  <c:v>0.000277944</c:v>
                </c:pt>
                <c:pt idx="1379">
                  <c:v>0.000684635</c:v>
                </c:pt>
                <c:pt idx="1380">
                  <c:v>0.000269396</c:v>
                </c:pt>
                <c:pt idx="1381">
                  <c:v>0.000880412</c:v>
                </c:pt>
                <c:pt idx="1382">
                  <c:v>0.000687046000000001</c:v>
                </c:pt>
                <c:pt idx="1383">
                  <c:v>0.000711882</c:v>
                </c:pt>
                <c:pt idx="1384">
                  <c:v>0.000683281</c:v>
                </c:pt>
                <c:pt idx="1385">
                  <c:v>0.000187302</c:v>
                </c:pt>
                <c:pt idx="1386">
                  <c:v>0.00187475</c:v>
                </c:pt>
                <c:pt idx="1387">
                  <c:v>0.000140979</c:v>
                </c:pt>
                <c:pt idx="1388">
                  <c:v>0.000167602</c:v>
                </c:pt>
                <c:pt idx="1389">
                  <c:v>0.000878647</c:v>
                </c:pt>
                <c:pt idx="1390">
                  <c:v>0.000149595</c:v>
                </c:pt>
                <c:pt idx="1391">
                  <c:v>0.000730723</c:v>
                </c:pt>
                <c:pt idx="1392">
                  <c:v>0.000618482</c:v>
                </c:pt>
                <c:pt idx="1393" formatCode="0.00E+00">
                  <c:v>2.37374E-5</c:v>
                </c:pt>
                <c:pt idx="1394">
                  <c:v>0.000706409</c:v>
                </c:pt>
                <c:pt idx="1395">
                  <c:v>0.000687183</c:v>
                </c:pt>
                <c:pt idx="1396">
                  <c:v>0.000279303</c:v>
                </c:pt>
                <c:pt idx="1397">
                  <c:v>0.000146781</c:v>
                </c:pt>
                <c:pt idx="1398">
                  <c:v>0.00038747</c:v>
                </c:pt>
                <c:pt idx="1399">
                  <c:v>0.000109655</c:v>
                </c:pt>
                <c:pt idx="1400">
                  <c:v>0.000153552</c:v>
                </c:pt>
                <c:pt idx="1401">
                  <c:v>0.000164839</c:v>
                </c:pt>
                <c:pt idx="1402">
                  <c:v>0.000901567</c:v>
                </c:pt>
                <c:pt idx="1403" formatCode="0.00E+00">
                  <c:v>9.39033000000003E-5</c:v>
                </c:pt>
                <c:pt idx="1404">
                  <c:v>0.000521926000000001</c:v>
                </c:pt>
                <c:pt idx="1405">
                  <c:v>0.000874736</c:v>
                </c:pt>
                <c:pt idx="1406">
                  <c:v>0.000210062</c:v>
                </c:pt>
                <c:pt idx="1407">
                  <c:v>0.00085015</c:v>
                </c:pt>
                <c:pt idx="1408">
                  <c:v>0.000718564</c:v>
                </c:pt>
                <c:pt idx="1409" formatCode="0.00E+00">
                  <c:v>4.6588E-5</c:v>
                </c:pt>
                <c:pt idx="1410">
                  <c:v>0.000427547</c:v>
                </c:pt>
                <c:pt idx="1411">
                  <c:v>0.000216328</c:v>
                </c:pt>
                <c:pt idx="1412">
                  <c:v>0.000796275000000001</c:v>
                </c:pt>
                <c:pt idx="1413">
                  <c:v>0.0005952</c:v>
                </c:pt>
                <c:pt idx="1414">
                  <c:v>0.000211472</c:v>
                </c:pt>
                <c:pt idx="1415">
                  <c:v>0.000697404</c:v>
                </c:pt>
                <c:pt idx="1416">
                  <c:v>0.00056667</c:v>
                </c:pt>
                <c:pt idx="1417">
                  <c:v>0.000847752</c:v>
                </c:pt>
                <c:pt idx="1418">
                  <c:v>0.000751186000000001</c:v>
                </c:pt>
                <c:pt idx="1419">
                  <c:v>0.000842844</c:v>
                </c:pt>
                <c:pt idx="1420">
                  <c:v>0.000740298</c:v>
                </c:pt>
                <c:pt idx="1421">
                  <c:v>0.000105171</c:v>
                </c:pt>
                <c:pt idx="1422">
                  <c:v>0.000170511</c:v>
                </c:pt>
                <c:pt idx="1423">
                  <c:v>0.000423988</c:v>
                </c:pt>
                <c:pt idx="1424">
                  <c:v>0.000446294</c:v>
                </c:pt>
                <c:pt idx="1425">
                  <c:v>0.000413406</c:v>
                </c:pt>
                <c:pt idx="1426">
                  <c:v>0.000531833</c:v>
                </c:pt>
                <c:pt idx="1427">
                  <c:v>0.000413221</c:v>
                </c:pt>
                <c:pt idx="1428">
                  <c:v>0.000930832</c:v>
                </c:pt>
                <c:pt idx="1429">
                  <c:v>0.000706089</c:v>
                </c:pt>
                <c:pt idx="1430">
                  <c:v>0.00138912</c:v>
                </c:pt>
                <c:pt idx="1431">
                  <c:v>0.00282611</c:v>
                </c:pt>
                <c:pt idx="1432" formatCode="0.00E+00">
                  <c:v>4.38985E-5</c:v>
                </c:pt>
                <c:pt idx="1433" formatCode="0.00E+00">
                  <c:v>4.56264000000001E-5</c:v>
                </c:pt>
                <c:pt idx="1434">
                  <c:v>0.000714817</c:v>
                </c:pt>
                <c:pt idx="1435">
                  <c:v>0.000436379</c:v>
                </c:pt>
                <c:pt idx="1436">
                  <c:v>0.000203608</c:v>
                </c:pt>
                <c:pt idx="1437">
                  <c:v>0.000882574000000002</c:v>
                </c:pt>
                <c:pt idx="1438">
                  <c:v>0.000865493000000001</c:v>
                </c:pt>
                <c:pt idx="1439">
                  <c:v>0.000898137</c:v>
                </c:pt>
                <c:pt idx="1440">
                  <c:v>0.000865736</c:v>
                </c:pt>
                <c:pt idx="1441">
                  <c:v>0.00090378</c:v>
                </c:pt>
                <c:pt idx="1442">
                  <c:v>0.000747936000000001</c:v>
                </c:pt>
                <c:pt idx="1443">
                  <c:v>0.000623996000000001</c:v>
                </c:pt>
                <c:pt idx="1444">
                  <c:v>0.000747936000000001</c:v>
                </c:pt>
                <c:pt idx="1445">
                  <c:v>0.000287694</c:v>
                </c:pt>
                <c:pt idx="1446">
                  <c:v>0.00015096</c:v>
                </c:pt>
                <c:pt idx="1447">
                  <c:v>0.000723411</c:v>
                </c:pt>
                <c:pt idx="1448">
                  <c:v>0.000153471</c:v>
                </c:pt>
                <c:pt idx="1449">
                  <c:v>0.000416859</c:v>
                </c:pt>
                <c:pt idx="1450" formatCode="0.00E+00">
                  <c:v>8.49245000000005E-5</c:v>
                </c:pt>
                <c:pt idx="1451">
                  <c:v>0.000102067</c:v>
                </c:pt>
                <c:pt idx="1452">
                  <c:v>0.000232588</c:v>
                </c:pt>
                <c:pt idx="1453">
                  <c:v>0.000252664</c:v>
                </c:pt>
                <c:pt idx="1454">
                  <c:v>0.000871894</c:v>
                </c:pt>
                <c:pt idx="1455">
                  <c:v>0.000867731</c:v>
                </c:pt>
                <c:pt idx="1456">
                  <c:v>0.00130063</c:v>
                </c:pt>
                <c:pt idx="1457">
                  <c:v>0.000787957000000001</c:v>
                </c:pt>
                <c:pt idx="1458">
                  <c:v>0.000788388</c:v>
                </c:pt>
                <c:pt idx="1459">
                  <c:v>0.00032063</c:v>
                </c:pt>
                <c:pt idx="1460">
                  <c:v>0.000154265</c:v>
                </c:pt>
                <c:pt idx="1461">
                  <c:v>0.000584306</c:v>
                </c:pt>
                <c:pt idx="1462">
                  <c:v>0.000128278</c:v>
                </c:pt>
                <c:pt idx="1463">
                  <c:v>0.000906295000000002</c:v>
                </c:pt>
                <c:pt idx="1464">
                  <c:v>0.000140931</c:v>
                </c:pt>
                <c:pt idx="1465">
                  <c:v>0.00091302</c:v>
                </c:pt>
                <c:pt idx="1466">
                  <c:v>0.000502383</c:v>
                </c:pt>
                <c:pt idx="1467">
                  <c:v>0.000529513</c:v>
                </c:pt>
                <c:pt idx="1468">
                  <c:v>0.0005564</c:v>
                </c:pt>
                <c:pt idx="1469">
                  <c:v>0.000331181</c:v>
                </c:pt>
                <c:pt idx="1470">
                  <c:v>0.000697726000000003</c:v>
                </c:pt>
                <c:pt idx="1471">
                  <c:v>0.000220085</c:v>
                </c:pt>
                <c:pt idx="1472">
                  <c:v>0.000757856000000001</c:v>
                </c:pt>
                <c:pt idx="1473">
                  <c:v>0.000754121000000001</c:v>
                </c:pt>
                <c:pt idx="1474">
                  <c:v>0.000536586</c:v>
                </c:pt>
                <c:pt idx="1475">
                  <c:v>0.000827674</c:v>
                </c:pt>
                <c:pt idx="1476">
                  <c:v>0.000834124</c:v>
                </c:pt>
                <c:pt idx="1477">
                  <c:v>0.000802605</c:v>
                </c:pt>
                <c:pt idx="1478">
                  <c:v>0.000762120000000001</c:v>
                </c:pt>
                <c:pt idx="1479">
                  <c:v>0.00031089</c:v>
                </c:pt>
                <c:pt idx="1480">
                  <c:v>0.00031089</c:v>
                </c:pt>
                <c:pt idx="1481">
                  <c:v>0.000323984</c:v>
                </c:pt>
                <c:pt idx="1482">
                  <c:v>0.000448897</c:v>
                </c:pt>
                <c:pt idx="1483">
                  <c:v>0.00041401</c:v>
                </c:pt>
                <c:pt idx="1484">
                  <c:v>0.000143142</c:v>
                </c:pt>
                <c:pt idx="1485">
                  <c:v>0.000143142</c:v>
                </c:pt>
                <c:pt idx="1486">
                  <c:v>0.000330349</c:v>
                </c:pt>
                <c:pt idx="1487">
                  <c:v>0.000863776</c:v>
                </c:pt>
                <c:pt idx="1488">
                  <c:v>0.000899508000000003</c:v>
                </c:pt>
                <c:pt idx="1489">
                  <c:v>0.000779120000000001</c:v>
                </c:pt>
                <c:pt idx="1490">
                  <c:v>0.000379669</c:v>
                </c:pt>
                <c:pt idx="1491">
                  <c:v>0.00060388</c:v>
                </c:pt>
                <c:pt idx="1492">
                  <c:v>0.000154229</c:v>
                </c:pt>
                <c:pt idx="1493">
                  <c:v>0.00058298</c:v>
                </c:pt>
                <c:pt idx="1494">
                  <c:v>0.000805956000000002</c:v>
                </c:pt>
                <c:pt idx="1495">
                  <c:v>0.000831786</c:v>
                </c:pt>
                <c:pt idx="1496">
                  <c:v>0.000770886000000001</c:v>
                </c:pt>
                <c:pt idx="1497">
                  <c:v>0.00076214</c:v>
                </c:pt>
                <c:pt idx="1498">
                  <c:v>0.000770896000000001</c:v>
                </c:pt>
                <c:pt idx="1499">
                  <c:v>0.000163346</c:v>
                </c:pt>
                <c:pt idx="1500">
                  <c:v>0.000697726000000003</c:v>
                </c:pt>
                <c:pt idx="1501">
                  <c:v>0.000721437000000001</c:v>
                </c:pt>
                <c:pt idx="1502">
                  <c:v>0.000896626000000002</c:v>
                </c:pt>
                <c:pt idx="1503">
                  <c:v>0.000820761</c:v>
                </c:pt>
                <c:pt idx="1504">
                  <c:v>0.000491799</c:v>
                </c:pt>
                <c:pt idx="1505">
                  <c:v>0.000679618</c:v>
                </c:pt>
                <c:pt idx="1506">
                  <c:v>0.00068431</c:v>
                </c:pt>
                <c:pt idx="1507">
                  <c:v>0.000104271</c:v>
                </c:pt>
                <c:pt idx="1508">
                  <c:v>0.000751181</c:v>
                </c:pt>
                <c:pt idx="1509">
                  <c:v>0.000962536</c:v>
                </c:pt>
                <c:pt idx="1510">
                  <c:v>0.000367757</c:v>
                </c:pt>
                <c:pt idx="1511">
                  <c:v>0.000900005000000001</c:v>
                </c:pt>
                <c:pt idx="1512">
                  <c:v>0.00152618</c:v>
                </c:pt>
                <c:pt idx="1513">
                  <c:v>0.000173672</c:v>
                </c:pt>
                <c:pt idx="1514">
                  <c:v>0.000126393</c:v>
                </c:pt>
                <c:pt idx="1515">
                  <c:v>0.000859918000000002</c:v>
                </c:pt>
                <c:pt idx="1516">
                  <c:v>0.00071882</c:v>
                </c:pt>
                <c:pt idx="1517">
                  <c:v>0.000373324</c:v>
                </c:pt>
                <c:pt idx="1518" formatCode="0.00E+00">
                  <c:v>9.99733000000002E-5</c:v>
                </c:pt>
                <c:pt idx="1519">
                  <c:v>0.000301574</c:v>
                </c:pt>
                <c:pt idx="1520">
                  <c:v>0.000129916</c:v>
                </c:pt>
                <c:pt idx="1521">
                  <c:v>0.000632402</c:v>
                </c:pt>
                <c:pt idx="1522">
                  <c:v>0.000697518</c:v>
                </c:pt>
                <c:pt idx="1523">
                  <c:v>0.000697391</c:v>
                </c:pt>
                <c:pt idx="1524">
                  <c:v>0.00087578</c:v>
                </c:pt>
                <c:pt idx="1525">
                  <c:v>0.000742777</c:v>
                </c:pt>
                <c:pt idx="1526" formatCode="0.00E+00">
                  <c:v>9.63213000000003E-5</c:v>
                </c:pt>
                <c:pt idx="1527">
                  <c:v>0.00018024</c:v>
                </c:pt>
                <c:pt idx="1528">
                  <c:v>0.000614395</c:v>
                </c:pt>
                <c:pt idx="1529">
                  <c:v>0.000561549</c:v>
                </c:pt>
                <c:pt idx="1530">
                  <c:v>0.000202586</c:v>
                </c:pt>
                <c:pt idx="1531">
                  <c:v>0.000644373</c:v>
                </c:pt>
                <c:pt idx="1532">
                  <c:v>0.000154419</c:v>
                </c:pt>
                <c:pt idx="1533">
                  <c:v>0.000853816</c:v>
                </c:pt>
                <c:pt idx="1534" formatCode="0.00E+00">
                  <c:v>6.43592000000001E-5</c:v>
                </c:pt>
                <c:pt idx="1535">
                  <c:v>0.000140024</c:v>
                </c:pt>
                <c:pt idx="1536">
                  <c:v>0.000144926</c:v>
                </c:pt>
                <c:pt idx="1537">
                  <c:v>0.000125766</c:v>
                </c:pt>
                <c:pt idx="1538">
                  <c:v>0.000154779</c:v>
                </c:pt>
                <c:pt idx="1539">
                  <c:v>0.000746405</c:v>
                </c:pt>
                <c:pt idx="1540">
                  <c:v>0.000110277</c:v>
                </c:pt>
                <c:pt idx="1541">
                  <c:v>0.00018318</c:v>
                </c:pt>
                <c:pt idx="1542">
                  <c:v>0.000613597</c:v>
                </c:pt>
                <c:pt idx="1543" formatCode="0.00E+00">
                  <c:v>4.84434000000001E-5</c:v>
                </c:pt>
                <c:pt idx="1544">
                  <c:v>0.000570292</c:v>
                </c:pt>
                <c:pt idx="1545">
                  <c:v>0.000697759</c:v>
                </c:pt>
                <c:pt idx="1546">
                  <c:v>0.000844786</c:v>
                </c:pt>
                <c:pt idx="1547">
                  <c:v>0.000799981</c:v>
                </c:pt>
                <c:pt idx="1548">
                  <c:v>0.000327429</c:v>
                </c:pt>
                <c:pt idx="1549">
                  <c:v>0.000103724</c:v>
                </c:pt>
              </c:numCache>
            </c:numRef>
          </c:xVal>
          <c:yVal>
            <c:numRef>
              <c:f>Sheet1!$C$103:$C$1652</c:f>
              <c:numCache>
                <c:formatCode>General</c:formatCode>
                <c:ptCount val="1550"/>
                <c:pt idx="0">
                  <c:v>0.0011502</c:v>
                </c:pt>
                <c:pt idx="1">
                  <c:v>0.000683992</c:v>
                </c:pt>
                <c:pt idx="2" formatCode="0.00E+00">
                  <c:v>7.78930000000003E-5</c:v>
                </c:pt>
                <c:pt idx="4">
                  <c:v>0.000117799</c:v>
                </c:pt>
                <c:pt idx="5" formatCode="0.00E+00">
                  <c:v>9.77751000000002E-5</c:v>
                </c:pt>
                <c:pt idx="6">
                  <c:v>0.000782969000000001</c:v>
                </c:pt>
                <c:pt idx="7">
                  <c:v>0.000634159</c:v>
                </c:pt>
                <c:pt idx="8" formatCode="0.00E+00">
                  <c:v>7.55036000000003E-5</c:v>
                </c:pt>
                <c:pt idx="9">
                  <c:v>0.000157623</c:v>
                </c:pt>
                <c:pt idx="10">
                  <c:v>0.000208877</c:v>
                </c:pt>
                <c:pt idx="11" formatCode="0.00E+00">
                  <c:v>9.04302E-5</c:v>
                </c:pt>
                <c:pt idx="12" formatCode="0.00E+00">
                  <c:v>8.18541000000003E-5</c:v>
                </c:pt>
                <c:pt idx="13">
                  <c:v>0.000863344</c:v>
                </c:pt>
                <c:pt idx="14">
                  <c:v>0.000654858</c:v>
                </c:pt>
                <c:pt idx="16">
                  <c:v>0.000681115</c:v>
                </c:pt>
                <c:pt idx="17">
                  <c:v>0.00095328</c:v>
                </c:pt>
                <c:pt idx="18">
                  <c:v>0.000560663</c:v>
                </c:pt>
                <c:pt idx="19">
                  <c:v>0.00106107</c:v>
                </c:pt>
                <c:pt idx="20">
                  <c:v>0.00020132</c:v>
                </c:pt>
                <c:pt idx="21">
                  <c:v>0.00145168</c:v>
                </c:pt>
                <c:pt idx="22">
                  <c:v>0.000696303</c:v>
                </c:pt>
                <c:pt idx="24">
                  <c:v>0.000733803</c:v>
                </c:pt>
                <c:pt idx="26">
                  <c:v>0.00115885</c:v>
                </c:pt>
                <c:pt idx="27" formatCode="0.00E+00">
                  <c:v>7.31754000000001E-5</c:v>
                </c:pt>
                <c:pt idx="28">
                  <c:v>0.000189518</c:v>
                </c:pt>
                <c:pt idx="29">
                  <c:v>0.000913768</c:v>
                </c:pt>
                <c:pt idx="31">
                  <c:v>0.000109951</c:v>
                </c:pt>
                <c:pt idx="32" formatCode="0.00E+00">
                  <c:v>5.61318E-5</c:v>
                </c:pt>
                <c:pt idx="34" formatCode="0.00E+00">
                  <c:v>6.49761000000001E-5</c:v>
                </c:pt>
                <c:pt idx="36">
                  <c:v>0.000848356000000001</c:v>
                </c:pt>
                <c:pt idx="37">
                  <c:v>0.00115714</c:v>
                </c:pt>
                <c:pt idx="38" formatCode="0.00E+00">
                  <c:v>8.14837E-5</c:v>
                </c:pt>
                <c:pt idx="39">
                  <c:v>0.000103358</c:v>
                </c:pt>
                <c:pt idx="40">
                  <c:v>0.000607373</c:v>
                </c:pt>
                <c:pt idx="41">
                  <c:v>0.00055905</c:v>
                </c:pt>
                <c:pt idx="42">
                  <c:v>0.000539069</c:v>
                </c:pt>
                <c:pt idx="43">
                  <c:v>0.000543852</c:v>
                </c:pt>
                <c:pt idx="44">
                  <c:v>0.000104734</c:v>
                </c:pt>
                <c:pt idx="45">
                  <c:v>0.000107657</c:v>
                </c:pt>
                <c:pt idx="46">
                  <c:v>0.000119716</c:v>
                </c:pt>
                <c:pt idx="47">
                  <c:v>0.000152289</c:v>
                </c:pt>
                <c:pt idx="48">
                  <c:v>0.00015002</c:v>
                </c:pt>
                <c:pt idx="50">
                  <c:v>0.000768332000000001</c:v>
                </c:pt>
                <c:pt idx="51">
                  <c:v>0.00137843</c:v>
                </c:pt>
                <c:pt idx="52" formatCode="0.00E+00">
                  <c:v>6.16745E-5</c:v>
                </c:pt>
                <c:pt idx="53">
                  <c:v>0.000189271</c:v>
                </c:pt>
                <c:pt idx="54">
                  <c:v>0.000203353</c:v>
                </c:pt>
                <c:pt idx="55">
                  <c:v>0.000138934</c:v>
                </c:pt>
                <c:pt idx="56">
                  <c:v>0.000634951</c:v>
                </c:pt>
                <c:pt idx="57">
                  <c:v>0.000192504</c:v>
                </c:pt>
                <c:pt idx="58">
                  <c:v>0.000109289</c:v>
                </c:pt>
                <c:pt idx="59">
                  <c:v>0.000447961000000001</c:v>
                </c:pt>
                <c:pt idx="60">
                  <c:v>0.000117441</c:v>
                </c:pt>
                <c:pt idx="61">
                  <c:v>0.000745805</c:v>
                </c:pt>
                <c:pt idx="63" formatCode="0.00E+00">
                  <c:v>9.47292000000004E-5</c:v>
                </c:pt>
                <c:pt idx="64" formatCode="0.00E+00">
                  <c:v>8.99099000000002E-5</c:v>
                </c:pt>
                <c:pt idx="65" formatCode="0.00E+00">
                  <c:v>7.52165000000003E-5</c:v>
                </c:pt>
                <c:pt idx="66" formatCode="0.00E+00">
                  <c:v>7.25840000000002E-5</c:v>
                </c:pt>
                <c:pt idx="67">
                  <c:v>0.000612198</c:v>
                </c:pt>
                <c:pt idx="68">
                  <c:v>0.00106079</c:v>
                </c:pt>
                <c:pt idx="69">
                  <c:v>0.000333689</c:v>
                </c:pt>
                <c:pt idx="70">
                  <c:v>0.000715283</c:v>
                </c:pt>
                <c:pt idx="72" formatCode="0.00E+00">
                  <c:v>7.90037000000003E-5</c:v>
                </c:pt>
                <c:pt idx="73" formatCode="0.00E+00">
                  <c:v>6.12523E-5</c:v>
                </c:pt>
                <c:pt idx="74" formatCode="0.00E+00">
                  <c:v>8.69468000000002E-5</c:v>
                </c:pt>
                <c:pt idx="75">
                  <c:v>0.000102486</c:v>
                </c:pt>
                <c:pt idx="76">
                  <c:v>0.000102201</c:v>
                </c:pt>
                <c:pt idx="77" formatCode="0.00E+00">
                  <c:v>8.48502000000002E-5</c:v>
                </c:pt>
                <c:pt idx="78" formatCode="0.00E+00">
                  <c:v>7.06838000000001E-5</c:v>
                </c:pt>
                <c:pt idx="79" formatCode="0.00E+00">
                  <c:v>8.01777E-5</c:v>
                </c:pt>
                <c:pt idx="80">
                  <c:v>0.000104212</c:v>
                </c:pt>
                <c:pt idx="81" formatCode="0.00E+00">
                  <c:v>9.66712000000002E-5</c:v>
                </c:pt>
                <c:pt idx="82">
                  <c:v>0.000108414</c:v>
                </c:pt>
                <c:pt idx="83" formatCode="0.00E+00">
                  <c:v>6.23776000000002E-5</c:v>
                </c:pt>
                <c:pt idx="84">
                  <c:v>0.000100303</c:v>
                </c:pt>
                <c:pt idx="85" formatCode="0.00E+00">
                  <c:v>9.73229000000002E-5</c:v>
                </c:pt>
                <c:pt idx="86">
                  <c:v>0.000104326</c:v>
                </c:pt>
                <c:pt idx="87" formatCode="0.00E+00">
                  <c:v>8.09473000000002E-5</c:v>
                </c:pt>
                <c:pt idx="88">
                  <c:v>0.000105151</c:v>
                </c:pt>
                <c:pt idx="89">
                  <c:v>0.000132307</c:v>
                </c:pt>
                <c:pt idx="90">
                  <c:v>0.000104585</c:v>
                </c:pt>
                <c:pt idx="91">
                  <c:v>0.000142073</c:v>
                </c:pt>
                <c:pt idx="92">
                  <c:v>0.000131353</c:v>
                </c:pt>
                <c:pt idx="93">
                  <c:v>0.00012537</c:v>
                </c:pt>
                <c:pt idx="94">
                  <c:v>0.000751159000000001</c:v>
                </c:pt>
                <c:pt idx="95">
                  <c:v>0.000527203</c:v>
                </c:pt>
                <c:pt idx="97">
                  <c:v>0.000905816000000001</c:v>
                </c:pt>
                <c:pt idx="98">
                  <c:v>0.000707032000000001</c:v>
                </c:pt>
                <c:pt idx="99">
                  <c:v>0.00145051</c:v>
                </c:pt>
                <c:pt idx="101">
                  <c:v>0.000166261</c:v>
                </c:pt>
                <c:pt idx="102">
                  <c:v>0.000192947</c:v>
                </c:pt>
                <c:pt idx="103">
                  <c:v>0.000751557</c:v>
                </c:pt>
                <c:pt idx="105">
                  <c:v>0.00081841</c:v>
                </c:pt>
                <c:pt idx="106">
                  <c:v>0.000900037</c:v>
                </c:pt>
                <c:pt idx="107">
                  <c:v>0.00158574</c:v>
                </c:pt>
                <c:pt idx="108">
                  <c:v>0.000153002</c:v>
                </c:pt>
                <c:pt idx="109">
                  <c:v>0.00197049</c:v>
                </c:pt>
                <c:pt idx="110">
                  <c:v>0.00302746</c:v>
                </c:pt>
                <c:pt idx="112">
                  <c:v>0.000143429</c:v>
                </c:pt>
                <c:pt idx="113">
                  <c:v>0.00100489</c:v>
                </c:pt>
                <c:pt idx="114">
                  <c:v>0.000805884</c:v>
                </c:pt>
                <c:pt idx="115">
                  <c:v>0.00165708</c:v>
                </c:pt>
                <c:pt idx="116">
                  <c:v>0.000858865</c:v>
                </c:pt>
                <c:pt idx="117">
                  <c:v>0.000708389</c:v>
                </c:pt>
                <c:pt idx="118">
                  <c:v>0.000557986</c:v>
                </c:pt>
                <c:pt idx="119">
                  <c:v>0.00102344</c:v>
                </c:pt>
                <c:pt idx="120">
                  <c:v>0.000743725000000001</c:v>
                </c:pt>
                <c:pt idx="121">
                  <c:v>0.000752705</c:v>
                </c:pt>
                <c:pt idx="124">
                  <c:v>0.00419046</c:v>
                </c:pt>
                <c:pt idx="125">
                  <c:v>0.000704659000000001</c:v>
                </c:pt>
                <c:pt idx="126">
                  <c:v>0.00108611</c:v>
                </c:pt>
                <c:pt idx="128">
                  <c:v>0.000816048000000002</c:v>
                </c:pt>
                <c:pt idx="129" formatCode="0.00E+00">
                  <c:v>9.14937E-5</c:v>
                </c:pt>
                <c:pt idx="130" formatCode="0.00E+00">
                  <c:v>9.43420000000003E-5</c:v>
                </c:pt>
                <c:pt idx="131">
                  <c:v>0.000697812000000001</c:v>
                </c:pt>
                <c:pt idx="132">
                  <c:v>0.000210458</c:v>
                </c:pt>
                <c:pt idx="133">
                  <c:v>0.00155501</c:v>
                </c:pt>
                <c:pt idx="134">
                  <c:v>0.000212923</c:v>
                </c:pt>
                <c:pt idx="135" formatCode="0.00E+00">
                  <c:v>7.52657000000001E-5</c:v>
                </c:pt>
                <c:pt idx="136">
                  <c:v>0.000606226</c:v>
                </c:pt>
                <c:pt idx="137">
                  <c:v>0.000130534</c:v>
                </c:pt>
                <c:pt idx="138">
                  <c:v>0.000628192000000001</c:v>
                </c:pt>
                <c:pt idx="139" formatCode="0.00E+00">
                  <c:v>5.70397000000001E-5</c:v>
                </c:pt>
                <c:pt idx="140">
                  <c:v>0.000885305000000002</c:v>
                </c:pt>
                <c:pt idx="141">
                  <c:v>0.000123448</c:v>
                </c:pt>
                <c:pt idx="142">
                  <c:v>0.000831188000000001</c:v>
                </c:pt>
                <c:pt idx="143">
                  <c:v>0.000958042000000002</c:v>
                </c:pt>
                <c:pt idx="144">
                  <c:v>0.000682682</c:v>
                </c:pt>
                <c:pt idx="145" formatCode="0.00E+00">
                  <c:v>7.32456000000001E-5</c:v>
                </c:pt>
                <c:pt idx="146">
                  <c:v>0.000837323000000002</c:v>
                </c:pt>
                <c:pt idx="147">
                  <c:v>0.000970437</c:v>
                </c:pt>
                <c:pt idx="148">
                  <c:v>0.000602181</c:v>
                </c:pt>
                <c:pt idx="149">
                  <c:v>0.000177886</c:v>
                </c:pt>
                <c:pt idx="150">
                  <c:v>0.000281754</c:v>
                </c:pt>
                <c:pt idx="151">
                  <c:v>0.000832660000000002</c:v>
                </c:pt>
                <c:pt idx="152">
                  <c:v>0.000306741</c:v>
                </c:pt>
                <c:pt idx="153">
                  <c:v>0.000188539</c:v>
                </c:pt>
                <c:pt idx="154">
                  <c:v>0.00172022</c:v>
                </c:pt>
                <c:pt idx="156" formatCode="0.00E+00">
                  <c:v>5.11178E-5</c:v>
                </c:pt>
                <c:pt idx="158">
                  <c:v>0.00110831</c:v>
                </c:pt>
                <c:pt idx="160">
                  <c:v>0.000637298</c:v>
                </c:pt>
                <c:pt idx="161">
                  <c:v>0.000613262</c:v>
                </c:pt>
                <c:pt idx="162">
                  <c:v>0.000962118</c:v>
                </c:pt>
                <c:pt idx="163">
                  <c:v>0.000190894</c:v>
                </c:pt>
                <c:pt idx="164">
                  <c:v>0.000161877</c:v>
                </c:pt>
                <c:pt idx="165">
                  <c:v>0.00236268</c:v>
                </c:pt>
                <c:pt idx="166">
                  <c:v>0.000581168</c:v>
                </c:pt>
                <c:pt idx="167">
                  <c:v>0.000147467</c:v>
                </c:pt>
                <c:pt idx="168">
                  <c:v>0.000771889000000001</c:v>
                </c:pt>
                <c:pt idx="169">
                  <c:v>0.00116636</c:v>
                </c:pt>
                <c:pt idx="170">
                  <c:v>0.000842855</c:v>
                </c:pt>
                <c:pt idx="171">
                  <c:v>0.000809667</c:v>
                </c:pt>
                <c:pt idx="172">
                  <c:v>0.000779465000000001</c:v>
                </c:pt>
                <c:pt idx="173">
                  <c:v>0.00103501</c:v>
                </c:pt>
                <c:pt idx="174">
                  <c:v>0.000112146</c:v>
                </c:pt>
                <c:pt idx="175">
                  <c:v>0.000752023000000001</c:v>
                </c:pt>
                <c:pt idx="176" formatCode="0.00E+00">
                  <c:v>6.58531000000001E-5</c:v>
                </c:pt>
                <c:pt idx="177" formatCode="0.00E+00">
                  <c:v>6.00065000000002E-5</c:v>
                </c:pt>
                <c:pt idx="178">
                  <c:v>0.000949131</c:v>
                </c:pt>
                <c:pt idx="179">
                  <c:v>0.000150637</c:v>
                </c:pt>
                <c:pt idx="180">
                  <c:v>0.00117323</c:v>
                </c:pt>
                <c:pt idx="181">
                  <c:v>0.000944992</c:v>
                </c:pt>
                <c:pt idx="182">
                  <c:v>0.000793961000000001</c:v>
                </c:pt>
                <c:pt idx="183">
                  <c:v>0.000854684</c:v>
                </c:pt>
                <c:pt idx="184">
                  <c:v>0.00142963</c:v>
                </c:pt>
                <c:pt idx="185">
                  <c:v>0.0008081</c:v>
                </c:pt>
                <c:pt idx="186">
                  <c:v>0.000288789</c:v>
                </c:pt>
                <c:pt idx="187">
                  <c:v>0.000314876</c:v>
                </c:pt>
                <c:pt idx="188">
                  <c:v>0.000848576000000002</c:v>
                </c:pt>
                <c:pt idx="189">
                  <c:v>0.000380125</c:v>
                </c:pt>
                <c:pt idx="190">
                  <c:v>0.000135865</c:v>
                </c:pt>
                <c:pt idx="192">
                  <c:v>0.000696795</c:v>
                </c:pt>
                <c:pt idx="193" formatCode="0.00E+00">
                  <c:v>3.95862E-5</c:v>
                </c:pt>
                <c:pt idx="194">
                  <c:v>0.000980669000000004</c:v>
                </c:pt>
                <c:pt idx="195">
                  <c:v>0.000196301</c:v>
                </c:pt>
                <c:pt idx="196" formatCode="0.00E+00">
                  <c:v>3.09284E-5</c:v>
                </c:pt>
                <c:pt idx="197">
                  <c:v>0.000949052</c:v>
                </c:pt>
                <c:pt idx="198">
                  <c:v>0.000774268000000001</c:v>
                </c:pt>
                <c:pt idx="199">
                  <c:v>0.000197114</c:v>
                </c:pt>
                <c:pt idx="200" formatCode="0.00E+00">
                  <c:v>8.52479000000002E-5</c:v>
                </c:pt>
                <c:pt idx="201">
                  <c:v>0.000124817</c:v>
                </c:pt>
                <c:pt idx="202">
                  <c:v>0.000808808</c:v>
                </c:pt>
                <c:pt idx="203">
                  <c:v>0.000775970000000001</c:v>
                </c:pt>
                <c:pt idx="204">
                  <c:v>0.000789492</c:v>
                </c:pt>
                <c:pt idx="205">
                  <c:v>0.00075754</c:v>
                </c:pt>
                <c:pt idx="206">
                  <c:v>0.000842551000000002</c:v>
                </c:pt>
                <c:pt idx="208">
                  <c:v>0.000181147</c:v>
                </c:pt>
                <c:pt idx="210">
                  <c:v>0.000638246</c:v>
                </c:pt>
                <c:pt idx="211">
                  <c:v>0.000669511</c:v>
                </c:pt>
                <c:pt idx="212">
                  <c:v>0.000584081</c:v>
                </c:pt>
                <c:pt idx="214">
                  <c:v>0.000978526000000001</c:v>
                </c:pt>
                <c:pt idx="215">
                  <c:v>0.00054831</c:v>
                </c:pt>
                <c:pt idx="216">
                  <c:v>0.000627244</c:v>
                </c:pt>
                <c:pt idx="217">
                  <c:v>0.000670627000000001</c:v>
                </c:pt>
                <c:pt idx="218">
                  <c:v>0.00064689</c:v>
                </c:pt>
                <c:pt idx="219">
                  <c:v>0.000676374000000001</c:v>
                </c:pt>
                <c:pt idx="220">
                  <c:v>0.000822743000000001</c:v>
                </c:pt>
                <c:pt idx="222">
                  <c:v>0.000709033000000001</c:v>
                </c:pt>
                <c:pt idx="223">
                  <c:v>0.000778239000000001</c:v>
                </c:pt>
                <c:pt idx="224">
                  <c:v>0.000607756</c:v>
                </c:pt>
                <c:pt idx="225">
                  <c:v>0.000680115</c:v>
                </c:pt>
                <c:pt idx="226">
                  <c:v>0.000527376000000001</c:v>
                </c:pt>
                <c:pt idx="227">
                  <c:v>0.000136628</c:v>
                </c:pt>
                <c:pt idx="228">
                  <c:v>0.000475148</c:v>
                </c:pt>
                <c:pt idx="229">
                  <c:v>0.000146379</c:v>
                </c:pt>
                <c:pt idx="230">
                  <c:v>0.000997925000000002</c:v>
                </c:pt>
                <c:pt idx="231" formatCode="0.00E+00">
                  <c:v>8.24687E-5</c:v>
                </c:pt>
                <c:pt idx="232">
                  <c:v>0.000967393000000002</c:v>
                </c:pt>
                <c:pt idx="233">
                  <c:v>0.00086259</c:v>
                </c:pt>
                <c:pt idx="234" formatCode="0.00E+00">
                  <c:v>9.11442000000002E-5</c:v>
                </c:pt>
                <c:pt idx="235">
                  <c:v>0.000604062000000001</c:v>
                </c:pt>
                <c:pt idx="236">
                  <c:v>0.00197373</c:v>
                </c:pt>
                <c:pt idx="237">
                  <c:v>0.000149332</c:v>
                </c:pt>
                <c:pt idx="238">
                  <c:v>0.000617128</c:v>
                </c:pt>
                <c:pt idx="239">
                  <c:v>0.0010424</c:v>
                </c:pt>
                <c:pt idx="240">
                  <c:v>0.000877615</c:v>
                </c:pt>
                <c:pt idx="241">
                  <c:v>0.00054129</c:v>
                </c:pt>
                <c:pt idx="242">
                  <c:v>0.000954081</c:v>
                </c:pt>
                <c:pt idx="243">
                  <c:v>0.000652181</c:v>
                </c:pt>
                <c:pt idx="244">
                  <c:v>0.000825378000000002</c:v>
                </c:pt>
                <c:pt idx="245">
                  <c:v>0.000151717</c:v>
                </c:pt>
                <c:pt idx="246">
                  <c:v>0.00161188</c:v>
                </c:pt>
                <c:pt idx="247">
                  <c:v>0.000627118</c:v>
                </c:pt>
                <c:pt idx="248">
                  <c:v>0.000220923</c:v>
                </c:pt>
                <c:pt idx="249">
                  <c:v>0.000900765000000001</c:v>
                </c:pt>
                <c:pt idx="250">
                  <c:v>0.000962767</c:v>
                </c:pt>
                <c:pt idx="251" formatCode="0.00E+00">
                  <c:v>4.30879E-5</c:v>
                </c:pt>
                <c:pt idx="252" formatCode="0.00E+00">
                  <c:v>5.70010000000001E-5</c:v>
                </c:pt>
                <c:pt idx="253">
                  <c:v>0.000884666000000001</c:v>
                </c:pt>
                <c:pt idx="254">
                  <c:v>0.000985546000000004</c:v>
                </c:pt>
                <c:pt idx="255">
                  <c:v>0.000668642</c:v>
                </c:pt>
                <c:pt idx="256">
                  <c:v>0.000792939000000001</c:v>
                </c:pt>
                <c:pt idx="257">
                  <c:v>0.000256988</c:v>
                </c:pt>
                <c:pt idx="258" formatCode="0.00E+00">
                  <c:v>9.10279000000003E-5</c:v>
                </c:pt>
                <c:pt idx="259">
                  <c:v>0.000699467</c:v>
                </c:pt>
                <c:pt idx="260">
                  <c:v>0.000610312</c:v>
                </c:pt>
                <c:pt idx="261">
                  <c:v>0.0012399</c:v>
                </c:pt>
                <c:pt idx="262">
                  <c:v>0.000152864</c:v>
                </c:pt>
                <c:pt idx="263">
                  <c:v>0.000991262000000002</c:v>
                </c:pt>
                <c:pt idx="264" formatCode="0.00E+00">
                  <c:v>8.06440000000003E-5</c:v>
                </c:pt>
                <c:pt idx="265" formatCode="0.00E+00">
                  <c:v>4.3567E-5</c:v>
                </c:pt>
                <c:pt idx="266">
                  <c:v>0.000144929</c:v>
                </c:pt>
                <c:pt idx="267">
                  <c:v>0.000797135000000001</c:v>
                </c:pt>
                <c:pt idx="268">
                  <c:v>0.00111874</c:v>
                </c:pt>
                <c:pt idx="269">
                  <c:v>0.000687591</c:v>
                </c:pt>
                <c:pt idx="270">
                  <c:v>0.000209054</c:v>
                </c:pt>
                <c:pt idx="271">
                  <c:v>0.000878327</c:v>
                </c:pt>
                <c:pt idx="272">
                  <c:v>0.000140812</c:v>
                </c:pt>
                <c:pt idx="273" formatCode="0.00E+00">
                  <c:v>9.40041000000005E-5</c:v>
                </c:pt>
                <c:pt idx="274">
                  <c:v>0.000188818</c:v>
                </c:pt>
                <c:pt idx="276">
                  <c:v>0.00116283</c:v>
                </c:pt>
                <c:pt idx="277">
                  <c:v>0.000113139</c:v>
                </c:pt>
                <c:pt idx="278">
                  <c:v>0.000523447</c:v>
                </c:pt>
                <c:pt idx="279">
                  <c:v>0.000662392</c:v>
                </c:pt>
                <c:pt idx="282">
                  <c:v>0.00065655</c:v>
                </c:pt>
                <c:pt idx="283">
                  <c:v>0.000160144</c:v>
                </c:pt>
                <c:pt idx="284">
                  <c:v>0.000746229000000001</c:v>
                </c:pt>
                <c:pt idx="285">
                  <c:v>0.00115391</c:v>
                </c:pt>
                <c:pt idx="286">
                  <c:v>0.000755743</c:v>
                </c:pt>
                <c:pt idx="287">
                  <c:v>0.000126701</c:v>
                </c:pt>
                <c:pt idx="288">
                  <c:v>0.000563639000000001</c:v>
                </c:pt>
                <c:pt idx="289">
                  <c:v>0.0017683</c:v>
                </c:pt>
                <c:pt idx="291">
                  <c:v>0.000162137</c:v>
                </c:pt>
                <c:pt idx="292">
                  <c:v>0.000648828</c:v>
                </c:pt>
                <c:pt idx="293">
                  <c:v>0.000164676</c:v>
                </c:pt>
                <c:pt idx="294">
                  <c:v>0.000119932</c:v>
                </c:pt>
                <c:pt idx="295">
                  <c:v>0.000908597</c:v>
                </c:pt>
                <c:pt idx="296" formatCode="0.00E+00">
                  <c:v>9.24607E-5</c:v>
                </c:pt>
                <c:pt idx="297">
                  <c:v>0.000601652000000001</c:v>
                </c:pt>
                <c:pt idx="298">
                  <c:v>0.000594276</c:v>
                </c:pt>
                <c:pt idx="299" formatCode="0.00E+00">
                  <c:v>9.54212000000002E-5</c:v>
                </c:pt>
                <c:pt idx="300">
                  <c:v>0.000191794</c:v>
                </c:pt>
                <c:pt idx="301">
                  <c:v>0.000178212</c:v>
                </c:pt>
                <c:pt idx="302">
                  <c:v>0.000700468</c:v>
                </c:pt>
                <c:pt idx="303">
                  <c:v>0.00101024</c:v>
                </c:pt>
                <c:pt idx="304">
                  <c:v>0.000628255</c:v>
                </c:pt>
                <c:pt idx="305">
                  <c:v>0.000166199</c:v>
                </c:pt>
                <c:pt idx="307">
                  <c:v>0.000908215000000002</c:v>
                </c:pt>
                <c:pt idx="308">
                  <c:v>0.000698435000000001</c:v>
                </c:pt>
                <c:pt idx="309">
                  <c:v>0.000716326000000001</c:v>
                </c:pt>
                <c:pt idx="312">
                  <c:v>0.000743929000000001</c:v>
                </c:pt>
                <c:pt idx="313">
                  <c:v>0.000580655</c:v>
                </c:pt>
                <c:pt idx="314">
                  <c:v>0.000127471</c:v>
                </c:pt>
                <c:pt idx="317">
                  <c:v>0.000690242</c:v>
                </c:pt>
                <c:pt idx="318">
                  <c:v>0.000120888</c:v>
                </c:pt>
                <c:pt idx="320">
                  <c:v>0.000362907</c:v>
                </c:pt>
                <c:pt idx="321">
                  <c:v>0.000648965000000001</c:v>
                </c:pt>
                <c:pt idx="322">
                  <c:v>0.000952258000000002</c:v>
                </c:pt>
                <c:pt idx="323">
                  <c:v>0.000129541</c:v>
                </c:pt>
                <c:pt idx="324">
                  <c:v>0.000664388</c:v>
                </c:pt>
                <c:pt idx="325">
                  <c:v>0.000672157000000001</c:v>
                </c:pt>
                <c:pt idx="326">
                  <c:v>0.00013681</c:v>
                </c:pt>
                <c:pt idx="328">
                  <c:v>0.000983099000000001</c:v>
                </c:pt>
                <c:pt idx="329">
                  <c:v>0.000847402</c:v>
                </c:pt>
                <c:pt idx="330">
                  <c:v>0.00133673</c:v>
                </c:pt>
                <c:pt idx="331">
                  <c:v>0.000257106</c:v>
                </c:pt>
                <c:pt idx="332">
                  <c:v>0.00101471</c:v>
                </c:pt>
                <c:pt idx="333">
                  <c:v>0.0004997</c:v>
                </c:pt>
                <c:pt idx="334" formatCode="0.00E+00">
                  <c:v>6.97780000000002E-5</c:v>
                </c:pt>
                <c:pt idx="335">
                  <c:v>0.000510312</c:v>
                </c:pt>
                <c:pt idx="336" formatCode="0.00E+00">
                  <c:v>6.65409E-5</c:v>
                </c:pt>
                <c:pt idx="337">
                  <c:v>0.000951886</c:v>
                </c:pt>
                <c:pt idx="338">
                  <c:v>0.00021431</c:v>
                </c:pt>
                <c:pt idx="339">
                  <c:v>0.000178146</c:v>
                </c:pt>
                <c:pt idx="340">
                  <c:v>0.000992823000000001</c:v>
                </c:pt>
                <c:pt idx="342">
                  <c:v>0.00229088</c:v>
                </c:pt>
                <c:pt idx="343">
                  <c:v>0.000760641</c:v>
                </c:pt>
                <c:pt idx="344">
                  <c:v>0.00148024</c:v>
                </c:pt>
                <c:pt idx="345">
                  <c:v>0.00203208</c:v>
                </c:pt>
                <c:pt idx="346">
                  <c:v>0.000125786</c:v>
                </c:pt>
                <c:pt idx="347">
                  <c:v>0.00109361</c:v>
                </c:pt>
                <c:pt idx="348">
                  <c:v>0.000262585</c:v>
                </c:pt>
                <c:pt idx="349">
                  <c:v>0.000924618</c:v>
                </c:pt>
                <c:pt idx="350" formatCode="0.00E+00">
                  <c:v>3.46656E-5</c:v>
                </c:pt>
                <c:pt idx="352" formatCode="0.00E+00">
                  <c:v>5.56389000000001E-5</c:v>
                </c:pt>
                <c:pt idx="353">
                  <c:v>0.000122346</c:v>
                </c:pt>
                <c:pt idx="354">
                  <c:v>0.000936615000000002</c:v>
                </c:pt>
                <c:pt idx="355">
                  <c:v>0.000825829</c:v>
                </c:pt>
                <c:pt idx="357">
                  <c:v>0.000734981</c:v>
                </c:pt>
                <c:pt idx="358">
                  <c:v>0.000685322</c:v>
                </c:pt>
                <c:pt idx="359">
                  <c:v>0.00142532</c:v>
                </c:pt>
                <c:pt idx="360">
                  <c:v>0.000689272</c:v>
                </c:pt>
                <c:pt idx="361">
                  <c:v>0.000434588</c:v>
                </c:pt>
                <c:pt idx="362" formatCode="0.00E+00">
                  <c:v>6.32991E-5</c:v>
                </c:pt>
                <c:pt idx="363" formatCode="0.00E+00">
                  <c:v>5.74368000000001E-5</c:v>
                </c:pt>
                <c:pt idx="366">
                  <c:v>0.000350504</c:v>
                </c:pt>
                <c:pt idx="367" formatCode="0.00E+00">
                  <c:v>5.161E-5</c:v>
                </c:pt>
                <c:pt idx="368">
                  <c:v>0.000675767</c:v>
                </c:pt>
                <c:pt idx="369">
                  <c:v>0.000741787</c:v>
                </c:pt>
                <c:pt idx="370">
                  <c:v>0.000618825</c:v>
                </c:pt>
                <c:pt idx="371">
                  <c:v>0.000150549</c:v>
                </c:pt>
                <c:pt idx="372">
                  <c:v>0.000878113</c:v>
                </c:pt>
                <c:pt idx="373" formatCode="0.00E+00">
                  <c:v>4.6364E-5</c:v>
                </c:pt>
                <c:pt idx="374">
                  <c:v>0.000865408000000001</c:v>
                </c:pt>
                <c:pt idx="375">
                  <c:v>0.000723121000000001</c:v>
                </c:pt>
                <c:pt idx="376">
                  <c:v>0.000776835000000001</c:v>
                </c:pt>
                <c:pt idx="377">
                  <c:v>0.000873099</c:v>
                </c:pt>
                <c:pt idx="378">
                  <c:v>0.00115214</c:v>
                </c:pt>
                <c:pt idx="379" formatCode="0.00E+00">
                  <c:v>6.83635000000002E-5</c:v>
                </c:pt>
                <c:pt idx="381">
                  <c:v>0.000124165</c:v>
                </c:pt>
                <c:pt idx="382">
                  <c:v>0.000883309000000001</c:v>
                </c:pt>
                <c:pt idx="383">
                  <c:v>0.000230509</c:v>
                </c:pt>
                <c:pt idx="384">
                  <c:v>0.000655513</c:v>
                </c:pt>
                <c:pt idx="386">
                  <c:v>0.000713565</c:v>
                </c:pt>
                <c:pt idx="387" formatCode="0.00E+00">
                  <c:v>8.17509000000005E-5</c:v>
                </c:pt>
                <c:pt idx="388" formatCode="0.00E+00">
                  <c:v>8.96946000000007E-5</c:v>
                </c:pt>
                <c:pt idx="389">
                  <c:v>0.000574782</c:v>
                </c:pt>
                <c:pt idx="390">
                  <c:v>0.000144003</c:v>
                </c:pt>
                <c:pt idx="391" formatCode="0.00E+00">
                  <c:v>7.85013000000001E-5</c:v>
                </c:pt>
                <c:pt idx="392">
                  <c:v>0.000920050000000001</c:v>
                </c:pt>
                <c:pt idx="393">
                  <c:v>0.000896600000000002</c:v>
                </c:pt>
                <c:pt idx="394">
                  <c:v>0.000870333000000001</c:v>
                </c:pt>
                <c:pt idx="395">
                  <c:v>0.000783315</c:v>
                </c:pt>
                <c:pt idx="396">
                  <c:v>0.000643605</c:v>
                </c:pt>
                <c:pt idx="397">
                  <c:v>0.000672665000000001</c:v>
                </c:pt>
                <c:pt idx="399">
                  <c:v>0.000161443</c:v>
                </c:pt>
                <c:pt idx="400">
                  <c:v>0.000120796</c:v>
                </c:pt>
                <c:pt idx="401">
                  <c:v>0.000624709</c:v>
                </c:pt>
                <c:pt idx="402">
                  <c:v>0.000158174</c:v>
                </c:pt>
                <c:pt idx="403">
                  <c:v>0.000211484</c:v>
                </c:pt>
                <c:pt idx="404">
                  <c:v>0.00068451</c:v>
                </c:pt>
                <c:pt idx="405" formatCode="0.00E+00">
                  <c:v>4.41269000000001E-5</c:v>
                </c:pt>
                <c:pt idx="406" formatCode="0.00E+00">
                  <c:v>5.37916000000002E-5</c:v>
                </c:pt>
                <c:pt idx="407">
                  <c:v>0.000879359</c:v>
                </c:pt>
                <c:pt idx="408" formatCode="0.00E+00">
                  <c:v>4.73559000000001E-5</c:v>
                </c:pt>
                <c:pt idx="409">
                  <c:v>0.00135573</c:v>
                </c:pt>
                <c:pt idx="410">
                  <c:v>0.000162324</c:v>
                </c:pt>
                <c:pt idx="412">
                  <c:v>0.000190067</c:v>
                </c:pt>
                <c:pt idx="413">
                  <c:v>0.000532882</c:v>
                </c:pt>
                <c:pt idx="415">
                  <c:v>0.000788455</c:v>
                </c:pt>
                <c:pt idx="416">
                  <c:v>0.000670130000000001</c:v>
                </c:pt>
                <c:pt idx="418" formatCode="0.00E+00">
                  <c:v>6.09044000000001E-5</c:v>
                </c:pt>
                <c:pt idx="420">
                  <c:v>0.000103658</c:v>
                </c:pt>
                <c:pt idx="421">
                  <c:v>0.00079877</c:v>
                </c:pt>
                <c:pt idx="422">
                  <c:v>0.000941251000000002</c:v>
                </c:pt>
                <c:pt idx="423">
                  <c:v>0.000858776</c:v>
                </c:pt>
                <c:pt idx="424" formatCode="0.00E+00">
                  <c:v>5.46382000000001E-5</c:v>
                </c:pt>
                <c:pt idx="425">
                  <c:v>0.000777128000000001</c:v>
                </c:pt>
                <c:pt idx="426">
                  <c:v>0.000762941</c:v>
                </c:pt>
                <c:pt idx="427">
                  <c:v>0.000146983</c:v>
                </c:pt>
                <c:pt idx="428">
                  <c:v>0.00020012</c:v>
                </c:pt>
                <c:pt idx="429" formatCode="0.00E+00">
                  <c:v>5.54943000000001E-5</c:v>
                </c:pt>
                <c:pt idx="430" formatCode="0.00E+00">
                  <c:v>3.68997E-5</c:v>
                </c:pt>
                <c:pt idx="432">
                  <c:v>0.00112014</c:v>
                </c:pt>
                <c:pt idx="433">
                  <c:v>0.000192976</c:v>
                </c:pt>
                <c:pt idx="434" formatCode="0.00E+00">
                  <c:v>8.92787000000002E-5</c:v>
                </c:pt>
                <c:pt idx="436">
                  <c:v>0.000948884000000001</c:v>
                </c:pt>
                <c:pt idx="437">
                  <c:v>0.000844956</c:v>
                </c:pt>
                <c:pt idx="438">
                  <c:v>0.000677396</c:v>
                </c:pt>
                <c:pt idx="439" formatCode="0.00E+00">
                  <c:v>8.26248000000007E-5</c:v>
                </c:pt>
                <c:pt idx="440">
                  <c:v>0.000673771</c:v>
                </c:pt>
                <c:pt idx="441">
                  <c:v>0.00137106</c:v>
                </c:pt>
                <c:pt idx="442">
                  <c:v>0.000172131</c:v>
                </c:pt>
                <c:pt idx="443">
                  <c:v>0.00059152</c:v>
                </c:pt>
                <c:pt idx="444">
                  <c:v>0.000796386000000001</c:v>
                </c:pt>
                <c:pt idx="445">
                  <c:v>0.00106229</c:v>
                </c:pt>
                <c:pt idx="446" formatCode="0.00E+00">
                  <c:v>6.11292E-5</c:v>
                </c:pt>
                <c:pt idx="447">
                  <c:v>0.000732959</c:v>
                </c:pt>
                <c:pt idx="448">
                  <c:v>0.000141842</c:v>
                </c:pt>
                <c:pt idx="450">
                  <c:v>0.000959828</c:v>
                </c:pt>
                <c:pt idx="451">
                  <c:v>0.000710987</c:v>
                </c:pt>
                <c:pt idx="452">
                  <c:v>0.000692117000000001</c:v>
                </c:pt>
                <c:pt idx="453">
                  <c:v>0.000579246</c:v>
                </c:pt>
                <c:pt idx="454">
                  <c:v>0.00114966</c:v>
                </c:pt>
                <c:pt idx="455">
                  <c:v>0.000671408</c:v>
                </c:pt>
                <c:pt idx="456">
                  <c:v>0.000823094</c:v>
                </c:pt>
                <c:pt idx="457">
                  <c:v>0.000168828</c:v>
                </c:pt>
                <c:pt idx="458" formatCode="0.00E+00">
                  <c:v>6.69391E-5</c:v>
                </c:pt>
                <c:pt idx="460">
                  <c:v>0.0001658</c:v>
                </c:pt>
                <c:pt idx="461">
                  <c:v>0.00177675</c:v>
                </c:pt>
                <c:pt idx="462">
                  <c:v>0.000850111</c:v>
                </c:pt>
                <c:pt idx="463">
                  <c:v>0.000444387</c:v>
                </c:pt>
                <c:pt idx="464">
                  <c:v>0.00109309</c:v>
                </c:pt>
                <c:pt idx="465">
                  <c:v>0.000781225</c:v>
                </c:pt>
                <c:pt idx="466">
                  <c:v>0.000116364</c:v>
                </c:pt>
                <c:pt idx="467">
                  <c:v>0.000182758</c:v>
                </c:pt>
                <c:pt idx="468">
                  <c:v>0.000744500000000001</c:v>
                </c:pt>
                <c:pt idx="469">
                  <c:v>0.000826719000000001</c:v>
                </c:pt>
                <c:pt idx="470">
                  <c:v>0.000861186</c:v>
                </c:pt>
                <c:pt idx="471">
                  <c:v>0.00015642</c:v>
                </c:pt>
                <c:pt idx="472">
                  <c:v>0.000936311000000002</c:v>
                </c:pt>
                <c:pt idx="473">
                  <c:v>0.00172528</c:v>
                </c:pt>
                <c:pt idx="474">
                  <c:v>0.00103405</c:v>
                </c:pt>
                <c:pt idx="475">
                  <c:v>0.000302492</c:v>
                </c:pt>
                <c:pt idx="476">
                  <c:v>0.000812129</c:v>
                </c:pt>
                <c:pt idx="477">
                  <c:v>0.000758038000000001</c:v>
                </c:pt>
                <c:pt idx="478">
                  <c:v>0.000227959</c:v>
                </c:pt>
                <c:pt idx="479">
                  <c:v>0.000161263</c:v>
                </c:pt>
                <c:pt idx="480">
                  <c:v>0.000951614000000001</c:v>
                </c:pt>
                <c:pt idx="481">
                  <c:v>0.00063219</c:v>
                </c:pt>
                <c:pt idx="482">
                  <c:v>0.000187268</c:v>
                </c:pt>
                <c:pt idx="483">
                  <c:v>0.000805025</c:v>
                </c:pt>
                <c:pt idx="484">
                  <c:v>0.00109089</c:v>
                </c:pt>
                <c:pt idx="486">
                  <c:v>0.000110768</c:v>
                </c:pt>
                <c:pt idx="487">
                  <c:v>0.000792824000000001</c:v>
                </c:pt>
                <c:pt idx="488" formatCode="0.00E+00">
                  <c:v>4.82001E-5</c:v>
                </c:pt>
                <c:pt idx="489">
                  <c:v>0.00100803</c:v>
                </c:pt>
                <c:pt idx="490">
                  <c:v>0.000593213</c:v>
                </c:pt>
                <c:pt idx="491">
                  <c:v>0.000616567</c:v>
                </c:pt>
                <c:pt idx="492">
                  <c:v>0.00233516</c:v>
                </c:pt>
                <c:pt idx="493">
                  <c:v>0.000280116</c:v>
                </c:pt>
                <c:pt idx="494">
                  <c:v>0.000602543</c:v>
                </c:pt>
                <c:pt idx="495">
                  <c:v>0.000744286</c:v>
                </c:pt>
                <c:pt idx="496">
                  <c:v>0.000180561</c:v>
                </c:pt>
                <c:pt idx="498" formatCode="0.00E+00">
                  <c:v>7.45789000000002E-5</c:v>
                </c:pt>
                <c:pt idx="499">
                  <c:v>0.000807744000000001</c:v>
                </c:pt>
                <c:pt idx="500">
                  <c:v>0.00109937</c:v>
                </c:pt>
                <c:pt idx="501">
                  <c:v>0.00122213</c:v>
                </c:pt>
                <c:pt idx="502">
                  <c:v>0.000845548000000003</c:v>
                </c:pt>
                <c:pt idx="503">
                  <c:v>0.000990863000000002</c:v>
                </c:pt>
                <c:pt idx="504">
                  <c:v>0.000857681</c:v>
                </c:pt>
                <c:pt idx="505">
                  <c:v>0.000763444</c:v>
                </c:pt>
                <c:pt idx="506">
                  <c:v>0.000876096</c:v>
                </c:pt>
                <c:pt idx="507">
                  <c:v>0.000855984000000002</c:v>
                </c:pt>
                <c:pt idx="508">
                  <c:v>0.000898282</c:v>
                </c:pt>
                <c:pt idx="509">
                  <c:v>0.00111763</c:v>
                </c:pt>
                <c:pt idx="510">
                  <c:v>0.000620345</c:v>
                </c:pt>
                <c:pt idx="511">
                  <c:v>0.000620455</c:v>
                </c:pt>
                <c:pt idx="512">
                  <c:v>0.000169138</c:v>
                </c:pt>
                <c:pt idx="513">
                  <c:v>0.000988176000000002</c:v>
                </c:pt>
                <c:pt idx="514">
                  <c:v>0.000902704</c:v>
                </c:pt>
                <c:pt idx="515">
                  <c:v>0.000259732</c:v>
                </c:pt>
                <c:pt idx="516">
                  <c:v>0.000164728</c:v>
                </c:pt>
                <c:pt idx="517">
                  <c:v>0.00104096</c:v>
                </c:pt>
                <c:pt idx="518">
                  <c:v>0.000976016</c:v>
                </c:pt>
                <c:pt idx="519">
                  <c:v>0.000910410000000001</c:v>
                </c:pt>
                <c:pt idx="520">
                  <c:v>0.000997501000000002</c:v>
                </c:pt>
                <c:pt idx="521">
                  <c:v>0.000728601000000001</c:v>
                </c:pt>
                <c:pt idx="522" formatCode="0.00E+00">
                  <c:v>5.24814000000001E-5</c:v>
                </c:pt>
                <c:pt idx="523">
                  <c:v>0.000341488</c:v>
                </c:pt>
                <c:pt idx="524">
                  <c:v>0.000142295</c:v>
                </c:pt>
                <c:pt idx="525">
                  <c:v>0.000152979</c:v>
                </c:pt>
                <c:pt idx="527" formatCode="0.00E+00">
                  <c:v>8.30586000000005E-5</c:v>
                </c:pt>
                <c:pt idx="528">
                  <c:v>0.000718249</c:v>
                </c:pt>
                <c:pt idx="529">
                  <c:v>0.00103342</c:v>
                </c:pt>
                <c:pt idx="530">
                  <c:v>0.000653198</c:v>
                </c:pt>
                <c:pt idx="531" formatCode="0.00E+00">
                  <c:v>9.73046000000002E-5</c:v>
                </c:pt>
                <c:pt idx="532">
                  <c:v>0.000196538</c:v>
                </c:pt>
                <c:pt idx="533">
                  <c:v>0.000891273000000002</c:v>
                </c:pt>
                <c:pt idx="535">
                  <c:v>0.00151948</c:v>
                </c:pt>
                <c:pt idx="536">
                  <c:v>0.000836532000000001</c:v>
                </c:pt>
                <c:pt idx="537">
                  <c:v>0.000794170000000001</c:v>
                </c:pt>
                <c:pt idx="538">
                  <c:v>0.000551862</c:v>
                </c:pt>
                <c:pt idx="539">
                  <c:v>0.000813077</c:v>
                </c:pt>
                <c:pt idx="540">
                  <c:v>0.000766347</c:v>
                </c:pt>
                <c:pt idx="541">
                  <c:v>0.00100273</c:v>
                </c:pt>
                <c:pt idx="542">
                  <c:v>0.000883011</c:v>
                </c:pt>
                <c:pt idx="543">
                  <c:v>0.000113834</c:v>
                </c:pt>
                <c:pt idx="544">
                  <c:v>0.000900262000000002</c:v>
                </c:pt>
                <c:pt idx="545">
                  <c:v>0.000714665000000001</c:v>
                </c:pt>
                <c:pt idx="546">
                  <c:v>0.0011</c:v>
                </c:pt>
                <c:pt idx="547">
                  <c:v>0.000456009</c:v>
                </c:pt>
                <c:pt idx="548">
                  <c:v>0.00101834</c:v>
                </c:pt>
                <c:pt idx="549">
                  <c:v>0.000863302</c:v>
                </c:pt>
                <c:pt idx="550">
                  <c:v>0.00116836</c:v>
                </c:pt>
                <c:pt idx="551" formatCode="0.00E+00">
                  <c:v>3.99863E-5</c:v>
                </c:pt>
                <c:pt idx="552">
                  <c:v>0.000746748</c:v>
                </c:pt>
                <c:pt idx="553">
                  <c:v>0.000600369</c:v>
                </c:pt>
                <c:pt idx="554">
                  <c:v>0.000768725</c:v>
                </c:pt>
                <c:pt idx="555">
                  <c:v>0.000720706</c:v>
                </c:pt>
                <c:pt idx="556">
                  <c:v>0.000732917</c:v>
                </c:pt>
                <c:pt idx="558">
                  <c:v>0.000721596000000001</c:v>
                </c:pt>
                <c:pt idx="559">
                  <c:v>0.000966309000000001</c:v>
                </c:pt>
                <c:pt idx="560">
                  <c:v>0.0038439</c:v>
                </c:pt>
                <c:pt idx="561" formatCode="0.00E+00">
                  <c:v>8.42902000000002E-5</c:v>
                </c:pt>
                <c:pt idx="562">
                  <c:v>0.00410394</c:v>
                </c:pt>
                <c:pt idx="563">
                  <c:v>0.000728731</c:v>
                </c:pt>
                <c:pt idx="564">
                  <c:v>0.000706031</c:v>
                </c:pt>
                <c:pt idx="565">
                  <c:v>0.000597032000000001</c:v>
                </c:pt>
                <c:pt idx="566">
                  <c:v>0.00062047</c:v>
                </c:pt>
                <c:pt idx="567">
                  <c:v>0.000634799</c:v>
                </c:pt>
                <c:pt idx="568" formatCode="0.00E+00">
                  <c:v>6.34044000000002E-5</c:v>
                </c:pt>
                <c:pt idx="569" formatCode="0.00E+00">
                  <c:v>3.8128E-5</c:v>
                </c:pt>
                <c:pt idx="571">
                  <c:v>0.00508345</c:v>
                </c:pt>
                <c:pt idx="572">
                  <c:v>0.00365226</c:v>
                </c:pt>
                <c:pt idx="573">
                  <c:v>0.000517536</c:v>
                </c:pt>
                <c:pt idx="574">
                  <c:v>0.0036054</c:v>
                </c:pt>
                <c:pt idx="575">
                  <c:v>0.00229499</c:v>
                </c:pt>
                <c:pt idx="576">
                  <c:v>0.000203707</c:v>
                </c:pt>
                <c:pt idx="577">
                  <c:v>0.000346155</c:v>
                </c:pt>
                <c:pt idx="578">
                  <c:v>0.000428659</c:v>
                </c:pt>
                <c:pt idx="579">
                  <c:v>0.00160375</c:v>
                </c:pt>
                <c:pt idx="580">
                  <c:v>0.000848733000000001</c:v>
                </c:pt>
                <c:pt idx="581">
                  <c:v>0.00193037</c:v>
                </c:pt>
                <c:pt idx="582">
                  <c:v>0.00148367</c:v>
                </c:pt>
                <c:pt idx="583">
                  <c:v>0.000116672</c:v>
                </c:pt>
                <c:pt idx="584">
                  <c:v>0.000114177</c:v>
                </c:pt>
                <c:pt idx="585">
                  <c:v>0.00148184</c:v>
                </c:pt>
                <c:pt idx="586">
                  <c:v>0.00147706</c:v>
                </c:pt>
                <c:pt idx="587">
                  <c:v>0.00149398</c:v>
                </c:pt>
                <c:pt idx="588">
                  <c:v>0.00320071</c:v>
                </c:pt>
                <c:pt idx="589">
                  <c:v>0.00434301</c:v>
                </c:pt>
                <c:pt idx="590">
                  <c:v>0.00431433</c:v>
                </c:pt>
                <c:pt idx="591">
                  <c:v>0.00116255</c:v>
                </c:pt>
                <c:pt idx="592">
                  <c:v>0.00120782</c:v>
                </c:pt>
                <c:pt idx="593">
                  <c:v>0.00126283</c:v>
                </c:pt>
                <c:pt idx="594">
                  <c:v>0.00117101</c:v>
                </c:pt>
                <c:pt idx="595">
                  <c:v>0.00433476</c:v>
                </c:pt>
                <c:pt idx="596">
                  <c:v>0.00110242</c:v>
                </c:pt>
                <c:pt idx="597">
                  <c:v>0.000548064</c:v>
                </c:pt>
                <c:pt idx="598">
                  <c:v>0.000490371</c:v>
                </c:pt>
                <c:pt idx="599">
                  <c:v>0.000498441</c:v>
                </c:pt>
                <c:pt idx="600">
                  <c:v>0.000546057</c:v>
                </c:pt>
                <c:pt idx="602">
                  <c:v>0.00104428</c:v>
                </c:pt>
                <c:pt idx="603">
                  <c:v>0.00106881</c:v>
                </c:pt>
                <c:pt idx="604">
                  <c:v>0.00111906</c:v>
                </c:pt>
                <c:pt idx="605">
                  <c:v>0.000641745</c:v>
                </c:pt>
                <c:pt idx="606">
                  <c:v>0.00115811</c:v>
                </c:pt>
                <c:pt idx="608">
                  <c:v>0.000229821</c:v>
                </c:pt>
                <c:pt idx="609">
                  <c:v>0.000152779</c:v>
                </c:pt>
                <c:pt idx="610">
                  <c:v>0.000118431</c:v>
                </c:pt>
                <c:pt idx="613">
                  <c:v>0.000984813</c:v>
                </c:pt>
                <c:pt idx="614">
                  <c:v>0.000995599000000003</c:v>
                </c:pt>
                <c:pt idx="615">
                  <c:v>0.00117492</c:v>
                </c:pt>
                <c:pt idx="616" formatCode="0.00E+00">
                  <c:v>5.60396000000001E-5</c:v>
                </c:pt>
                <c:pt idx="617" formatCode="0.00E+00">
                  <c:v>8.41315000000002E-5</c:v>
                </c:pt>
                <c:pt idx="618" formatCode="0.00E+00">
                  <c:v>9.17514000000006E-5</c:v>
                </c:pt>
                <c:pt idx="619">
                  <c:v>0.00189712</c:v>
                </c:pt>
                <c:pt idx="620">
                  <c:v>0.000794312000000001</c:v>
                </c:pt>
                <c:pt idx="621">
                  <c:v>0.000606179</c:v>
                </c:pt>
                <c:pt idx="623">
                  <c:v>0.000790618000000001</c:v>
                </c:pt>
                <c:pt idx="624">
                  <c:v>0.000727359000000001</c:v>
                </c:pt>
                <c:pt idx="625">
                  <c:v>0.000793777000000001</c:v>
                </c:pt>
                <c:pt idx="626">
                  <c:v>0.000786139000000001</c:v>
                </c:pt>
                <c:pt idx="627">
                  <c:v>0.000830832</c:v>
                </c:pt>
                <c:pt idx="628">
                  <c:v>0.000687496</c:v>
                </c:pt>
                <c:pt idx="629">
                  <c:v>0.000674064000000001</c:v>
                </c:pt>
                <c:pt idx="630">
                  <c:v>0.000820616</c:v>
                </c:pt>
                <c:pt idx="632" formatCode="0.00E+00">
                  <c:v>6.40535000000003E-5</c:v>
                </c:pt>
                <c:pt idx="633" formatCode="0.00E+00">
                  <c:v>6.66305000000001E-5</c:v>
                </c:pt>
                <c:pt idx="635" formatCode="0.00E+00">
                  <c:v>7.11223000000001E-5</c:v>
                </c:pt>
                <c:pt idx="638" formatCode="0.00E+00">
                  <c:v>3.86688E-5</c:v>
                </c:pt>
                <c:pt idx="639" formatCode="0.00E+00">
                  <c:v>5.83159000000002E-5</c:v>
                </c:pt>
                <c:pt idx="640">
                  <c:v>0.000741006000000001</c:v>
                </c:pt>
                <c:pt idx="642" formatCode="0.00E+00">
                  <c:v>7.53118000000002E-5</c:v>
                </c:pt>
                <c:pt idx="643">
                  <c:v>0.000164546</c:v>
                </c:pt>
                <c:pt idx="644">
                  <c:v>0.000682829000000001</c:v>
                </c:pt>
                <c:pt idx="645" formatCode="0.00E+00">
                  <c:v>6.71177000000002E-5</c:v>
                </c:pt>
                <c:pt idx="646" formatCode="0.00E+00">
                  <c:v>5.88649000000002E-5</c:v>
                </c:pt>
                <c:pt idx="647" formatCode="0.00E+00">
                  <c:v>3.26106E-5</c:v>
                </c:pt>
                <c:pt idx="648" formatCode="0.00E+00">
                  <c:v>5.14803E-5</c:v>
                </c:pt>
                <c:pt idx="649" formatCode="0.00E+00">
                  <c:v>8.65057000000002E-5</c:v>
                </c:pt>
                <c:pt idx="650" formatCode="0.00E+00">
                  <c:v>6.74494000000001E-5</c:v>
                </c:pt>
                <c:pt idx="652">
                  <c:v>0.000707064000000001</c:v>
                </c:pt>
                <c:pt idx="653">
                  <c:v>0.000642447</c:v>
                </c:pt>
                <c:pt idx="654">
                  <c:v>0.000883509000000002</c:v>
                </c:pt>
                <c:pt idx="655">
                  <c:v>0.000904448000000002</c:v>
                </c:pt>
                <c:pt idx="656">
                  <c:v>0.000651642</c:v>
                </c:pt>
                <c:pt idx="657">
                  <c:v>0.000714875</c:v>
                </c:pt>
                <c:pt idx="658">
                  <c:v>0.000655225</c:v>
                </c:pt>
                <c:pt idx="659">
                  <c:v>0.000664063</c:v>
                </c:pt>
                <c:pt idx="662">
                  <c:v>0.00116242</c:v>
                </c:pt>
                <c:pt idx="663">
                  <c:v>0.00131435</c:v>
                </c:pt>
                <c:pt idx="664">
                  <c:v>0.000705791</c:v>
                </c:pt>
                <c:pt idx="665" formatCode="0.00E+00">
                  <c:v>5.85396000000001E-5</c:v>
                </c:pt>
                <c:pt idx="666">
                  <c:v>0.00110988</c:v>
                </c:pt>
                <c:pt idx="667">
                  <c:v>0.000772817000000001</c:v>
                </c:pt>
                <c:pt idx="668">
                  <c:v>0.00105012</c:v>
                </c:pt>
                <c:pt idx="669">
                  <c:v>0.000649426000000001</c:v>
                </c:pt>
                <c:pt idx="670">
                  <c:v>0.000708033</c:v>
                </c:pt>
                <c:pt idx="671">
                  <c:v>0.000957193</c:v>
                </c:pt>
                <c:pt idx="672">
                  <c:v>0.000690132000000001</c:v>
                </c:pt>
                <c:pt idx="673">
                  <c:v>0.00115236</c:v>
                </c:pt>
                <c:pt idx="675">
                  <c:v>0.00126354</c:v>
                </c:pt>
                <c:pt idx="676">
                  <c:v>0.000990518000000002</c:v>
                </c:pt>
                <c:pt idx="677">
                  <c:v>0.00116601</c:v>
                </c:pt>
                <c:pt idx="678">
                  <c:v>0.00104449</c:v>
                </c:pt>
                <c:pt idx="679" formatCode="0.00E+00">
                  <c:v>3.34064E-5</c:v>
                </c:pt>
                <c:pt idx="680">
                  <c:v>0.000720973000000001</c:v>
                </c:pt>
                <c:pt idx="681">
                  <c:v>0.000721910000000001</c:v>
                </c:pt>
                <c:pt idx="682">
                  <c:v>0.00010418</c:v>
                </c:pt>
                <c:pt idx="683">
                  <c:v>0.00011462</c:v>
                </c:pt>
                <c:pt idx="684">
                  <c:v>0.000804517</c:v>
                </c:pt>
                <c:pt idx="685">
                  <c:v>0.000728491</c:v>
                </c:pt>
                <c:pt idx="686">
                  <c:v>0.000955271000000002</c:v>
                </c:pt>
                <c:pt idx="687">
                  <c:v>0.000116156</c:v>
                </c:pt>
                <c:pt idx="688" formatCode="0.00E+00">
                  <c:v>9.76944000000005E-5</c:v>
                </c:pt>
                <c:pt idx="689">
                  <c:v>0.00159002</c:v>
                </c:pt>
                <c:pt idx="690">
                  <c:v>0.000171421</c:v>
                </c:pt>
                <c:pt idx="691">
                  <c:v>0.000104494</c:v>
                </c:pt>
                <c:pt idx="692">
                  <c:v>0.000800493</c:v>
                </c:pt>
                <c:pt idx="693">
                  <c:v>0.000843253000000003</c:v>
                </c:pt>
                <c:pt idx="696">
                  <c:v>0.000622283</c:v>
                </c:pt>
                <c:pt idx="697">
                  <c:v>0.000104149</c:v>
                </c:pt>
                <c:pt idx="698">
                  <c:v>0.000134156</c:v>
                </c:pt>
                <c:pt idx="699">
                  <c:v>0.000668705</c:v>
                </c:pt>
                <c:pt idx="700">
                  <c:v>0.000982062000000002</c:v>
                </c:pt>
                <c:pt idx="701">
                  <c:v>0.000113806</c:v>
                </c:pt>
                <c:pt idx="702">
                  <c:v>0.000116381</c:v>
                </c:pt>
                <c:pt idx="704">
                  <c:v>0.000798639000000001</c:v>
                </c:pt>
                <c:pt idx="705">
                  <c:v>0.0001738</c:v>
                </c:pt>
                <c:pt idx="706">
                  <c:v>0.00107434</c:v>
                </c:pt>
                <c:pt idx="707">
                  <c:v>0.000892294000000002</c:v>
                </c:pt>
                <c:pt idx="708">
                  <c:v>0.000905758000000002</c:v>
                </c:pt>
                <c:pt idx="709">
                  <c:v>0.000134692</c:v>
                </c:pt>
                <c:pt idx="710">
                  <c:v>0.000174762</c:v>
                </c:pt>
                <c:pt idx="711">
                  <c:v>0.000955952000000002</c:v>
                </c:pt>
                <c:pt idx="712">
                  <c:v>0.00236378</c:v>
                </c:pt>
                <c:pt idx="713">
                  <c:v>0.000468016</c:v>
                </c:pt>
                <c:pt idx="715">
                  <c:v>0.000173368</c:v>
                </c:pt>
                <c:pt idx="716">
                  <c:v>0.000172937</c:v>
                </c:pt>
                <c:pt idx="717">
                  <c:v>0.000156211</c:v>
                </c:pt>
                <c:pt idx="718">
                  <c:v>0.000115021</c:v>
                </c:pt>
                <c:pt idx="719">
                  <c:v>0.000105201</c:v>
                </c:pt>
                <c:pt idx="720">
                  <c:v>0.000809504000000002</c:v>
                </c:pt>
                <c:pt idx="721">
                  <c:v>0.000775488</c:v>
                </c:pt>
                <c:pt idx="723" formatCode="0.00E+00">
                  <c:v>9.47716000000002E-5</c:v>
                </c:pt>
                <c:pt idx="724">
                  <c:v>0.000859211000000001</c:v>
                </c:pt>
                <c:pt idx="725">
                  <c:v>0.00107884</c:v>
                </c:pt>
                <c:pt idx="726">
                  <c:v>0.000647644000000001</c:v>
                </c:pt>
                <c:pt idx="727" formatCode="0.00E+00">
                  <c:v>4.01835E-5</c:v>
                </c:pt>
                <c:pt idx="728">
                  <c:v>0.000616588</c:v>
                </c:pt>
                <c:pt idx="729">
                  <c:v>0.000660202</c:v>
                </c:pt>
                <c:pt idx="730">
                  <c:v>0.000125384</c:v>
                </c:pt>
                <c:pt idx="731">
                  <c:v>0.000792572000000001</c:v>
                </c:pt>
                <c:pt idx="736" formatCode="0.00E+00">
                  <c:v>7.31550000000001E-5</c:v>
                </c:pt>
                <c:pt idx="737" formatCode="0.00E+00">
                  <c:v>7.22115000000001E-5</c:v>
                </c:pt>
                <c:pt idx="738" formatCode="0.00E+00">
                  <c:v>7.54030000000003E-5</c:v>
                </c:pt>
                <c:pt idx="739">
                  <c:v>0.000104773</c:v>
                </c:pt>
                <c:pt idx="740" formatCode="0.00E+00">
                  <c:v>6.68039000000002E-5</c:v>
                </c:pt>
                <c:pt idx="741" formatCode="0.00E+00">
                  <c:v>8.89559000000008E-5</c:v>
                </c:pt>
                <c:pt idx="742">
                  <c:v>0.000657174000000001</c:v>
                </c:pt>
                <c:pt idx="743">
                  <c:v>0.000672456</c:v>
                </c:pt>
                <c:pt idx="744">
                  <c:v>0.00068484</c:v>
                </c:pt>
                <c:pt idx="745">
                  <c:v>0.000511751</c:v>
                </c:pt>
                <c:pt idx="746">
                  <c:v>0.000513554</c:v>
                </c:pt>
                <c:pt idx="747">
                  <c:v>0.000546723</c:v>
                </c:pt>
                <c:pt idx="748">
                  <c:v>0.000754570000000001</c:v>
                </c:pt>
                <c:pt idx="749">
                  <c:v>0.000644915</c:v>
                </c:pt>
                <c:pt idx="750">
                  <c:v>0.000644412</c:v>
                </c:pt>
                <c:pt idx="753">
                  <c:v>0.000112891</c:v>
                </c:pt>
                <c:pt idx="757">
                  <c:v>0.00162529</c:v>
                </c:pt>
                <c:pt idx="758">
                  <c:v>0.00164537</c:v>
                </c:pt>
                <c:pt idx="759">
                  <c:v>0.00157843</c:v>
                </c:pt>
                <c:pt idx="760">
                  <c:v>0.00169201</c:v>
                </c:pt>
                <c:pt idx="764" formatCode="0.00E+00">
                  <c:v>6.86967000000002E-5</c:v>
                </c:pt>
                <c:pt idx="765" formatCode="0.00E+00">
                  <c:v>6.02920000000001E-5</c:v>
                </c:pt>
                <c:pt idx="767">
                  <c:v>0.000571618</c:v>
                </c:pt>
                <c:pt idx="768">
                  <c:v>0.000711124000000001</c:v>
                </c:pt>
                <c:pt idx="769">
                  <c:v>0.000714372</c:v>
                </c:pt>
                <c:pt idx="772">
                  <c:v>0.000407387</c:v>
                </c:pt>
                <c:pt idx="773">
                  <c:v>0.000597676000000001</c:v>
                </c:pt>
                <c:pt idx="774">
                  <c:v>0.000643610000000001</c:v>
                </c:pt>
                <c:pt idx="775">
                  <c:v>0.000760091</c:v>
                </c:pt>
                <c:pt idx="776">
                  <c:v>0.000586653</c:v>
                </c:pt>
                <c:pt idx="777">
                  <c:v>0.000897046000000002</c:v>
                </c:pt>
                <c:pt idx="778">
                  <c:v>0.000698074</c:v>
                </c:pt>
                <c:pt idx="779">
                  <c:v>0.000905307000000001</c:v>
                </c:pt>
                <c:pt idx="780">
                  <c:v>0.000834483</c:v>
                </c:pt>
                <c:pt idx="781">
                  <c:v>0.000869018000000001</c:v>
                </c:pt>
                <c:pt idx="782">
                  <c:v>0.000114458</c:v>
                </c:pt>
                <c:pt idx="783">
                  <c:v>0.00082049</c:v>
                </c:pt>
                <c:pt idx="784">
                  <c:v>0.000928961000000001</c:v>
                </c:pt>
                <c:pt idx="785">
                  <c:v>0.000911138</c:v>
                </c:pt>
                <c:pt idx="786">
                  <c:v>0.000892126</c:v>
                </c:pt>
                <c:pt idx="787">
                  <c:v>0.00111976</c:v>
                </c:pt>
                <c:pt idx="788">
                  <c:v>0.000983702</c:v>
                </c:pt>
                <c:pt idx="789">
                  <c:v>0.00104317</c:v>
                </c:pt>
                <c:pt idx="790">
                  <c:v>0.00102136</c:v>
                </c:pt>
                <c:pt idx="791">
                  <c:v>0.00102298</c:v>
                </c:pt>
                <c:pt idx="792">
                  <c:v>0.00102437</c:v>
                </c:pt>
                <c:pt idx="793">
                  <c:v>0.000814513</c:v>
                </c:pt>
                <c:pt idx="794">
                  <c:v>0.00115132</c:v>
                </c:pt>
                <c:pt idx="795">
                  <c:v>0.000837281000000002</c:v>
                </c:pt>
                <c:pt idx="796">
                  <c:v>0.000913805</c:v>
                </c:pt>
                <c:pt idx="797">
                  <c:v>0.0010245</c:v>
                </c:pt>
                <c:pt idx="798">
                  <c:v>0.00119471</c:v>
                </c:pt>
                <c:pt idx="799">
                  <c:v>0.00111115</c:v>
                </c:pt>
                <c:pt idx="800">
                  <c:v>0.00015338</c:v>
                </c:pt>
                <c:pt idx="801">
                  <c:v>0.000854187</c:v>
                </c:pt>
                <c:pt idx="802">
                  <c:v>0.00101218</c:v>
                </c:pt>
                <c:pt idx="803">
                  <c:v>0.00101306</c:v>
                </c:pt>
                <c:pt idx="804">
                  <c:v>0.00116295</c:v>
                </c:pt>
                <c:pt idx="805">
                  <c:v>0.00101214</c:v>
                </c:pt>
                <c:pt idx="806">
                  <c:v>0.00094287</c:v>
                </c:pt>
                <c:pt idx="807">
                  <c:v>0.00121619</c:v>
                </c:pt>
                <c:pt idx="808">
                  <c:v>0.00275893</c:v>
                </c:pt>
                <c:pt idx="809">
                  <c:v>0.000983995000000001</c:v>
                </c:pt>
                <c:pt idx="810">
                  <c:v>0.000847308000000002</c:v>
                </c:pt>
                <c:pt idx="811">
                  <c:v>0.00124954</c:v>
                </c:pt>
                <c:pt idx="812">
                  <c:v>0.00101447</c:v>
                </c:pt>
                <c:pt idx="813">
                  <c:v>0.00101081</c:v>
                </c:pt>
                <c:pt idx="814">
                  <c:v>0.00112001</c:v>
                </c:pt>
                <c:pt idx="815">
                  <c:v>0.000818117</c:v>
                </c:pt>
                <c:pt idx="816">
                  <c:v>0.00107675</c:v>
                </c:pt>
                <c:pt idx="817">
                  <c:v>0.000779360000000001</c:v>
                </c:pt>
                <c:pt idx="818">
                  <c:v>0.00123656</c:v>
                </c:pt>
                <c:pt idx="819">
                  <c:v>0.00111293</c:v>
                </c:pt>
                <c:pt idx="820">
                  <c:v>0.0010457</c:v>
                </c:pt>
                <c:pt idx="821">
                  <c:v>0.00106671</c:v>
                </c:pt>
                <c:pt idx="822">
                  <c:v>0.00117998</c:v>
                </c:pt>
                <c:pt idx="823">
                  <c:v>0.000765702</c:v>
                </c:pt>
                <c:pt idx="824">
                  <c:v>0.000827908</c:v>
                </c:pt>
                <c:pt idx="825">
                  <c:v>0.00101703</c:v>
                </c:pt>
                <c:pt idx="826">
                  <c:v>0.00108341</c:v>
                </c:pt>
                <c:pt idx="827">
                  <c:v>0.00112614</c:v>
                </c:pt>
                <c:pt idx="828">
                  <c:v>0.00122792</c:v>
                </c:pt>
                <c:pt idx="829">
                  <c:v>0.000879061</c:v>
                </c:pt>
                <c:pt idx="830">
                  <c:v>0.000886783000000002</c:v>
                </c:pt>
                <c:pt idx="831">
                  <c:v>0.001092</c:v>
                </c:pt>
                <c:pt idx="832">
                  <c:v>0.00121586</c:v>
                </c:pt>
                <c:pt idx="833">
                  <c:v>0.00100729</c:v>
                </c:pt>
                <c:pt idx="834">
                  <c:v>0.00111905</c:v>
                </c:pt>
                <c:pt idx="835">
                  <c:v>0.00112079</c:v>
                </c:pt>
                <c:pt idx="836">
                  <c:v>0.00120848</c:v>
                </c:pt>
                <c:pt idx="837">
                  <c:v>0.00122443</c:v>
                </c:pt>
                <c:pt idx="838">
                  <c:v>0.00116873</c:v>
                </c:pt>
                <c:pt idx="839">
                  <c:v>0.00104506</c:v>
                </c:pt>
                <c:pt idx="840">
                  <c:v>0.00100536</c:v>
                </c:pt>
                <c:pt idx="841">
                  <c:v>0.000680586</c:v>
                </c:pt>
                <c:pt idx="842">
                  <c:v>0.000526506</c:v>
                </c:pt>
                <c:pt idx="843">
                  <c:v>0.00123807</c:v>
                </c:pt>
                <c:pt idx="844">
                  <c:v>0.00016307</c:v>
                </c:pt>
                <c:pt idx="845">
                  <c:v>0.000984404000000002</c:v>
                </c:pt>
                <c:pt idx="846">
                  <c:v>0.000164334</c:v>
                </c:pt>
                <c:pt idx="847">
                  <c:v>0.000704963000000001</c:v>
                </c:pt>
                <c:pt idx="848">
                  <c:v>0.00146441</c:v>
                </c:pt>
                <c:pt idx="851">
                  <c:v>0.000796124000000001</c:v>
                </c:pt>
                <c:pt idx="852">
                  <c:v>0.000461064</c:v>
                </c:pt>
                <c:pt idx="853" formatCode="0.00E+00">
                  <c:v>7.54156000000003E-5</c:v>
                </c:pt>
                <c:pt idx="854">
                  <c:v>0.000423006</c:v>
                </c:pt>
                <c:pt idx="855">
                  <c:v>0.000872339</c:v>
                </c:pt>
                <c:pt idx="856">
                  <c:v>0.00064745</c:v>
                </c:pt>
                <c:pt idx="857">
                  <c:v>0.000723351</c:v>
                </c:pt>
                <c:pt idx="858">
                  <c:v>0.000743175000000001</c:v>
                </c:pt>
                <c:pt idx="859">
                  <c:v>0.0019265</c:v>
                </c:pt>
                <c:pt idx="860">
                  <c:v>0.000479906000000001</c:v>
                </c:pt>
                <c:pt idx="861" formatCode="0.00E+00">
                  <c:v>7.42117000000002E-5</c:v>
                </c:pt>
                <c:pt idx="862">
                  <c:v>0.00043957</c:v>
                </c:pt>
                <c:pt idx="863" formatCode="0.00E+00">
                  <c:v>8.25352000000003E-5</c:v>
                </c:pt>
                <c:pt idx="864" formatCode="0.00E+00">
                  <c:v>8.11940000000003E-5</c:v>
                </c:pt>
                <c:pt idx="865" formatCode="0.00E+00">
                  <c:v>6.98959000000003E-5</c:v>
                </c:pt>
                <c:pt idx="866">
                  <c:v>0.000639907</c:v>
                </c:pt>
                <c:pt idx="867">
                  <c:v>0.000910531</c:v>
                </c:pt>
                <c:pt idx="869" formatCode="0.00E+00">
                  <c:v>7.01804000000003E-5</c:v>
                </c:pt>
                <c:pt idx="870">
                  <c:v>0.000753228</c:v>
                </c:pt>
                <c:pt idx="871">
                  <c:v>0.000447821</c:v>
                </c:pt>
                <c:pt idx="872">
                  <c:v>0.000686218</c:v>
                </c:pt>
                <c:pt idx="875">
                  <c:v>0.000176958</c:v>
                </c:pt>
                <c:pt idx="877">
                  <c:v>0.000775803000000001</c:v>
                </c:pt>
                <c:pt idx="878">
                  <c:v>0.000868798</c:v>
                </c:pt>
                <c:pt idx="879">
                  <c:v>0.000957869000000002</c:v>
                </c:pt>
                <c:pt idx="880">
                  <c:v>0.00146101</c:v>
                </c:pt>
                <c:pt idx="881">
                  <c:v>0.000705151</c:v>
                </c:pt>
                <c:pt idx="882">
                  <c:v>0.000146821</c:v>
                </c:pt>
                <c:pt idx="883">
                  <c:v>0.0001255</c:v>
                </c:pt>
                <c:pt idx="884">
                  <c:v>0.000157866</c:v>
                </c:pt>
                <c:pt idx="885">
                  <c:v>0.00016782</c:v>
                </c:pt>
                <c:pt idx="886">
                  <c:v>0.000754706</c:v>
                </c:pt>
                <c:pt idx="887">
                  <c:v>0.0010421</c:v>
                </c:pt>
                <c:pt idx="888">
                  <c:v>0.000668233</c:v>
                </c:pt>
                <c:pt idx="889">
                  <c:v>0.000630298</c:v>
                </c:pt>
                <c:pt idx="890">
                  <c:v>0.000750253</c:v>
                </c:pt>
                <c:pt idx="891">
                  <c:v>0.000228662</c:v>
                </c:pt>
                <c:pt idx="894">
                  <c:v>0.000216135</c:v>
                </c:pt>
                <c:pt idx="895">
                  <c:v>0.000470135</c:v>
                </c:pt>
                <c:pt idx="896">
                  <c:v>0.000164964</c:v>
                </c:pt>
                <c:pt idx="897">
                  <c:v>0.000239852</c:v>
                </c:pt>
                <c:pt idx="898">
                  <c:v>0.000869233000000001</c:v>
                </c:pt>
                <c:pt idx="899">
                  <c:v>0.000935499000000002</c:v>
                </c:pt>
                <c:pt idx="900">
                  <c:v>0.000763093</c:v>
                </c:pt>
                <c:pt idx="901">
                  <c:v>0.000162185</c:v>
                </c:pt>
                <c:pt idx="902">
                  <c:v>0.00013006</c:v>
                </c:pt>
                <c:pt idx="903">
                  <c:v>0.000107501</c:v>
                </c:pt>
                <c:pt idx="904">
                  <c:v>0.000618123</c:v>
                </c:pt>
                <c:pt idx="905" formatCode="0.00E+00">
                  <c:v>5.90865000000003E-5</c:v>
                </c:pt>
                <c:pt idx="906">
                  <c:v>0.000130123</c:v>
                </c:pt>
                <c:pt idx="908">
                  <c:v>0.000549002</c:v>
                </c:pt>
                <c:pt idx="910">
                  <c:v>0.000678155</c:v>
                </c:pt>
                <c:pt idx="912">
                  <c:v>0.000585679</c:v>
                </c:pt>
                <c:pt idx="915">
                  <c:v>0.000869411</c:v>
                </c:pt>
                <c:pt idx="916">
                  <c:v>0.000268154</c:v>
                </c:pt>
                <c:pt idx="917" formatCode="0.00E+00">
                  <c:v>6.91593000000001E-5</c:v>
                </c:pt>
                <c:pt idx="918" formatCode="0.00E+00">
                  <c:v>5.61858E-5</c:v>
                </c:pt>
                <c:pt idx="919">
                  <c:v>0.00172476</c:v>
                </c:pt>
                <c:pt idx="920">
                  <c:v>0.000936290000000002</c:v>
                </c:pt>
                <c:pt idx="921">
                  <c:v>0.000990607</c:v>
                </c:pt>
                <c:pt idx="922">
                  <c:v>0.000637785</c:v>
                </c:pt>
                <c:pt idx="923">
                  <c:v>0.000532284</c:v>
                </c:pt>
                <c:pt idx="924">
                  <c:v>0.000891571000000002</c:v>
                </c:pt>
                <c:pt idx="925">
                  <c:v>0.000535679</c:v>
                </c:pt>
                <c:pt idx="926">
                  <c:v>0.000803935</c:v>
                </c:pt>
                <c:pt idx="927">
                  <c:v>0.000950168</c:v>
                </c:pt>
                <c:pt idx="928">
                  <c:v>0.000899089000000001</c:v>
                </c:pt>
                <c:pt idx="929">
                  <c:v>0.000695517</c:v>
                </c:pt>
                <c:pt idx="930">
                  <c:v>0.000755408</c:v>
                </c:pt>
                <c:pt idx="931">
                  <c:v>0.000160161</c:v>
                </c:pt>
                <c:pt idx="932" formatCode="0.00E+00">
                  <c:v>8.18966000000002E-5</c:v>
                </c:pt>
                <c:pt idx="933">
                  <c:v>0.000807639000000001</c:v>
                </c:pt>
                <c:pt idx="934">
                  <c:v>0.000762863</c:v>
                </c:pt>
                <c:pt idx="935">
                  <c:v>0.000223302</c:v>
                </c:pt>
                <c:pt idx="936">
                  <c:v>0.000664288</c:v>
                </c:pt>
                <c:pt idx="938" formatCode="0.00E+00">
                  <c:v>4.41087E-5</c:v>
                </c:pt>
                <c:pt idx="939">
                  <c:v>0.000631729</c:v>
                </c:pt>
                <c:pt idx="941">
                  <c:v>0.000649509</c:v>
                </c:pt>
                <c:pt idx="942">
                  <c:v>0.000133939</c:v>
                </c:pt>
                <c:pt idx="946">
                  <c:v>0.00101017</c:v>
                </c:pt>
                <c:pt idx="947">
                  <c:v>0.000956098000000002</c:v>
                </c:pt>
                <c:pt idx="948">
                  <c:v>0.00111688</c:v>
                </c:pt>
                <c:pt idx="949">
                  <c:v>0.00163019</c:v>
                </c:pt>
                <c:pt idx="950">
                  <c:v>0.00177743</c:v>
                </c:pt>
                <c:pt idx="951">
                  <c:v>0.000798691000000001</c:v>
                </c:pt>
                <c:pt idx="952">
                  <c:v>0.000739246</c:v>
                </c:pt>
                <c:pt idx="953">
                  <c:v>0.000445951</c:v>
                </c:pt>
                <c:pt idx="954" formatCode="0.00E+00">
                  <c:v>6.17956000000003E-5</c:v>
                </c:pt>
                <c:pt idx="955">
                  <c:v>0.000165405</c:v>
                </c:pt>
                <c:pt idx="956">
                  <c:v>0.000139117</c:v>
                </c:pt>
                <c:pt idx="957">
                  <c:v>0.000667845</c:v>
                </c:pt>
                <c:pt idx="958">
                  <c:v>0.000744684000000001</c:v>
                </c:pt>
                <c:pt idx="959" formatCode="0.00E+00">
                  <c:v>9.69463000000002E-5</c:v>
                </c:pt>
                <c:pt idx="960">
                  <c:v>0.000180107</c:v>
                </c:pt>
                <c:pt idx="961">
                  <c:v>0.000213478</c:v>
                </c:pt>
                <c:pt idx="962">
                  <c:v>0.00056705</c:v>
                </c:pt>
                <c:pt idx="963">
                  <c:v>0.000903683000000001</c:v>
                </c:pt>
                <c:pt idx="964">
                  <c:v>0.000841912</c:v>
                </c:pt>
                <c:pt idx="965">
                  <c:v>0.000931004000000002</c:v>
                </c:pt>
                <c:pt idx="966" formatCode="0.00E+00">
                  <c:v>7.35013E-5</c:v>
                </c:pt>
                <c:pt idx="967">
                  <c:v>0.000850415</c:v>
                </c:pt>
                <c:pt idx="968">
                  <c:v>0.000898596000000001</c:v>
                </c:pt>
                <c:pt idx="969" formatCode="0.00E+00">
                  <c:v>8.47643000000012E-5</c:v>
                </c:pt>
                <c:pt idx="970">
                  <c:v>0.00010416</c:v>
                </c:pt>
                <c:pt idx="972">
                  <c:v>0.000949675000000002</c:v>
                </c:pt>
                <c:pt idx="973">
                  <c:v>0.000927106</c:v>
                </c:pt>
                <c:pt idx="974">
                  <c:v>0.000958901</c:v>
                </c:pt>
                <c:pt idx="975">
                  <c:v>0.000907372</c:v>
                </c:pt>
                <c:pt idx="976" formatCode="0.00E+00">
                  <c:v>8.21585000000002E-5</c:v>
                </c:pt>
                <c:pt idx="977">
                  <c:v>0.00022434</c:v>
                </c:pt>
                <c:pt idx="978">
                  <c:v>0.000273808</c:v>
                </c:pt>
                <c:pt idx="979">
                  <c:v>0.000213906</c:v>
                </c:pt>
                <c:pt idx="980">
                  <c:v>0.000791519</c:v>
                </c:pt>
                <c:pt idx="981">
                  <c:v>0.000219087</c:v>
                </c:pt>
                <c:pt idx="982">
                  <c:v>0.000954726</c:v>
                </c:pt>
                <c:pt idx="983">
                  <c:v>0.000952431</c:v>
                </c:pt>
                <c:pt idx="984">
                  <c:v>0.000869919000000001</c:v>
                </c:pt>
                <c:pt idx="985">
                  <c:v>0.00246056</c:v>
                </c:pt>
                <c:pt idx="986">
                  <c:v>0.00124854</c:v>
                </c:pt>
                <c:pt idx="987">
                  <c:v>0.000110428</c:v>
                </c:pt>
                <c:pt idx="988">
                  <c:v>0.000697833000000001</c:v>
                </c:pt>
                <c:pt idx="991">
                  <c:v>0.000906937</c:v>
                </c:pt>
                <c:pt idx="992">
                  <c:v>0.000118948</c:v>
                </c:pt>
                <c:pt idx="993">
                  <c:v>0.000171936</c:v>
                </c:pt>
                <c:pt idx="994">
                  <c:v>0.000678255</c:v>
                </c:pt>
                <c:pt idx="995">
                  <c:v>0.000617254</c:v>
                </c:pt>
                <c:pt idx="996">
                  <c:v>0.000751091</c:v>
                </c:pt>
                <c:pt idx="997">
                  <c:v>0.000200008</c:v>
                </c:pt>
                <c:pt idx="998" formatCode="0.00E+00">
                  <c:v>6.91771000000001E-5</c:v>
                </c:pt>
                <c:pt idx="999">
                  <c:v>0.00078725</c:v>
                </c:pt>
                <c:pt idx="1000">
                  <c:v>0.000758499</c:v>
                </c:pt>
                <c:pt idx="1001">
                  <c:v>0.000616871</c:v>
                </c:pt>
                <c:pt idx="1002">
                  <c:v>0.000670103000000001</c:v>
                </c:pt>
                <c:pt idx="1003" formatCode="0.00E+00">
                  <c:v>9.05590000000006E-5</c:v>
                </c:pt>
                <c:pt idx="1005">
                  <c:v>0.000888339</c:v>
                </c:pt>
                <c:pt idx="1006">
                  <c:v>0.000897088000000002</c:v>
                </c:pt>
                <c:pt idx="1007">
                  <c:v>0.000893656</c:v>
                </c:pt>
                <c:pt idx="1008">
                  <c:v>0.000237754</c:v>
                </c:pt>
                <c:pt idx="1009">
                  <c:v>0.00109233</c:v>
                </c:pt>
                <c:pt idx="1010">
                  <c:v>0.000713235</c:v>
                </c:pt>
                <c:pt idx="1011">
                  <c:v>0.000705544</c:v>
                </c:pt>
                <c:pt idx="1012" formatCode="0.00E+00">
                  <c:v>7.93489000000003E-5</c:v>
                </c:pt>
                <c:pt idx="1013">
                  <c:v>0.000143846</c:v>
                </c:pt>
                <c:pt idx="1014">
                  <c:v>0.000127106</c:v>
                </c:pt>
                <c:pt idx="1015" formatCode="0.00E+00">
                  <c:v>8.80564000000008E-5</c:v>
                </c:pt>
                <c:pt idx="1016">
                  <c:v>0.000136044</c:v>
                </c:pt>
                <c:pt idx="1017">
                  <c:v>0.000890555000000002</c:v>
                </c:pt>
                <c:pt idx="1018">
                  <c:v>0.000720265000000001</c:v>
                </c:pt>
                <c:pt idx="1019">
                  <c:v>0.000728553</c:v>
                </c:pt>
                <c:pt idx="1021">
                  <c:v>0.000214494</c:v>
                </c:pt>
                <c:pt idx="1022">
                  <c:v>0.000936054000000002</c:v>
                </c:pt>
                <c:pt idx="1023">
                  <c:v>0.000870443000000001</c:v>
                </c:pt>
                <c:pt idx="1024">
                  <c:v>0.000739015</c:v>
                </c:pt>
                <c:pt idx="1025">
                  <c:v>0.00069065</c:v>
                </c:pt>
                <c:pt idx="1026">
                  <c:v>0.00113583</c:v>
                </c:pt>
                <c:pt idx="1027" formatCode="0.00E+00">
                  <c:v>5.79670000000002E-5</c:v>
                </c:pt>
                <c:pt idx="1028">
                  <c:v>0.000706419</c:v>
                </c:pt>
                <c:pt idx="1029">
                  <c:v>0.000959828</c:v>
                </c:pt>
                <c:pt idx="1030">
                  <c:v>0.000885012000000002</c:v>
                </c:pt>
                <c:pt idx="1033">
                  <c:v>0.00038688</c:v>
                </c:pt>
                <c:pt idx="1034">
                  <c:v>0.00100613</c:v>
                </c:pt>
                <c:pt idx="1035">
                  <c:v>0.000515464</c:v>
                </c:pt>
                <c:pt idx="1036">
                  <c:v>0.000691515</c:v>
                </c:pt>
                <c:pt idx="1037">
                  <c:v>0.000790037000000001</c:v>
                </c:pt>
                <c:pt idx="1038">
                  <c:v>0.000678648000000001</c:v>
                </c:pt>
                <c:pt idx="1039">
                  <c:v>0.00102332</c:v>
                </c:pt>
                <c:pt idx="1040">
                  <c:v>0.000784363000000001</c:v>
                </c:pt>
                <c:pt idx="1041">
                  <c:v>0.000821564000000001</c:v>
                </c:pt>
                <c:pt idx="1042">
                  <c:v>0.000271051</c:v>
                </c:pt>
                <c:pt idx="1043">
                  <c:v>0.000736983</c:v>
                </c:pt>
                <c:pt idx="1044">
                  <c:v>0.000588435</c:v>
                </c:pt>
                <c:pt idx="1045">
                  <c:v>0.000581603</c:v>
                </c:pt>
                <c:pt idx="1046">
                  <c:v>0.000870652</c:v>
                </c:pt>
                <c:pt idx="1047">
                  <c:v>0.000552161</c:v>
                </c:pt>
                <c:pt idx="1048">
                  <c:v>0.000615504</c:v>
                </c:pt>
                <c:pt idx="1049">
                  <c:v>0.000329769</c:v>
                </c:pt>
                <c:pt idx="1050">
                  <c:v>0.00065238</c:v>
                </c:pt>
                <c:pt idx="1052">
                  <c:v>0.000150183</c:v>
                </c:pt>
                <c:pt idx="1053">
                  <c:v>0.000143458</c:v>
                </c:pt>
                <c:pt idx="1054">
                  <c:v>0.000606299</c:v>
                </c:pt>
                <c:pt idx="1055">
                  <c:v>0.00109652</c:v>
                </c:pt>
                <c:pt idx="1056">
                  <c:v>0.000291431</c:v>
                </c:pt>
                <c:pt idx="1057">
                  <c:v>0.000644543</c:v>
                </c:pt>
                <c:pt idx="1058">
                  <c:v>0.000114183</c:v>
                </c:pt>
                <c:pt idx="1059">
                  <c:v>0.000877966</c:v>
                </c:pt>
                <c:pt idx="1060">
                  <c:v>0.000794270000000001</c:v>
                </c:pt>
                <c:pt idx="1061">
                  <c:v>0.000745737</c:v>
                </c:pt>
                <c:pt idx="1062" formatCode="0.00E+00">
                  <c:v>7.20182000000003E-5</c:v>
                </c:pt>
                <c:pt idx="1063">
                  <c:v>0.000691656000000001</c:v>
                </c:pt>
                <c:pt idx="1064">
                  <c:v>0.000107559</c:v>
                </c:pt>
                <c:pt idx="1065" formatCode="0.00E+00">
                  <c:v>6.70009000000003E-5</c:v>
                </c:pt>
                <c:pt idx="1066">
                  <c:v>0.000745354000000001</c:v>
                </c:pt>
                <c:pt idx="1067">
                  <c:v>0.000549049</c:v>
                </c:pt>
                <c:pt idx="1068">
                  <c:v>0.000768316</c:v>
                </c:pt>
                <c:pt idx="1070" formatCode="0.00E+00">
                  <c:v>9.12563000000005E-5</c:v>
                </c:pt>
                <c:pt idx="1071">
                  <c:v>0.000153155</c:v>
                </c:pt>
                <c:pt idx="1072">
                  <c:v>0.000146774</c:v>
                </c:pt>
                <c:pt idx="1073" formatCode="0.00E+00">
                  <c:v>8.37962000000003E-5</c:v>
                </c:pt>
                <c:pt idx="1074">
                  <c:v>0.000562722</c:v>
                </c:pt>
                <c:pt idx="1075">
                  <c:v>0.000659751</c:v>
                </c:pt>
                <c:pt idx="1076">
                  <c:v>0.000485449</c:v>
                </c:pt>
                <c:pt idx="1077">
                  <c:v>0.000153283</c:v>
                </c:pt>
                <c:pt idx="1078">
                  <c:v>0.000144941</c:v>
                </c:pt>
                <c:pt idx="1079">
                  <c:v>0.000910279000000001</c:v>
                </c:pt>
                <c:pt idx="1080">
                  <c:v>0.000227773</c:v>
                </c:pt>
                <c:pt idx="1081">
                  <c:v>0.0010646</c:v>
                </c:pt>
                <c:pt idx="1082">
                  <c:v>0.000639938</c:v>
                </c:pt>
                <c:pt idx="1083">
                  <c:v>0.000641028</c:v>
                </c:pt>
                <c:pt idx="1084">
                  <c:v>0.000135563</c:v>
                </c:pt>
                <c:pt idx="1086">
                  <c:v>0.000468083</c:v>
                </c:pt>
                <c:pt idx="1087">
                  <c:v>0.000106761</c:v>
                </c:pt>
                <c:pt idx="1088">
                  <c:v>0.000791504000000001</c:v>
                </c:pt>
                <c:pt idx="1089" formatCode="0.00E+00">
                  <c:v>8.65675000000004E-5</c:v>
                </c:pt>
                <c:pt idx="1090">
                  <c:v>0.000144463</c:v>
                </c:pt>
                <c:pt idx="1091">
                  <c:v>0.000255623</c:v>
                </c:pt>
                <c:pt idx="1092">
                  <c:v>0.000126472</c:v>
                </c:pt>
                <c:pt idx="1094">
                  <c:v>0.000165338</c:v>
                </c:pt>
                <c:pt idx="1095">
                  <c:v>0.000662722</c:v>
                </c:pt>
                <c:pt idx="1096">
                  <c:v>0.000134318</c:v>
                </c:pt>
                <c:pt idx="1097">
                  <c:v>0.000217333</c:v>
                </c:pt>
                <c:pt idx="1099">
                  <c:v>0.000149278</c:v>
                </c:pt>
                <c:pt idx="1100">
                  <c:v>0.000592605</c:v>
                </c:pt>
                <c:pt idx="1101">
                  <c:v>0.000836191</c:v>
                </c:pt>
                <c:pt idx="1102">
                  <c:v>0.000711244</c:v>
                </c:pt>
                <c:pt idx="1103">
                  <c:v>0.000786721</c:v>
                </c:pt>
                <c:pt idx="1104">
                  <c:v>0.000127433</c:v>
                </c:pt>
                <c:pt idx="1105" formatCode="0.00E+00">
                  <c:v>9.66387000000002E-5</c:v>
                </c:pt>
                <c:pt idx="1106">
                  <c:v>0.000767798</c:v>
                </c:pt>
                <c:pt idx="1107">
                  <c:v>0.00100163</c:v>
                </c:pt>
                <c:pt idx="1108">
                  <c:v>0.000843484</c:v>
                </c:pt>
                <c:pt idx="1109">
                  <c:v>0.000821611</c:v>
                </c:pt>
                <c:pt idx="1110">
                  <c:v>0.000969285000000001</c:v>
                </c:pt>
                <c:pt idx="1111">
                  <c:v>0.000938580000000002</c:v>
                </c:pt>
                <c:pt idx="1112">
                  <c:v>0.000817321</c:v>
                </c:pt>
                <c:pt idx="1113">
                  <c:v>0.000673100000000001</c:v>
                </c:pt>
                <c:pt idx="1114">
                  <c:v>0.000930506000000002</c:v>
                </c:pt>
                <c:pt idx="1115">
                  <c:v>0.000988784000000002</c:v>
                </c:pt>
                <c:pt idx="1116">
                  <c:v>0.000914507</c:v>
                </c:pt>
                <c:pt idx="1117" formatCode="0.00E+00">
                  <c:v>9.50173000000003E-5</c:v>
                </c:pt>
                <c:pt idx="1118">
                  <c:v>0.00114989</c:v>
                </c:pt>
                <c:pt idx="1119">
                  <c:v>0.000679408</c:v>
                </c:pt>
                <c:pt idx="1121">
                  <c:v>0.000616232</c:v>
                </c:pt>
                <c:pt idx="1122">
                  <c:v>0.000146108</c:v>
                </c:pt>
                <c:pt idx="1123">
                  <c:v>0.000716499</c:v>
                </c:pt>
                <c:pt idx="1124">
                  <c:v>0.00111594</c:v>
                </c:pt>
                <c:pt idx="1125" formatCode="0.00E+00">
                  <c:v>6.18134000000003E-5</c:v>
                </c:pt>
                <c:pt idx="1126">
                  <c:v>0.00120822</c:v>
                </c:pt>
                <c:pt idx="1127">
                  <c:v>0.000727804000000001</c:v>
                </c:pt>
                <c:pt idx="1128">
                  <c:v>0.000393603</c:v>
                </c:pt>
                <c:pt idx="1129">
                  <c:v>0.000523752</c:v>
                </c:pt>
                <c:pt idx="1130">
                  <c:v>0.000574525</c:v>
                </c:pt>
                <c:pt idx="1131">
                  <c:v>0.000160198</c:v>
                </c:pt>
                <c:pt idx="1132">
                  <c:v>0.000868929</c:v>
                </c:pt>
                <c:pt idx="1133">
                  <c:v>0.000812595</c:v>
                </c:pt>
                <c:pt idx="1135">
                  <c:v>0.000119862</c:v>
                </c:pt>
                <c:pt idx="1136">
                  <c:v>0.000143944</c:v>
                </c:pt>
                <c:pt idx="1137" formatCode="0.00E+00">
                  <c:v>9.01300000000002E-5</c:v>
                </c:pt>
                <c:pt idx="1138">
                  <c:v>0.000124239</c:v>
                </c:pt>
                <c:pt idx="1139">
                  <c:v>0.000187754</c:v>
                </c:pt>
                <c:pt idx="1140">
                  <c:v>0.000147632</c:v>
                </c:pt>
                <c:pt idx="1141">
                  <c:v>0.000635108</c:v>
                </c:pt>
                <c:pt idx="1143">
                  <c:v>0.000130487</c:v>
                </c:pt>
                <c:pt idx="1144">
                  <c:v>0.000787244</c:v>
                </c:pt>
                <c:pt idx="1147" formatCode="0.00E+00">
                  <c:v>9.19248000000008E-5</c:v>
                </c:pt>
                <c:pt idx="1148">
                  <c:v>0.000756419</c:v>
                </c:pt>
                <c:pt idx="1151">
                  <c:v>0.000829967</c:v>
                </c:pt>
                <c:pt idx="1152">
                  <c:v>0.000161386</c:v>
                </c:pt>
                <c:pt idx="1153">
                  <c:v>0.000462396</c:v>
                </c:pt>
                <c:pt idx="1154">
                  <c:v>0.000898623000000002</c:v>
                </c:pt>
                <c:pt idx="1155" formatCode="0.00E+00">
                  <c:v>9.68048000000005E-5</c:v>
                </c:pt>
                <c:pt idx="1156">
                  <c:v>0.000167823</c:v>
                </c:pt>
                <c:pt idx="1157" formatCode="0.00E+00">
                  <c:v>8.22324000000001E-5</c:v>
                </c:pt>
                <c:pt idx="1158">
                  <c:v>0.000100416</c:v>
                </c:pt>
                <c:pt idx="1159">
                  <c:v>0.00102705</c:v>
                </c:pt>
                <c:pt idx="1160">
                  <c:v>0.00015771</c:v>
                </c:pt>
                <c:pt idx="1161">
                  <c:v>0.000735044</c:v>
                </c:pt>
                <c:pt idx="1162">
                  <c:v>0.00123497</c:v>
                </c:pt>
                <c:pt idx="1163">
                  <c:v>0.00131812</c:v>
                </c:pt>
                <c:pt idx="1164">
                  <c:v>0.00071554</c:v>
                </c:pt>
                <c:pt idx="1165">
                  <c:v>0.000659112</c:v>
                </c:pt>
                <c:pt idx="1166">
                  <c:v>0.000690697</c:v>
                </c:pt>
                <c:pt idx="1167">
                  <c:v>0.000618129</c:v>
                </c:pt>
                <c:pt idx="1168">
                  <c:v>0.000439114</c:v>
                </c:pt>
                <c:pt idx="1169">
                  <c:v>0.000468796</c:v>
                </c:pt>
                <c:pt idx="1170" formatCode="0.00E+00">
                  <c:v>5.45534000000001E-5</c:v>
                </c:pt>
                <c:pt idx="1171">
                  <c:v>0.000722036000000001</c:v>
                </c:pt>
                <c:pt idx="1172" formatCode="0.00E+00">
                  <c:v>7.86359000000001E-5</c:v>
                </c:pt>
                <c:pt idx="1175">
                  <c:v>0.000722691000000001</c:v>
                </c:pt>
                <c:pt idx="1177">
                  <c:v>0.00027108</c:v>
                </c:pt>
                <c:pt idx="1178">
                  <c:v>0.000618186</c:v>
                </c:pt>
                <c:pt idx="1179">
                  <c:v>0.000744993</c:v>
                </c:pt>
                <c:pt idx="1180">
                  <c:v>0.000160544</c:v>
                </c:pt>
                <c:pt idx="1181" formatCode="0.00E+00">
                  <c:v>7.23948000000003E-5</c:v>
                </c:pt>
                <c:pt idx="1182" formatCode="0.00E+00">
                  <c:v>9.06020000000002E-5</c:v>
                </c:pt>
                <c:pt idx="1183">
                  <c:v>0.00090722</c:v>
                </c:pt>
                <c:pt idx="1185">
                  <c:v>0.00014533</c:v>
                </c:pt>
                <c:pt idx="1186">
                  <c:v>0.00486413</c:v>
                </c:pt>
                <c:pt idx="1187">
                  <c:v>0.00162859</c:v>
                </c:pt>
                <c:pt idx="1188">
                  <c:v>0.000808488</c:v>
                </c:pt>
                <c:pt idx="1189">
                  <c:v>0.00130938</c:v>
                </c:pt>
                <c:pt idx="1190">
                  <c:v>0.000228082</c:v>
                </c:pt>
                <c:pt idx="1191">
                  <c:v>0.000819715</c:v>
                </c:pt>
                <c:pt idx="1192">
                  <c:v>0.00015212</c:v>
                </c:pt>
                <c:pt idx="1193">
                  <c:v>0.00084396</c:v>
                </c:pt>
                <c:pt idx="1194" formatCode="0.00E+00">
                  <c:v>8.28223000000003E-5</c:v>
                </c:pt>
                <c:pt idx="1195">
                  <c:v>0.00208663</c:v>
                </c:pt>
                <c:pt idx="1196">
                  <c:v>0.0014004</c:v>
                </c:pt>
                <c:pt idx="1197">
                  <c:v>0.000854763</c:v>
                </c:pt>
                <c:pt idx="1198">
                  <c:v>0.000631964</c:v>
                </c:pt>
                <c:pt idx="1199">
                  <c:v>0.000583919</c:v>
                </c:pt>
                <c:pt idx="1200">
                  <c:v>0.000797523000000001</c:v>
                </c:pt>
                <c:pt idx="1201">
                  <c:v>0.00111247</c:v>
                </c:pt>
                <c:pt idx="1203">
                  <c:v>0.000655372</c:v>
                </c:pt>
                <c:pt idx="1204" formatCode="0.00E+00">
                  <c:v>7.86705000000001E-5</c:v>
                </c:pt>
                <c:pt idx="1205">
                  <c:v>0.000552915</c:v>
                </c:pt>
                <c:pt idx="1206">
                  <c:v>0.00011263</c:v>
                </c:pt>
                <c:pt idx="1207">
                  <c:v>0.000912354000000002</c:v>
                </c:pt>
                <c:pt idx="1208" formatCode="0.00E+00">
                  <c:v>9.60834000000002E-5</c:v>
                </c:pt>
                <c:pt idx="1209">
                  <c:v>0.000507504</c:v>
                </c:pt>
                <c:pt idx="1210">
                  <c:v>0.000661789</c:v>
                </c:pt>
                <c:pt idx="1211">
                  <c:v>0.000155961</c:v>
                </c:pt>
                <c:pt idx="1212">
                  <c:v>0.000599955</c:v>
                </c:pt>
                <c:pt idx="1213">
                  <c:v>0.000163459</c:v>
                </c:pt>
                <c:pt idx="1214">
                  <c:v>0.000870532</c:v>
                </c:pt>
                <c:pt idx="1215">
                  <c:v>0.000595104</c:v>
                </c:pt>
                <c:pt idx="1216">
                  <c:v>0.000382659</c:v>
                </c:pt>
                <c:pt idx="1217">
                  <c:v>0.00019846</c:v>
                </c:pt>
                <c:pt idx="1218">
                  <c:v>0.000188021</c:v>
                </c:pt>
                <c:pt idx="1220">
                  <c:v>0.000132064</c:v>
                </c:pt>
                <c:pt idx="1221">
                  <c:v>0.000640886</c:v>
                </c:pt>
                <c:pt idx="1222">
                  <c:v>0.000566274</c:v>
                </c:pt>
                <c:pt idx="1223">
                  <c:v>0.000554848</c:v>
                </c:pt>
                <c:pt idx="1224">
                  <c:v>0.000173744</c:v>
                </c:pt>
                <c:pt idx="1225">
                  <c:v>0.000725101000000001</c:v>
                </c:pt>
                <c:pt idx="1226" formatCode="0.00E+00">
                  <c:v>6.23577000000002E-5</c:v>
                </c:pt>
                <c:pt idx="1227" formatCode="0.00E+00">
                  <c:v>8.09017000000001E-5</c:v>
                </c:pt>
                <c:pt idx="1228">
                  <c:v>0.000651615</c:v>
                </c:pt>
                <c:pt idx="1229">
                  <c:v>0.00107568</c:v>
                </c:pt>
                <c:pt idx="1230">
                  <c:v>0.000116409</c:v>
                </c:pt>
                <c:pt idx="1231" formatCode="0.00E+00">
                  <c:v>9.15335000000002E-5</c:v>
                </c:pt>
                <c:pt idx="1232">
                  <c:v>0.000268065</c:v>
                </c:pt>
                <c:pt idx="1234">
                  <c:v>0.000596592</c:v>
                </c:pt>
                <c:pt idx="1235">
                  <c:v>0.000909897</c:v>
                </c:pt>
                <c:pt idx="1237">
                  <c:v>0.000896281000000002</c:v>
                </c:pt>
                <c:pt idx="1238">
                  <c:v>0.000485574</c:v>
                </c:pt>
                <c:pt idx="1239">
                  <c:v>0.000810196</c:v>
                </c:pt>
                <c:pt idx="1240">
                  <c:v>0.00125565</c:v>
                </c:pt>
                <c:pt idx="1241">
                  <c:v>0.00123345</c:v>
                </c:pt>
                <c:pt idx="1242">
                  <c:v>0.000903531</c:v>
                </c:pt>
                <c:pt idx="1243">
                  <c:v>0.000855805000000001</c:v>
                </c:pt>
                <c:pt idx="1244">
                  <c:v>0.000783137000000001</c:v>
                </c:pt>
                <c:pt idx="1245">
                  <c:v>0.0016939</c:v>
                </c:pt>
                <c:pt idx="1246">
                  <c:v>0.000575537</c:v>
                </c:pt>
                <c:pt idx="1248">
                  <c:v>0.000245843</c:v>
                </c:pt>
                <c:pt idx="1249">
                  <c:v>0.000574567</c:v>
                </c:pt>
                <c:pt idx="1250">
                  <c:v>0.000595685</c:v>
                </c:pt>
                <c:pt idx="1251">
                  <c:v>0.000108568</c:v>
                </c:pt>
                <c:pt idx="1252" formatCode="0.00E+00">
                  <c:v>7.70773000000001E-5</c:v>
                </c:pt>
                <c:pt idx="1254">
                  <c:v>0.000797995</c:v>
                </c:pt>
                <c:pt idx="1255">
                  <c:v>0.000101013</c:v>
                </c:pt>
                <c:pt idx="1257" formatCode="0.00E+00">
                  <c:v>4.60667000000001E-5</c:v>
                </c:pt>
                <c:pt idx="1259">
                  <c:v>0.000675520000000001</c:v>
                </c:pt>
                <c:pt idx="1260">
                  <c:v>0.000643427</c:v>
                </c:pt>
                <c:pt idx="1261">
                  <c:v>0.001361</c:v>
                </c:pt>
                <c:pt idx="1262" formatCode="0.00E+00">
                  <c:v>7.34059000000001E-5</c:v>
                </c:pt>
                <c:pt idx="1263" formatCode="0.00E+00">
                  <c:v>4.98880000000001E-5</c:v>
                </c:pt>
                <c:pt idx="1264">
                  <c:v>0.000638974</c:v>
                </c:pt>
                <c:pt idx="1265">
                  <c:v>0.000582609</c:v>
                </c:pt>
                <c:pt idx="1266">
                  <c:v>0.0044818</c:v>
                </c:pt>
                <c:pt idx="1267">
                  <c:v>0.000684594</c:v>
                </c:pt>
                <c:pt idx="1268" formatCode="0.00E+00">
                  <c:v>5.34291E-5</c:v>
                </c:pt>
                <c:pt idx="1269">
                  <c:v>0.000607928</c:v>
                </c:pt>
                <c:pt idx="1270">
                  <c:v>0.000737737</c:v>
                </c:pt>
                <c:pt idx="1271">
                  <c:v>0.000120228</c:v>
                </c:pt>
                <c:pt idx="1272">
                  <c:v>0.000625222000000001</c:v>
                </c:pt>
                <c:pt idx="1273">
                  <c:v>0.000701814</c:v>
                </c:pt>
                <c:pt idx="1274" formatCode="0.00E+00">
                  <c:v>9.16372000000002E-5</c:v>
                </c:pt>
                <c:pt idx="1277">
                  <c:v>0.00524494</c:v>
                </c:pt>
                <c:pt idx="1278">
                  <c:v>0.00010635</c:v>
                </c:pt>
                <c:pt idx="1279" formatCode="0.00E+00">
                  <c:v>9.79694000000002E-5</c:v>
                </c:pt>
                <c:pt idx="1280">
                  <c:v>0.000803176</c:v>
                </c:pt>
                <c:pt idx="1281">
                  <c:v>0.00068265</c:v>
                </c:pt>
                <c:pt idx="1282" formatCode="0.00E+00">
                  <c:v>5.89865000000001E-5</c:v>
                </c:pt>
                <c:pt idx="1283" formatCode="0.00E+00">
                  <c:v>3.25465E-5</c:v>
                </c:pt>
                <c:pt idx="1285">
                  <c:v>0.00010714</c:v>
                </c:pt>
                <c:pt idx="1286">
                  <c:v>0.000692547</c:v>
                </c:pt>
                <c:pt idx="1287">
                  <c:v>0.000147343</c:v>
                </c:pt>
                <c:pt idx="1288">
                  <c:v>0.000154237</c:v>
                </c:pt>
                <c:pt idx="1289">
                  <c:v>0.000225537</c:v>
                </c:pt>
                <c:pt idx="1290">
                  <c:v>0.000518898</c:v>
                </c:pt>
                <c:pt idx="1291">
                  <c:v>0.000291723</c:v>
                </c:pt>
                <c:pt idx="1292">
                  <c:v>0.000724954000000001</c:v>
                </c:pt>
                <c:pt idx="1293">
                  <c:v>0.000145749</c:v>
                </c:pt>
                <c:pt idx="1296">
                  <c:v>0.000520742</c:v>
                </c:pt>
                <c:pt idx="1297" formatCode="0.00E+00">
                  <c:v>5.10606000000001E-5</c:v>
                </c:pt>
                <c:pt idx="1298">
                  <c:v>0.000208009</c:v>
                </c:pt>
                <c:pt idx="1299">
                  <c:v>0.000163065</c:v>
                </c:pt>
                <c:pt idx="1300">
                  <c:v>0.00010891</c:v>
                </c:pt>
                <c:pt idx="1303">
                  <c:v>0.000606409</c:v>
                </c:pt>
                <c:pt idx="1304">
                  <c:v>0.000207299</c:v>
                </c:pt>
                <c:pt idx="1305">
                  <c:v>0.000117484</c:v>
                </c:pt>
                <c:pt idx="1306">
                  <c:v>0.000318974</c:v>
                </c:pt>
                <c:pt idx="1307">
                  <c:v>0.000632918</c:v>
                </c:pt>
                <c:pt idx="1308">
                  <c:v>0.000803799</c:v>
                </c:pt>
                <c:pt idx="1309">
                  <c:v>0.000156749</c:v>
                </c:pt>
                <c:pt idx="1311">
                  <c:v>0.000102797</c:v>
                </c:pt>
                <c:pt idx="1312" formatCode="0.00E+00">
                  <c:v>7.52579000000001E-5</c:v>
                </c:pt>
                <c:pt idx="1313" formatCode="0.00E+00">
                  <c:v>4.38145E-5</c:v>
                </c:pt>
                <c:pt idx="1314">
                  <c:v>0.000749095</c:v>
                </c:pt>
                <c:pt idx="1315">
                  <c:v>0.000553848</c:v>
                </c:pt>
                <c:pt idx="1316" formatCode="0.00E+00">
                  <c:v>4.73937000000002E-5</c:v>
                </c:pt>
                <c:pt idx="1318">
                  <c:v>0.000890607000000001</c:v>
                </c:pt>
                <c:pt idx="1319">
                  <c:v>0.000626574</c:v>
                </c:pt>
                <c:pt idx="1320" formatCode="0.00E+00">
                  <c:v>8.22146E-5</c:v>
                </c:pt>
                <c:pt idx="1321">
                  <c:v>0.000515633</c:v>
                </c:pt>
                <c:pt idx="1322">
                  <c:v>0.000517226</c:v>
                </c:pt>
                <c:pt idx="1323" formatCode="0.00E+00">
                  <c:v>9.38873000000003E-5</c:v>
                </c:pt>
                <c:pt idx="1324">
                  <c:v>0.000106899</c:v>
                </c:pt>
                <c:pt idx="1325">
                  <c:v>0.000454876</c:v>
                </c:pt>
                <c:pt idx="1326">
                  <c:v>0.000675992000000001</c:v>
                </c:pt>
                <c:pt idx="1327" formatCode="0.00E+00">
                  <c:v>7.98796000000003E-5</c:v>
                </c:pt>
                <c:pt idx="1328">
                  <c:v>0.000888386</c:v>
                </c:pt>
                <c:pt idx="1329">
                  <c:v>0.000119068</c:v>
                </c:pt>
                <c:pt idx="1330">
                  <c:v>0.000924015</c:v>
                </c:pt>
                <c:pt idx="1331">
                  <c:v>0.000504427</c:v>
                </c:pt>
                <c:pt idx="1332">
                  <c:v>0.000170162</c:v>
                </c:pt>
                <c:pt idx="1333">
                  <c:v>0.000763392</c:v>
                </c:pt>
                <c:pt idx="1334">
                  <c:v>0.000520739</c:v>
                </c:pt>
                <c:pt idx="1335" formatCode="0.00E+00">
                  <c:v>8.67142000000002E-5</c:v>
                </c:pt>
                <c:pt idx="1336">
                  <c:v>0.000153927</c:v>
                </c:pt>
                <c:pt idx="1337">
                  <c:v>0.000459194</c:v>
                </c:pt>
                <c:pt idx="1338" formatCode="0.00E+00">
                  <c:v>5.51254000000001E-5</c:v>
                </c:pt>
                <c:pt idx="1339" formatCode="0.00E+00">
                  <c:v>9.47114000000003E-5</c:v>
                </c:pt>
                <c:pt idx="1340">
                  <c:v>0.000618825</c:v>
                </c:pt>
                <c:pt idx="1342" formatCode="0.00E+00">
                  <c:v>8.85122000000003E-5</c:v>
                </c:pt>
                <c:pt idx="1343">
                  <c:v>0.000658918</c:v>
                </c:pt>
                <c:pt idx="1344">
                  <c:v>0.000218855</c:v>
                </c:pt>
                <c:pt idx="1346" formatCode="0.00E+00">
                  <c:v>5.89231E-5</c:v>
                </c:pt>
                <c:pt idx="1347">
                  <c:v>0.000793175000000001</c:v>
                </c:pt>
                <c:pt idx="1348">
                  <c:v>0.000929406</c:v>
                </c:pt>
                <c:pt idx="1350">
                  <c:v>0.000724263000000001</c:v>
                </c:pt>
                <c:pt idx="1351">
                  <c:v>0.000147043</c:v>
                </c:pt>
                <c:pt idx="1352">
                  <c:v>0.000766813</c:v>
                </c:pt>
                <c:pt idx="1353">
                  <c:v>0.000821596</c:v>
                </c:pt>
                <c:pt idx="1354" formatCode="0.00E+00">
                  <c:v>5.90562000000003E-5</c:v>
                </c:pt>
                <c:pt idx="1356">
                  <c:v>0.000776699000000001</c:v>
                </c:pt>
                <c:pt idx="1357">
                  <c:v>0.000816928000000002</c:v>
                </c:pt>
                <c:pt idx="1358">
                  <c:v>0.000273237</c:v>
                </c:pt>
                <c:pt idx="1359">
                  <c:v>0.00196311</c:v>
                </c:pt>
                <c:pt idx="1360">
                  <c:v>0.00443139</c:v>
                </c:pt>
                <c:pt idx="1361">
                  <c:v>0.000163505</c:v>
                </c:pt>
                <c:pt idx="1362">
                  <c:v>0.00265185</c:v>
                </c:pt>
                <c:pt idx="1363">
                  <c:v>0.00245004</c:v>
                </c:pt>
                <c:pt idx="1364">
                  <c:v>0.000108619</c:v>
                </c:pt>
                <c:pt idx="1365">
                  <c:v>0.000498596</c:v>
                </c:pt>
                <c:pt idx="1366">
                  <c:v>0.000231404</c:v>
                </c:pt>
                <c:pt idx="1367">
                  <c:v>0.000876619</c:v>
                </c:pt>
                <c:pt idx="1368">
                  <c:v>0.000758336000000001</c:v>
                </c:pt>
                <c:pt idx="1369">
                  <c:v>0.000908922</c:v>
                </c:pt>
                <c:pt idx="1370">
                  <c:v>0.000792656000000001</c:v>
                </c:pt>
                <c:pt idx="1372">
                  <c:v>0.000715629000000001</c:v>
                </c:pt>
                <c:pt idx="1373">
                  <c:v>0.000520822000000001</c:v>
                </c:pt>
                <c:pt idx="1374">
                  <c:v>0.000789261</c:v>
                </c:pt>
                <c:pt idx="1375" formatCode="0.00E+00">
                  <c:v>4.43714000000001E-5</c:v>
                </c:pt>
                <c:pt idx="1376" formatCode="0.00E+00">
                  <c:v>3.66659000000001E-5</c:v>
                </c:pt>
                <c:pt idx="1377">
                  <c:v>0.000502677</c:v>
                </c:pt>
                <c:pt idx="1378">
                  <c:v>0.000114687</c:v>
                </c:pt>
                <c:pt idx="1379">
                  <c:v>0.000688822</c:v>
                </c:pt>
                <c:pt idx="1383">
                  <c:v>0.0012236</c:v>
                </c:pt>
                <c:pt idx="1384">
                  <c:v>0.00100817</c:v>
                </c:pt>
                <c:pt idx="1385">
                  <c:v>0.000180795</c:v>
                </c:pt>
                <c:pt idx="1386">
                  <c:v>0.00215195</c:v>
                </c:pt>
                <c:pt idx="1387" formatCode="0.00E+00">
                  <c:v>6.43726000000003E-5</c:v>
                </c:pt>
                <c:pt idx="1389">
                  <c:v>0.000788895</c:v>
                </c:pt>
                <c:pt idx="1390">
                  <c:v>0.000176099</c:v>
                </c:pt>
                <c:pt idx="1391">
                  <c:v>0.000750279000000001</c:v>
                </c:pt>
                <c:pt idx="1392">
                  <c:v>0.000746261</c:v>
                </c:pt>
                <c:pt idx="1393" formatCode="0.00E+00">
                  <c:v>9.59970000000003E-5</c:v>
                </c:pt>
                <c:pt idx="1394">
                  <c:v>0.000579005</c:v>
                </c:pt>
                <c:pt idx="1395">
                  <c:v>0.000759436000000001</c:v>
                </c:pt>
                <c:pt idx="1397">
                  <c:v>0.00015527</c:v>
                </c:pt>
                <c:pt idx="1398">
                  <c:v>0.000122916</c:v>
                </c:pt>
                <c:pt idx="1399">
                  <c:v>0.000110853</c:v>
                </c:pt>
                <c:pt idx="1400" formatCode="0.00E+00">
                  <c:v>8.67981000000003E-5</c:v>
                </c:pt>
                <c:pt idx="1401">
                  <c:v>0.000153579</c:v>
                </c:pt>
                <c:pt idx="1402">
                  <c:v>0.000882869000000002</c:v>
                </c:pt>
                <c:pt idx="1403" formatCode="0.00E+00">
                  <c:v>6.84772000000001E-5</c:v>
                </c:pt>
                <c:pt idx="1404">
                  <c:v>0.000104791</c:v>
                </c:pt>
                <c:pt idx="1405">
                  <c:v>0.000680052</c:v>
                </c:pt>
                <c:pt idx="1407">
                  <c:v>0.000637895</c:v>
                </c:pt>
                <c:pt idx="1408">
                  <c:v>0.000584757</c:v>
                </c:pt>
                <c:pt idx="1411">
                  <c:v>0.00055038</c:v>
                </c:pt>
                <c:pt idx="1412">
                  <c:v>0.000744548</c:v>
                </c:pt>
                <c:pt idx="1413">
                  <c:v>0.000461085</c:v>
                </c:pt>
                <c:pt idx="1414">
                  <c:v>0.000134997</c:v>
                </c:pt>
                <c:pt idx="1416">
                  <c:v>0.000929296</c:v>
                </c:pt>
                <c:pt idx="1417">
                  <c:v>0.000960546000000002</c:v>
                </c:pt>
                <c:pt idx="1418">
                  <c:v>0.000742499</c:v>
                </c:pt>
                <c:pt idx="1419">
                  <c:v>0.000687098</c:v>
                </c:pt>
                <c:pt idx="1420">
                  <c:v>0.000567165</c:v>
                </c:pt>
                <c:pt idx="1421" formatCode="0.00E+00">
                  <c:v>9.61882E-5</c:v>
                </c:pt>
                <c:pt idx="1422">
                  <c:v>0.000142859</c:v>
                </c:pt>
                <c:pt idx="1425">
                  <c:v>0.000772172000000001</c:v>
                </c:pt>
                <c:pt idx="1426">
                  <c:v>0.000769705</c:v>
                </c:pt>
                <c:pt idx="1427">
                  <c:v>0.000884431</c:v>
                </c:pt>
                <c:pt idx="1428">
                  <c:v>0.000932979000000002</c:v>
                </c:pt>
                <c:pt idx="1429">
                  <c:v>0.000734898</c:v>
                </c:pt>
                <c:pt idx="1430">
                  <c:v>0.000762197</c:v>
                </c:pt>
                <c:pt idx="1431">
                  <c:v>0.00392719</c:v>
                </c:pt>
                <c:pt idx="1432" formatCode="0.00E+00">
                  <c:v>6.45229000000003E-5</c:v>
                </c:pt>
                <c:pt idx="1433">
                  <c:v>0.0001425</c:v>
                </c:pt>
                <c:pt idx="1434">
                  <c:v>0.000842986</c:v>
                </c:pt>
                <c:pt idx="1435">
                  <c:v>0.000687271</c:v>
                </c:pt>
                <c:pt idx="1437">
                  <c:v>0.000816231000000001</c:v>
                </c:pt>
                <c:pt idx="1438">
                  <c:v>0.000727086000000001</c:v>
                </c:pt>
                <c:pt idx="1439">
                  <c:v>0.000911887</c:v>
                </c:pt>
                <c:pt idx="1440">
                  <c:v>0.000755911</c:v>
                </c:pt>
                <c:pt idx="1441">
                  <c:v>0.000714178</c:v>
                </c:pt>
                <c:pt idx="1442">
                  <c:v>0.000722880000000001</c:v>
                </c:pt>
                <c:pt idx="1443">
                  <c:v>0.000826169</c:v>
                </c:pt>
                <c:pt idx="1444">
                  <c:v>0.000631053</c:v>
                </c:pt>
                <c:pt idx="1445">
                  <c:v>0.000107278</c:v>
                </c:pt>
                <c:pt idx="1446" formatCode="0.00E+00">
                  <c:v>9.95935000000003E-5</c:v>
                </c:pt>
                <c:pt idx="1447">
                  <c:v>0.000549374</c:v>
                </c:pt>
                <c:pt idx="1449">
                  <c:v>0.000659846</c:v>
                </c:pt>
                <c:pt idx="1452">
                  <c:v>0.000132942</c:v>
                </c:pt>
                <c:pt idx="1453">
                  <c:v>0.000352525</c:v>
                </c:pt>
                <c:pt idx="1454">
                  <c:v>0.000659741</c:v>
                </c:pt>
                <c:pt idx="1455">
                  <c:v>0.000774063000000001</c:v>
                </c:pt>
                <c:pt idx="1456">
                  <c:v>0.00147212</c:v>
                </c:pt>
                <c:pt idx="1457">
                  <c:v>0.000874534</c:v>
                </c:pt>
                <c:pt idx="1458">
                  <c:v>0.000966021000000001</c:v>
                </c:pt>
                <c:pt idx="1459">
                  <c:v>0.000427838</c:v>
                </c:pt>
                <c:pt idx="1460">
                  <c:v>0.000546969</c:v>
                </c:pt>
                <c:pt idx="1461" formatCode="0.00E+00">
                  <c:v>8.03270000000003E-5</c:v>
                </c:pt>
                <c:pt idx="1462">
                  <c:v>0.000127002</c:v>
                </c:pt>
                <c:pt idx="1463">
                  <c:v>0.000815257000000002</c:v>
                </c:pt>
                <c:pt idx="1464" formatCode="0.00E+00">
                  <c:v>5.29676000000003E-5</c:v>
                </c:pt>
                <c:pt idx="1465">
                  <c:v>0.000771711</c:v>
                </c:pt>
                <c:pt idx="1466">
                  <c:v>0.000164216</c:v>
                </c:pt>
                <c:pt idx="1467" formatCode="0.00E+00">
                  <c:v>8.79019000000002E-5</c:v>
                </c:pt>
                <c:pt idx="1470">
                  <c:v>0.000807891</c:v>
                </c:pt>
                <c:pt idx="1471">
                  <c:v>0.000545706</c:v>
                </c:pt>
                <c:pt idx="1472">
                  <c:v>0.000834871</c:v>
                </c:pt>
                <c:pt idx="1473">
                  <c:v>0.000911788</c:v>
                </c:pt>
                <c:pt idx="1474">
                  <c:v>0.000870747</c:v>
                </c:pt>
                <c:pt idx="1475">
                  <c:v>0.000791771000000001</c:v>
                </c:pt>
                <c:pt idx="1476">
                  <c:v>0.000782833000000001</c:v>
                </c:pt>
                <c:pt idx="1477">
                  <c:v>0.000700882</c:v>
                </c:pt>
                <c:pt idx="1478">
                  <c:v>0.000712528</c:v>
                </c:pt>
                <c:pt idx="1483">
                  <c:v>0.000252894</c:v>
                </c:pt>
                <c:pt idx="1484">
                  <c:v>0.000208442</c:v>
                </c:pt>
                <c:pt idx="1485">
                  <c:v>0.000243644</c:v>
                </c:pt>
                <c:pt idx="1487">
                  <c:v>0.000702401</c:v>
                </c:pt>
                <c:pt idx="1488">
                  <c:v>0.000703213</c:v>
                </c:pt>
                <c:pt idx="1489">
                  <c:v>0.00105185</c:v>
                </c:pt>
                <c:pt idx="1493">
                  <c:v>0.000737297</c:v>
                </c:pt>
                <c:pt idx="1494">
                  <c:v>0.000626154</c:v>
                </c:pt>
                <c:pt idx="1495">
                  <c:v>0.000712763</c:v>
                </c:pt>
                <c:pt idx="1496">
                  <c:v>0.000614068</c:v>
                </c:pt>
                <c:pt idx="1497">
                  <c:v>0.000666274</c:v>
                </c:pt>
                <c:pt idx="1498">
                  <c:v>0.000668961</c:v>
                </c:pt>
                <c:pt idx="1499">
                  <c:v>0.000224521</c:v>
                </c:pt>
                <c:pt idx="1500">
                  <c:v>0.000638434</c:v>
                </c:pt>
                <c:pt idx="1501">
                  <c:v>0.000643720000000001</c:v>
                </c:pt>
                <c:pt idx="1502">
                  <c:v>0.00101504</c:v>
                </c:pt>
                <c:pt idx="1503">
                  <c:v>0.000552837000000001</c:v>
                </c:pt>
                <c:pt idx="1506">
                  <c:v>0.00037391</c:v>
                </c:pt>
                <c:pt idx="1508">
                  <c:v>0.000637172000000001</c:v>
                </c:pt>
                <c:pt idx="1509">
                  <c:v>0.000134538</c:v>
                </c:pt>
                <c:pt idx="1510">
                  <c:v>0.000283052</c:v>
                </c:pt>
                <c:pt idx="1511">
                  <c:v>0.000678878000000001</c:v>
                </c:pt>
                <c:pt idx="1512">
                  <c:v>0.00148537</c:v>
                </c:pt>
                <c:pt idx="1513">
                  <c:v>0.000150284</c:v>
                </c:pt>
                <c:pt idx="1514">
                  <c:v>0.000313154</c:v>
                </c:pt>
                <c:pt idx="1515">
                  <c:v>0.00124122</c:v>
                </c:pt>
                <c:pt idx="1517">
                  <c:v>0.000795359000000001</c:v>
                </c:pt>
                <c:pt idx="1519">
                  <c:v>0.00125527</c:v>
                </c:pt>
                <c:pt idx="1520">
                  <c:v>0.000425953</c:v>
                </c:pt>
                <c:pt idx="1522">
                  <c:v>0.000709845</c:v>
                </c:pt>
                <c:pt idx="1524">
                  <c:v>0.000685479</c:v>
                </c:pt>
                <c:pt idx="1525">
                  <c:v>0.000951158000000002</c:v>
                </c:pt>
                <c:pt idx="1530">
                  <c:v>0.000220481</c:v>
                </c:pt>
                <c:pt idx="1531">
                  <c:v>0.000620020000000003</c:v>
                </c:pt>
                <c:pt idx="1532">
                  <c:v>0.000137904</c:v>
                </c:pt>
                <c:pt idx="1533">
                  <c:v>0.000778553</c:v>
                </c:pt>
                <c:pt idx="1534" formatCode="0.00E+00">
                  <c:v>4.86341E-5</c:v>
                </c:pt>
                <c:pt idx="1535" formatCode="0.00E+00">
                  <c:v>9.42320000000003E-5</c:v>
                </c:pt>
                <c:pt idx="1537">
                  <c:v>0.000319888</c:v>
                </c:pt>
                <c:pt idx="1538" formatCode="0.00E+00">
                  <c:v>8.06377000000002E-5</c:v>
                </c:pt>
                <c:pt idx="1539">
                  <c:v>0.000519099</c:v>
                </c:pt>
                <c:pt idx="1540" formatCode="0.00E+00">
                  <c:v>7.83556000000002E-5</c:v>
                </c:pt>
                <c:pt idx="1541">
                  <c:v>0.000628276000000003</c:v>
                </c:pt>
                <c:pt idx="1542">
                  <c:v>0.000719804</c:v>
                </c:pt>
                <c:pt idx="1544">
                  <c:v>0.000761579</c:v>
                </c:pt>
                <c:pt idx="1545">
                  <c:v>0.000826258000000003</c:v>
                </c:pt>
                <c:pt idx="1546">
                  <c:v>0.000829407</c:v>
                </c:pt>
              </c:numCache>
            </c:numRef>
          </c:yVal>
          <c:smooth val="0"/>
        </c:ser>
        <c:dLbls>
          <c:showLegendKey val="0"/>
          <c:showVal val="0"/>
          <c:showCatName val="0"/>
          <c:showSerName val="0"/>
          <c:showPercent val="0"/>
          <c:showBubbleSize val="0"/>
        </c:dLbls>
        <c:axId val="-2120703192"/>
        <c:axId val="-2120700392"/>
      </c:scatterChart>
      <c:valAx>
        <c:axId val="-2120703192"/>
        <c:scaling>
          <c:orientation val="minMax"/>
          <c:max val="0.007"/>
          <c:min val="0.0"/>
        </c:scaling>
        <c:delete val="0"/>
        <c:axPos val="b"/>
        <c:numFmt formatCode="General" sourceLinked="1"/>
        <c:majorTickMark val="out"/>
        <c:minorTickMark val="none"/>
        <c:tickLblPos val="nextTo"/>
        <c:crossAx val="-2120700392"/>
        <c:crosses val="autoZero"/>
        <c:crossBetween val="midCat"/>
        <c:majorUnit val="0.003"/>
      </c:valAx>
      <c:valAx>
        <c:axId val="-2120700392"/>
        <c:scaling>
          <c:orientation val="minMax"/>
          <c:max val="0.007"/>
          <c:min val="0.0"/>
        </c:scaling>
        <c:delete val="0"/>
        <c:axPos val="l"/>
        <c:numFmt formatCode="General" sourceLinked="1"/>
        <c:majorTickMark val="out"/>
        <c:minorTickMark val="none"/>
        <c:tickLblPos val="nextTo"/>
        <c:crossAx val="-2120703192"/>
        <c:crosses val="autoZero"/>
        <c:crossBetween val="midCat"/>
        <c:majorUnit val="0.002"/>
      </c:valAx>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8C865A49-EB5E-4903-ACE8-213423977F78}" type="slidenum">
              <a:rPr lang="en-US"/>
              <a:pPr/>
              <a:t>‹#›</a:t>
            </a:fld>
            <a:endParaRPr lang="en-US"/>
          </a:p>
        </p:txBody>
      </p:sp>
    </p:spTree>
    <p:extLst>
      <p:ext uri="{BB962C8B-B14F-4D97-AF65-F5344CB8AC3E}">
        <p14:creationId xmlns:p14="http://schemas.microsoft.com/office/powerpoint/2010/main" val="347967330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ＭＳ Ｐゴシック" pitchFamily="1" charset="-128"/>
        <a:cs typeface="+mn-cs"/>
      </a:defRPr>
    </a:lvl1pPr>
    <a:lvl2pPr marL="457200" algn="l" rtl="0" fontAlgn="base">
      <a:spcBef>
        <a:spcPct val="30000"/>
      </a:spcBef>
      <a:spcAft>
        <a:spcPct val="0"/>
      </a:spcAft>
      <a:defRPr sz="1200" kern="1200">
        <a:solidFill>
          <a:schemeClr val="tx1"/>
        </a:solidFill>
        <a:latin typeface="Arial" charset="0"/>
        <a:ea typeface="ＭＳ Ｐゴシック" pitchFamily="1" charset="-128"/>
        <a:cs typeface="+mn-cs"/>
      </a:defRPr>
    </a:lvl2pPr>
    <a:lvl3pPr marL="914400" algn="l" rtl="0" fontAlgn="base">
      <a:spcBef>
        <a:spcPct val="30000"/>
      </a:spcBef>
      <a:spcAft>
        <a:spcPct val="0"/>
      </a:spcAft>
      <a:defRPr sz="1200" kern="1200">
        <a:solidFill>
          <a:schemeClr val="tx1"/>
        </a:solidFill>
        <a:latin typeface="Arial" charset="0"/>
        <a:ea typeface="ＭＳ Ｐゴシック" pitchFamily="1" charset="-128"/>
        <a:cs typeface="+mn-cs"/>
      </a:defRPr>
    </a:lvl3pPr>
    <a:lvl4pPr marL="1371600" algn="l" rtl="0" fontAlgn="base">
      <a:spcBef>
        <a:spcPct val="30000"/>
      </a:spcBef>
      <a:spcAft>
        <a:spcPct val="0"/>
      </a:spcAft>
      <a:defRPr sz="1200" kern="1200">
        <a:solidFill>
          <a:schemeClr val="tx1"/>
        </a:solidFill>
        <a:latin typeface="Arial" charset="0"/>
        <a:ea typeface="ＭＳ Ｐゴシック" pitchFamily="1" charset="-128"/>
        <a:cs typeface="+mn-cs"/>
      </a:defRPr>
    </a:lvl4pPr>
    <a:lvl5pPr marL="1828800" algn="l" rtl="0" fontAlgn="base">
      <a:spcBef>
        <a:spcPct val="30000"/>
      </a:spcBef>
      <a:spcAft>
        <a:spcPct val="0"/>
      </a:spcAft>
      <a:defRPr sz="1200" kern="1200">
        <a:solidFill>
          <a:schemeClr val="tx1"/>
        </a:solidFill>
        <a:latin typeface="Arial" charset="0"/>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865A49-EB5E-4903-ACE8-213423977F78}" type="slidenum">
              <a:rPr lang="en-US" smtClean="0">
                <a:solidFill>
                  <a:prstClr val="black"/>
                </a:solidFill>
              </a:rPr>
              <a:pPr/>
              <a:t>2</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865A49-EB5E-4903-ACE8-213423977F78}" type="slidenum">
              <a:rPr lang="en-US" smtClean="0">
                <a:solidFill>
                  <a:prstClr val="black"/>
                </a:solidFill>
              </a:rPr>
              <a:pPr/>
              <a:t>4</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865A49-EB5E-4903-ACE8-213423977F78}" type="slidenum">
              <a:rPr lang="en-US" smtClean="0">
                <a:solidFill>
                  <a:prstClr val="black"/>
                </a:solidFill>
              </a:rPr>
              <a:pPr/>
              <a:t>5</a:t>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865A49-EB5E-4903-ACE8-213423977F78}" type="slidenum">
              <a:rPr lang="en-US" smtClean="0">
                <a:solidFill>
                  <a:prstClr val="black"/>
                </a:solidFill>
              </a:rPr>
              <a:pPr/>
              <a:t>6</a:t>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865A49-EB5E-4903-ACE8-213423977F78}" type="slidenum">
              <a:rPr lang="en-US" smtClean="0">
                <a:solidFill>
                  <a:prstClr val="black"/>
                </a:solidFill>
              </a:rPr>
              <a:pPr/>
              <a:t>7</a:t>
            </a:fld>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PI-CRUST has</a:t>
            </a:r>
            <a:r>
              <a:rPr lang="en-US" baseline="0" dirty="0" smtClean="0"/>
              <a:t> been an excellent collaboration among three groups, ours, Rob Knight’s, and Rob </a:t>
            </a:r>
            <a:r>
              <a:rPr lang="en-US" baseline="0" dirty="0" err="1" smtClean="0"/>
              <a:t>Beiko’s</a:t>
            </a:r>
            <a:r>
              <a:rPr lang="en-US" baseline="0" dirty="0" smtClean="0"/>
              <a:t>, with the goal being to relate 16S-based taxonomic profiles with metabolic or functional profiles as might be recovered from shotgun </a:t>
            </a:r>
            <a:r>
              <a:rPr lang="en-US" baseline="0" dirty="0" err="1" smtClean="0"/>
              <a:t>metagenomic</a:t>
            </a:r>
            <a:r>
              <a:rPr lang="en-US" baseline="0" dirty="0" smtClean="0"/>
              <a:t> data.  If you consider a 16S profile to identify the relative abundances of organisms from without a phylogenetic tree, often an exact reference genome is available that can quite specifically identify the functional potential of an organism.  Sometimes a nearby genome is available instead, allowing an educated guess, and sometimes a more complex ancestral state reconstruction is needed to determine the most likely functional profile of an organism. Given such ancestral state reconstructions with appropriate confidence intervals, however, each reconstruction’s gene catalog can then be “multiplied” by the corresponding organism’s 16S abundance to infer community gene abundances.  I honestly never expected this to work well, but when comparing inferred and real gene abundance profiles in communities from the HMP where both are available, the reconstruction actually performs remarkably well, even when I don’t cherry pick just the best few examples to show you.  Morgan </a:t>
            </a:r>
            <a:r>
              <a:rPr lang="en-US" baseline="0" dirty="0" err="1" smtClean="0"/>
              <a:t>Langille</a:t>
            </a:r>
            <a:r>
              <a:rPr lang="en-US" baseline="0" dirty="0" smtClean="0"/>
              <a:t> from Rob </a:t>
            </a:r>
            <a:r>
              <a:rPr lang="en-US" baseline="0" dirty="0" err="1" smtClean="0"/>
              <a:t>Beiko’s</a:t>
            </a:r>
            <a:r>
              <a:rPr lang="en-US" baseline="0" dirty="0" smtClean="0"/>
              <a:t> group has an excellent poster detailing this process, and what it means in our context of IBD is that we can reasonably accurately go from 16S organismal abundances to gene family abundances, which can then be reconstructed into pathways using the same </a:t>
            </a:r>
            <a:r>
              <a:rPr lang="en-US" baseline="0" dirty="0" err="1" smtClean="0"/>
              <a:t>HUMAnN</a:t>
            </a:r>
            <a:r>
              <a:rPr lang="en-US" baseline="0" dirty="0" smtClean="0"/>
              <a:t> tool mentioned earlier for </a:t>
            </a:r>
            <a:r>
              <a:rPr lang="en-US" baseline="0" dirty="0" err="1" smtClean="0"/>
              <a:t>metagenomes</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8C865A49-EB5E-4903-ACE8-213423977F78}"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26852746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865A49-EB5E-4903-ACE8-213423977F78}" type="slidenum">
              <a:rPr lang="en-US" smtClean="0"/>
              <a:pPr/>
              <a:t>35</a:t>
            </a:fld>
            <a:endParaRPr lang="en-US"/>
          </a:p>
        </p:txBody>
      </p:sp>
    </p:spTree>
    <p:extLst>
      <p:ext uri="{BB962C8B-B14F-4D97-AF65-F5344CB8AC3E}">
        <p14:creationId xmlns:p14="http://schemas.microsoft.com/office/powerpoint/2010/main" val="26123381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865A49-EB5E-4903-ACE8-213423977F78}"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1662634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123" name="Rectangle 3"/>
          <p:cNvSpPr>
            <a:spLocks noGrp="1" noChangeArrowheads="1"/>
          </p:cNvSpPr>
          <p:nvPr>
            <p:ph type="ctrTitle"/>
          </p:nvPr>
        </p:nvSpPr>
        <p:spPr>
          <a:xfrm>
            <a:off x="1371600" y="1676400"/>
            <a:ext cx="7772400" cy="1143000"/>
          </a:xfrm>
        </p:spPr>
        <p:txBody>
          <a:bodyPr/>
          <a:lstStyle>
            <a:lvl1pPr>
              <a:defRPr/>
            </a:lvl1pPr>
          </a:lstStyle>
          <a:p>
            <a:r>
              <a:rPr lang="en-US"/>
              <a:t>Click to edit Master title style</a:t>
            </a:r>
          </a:p>
        </p:txBody>
      </p:sp>
      <p:sp>
        <p:nvSpPr>
          <p:cNvPr id="5124" name="Rectangle 4"/>
          <p:cNvSpPr>
            <a:spLocks noGrp="1" noChangeArrowheads="1"/>
          </p:cNvSpPr>
          <p:nvPr>
            <p:ph type="subTitle" idx="1"/>
          </p:nvPr>
        </p:nvSpPr>
        <p:spPr>
          <a:xfrm>
            <a:off x="2133600" y="3124200"/>
            <a:ext cx="6400800" cy="2667000"/>
          </a:xfrm>
        </p:spPr>
        <p:txBody>
          <a:bodyPr/>
          <a:lstStyle>
            <a:lvl1pPr marL="0" indent="0" algn="ctr">
              <a:buFontTx/>
              <a:buNone/>
              <a:defRPr/>
            </a:lvl1pPr>
          </a:lstStyle>
          <a:p>
            <a:r>
              <a:rPr lang="en-US"/>
              <a:t>Click to edit Master subtitle style</a:t>
            </a:r>
          </a:p>
        </p:txBody>
      </p:sp>
      <p:sp>
        <p:nvSpPr>
          <p:cNvPr id="5125" name="Rectangle 5"/>
          <p:cNvSpPr>
            <a:spLocks noGrp="1" noChangeArrowheads="1"/>
          </p:cNvSpPr>
          <p:nvPr>
            <p:ph type="dt" sz="half" idx="2"/>
          </p:nvPr>
        </p:nvSpPr>
        <p:spPr>
          <a:xfrm>
            <a:off x="685800" y="6248400"/>
            <a:ext cx="1905000" cy="457200"/>
          </a:xfrm>
        </p:spPr>
        <p:txBody>
          <a:bodyPr/>
          <a:lstStyle>
            <a:lvl1pPr>
              <a:defRPr/>
            </a:lvl1pPr>
          </a:lstStyle>
          <a:p>
            <a:endParaRPr lang="en-US"/>
          </a:p>
        </p:txBody>
      </p:sp>
      <p:sp>
        <p:nvSpPr>
          <p:cNvPr id="5126" name="Rectangle 6"/>
          <p:cNvSpPr>
            <a:spLocks noGrp="1" noChangeArrowheads="1"/>
          </p:cNvSpPr>
          <p:nvPr>
            <p:ph type="ftr" sz="quarter" idx="3"/>
          </p:nvPr>
        </p:nvSpPr>
        <p:spPr>
          <a:xfrm>
            <a:off x="3124200" y="6248400"/>
            <a:ext cx="2895600" cy="457200"/>
          </a:xfrm>
        </p:spPr>
        <p:txBody>
          <a:bodyPr/>
          <a:lstStyle>
            <a:lvl1pPr>
              <a:defRPr/>
            </a:lvl1pPr>
          </a:lstStyle>
          <a:p>
            <a:endParaRPr lang="en-US"/>
          </a:p>
        </p:txBody>
      </p:sp>
      <p:sp>
        <p:nvSpPr>
          <p:cNvPr id="5127" name="Rectangle 7"/>
          <p:cNvSpPr>
            <a:spLocks noGrp="1" noChangeArrowheads="1"/>
          </p:cNvSpPr>
          <p:nvPr>
            <p:ph type="sldNum" sz="quarter" idx="4"/>
          </p:nvPr>
        </p:nvSpPr>
        <p:spPr>
          <a:xfrm>
            <a:off x="6553200" y="6248400"/>
            <a:ext cx="1905000" cy="457200"/>
          </a:xfrm>
        </p:spPr>
        <p:txBody>
          <a:bodyPr/>
          <a:lstStyle>
            <a:lvl1pPr>
              <a:defRPr/>
            </a:lvl1pPr>
          </a:lstStyle>
          <a:p>
            <a:fld id="{70C1149B-02C2-486B-B75A-700EE76F6898}" type="slidenum">
              <a:rPr lang="en-US"/>
              <a:pPr/>
              <a:t>‹#›</a:t>
            </a:fld>
            <a:endParaRPr lang="en-US"/>
          </a:p>
        </p:txBody>
      </p:sp>
      <p:sp>
        <p:nvSpPr>
          <p:cNvPr id="5128" name="AutoShape 8"/>
          <p:cNvSpPr>
            <a:spLocks noChangeArrowheads="1"/>
          </p:cNvSpPr>
          <p:nvPr/>
        </p:nvSpPr>
        <p:spPr bwMode="auto">
          <a:xfrm flipH="1">
            <a:off x="1765300" y="2565400"/>
            <a:ext cx="7175500" cy="304800"/>
          </a:xfrm>
          <a:prstGeom prst="parallelogram">
            <a:avLst>
              <a:gd name="adj" fmla="val 144956"/>
            </a:avLst>
          </a:prstGeom>
          <a:gradFill rotWithShape="0">
            <a:gsLst>
              <a:gs pos="0">
                <a:srgbClr val="6E6E6E">
                  <a:alpha val="50000"/>
                </a:srgbClr>
              </a:gs>
              <a:gs pos="100000">
                <a:schemeClr val="bg1">
                  <a:alpha val="0"/>
                </a:schemeClr>
              </a:gs>
            </a:gsLst>
            <a:path path="rect">
              <a:fillToRect r="100000" b="100000"/>
            </a:path>
          </a:gradFill>
          <a:ln w="9525">
            <a:noFill/>
            <a:miter lim="800000"/>
            <a:headEnd/>
            <a:tailEnd/>
          </a:ln>
        </p:spPr>
        <p:txBody>
          <a:bodyPr wrap="none" anchor="ctr"/>
          <a:lstStyle/>
          <a:p>
            <a:endParaRPr lang="en-US"/>
          </a:p>
        </p:txBody>
      </p:sp>
      <p:pic>
        <p:nvPicPr>
          <p:cNvPr id="12" name="Picture 2" descr="C:\Documents and Settings\eblis\My Documents\My Dropbox\working\website_09-27-09\logo_side_big-02.png"/>
          <p:cNvPicPr>
            <a:picLocks noChangeAspect="1" noChangeArrowheads="1"/>
          </p:cNvPicPr>
          <p:nvPr userDrawn="1"/>
        </p:nvPicPr>
        <p:blipFill>
          <a:blip r:embed="rId2" cstate="print"/>
          <a:srcRect/>
          <a:stretch>
            <a:fillRect/>
          </a:stretch>
        </p:blipFill>
        <p:spPr bwMode="auto">
          <a:xfrm>
            <a:off x="0" y="1066800"/>
            <a:ext cx="1580593" cy="3165355"/>
          </a:xfrm>
          <a:prstGeom prst="rect">
            <a:avLst/>
          </a:prstGeom>
          <a:noFill/>
        </p:spPr>
      </p:pic>
    </p:spTree>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620DF7C-E865-4281-945D-9857A56130DB}"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8475" y="-25400"/>
            <a:ext cx="2181225" cy="6426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25400"/>
            <a:ext cx="6391275" cy="6426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348CD48-F7F9-4128-AFA7-3B5B14F364D3}"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9347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IMPLE">
    <p:spTree>
      <p:nvGrpSpPr>
        <p:cNvPr id="1" name=""/>
        <p:cNvGrpSpPr/>
        <p:nvPr/>
      </p:nvGrpSpPr>
      <p:grpSpPr>
        <a:xfrm>
          <a:off x="0" y="0"/>
          <a:ext cx="0" cy="0"/>
          <a:chOff x="0" y="0"/>
          <a:chExt cx="0" cy="0"/>
        </a:xfrm>
      </p:grpSpPr>
      <p:sp>
        <p:nvSpPr>
          <p:cNvPr id="3" name="TextBox 2"/>
          <p:cNvSpPr txBox="1"/>
          <p:nvPr userDrawn="1"/>
        </p:nvSpPr>
        <p:spPr>
          <a:xfrm>
            <a:off x="8458200" y="6581001"/>
            <a:ext cx="685800" cy="276999"/>
          </a:xfrm>
          <a:prstGeom prst="rect">
            <a:avLst/>
          </a:prstGeom>
          <a:noFill/>
        </p:spPr>
        <p:txBody>
          <a:bodyPr wrap="square" rtlCol="0">
            <a:spAutoFit/>
          </a:bodyPr>
          <a:lstStyle/>
          <a:p>
            <a:pPr algn="r"/>
            <a:fld id="{F4E0BC0E-1E7D-4F31-AA8D-A393417CB520}" type="slidenum">
              <a:rPr lang="en-US" sz="1200" smtClean="0">
                <a:solidFill>
                  <a:srgbClr val="F8DCDC"/>
                </a:solidFill>
              </a:rPr>
              <a:pPr algn="r"/>
              <a:t>‹#›</a:t>
            </a:fld>
            <a:endParaRPr lang="en-US" sz="1200" dirty="0">
              <a:solidFill>
                <a:srgbClr val="F8DCDC"/>
              </a:solidFill>
            </a:endParaRPr>
          </a:p>
        </p:txBody>
      </p:sp>
    </p:spTree>
    <p:extLst>
      <p:ext uri="{BB962C8B-B14F-4D97-AF65-F5344CB8AC3E}">
        <p14:creationId xmlns:p14="http://schemas.microsoft.com/office/powerpoint/2010/main" val="31315754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a:xfrm>
            <a:off x="0" y="6553200"/>
            <a:ext cx="1905000" cy="304800"/>
          </a:xfrm>
          <a:prstGeom prst="rect">
            <a:avLst/>
          </a:prstGeom>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a:xfrm>
            <a:off x="2514600" y="6553200"/>
            <a:ext cx="4267200" cy="304800"/>
          </a:xfrm>
          <a:prstGeom prst="rect">
            <a:avLst/>
          </a:prstGeom>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a:xfrm>
            <a:off x="7239000" y="6553200"/>
            <a:ext cx="1905000" cy="304800"/>
          </a:xfrm>
          <a:prstGeom prst="rect">
            <a:avLst/>
          </a:prstGeom>
        </p:spPr>
        <p:txBody>
          <a:bodyPr/>
          <a:lstStyle>
            <a:lvl1pPr>
              <a:defRPr/>
            </a:lvl1pPr>
          </a:lstStyle>
          <a:p>
            <a:fld id="{7228DF25-4D78-4EE5-B83E-1582EE0F26BA}"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0559987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57300" y="-25400"/>
            <a:ext cx="77724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371600"/>
            <a:ext cx="4229100" cy="50292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371600"/>
            <a:ext cx="4229100" cy="50292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0" y="6553200"/>
            <a:ext cx="1905000" cy="304800"/>
          </a:xfrm>
          <a:prstGeom prst="rect">
            <a:avLst/>
          </a:prstGeom>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a:xfrm>
            <a:off x="2514600" y="6553200"/>
            <a:ext cx="4267200" cy="304800"/>
          </a:xfrm>
          <a:prstGeom prst="rect">
            <a:avLst/>
          </a:prstGeom>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a:xfrm>
            <a:off x="7239000" y="6553200"/>
            <a:ext cx="1905000" cy="304800"/>
          </a:xfrm>
          <a:prstGeom prst="rect">
            <a:avLst/>
          </a:prstGeom>
        </p:spPr>
        <p:txBody>
          <a:bodyPr/>
          <a:lstStyle>
            <a:lvl1pPr>
              <a:defRPr/>
            </a:lvl1pPr>
          </a:lstStyle>
          <a:p>
            <a:fld id="{71078028-53A3-436D-A27A-F8121CE5CB67}"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6797542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0" y="6553200"/>
            <a:ext cx="1905000" cy="304800"/>
          </a:xfrm>
          <a:prstGeom prst="rect">
            <a:avLst/>
          </a:prstGeom>
        </p:spPr>
        <p:txBody>
          <a:bodyPr/>
          <a:lstStyle>
            <a:lvl1pPr>
              <a:defRPr/>
            </a:lvl1pPr>
          </a:lstStyle>
          <a:p>
            <a:endParaRPr lang="en-US">
              <a:solidFill>
                <a:srgbClr val="FFFFFF"/>
              </a:solidFill>
            </a:endParaRPr>
          </a:p>
        </p:txBody>
      </p:sp>
      <p:sp>
        <p:nvSpPr>
          <p:cNvPr id="8" name="Footer Placeholder 7"/>
          <p:cNvSpPr>
            <a:spLocks noGrp="1"/>
          </p:cNvSpPr>
          <p:nvPr>
            <p:ph type="ftr" sz="quarter" idx="11"/>
          </p:nvPr>
        </p:nvSpPr>
        <p:spPr>
          <a:xfrm>
            <a:off x="2514600" y="6553200"/>
            <a:ext cx="4267200" cy="304800"/>
          </a:xfrm>
          <a:prstGeom prst="rect">
            <a:avLst/>
          </a:prstGeom>
        </p:spPr>
        <p:txBody>
          <a:bodyPr/>
          <a:lstStyle>
            <a:lvl1pPr>
              <a:defRPr/>
            </a:lvl1pPr>
          </a:lstStyle>
          <a:p>
            <a:endParaRPr lang="en-US">
              <a:solidFill>
                <a:srgbClr val="FFFFFF"/>
              </a:solidFill>
            </a:endParaRPr>
          </a:p>
        </p:txBody>
      </p:sp>
      <p:sp>
        <p:nvSpPr>
          <p:cNvPr id="9" name="Slide Number Placeholder 8"/>
          <p:cNvSpPr>
            <a:spLocks noGrp="1"/>
          </p:cNvSpPr>
          <p:nvPr>
            <p:ph type="sldNum" sz="quarter" idx="12"/>
          </p:nvPr>
        </p:nvSpPr>
        <p:spPr>
          <a:xfrm>
            <a:off x="7239000" y="6553200"/>
            <a:ext cx="1905000" cy="304800"/>
          </a:xfrm>
          <a:prstGeom prst="rect">
            <a:avLst/>
          </a:prstGeom>
        </p:spPr>
        <p:txBody>
          <a:bodyPr/>
          <a:lstStyle>
            <a:lvl1pPr>
              <a:defRPr/>
            </a:lvl1pPr>
          </a:lstStyle>
          <a:p>
            <a:fld id="{C6A866A2-4A13-452A-BF39-D3C45AC49E04}"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9284960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57300" y="-25400"/>
            <a:ext cx="77724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0" y="6553200"/>
            <a:ext cx="1905000" cy="304800"/>
          </a:xfrm>
          <a:prstGeom prst="rect">
            <a:avLst/>
          </a:prstGeom>
        </p:spPr>
        <p:txBody>
          <a:bodyPr/>
          <a:lstStyle>
            <a:lvl1pPr>
              <a:defRPr/>
            </a:lvl1pPr>
          </a:lstStyle>
          <a:p>
            <a:endParaRPr lang="en-US">
              <a:solidFill>
                <a:srgbClr val="FFFFFF"/>
              </a:solidFill>
            </a:endParaRPr>
          </a:p>
        </p:txBody>
      </p:sp>
      <p:sp>
        <p:nvSpPr>
          <p:cNvPr id="4" name="Footer Placeholder 3"/>
          <p:cNvSpPr>
            <a:spLocks noGrp="1"/>
          </p:cNvSpPr>
          <p:nvPr>
            <p:ph type="ftr" sz="quarter" idx="11"/>
          </p:nvPr>
        </p:nvSpPr>
        <p:spPr>
          <a:xfrm>
            <a:off x="2514600" y="6553200"/>
            <a:ext cx="4267200" cy="304800"/>
          </a:xfrm>
          <a:prstGeom prst="rect">
            <a:avLst/>
          </a:prstGeom>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2"/>
          </p:nvPr>
        </p:nvSpPr>
        <p:spPr>
          <a:xfrm>
            <a:off x="7239000" y="6553200"/>
            <a:ext cx="1905000" cy="304800"/>
          </a:xfrm>
          <a:prstGeom prst="rect">
            <a:avLst/>
          </a:prstGeom>
        </p:spPr>
        <p:txBody>
          <a:bodyPr/>
          <a:lstStyle>
            <a:lvl1pPr>
              <a:defRPr/>
            </a:lvl1pPr>
          </a:lstStyle>
          <a:p>
            <a:fld id="{984A0C0E-8BF0-4721-8DD7-E8BD3CE0ACCE}"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0099889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0" y="6553200"/>
            <a:ext cx="1905000" cy="304800"/>
          </a:xfrm>
          <a:prstGeom prst="rect">
            <a:avLst/>
          </a:prstGeom>
        </p:spPr>
        <p:txBody>
          <a:bodyPr/>
          <a:lstStyle>
            <a:lvl1pPr>
              <a:defRPr/>
            </a:lvl1pPr>
          </a:lstStyle>
          <a:p>
            <a:endParaRPr lang="en-US">
              <a:solidFill>
                <a:srgbClr val="FFFFFF"/>
              </a:solidFill>
            </a:endParaRPr>
          </a:p>
        </p:txBody>
      </p:sp>
      <p:sp>
        <p:nvSpPr>
          <p:cNvPr id="3" name="Footer Placeholder 2"/>
          <p:cNvSpPr>
            <a:spLocks noGrp="1"/>
          </p:cNvSpPr>
          <p:nvPr>
            <p:ph type="ftr" sz="quarter" idx="11"/>
          </p:nvPr>
        </p:nvSpPr>
        <p:spPr>
          <a:xfrm>
            <a:off x="2514600" y="6553200"/>
            <a:ext cx="4267200" cy="304800"/>
          </a:xfrm>
          <a:prstGeom prst="rect">
            <a:avLst/>
          </a:prstGeom>
        </p:spPr>
        <p:txBody>
          <a:bodyPr/>
          <a:lstStyle>
            <a:lvl1pPr>
              <a:defRPr/>
            </a:lvl1pPr>
          </a:lstStyle>
          <a:p>
            <a:endParaRPr lang="en-US">
              <a:solidFill>
                <a:srgbClr val="FFFFFF"/>
              </a:solidFill>
            </a:endParaRPr>
          </a:p>
        </p:txBody>
      </p:sp>
      <p:sp>
        <p:nvSpPr>
          <p:cNvPr id="4" name="Slide Number Placeholder 3"/>
          <p:cNvSpPr>
            <a:spLocks noGrp="1"/>
          </p:cNvSpPr>
          <p:nvPr>
            <p:ph type="sldNum" sz="quarter" idx="12"/>
          </p:nvPr>
        </p:nvSpPr>
        <p:spPr>
          <a:xfrm>
            <a:off x="7239000" y="6553200"/>
            <a:ext cx="1905000" cy="304800"/>
          </a:xfrm>
          <a:prstGeom prst="rect">
            <a:avLst/>
          </a:prstGeom>
        </p:spPr>
        <p:txBody>
          <a:bodyPr/>
          <a:lstStyle>
            <a:lvl1pPr>
              <a:defRPr/>
            </a:lvl1pPr>
          </a:lstStyle>
          <a:p>
            <a:fld id="{1A0AFAAF-5E43-4A48-94B3-8EA7C9944121}"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2727144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0" y="6553200"/>
            <a:ext cx="1905000" cy="304800"/>
          </a:xfrm>
          <a:prstGeom prst="rect">
            <a:avLst/>
          </a:prstGeom>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a:xfrm>
            <a:off x="2514600" y="6553200"/>
            <a:ext cx="4267200" cy="304800"/>
          </a:xfrm>
          <a:prstGeom prst="rect">
            <a:avLst/>
          </a:prstGeom>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a:xfrm>
            <a:off x="7239000" y="6553200"/>
            <a:ext cx="1905000" cy="304800"/>
          </a:xfrm>
          <a:prstGeom prst="rect">
            <a:avLst/>
          </a:prstGeom>
        </p:spPr>
        <p:txBody>
          <a:bodyPr/>
          <a:lstStyle>
            <a:lvl1pPr>
              <a:defRPr/>
            </a:lvl1pPr>
          </a:lstStyle>
          <a:p>
            <a:fld id="{2429619D-5089-4F3D-97DE-E3F82B8AA18B}"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4292604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71C242F-20BE-4F6C-ABA6-9DCC8641EF60}" type="slidenum">
              <a:rPr lang="en-US"/>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0" y="6553200"/>
            <a:ext cx="1905000" cy="304800"/>
          </a:xfrm>
          <a:prstGeom prst="rect">
            <a:avLst/>
          </a:prstGeom>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a:xfrm>
            <a:off x="2514600" y="6553200"/>
            <a:ext cx="4267200" cy="304800"/>
          </a:xfrm>
          <a:prstGeom prst="rect">
            <a:avLst/>
          </a:prstGeom>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a:xfrm>
            <a:off x="7239000" y="6553200"/>
            <a:ext cx="1905000" cy="304800"/>
          </a:xfrm>
          <a:prstGeom prst="rect">
            <a:avLst/>
          </a:prstGeom>
        </p:spPr>
        <p:txBody>
          <a:bodyPr/>
          <a:lstStyle>
            <a:lvl1pPr>
              <a:defRPr/>
            </a:lvl1pPr>
          </a:lstStyle>
          <a:p>
            <a:fld id="{FC6CD016-BBD3-4D5D-B93B-73EA93A3DC5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6814943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257300" y="-25400"/>
            <a:ext cx="77724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371600"/>
            <a:ext cx="8610600" cy="50292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0" y="6553200"/>
            <a:ext cx="1905000" cy="304800"/>
          </a:xfrm>
          <a:prstGeom prst="rect">
            <a:avLst/>
          </a:prstGeom>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a:xfrm>
            <a:off x="2514600" y="6553200"/>
            <a:ext cx="4267200" cy="304800"/>
          </a:xfrm>
          <a:prstGeom prst="rect">
            <a:avLst/>
          </a:prstGeom>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a:xfrm>
            <a:off x="7239000" y="6553200"/>
            <a:ext cx="1905000" cy="304800"/>
          </a:xfrm>
          <a:prstGeom prst="rect">
            <a:avLst/>
          </a:prstGeom>
        </p:spPr>
        <p:txBody>
          <a:bodyPr/>
          <a:lstStyle>
            <a:lvl1pPr>
              <a:defRPr/>
            </a:lvl1pPr>
          </a:lstStyle>
          <a:p>
            <a:fld id="{9620DF7C-E865-4281-945D-9857A56130DB}"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3868004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8475" y="-25400"/>
            <a:ext cx="2181225" cy="6426200"/>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25400"/>
            <a:ext cx="6391275" cy="64262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0" y="6553200"/>
            <a:ext cx="1905000" cy="304800"/>
          </a:xfrm>
          <a:prstGeom prst="rect">
            <a:avLst/>
          </a:prstGeom>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a:xfrm>
            <a:off x="2514600" y="6553200"/>
            <a:ext cx="4267200" cy="304800"/>
          </a:xfrm>
          <a:prstGeom prst="rect">
            <a:avLst/>
          </a:prstGeom>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a:xfrm>
            <a:off x="7239000" y="6553200"/>
            <a:ext cx="1905000" cy="304800"/>
          </a:xfrm>
          <a:prstGeom prst="rect">
            <a:avLst/>
          </a:prstGeom>
        </p:spPr>
        <p:txBody>
          <a:bodyPr/>
          <a:lstStyle>
            <a:lvl1pPr>
              <a:defRPr/>
            </a:lvl1pPr>
          </a:lstStyle>
          <a:p>
            <a:fld id="{9348CD48-F7F9-4128-AFA7-3B5B14F364D3}"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7138025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ERIC">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7239000" y="6553200"/>
            <a:ext cx="1905000" cy="304800"/>
          </a:xfrm>
          <a:prstGeom prst="rect">
            <a:avLst/>
          </a:prstGeom>
        </p:spPr>
        <p:txBody>
          <a:bodyPr/>
          <a:lstStyle/>
          <a:p>
            <a:fld id="{F0107311-B00B-4602-9329-240EBA90A1DB}"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8542563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88187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IMPLE">
    <p:spTree>
      <p:nvGrpSpPr>
        <p:cNvPr id="1" name=""/>
        <p:cNvGrpSpPr/>
        <p:nvPr/>
      </p:nvGrpSpPr>
      <p:grpSpPr>
        <a:xfrm>
          <a:off x="0" y="0"/>
          <a:ext cx="0" cy="0"/>
          <a:chOff x="0" y="0"/>
          <a:chExt cx="0" cy="0"/>
        </a:xfrm>
      </p:grpSpPr>
      <p:sp>
        <p:nvSpPr>
          <p:cNvPr id="3" name="TextBox 2"/>
          <p:cNvSpPr txBox="1"/>
          <p:nvPr userDrawn="1"/>
        </p:nvSpPr>
        <p:spPr>
          <a:xfrm>
            <a:off x="8458200" y="6581001"/>
            <a:ext cx="685800" cy="276999"/>
          </a:xfrm>
          <a:prstGeom prst="rect">
            <a:avLst/>
          </a:prstGeom>
          <a:noFill/>
        </p:spPr>
        <p:txBody>
          <a:bodyPr wrap="square" rtlCol="0">
            <a:spAutoFit/>
          </a:bodyPr>
          <a:lstStyle/>
          <a:p>
            <a:pPr algn="r"/>
            <a:fld id="{F4E0BC0E-1E7D-4F31-AA8D-A393417CB520}" type="slidenum">
              <a:rPr lang="en-US" sz="1200" smtClean="0">
                <a:solidFill>
                  <a:srgbClr val="F8DCDC"/>
                </a:solidFill>
              </a:rPr>
              <a:pPr algn="r"/>
              <a:t>‹#›</a:t>
            </a:fld>
            <a:endParaRPr lang="en-US" sz="1200" dirty="0">
              <a:solidFill>
                <a:srgbClr val="F8DCDC"/>
              </a:solidFill>
            </a:endParaRPr>
          </a:p>
        </p:txBody>
      </p:sp>
    </p:spTree>
    <p:extLst>
      <p:ext uri="{BB962C8B-B14F-4D97-AF65-F5344CB8AC3E}">
        <p14:creationId xmlns:p14="http://schemas.microsoft.com/office/powerpoint/2010/main" val="35332382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a:xfrm>
            <a:off x="0" y="6553200"/>
            <a:ext cx="1905000" cy="304800"/>
          </a:xfrm>
          <a:prstGeom prst="rect">
            <a:avLst/>
          </a:prstGeom>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a:xfrm>
            <a:off x="2514600" y="6553200"/>
            <a:ext cx="4267200" cy="304800"/>
          </a:xfrm>
          <a:prstGeom prst="rect">
            <a:avLst/>
          </a:prstGeom>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a:xfrm>
            <a:off x="7239000" y="6553200"/>
            <a:ext cx="1905000" cy="304800"/>
          </a:xfrm>
          <a:prstGeom prst="rect">
            <a:avLst/>
          </a:prstGeom>
        </p:spPr>
        <p:txBody>
          <a:bodyPr/>
          <a:lstStyle>
            <a:lvl1pPr>
              <a:defRPr/>
            </a:lvl1pPr>
          </a:lstStyle>
          <a:p>
            <a:fld id="{7228DF25-4D78-4EE5-B83E-1582EE0F26BA}"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9035936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57300" y="-25400"/>
            <a:ext cx="77724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371600"/>
            <a:ext cx="4229100" cy="50292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371600"/>
            <a:ext cx="4229100" cy="50292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0" y="6553200"/>
            <a:ext cx="1905000" cy="304800"/>
          </a:xfrm>
          <a:prstGeom prst="rect">
            <a:avLst/>
          </a:prstGeom>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a:xfrm>
            <a:off x="2514600" y="6553200"/>
            <a:ext cx="4267200" cy="304800"/>
          </a:xfrm>
          <a:prstGeom prst="rect">
            <a:avLst/>
          </a:prstGeom>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a:xfrm>
            <a:off x="7239000" y="6553200"/>
            <a:ext cx="1905000" cy="304800"/>
          </a:xfrm>
          <a:prstGeom prst="rect">
            <a:avLst/>
          </a:prstGeom>
        </p:spPr>
        <p:txBody>
          <a:bodyPr/>
          <a:lstStyle>
            <a:lvl1pPr>
              <a:defRPr/>
            </a:lvl1pPr>
          </a:lstStyle>
          <a:p>
            <a:fld id="{71078028-53A3-436D-A27A-F8121CE5CB67}"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5748227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0" y="6553200"/>
            <a:ext cx="1905000" cy="304800"/>
          </a:xfrm>
          <a:prstGeom prst="rect">
            <a:avLst/>
          </a:prstGeom>
        </p:spPr>
        <p:txBody>
          <a:bodyPr/>
          <a:lstStyle>
            <a:lvl1pPr>
              <a:defRPr/>
            </a:lvl1pPr>
          </a:lstStyle>
          <a:p>
            <a:endParaRPr lang="en-US">
              <a:solidFill>
                <a:srgbClr val="FFFFFF"/>
              </a:solidFill>
            </a:endParaRPr>
          </a:p>
        </p:txBody>
      </p:sp>
      <p:sp>
        <p:nvSpPr>
          <p:cNvPr id="8" name="Footer Placeholder 7"/>
          <p:cNvSpPr>
            <a:spLocks noGrp="1"/>
          </p:cNvSpPr>
          <p:nvPr>
            <p:ph type="ftr" sz="quarter" idx="11"/>
          </p:nvPr>
        </p:nvSpPr>
        <p:spPr>
          <a:xfrm>
            <a:off x="2514600" y="6553200"/>
            <a:ext cx="4267200" cy="304800"/>
          </a:xfrm>
          <a:prstGeom prst="rect">
            <a:avLst/>
          </a:prstGeom>
        </p:spPr>
        <p:txBody>
          <a:bodyPr/>
          <a:lstStyle>
            <a:lvl1pPr>
              <a:defRPr/>
            </a:lvl1pPr>
          </a:lstStyle>
          <a:p>
            <a:endParaRPr lang="en-US">
              <a:solidFill>
                <a:srgbClr val="FFFFFF"/>
              </a:solidFill>
            </a:endParaRPr>
          </a:p>
        </p:txBody>
      </p:sp>
      <p:sp>
        <p:nvSpPr>
          <p:cNvPr id="9" name="Slide Number Placeholder 8"/>
          <p:cNvSpPr>
            <a:spLocks noGrp="1"/>
          </p:cNvSpPr>
          <p:nvPr>
            <p:ph type="sldNum" sz="quarter" idx="12"/>
          </p:nvPr>
        </p:nvSpPr>
        <p:spPr>
          <a:xfrm>
            <a:off x="7239000" y="6553200"/>
            <a:ext cx="1905000" cy="304800"/>
          </a:xfrm>
          <a:prstGeom prst="rect">
            <a:avLst/>
          </a:prstGeom>
        </p:spPr>
        <p:txBody>
          <a:bodyPr/>
          <a:lstStyle>
            <a:lvl1pPr>
              <a:defRPr/>
            </a:lvl1pPr>
          </a:lstStyle>
          <a:p>
            <a:fld id="{C6A866A2-4A13-452A-BF39-D3C45AC49E04}"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3755610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57300" y="-25400"/>
            <a:ext cx="77724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0" y="6553200"/>
            <a:ext cx="1905000" cy="304800"/>
          </a:xfrm>
          <a:prstGeom prst="rect">
            <a:avLst/>
          </a:prstGeom>
        </p:spPr>
        <p:txBody>
          <a:bodyPr/>
          <a:lstStyle>
            <a:lvl1pPr>
              <a:defRPr/>
            </a:lvl1pPr>
          </a:lstStyle>
          <a:p>
            <a:endParaRPr lang="en-US">
              <a:solidFill>
                <a:srgbClr val="FFFFFF"/>
              </a:solidFill>
            </a:endParaRPr>
          </a:p>
        </p:txBody>
      </p:sp>
      <p:sp>
        <p:nvSpPr>
          <p:cNvPr id="4" name="Footer Placeholder 3"/>
          <p:cNvSpPr>
            <a:spLocks noGrp="1"/>
          </p:cNvSpPr>
          <p:nvPr>
            <p:ph type="ftr" sz="quarter" idx="11"/>
          </p:nvPr>
        </p:nvSpPr>
        <p:spPr>
          <a:xfrm>
            <a:off x="2514600" y="6553200"/>
            <a:ext cx="4267200" cy="304800"/>
          </a:xfrm>
          <a:prstGeom prst="rect">
            <a:avLst/>
          </a:prstGeom>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2"/>
          </p:nvPr>
        </p:nvSpPr>
        <p:spPr>
          <a:xfrm>
            <a:off x="7239000" y="6553200"/>
            <a:ext cx="1905000" cy="304800"/>
          </a:xfrm>
          <a:prstGeom prst="rect">
            <a:avLst/>
          </a:prstGeom>
        </p:spPr>
        <p:txBody>
          <a:bodyPr/>
          <a:lstStyle>
            <a:lvl1pPr>
              <a:defRPr/>
            </a:lvl1pPr>
          </a:lstStyle>
          <a:p>
            <a:fld id="{984A0C0E-8BF0-4721-8DD7-E8BD3CE0ACCE}"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6187292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228DF25-4D78-4EE5-B83E-1582EE0F26BA}" type="slidenum">
              <a:rPr lang="en-US"/>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0" y="6553200"/>
            <a:ext cx="1905000" cy="304800"/>
          </a:xfrm>
          <a:prstGeom prst="rect">
            <a:avLst/>
          </a:prstGeom>
        </p:spPr>
        <p:txBody>
          <a:bodyPr/>
          <a:lstStyle>
            <a:lvl1pPr>
              <a:defRPr/>
            </a:lvl1pPr>
          </a:lstStyle>
          <a:p>
            <a:endParaRPr lang="en-US">
              <a:solidFill>
                <a:srgbClr val="FFFFFF"/>
              </a:solidFill>
            </a:endParaRPr>
          </a:p>
        </p:txBody>
      </p:sp>
      <p:sp>
        <p:nvSpPr>
          <p:cNvPr id="3" name="Footer Placeholder 2"/>
          <p:cNvSpPr>
            <a:spLocks noGrp="1"/>
          </p:cNvSpPr>
          <p:nvPr>
            <p:ph type="ftr" sz="quarter" idx="11"/>
          </p:nvPr>
        </p:nvSpPr>
        <p:spPr>
          <a:xfrm>
            <a:off x="2514600" y="6553200"/>
            <a:ext cx="4267200" cy="304800"/>
          </a:xfrm>
          <a:prstGeom prst="rect">
            <a:avLst/>
          </a:prstGeom>
        </p:spPr>
        <p:txBody>
          <a:bodyPr/>
          <a:lstStyle>
            <a:lvl1pPr>
              <a:defRPr/>
            </a:lvl1pPr>
          </a:lstStyle>
          <a:p>
            <a:endParaRPr lang="en-US">
              <a:solidFill>
                <a:srgbClr val="FFFFFF"/>
              </a:solidFill>
            </a:endParaRPr>
          </a:p>
        </p:txBody>
      </p:sp>
      <p:sp>
        <p:nvSpPr>
          <p:cNvPr id="4" name="Slide Number Placeholder 3"/>
          <p:cNvSpPr>
            <a:spLocks noGrp="1"/>
          </p:cNvSpPr>
          <p:nvPr>
            <p:ph type="sldNum" sz="quarter" idx="12"/>
          </p:nvPr>
        </p:nvSpPr>
        <p:spPr>
          <a:xfrm>
            <a:off x="7239000" y="6553200"/>
            <a:ext cx="1905000" cy="304800"/>
          </a:xfrm>
          <a:prstGeom prst="rect">
            <a:avLst/>
          </a:prstGeom>
        </p:spPr>
        <p:txBody>
          <a:bodyPr/>
          <a:lstStyle>
            <a:lvl1pPr>
              <a:defRPr/>
            </a:lvl1pPr>
          </a:lstStyle>
          <a:p>
            <a:fld id="{1A0AFAAF-5E43-4A48-94B3-8EA7C9944121}"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6855421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0" y="6553200"/>
            <a:ext cx="1905000" cy="304800"/>
          </a:xfrm>
          <a:prstGeom prst="rect">
            <a:avLst/>
          </a:prstGeom>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a:xfrm>
            <a:off x="2514600" y="6553200"/>
            <a:ext cx="4267200" cy="304800"/>
          </a:xfrm>
          <a:prstGeom prst="rect">
            <a:avLst/>
          </a:prstGeom>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a:xfrm>
            <a:off x="7239000" y="6553200"/>
            <a:ext cx="1905000" cy="304800"/>
          </a:xfrm>
          <a:prstGeom prst="rect">
            <a:avLst/>
          </a:prstGeom>
        </p:spPr>
        <p:txBody>
          <a:bodyPr/>
          <a:lstStyle>
            <a:lvl1pPr>
              <a:defRPr/>
            </a:lvl1pPr>
          </a:lstStyle>
          <a:p>
            <a:fld id="{2429619D-5089-4F3D-97DE-E3F82B8AA18B}"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80057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0" y="6553200"/>
            <a:ext cx="1905000" cy="304800"/>
          </a:xfrm>
          <a:prstGeom prst="rect">
            <a:avLst/>
          </a:prstGeom>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a:xfrm>
            <a:off x="2514600" y="6553200"/>
            <a:ext cx="4267200" cy="304800"/>
          </a:xfrm>
          <a:prstGeom prst="rect">
            <a:avLst/>
          </a:prstGeom>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a:xfrm>
            <a:off x="7239000" y="6553200"/>
            <a:ext cx="1905000" cy="304800"/>
          </a:xfrm>
          <a:prstGeom prst="rect">
            <a:avLst/>
          </a:prstGeom>
        </p:spPr>
        <p:txBody>
          <a:bodyPr/>
          <a:lstStyle>
            <a:lvl1pPr>
              <a:defRPr/>
            </a:lvl1pPr>
          </a:lstStyle>
          <a:p>
            <a:fld id="{FC6CD016-BBD3-4D5D-B93B-73EA93A3DC5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0517005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257300" y="-25400"/>
            <a:ext cx="77724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371600"/>
            <a:ext cx="8610600" cy="50292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0" y="6553200"/>
            <a:ext cx="1905000" cy="304800"/>
          </a:xfrm>
          <a:prstGeom prst="rect">
            <a:avLst/>
          </a:prstGeom>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a:xfrm>
            <a:off x="2514600" y="6553200"/>
            <a:ext cx="4267200" cy="304800"/>
          </a:xfrm>
          <a:prstGeom prst="rect">
            <a:avLst/>
          </a:prstGeom>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a:xfrm>
            <a:off x="7239000" y="6553200"/>
            <a:ext cx="1905000" cy="304800"/>
          </a:xfrm>
          <a:prstGeom prst="rect">
            <a:avLst/>
          </a:prstGeom>
        </p:spPr>
        <p:txBody>
          <a:bodyPr/>
          <a:lstStyle>
            <a:lvl1pPr>
              <a:defRPr/>
            </a:lvl1pPr>
          </a:lstStyle>
          <a:p>
            <a:fld id="{9620DF7C-E865-4281-945D-9857A56130DB}"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0251758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8475" y="-25400"/>
            <a:ext cx="2181225" cy="6426200"/>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25400"/>
            <a:ext cx="6391275" cy="64262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0" y="6553200"/>
            <a:ext cx="1905000" cy="304800"/>
          </a:xfrm>
          <a:prstGeom prst="rect">
            <a:avLst/>
          </a:prstGeom>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a:xfrm>
            <a:off x="2514600" y="6553200"/>
            <a:ext cx="4267200" cy="304800"/>
          </a:xfrm>
          <a:prstGeom prst="rect">
            <a:avLst/>
          </a:prstGeom>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a:xfrm>
            <a:off x="7239000" y="6553200"/>
            <a:ext cx="1905000" cy="304800"/>
          </a:xfrm>
          <a:prstGeom prst="rect">
            <a:avLst/>
          </a:prstGeom>
        </p:spPr>
        <p:txBody>
          <a:bodyPr/>
          <a:lstStyle>
            <a:lvl1pPr>
              <a:defRPr/>
            </a:lvl1pPr>
          </a:lstStyle>
          <a:p>
            <a:fld id="{9348CD48-F7F9-4128-AFA7-3B5B14F364D3}"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3011832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ERIC">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7239000" y="6553200"/>
            <a:ext cx="1905000" cy="304800"/>
          </a:xfrm>
          <a:prstGeom prst="rect">
            <a:avLst/>
          </a:prstGeom>
        </p:spPr>
        <p:txBody>
          <a:bodyPr/>
          <a:lstStyle/>
          <a:p>
            <a:fld id="{F0107311-B00B-4602-9329-240EBA90A1DB}"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1169598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4A40DA-9CE0-43D3-8325-C5B697D6F415}" type="datetime1">
              <a:rPr lang="en-US" smtClean="0">
                <a:solidFill>
                  <a:prstClr val="black">
                    <a:tint val="75000"/>
                  </a:prstClr>
                </a:solidFill>
                <a:latin typeface="Calibri"/>
              </a:rPr>
              <a:pPr/>
              <a:t>19/01/15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solidFill>
                  <a:schemeClr val="accent1">
                    <a:lumMod val="20000"/>
                    <a:lumOff val="80000"/>
                  </a:schemeClr>
                </a:solidFill>
              </a:defRPr>
            </a:lvl1pPr>
          </a:lstStyle>
          <a:p>
            <a:fld id="{79527D50-C675-488E-8D28-0612D889D732}" type="slidenum">
              <a:rPr lang="en-US" smtClean="0">
                <a:solidFill>
                  <a:srgbClr val="4F81BD">
                    <a:lumMod val="20000"/>
                    <a:lumOff val="80000"/>
                  </a:srgbClr>
                </a:solidFill>
                <a:latin typeface="Calibri"/>
              </a:rPr>
              <a:pPr/>
              <a:t>‹#›</a:t>
            </a:fld>
            <a:endParaRPr lang="en-US" dirty="0">
              <a:solidFill>
                <a:srgbClr val="4F81BD">
                  <a:lumMod val="20000"/>
                  <a:lumOff val="80000"/>
                </a:srgbClr>
              </a:solidFill>
              <a:latin typeface="Calibri"/>
            </a:endParaRPr>
          </a:p>
        </p:txBody>
      </p:sp>
    </p:spTree>
    <p:extLst>
      <p:ext uri="{BB962C8B-B14F-4D97-AF65-F5344CB8AC3E}">
        <p14:creationId xmlns:p14="http://schemas.microsoft.com/office/powerpoint/2010/main" val="4859804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02ECFE-84F8-4D37-A495-77836D8E249F}" type="datetime1">
              <a:rPr lang="en-US" smtClean="0">
                <a:solidFill>
                  <a:prstClr val="black">
                    <a:tint val="75000"/>
                  </a:prstClr>
                </a:solidFill>
                <a:latin typeface="Calibri"/>
              </a:rPr>
              <a:pPr/>
              <a:t>19/01/15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79527D50-C675-488E-8D28-0612D889D73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139744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93A9751-4226-4F8E-9C56-FA412E1A99ED}" type="datetime1">
              <a:rPr lang="en-US" smtClean="0">
                <a:solidFill>
                  <a:prstClr val="black">
                    <a:tint val="75000"/>
                  </a:prstClr>
                </a:solidFill>
                <a:latin typeface="Calibri"/>
              </a:rPr>
              <a:pPr/>
              <a:t>19/01/15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79527D50-C675-488E-8D28-0612D889D73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104296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AFBC9EA-7E55-4CD2-9E95-F0B9192B8777}" type="datetime1">
              <a:rPr lang="en-US" smtClean="0">
                <a:solidFill>
                  <a:prstClr val="black">
                    <a:tint val="75000"/>
                  </a:prstClr>
                </a:solidFill>
                <a:latin typeface="Calibri"/>
              </a:rPr>
              <a:pPr/>
              <a:t>19/01/15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79527D50-C675-488E-8D28-0612D889D73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2849347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371600"/>
            <a:ext cx="42291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371600"/>
            <a:ext cx="42291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1078028-53A3-436D-A27A-F8121CE5CB67}" type="slidenum">
              <a:rPr lang="en-US"/>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349349D-7430-4585-B164-5172E29A6D95}" type="datetime1">
              <a:rPr lang="en-US" smtClean="0">
                <a:solidFill>
                  <a:prstClr val="black">
                    <a:tint val="75000"/>
                  </a:prstClr>
                </a:solidFill>
                <a:latin typeface="Calibri"/>
              </a:rPr>
              <a:pPr/>
              <a:t>19/01/15</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79527D50-C675-488E-8D28-0612D889D73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1024546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046A4E0-2BD1-47D8-AD00-7BA424A4CEFD}" type="datetime1">
              <a:rPr lang="en-US" smtClean="0">
                <a:solidFill>
                  <a:prstClr val="black">
                    <a:tint val="75000"/>
                  </a:prstClr>
                </a:solidFill>
                <a:latin typeface="Calibri"/>
              </a:rPr>
              <a:pPr/>
              <a:t>19/01/15</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a:xfrm>
            <a:off x="7010400" y="6492875"/>
            <a:ext cx="2133600" cy="365125"/>
          </a:xfrm>
        </p:spPr>
        <p:txBody>
          <a:bodyPr/>
          <a:lstStyle/>
          <a:p>
            <a:fld id="{79527D50-C675-488E-8D28-0612D889D73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7142174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FD2A6D-BCF7-456D-9173-33B29E324A24}" type="datetime1">
              <a:rPr lang="en-US" smtClean="0">
                <a:solidFill>
                  <a:prstClr val="black">
                    <a:tint val="75000"/>
                  </a:prstClr>
                </a:solidFill>
                <a:latin typeface="Calibri"/>
              </a:rPr>
              <a:pPr/>
              <a:t>19/01/15</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a:xfrm>
            <a:off x="7010400" y="6492875"/>
            <a:ext cx="2133600" cy="365125"/>
          </a:xfrm>
        </p:spPr>
        <p:txBody>
          <a:bodyPr/>
          <a:lstStyle/>
          <a:p>
            <a:fld id="{79527D50-C675-488E-8D28-0612D889D73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2071896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906DEF-A075-481A-86D2-F70D3CC6137D}" type="datetime1">
              <a:rPr lang="en-US" smtClean="0">
                <a:solidFill>
                  <a:prstClr val="black">
                    <a:tint val="75000"/>
                  </a:prstClr>
                </a:solidFill>
                <a:latin typeface="Calibri"/>
              </a:rPr>
              <a:pPr/>
              <a:t>19/01/15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79527D50-C675-488E-8D28-0612D889D73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335023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D2B543-D02A-4609-9C55-B1F63B5103A3}" type="datetime1">
              <a:rPr lang="en-US" smtClean="0">
                <a:solidFill>
                  <a:prstClr val="black">
                    <a:tint val="75000"/>
                  </a:prstClr>
                </a:solidFill>
                <a:latin typeface="Calibri"/>
              </a:rPr>
              <a:pPr/>
              <a:t>19/01/15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79527D50-C675-488E-8D28-0612D889D73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5196481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1589BB-F3D6-4D6E-BEDB-A471C9C0E749}" type="datetime1">
              <a:rPr lang="en-US" smtClean="0">
                <a:solidFill>
                  <a:prstClr val="black">
                    <a:tint val="75000"/>
                  </a:prstClr>
                </a:solidFill>
                <a:latin typeface="Calibri"/>
              </a:rPr>
              <a:pPr/>
              <a:t>19/01/15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79527D50-C675-488E-8D28-0612D889D73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5367892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E86CBB-8712-401E-81D5-985AC9B2BEC9}" type="datetime1">
              <a:rPr lang="en-US" smtClean="0">
                <a:solidFill>
                  <a:prstClr val="black">
                    <a:tint val="75000"/>
                  </a:prstClr>
                </a:solidFill>
                <a:latin typeface="Calibri"/>
              </a:rPr>
              <a:pPr/>
              <a:t>19/01/15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79527D50-C675-488E-8D28-0612D889D73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9037635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C6A866A2-4A13-452A-BF39-D3C45AC49E04}"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984A0C0E-8BF0-4721-8DD7-E8BD3CE0ACCE}"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1A0AFAAF-5E43-4A48-94B3-8EA7C9944121}"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429619D-5089-4F3D-97DE-E3F82B8AA18B}"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C6CD016-BBD3-4D5D-B93B-73EA93A3DC58}"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theme" Target="../theme/theme2.xml"/><Relationship Id="rId14" Type="http://schemas.openxmlformats.org/officeDocument/2006/relationships/image" Target="../media/image1.pn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theme" Target="../theme/theme3.xml"/><Relationship Id="rId14" Type="http://schemas.openxmlformats.org/officeDocument/2006/relationships/image" Target="../media/image1.png"/><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6.xml"/><Relationship Id="rId12" Type="http://schemas.openxmlformats.org/officeDocument/2006/relationships/theme" Target="../theme/theme4.xml"/><Relationship Id="rId1" Type="http://schemas.openxmlformats.org/officeDocument/2006/relationships/slideLayout" Target="../slideLayouts/slideLayout36.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 Id="rId9" Type="http://schemas.openxmlformats.org/officeDocument/2006/relationships/slideLayout" Target="../slideLayouts/slideLayout44.xml"/><Relationship Id="rId10"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57300" y="-254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304800" y="1371600"/>
            <a:ext cx="8610600"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0" y="6553200"/>
            <a:ext cx="19050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2514600" y="6553200"/>
            <a:ext cx="42672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7239000" y="6553200"/>
            <a:ext cx="19050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fld id="{F0107311-B00B-4602-9329-240EBA90A1DB}" type="slidenum">
              <a:rPr lang="en-US"/>
              <a:pPr/>
              <a:t>‹#›</a:t>
            </a:fld>
            <a:endParaRPr lang="en-US"/>
          </a:p>
        </p:txBody>
      </p:sp>
      <p:sp>
        <p:nvSpPr>
          <p:cNvPr id="1041" name="AutoShape 17"/>
          <p:cNvSpPr>
            <a:spLocks noChangeArrowheads="1"/>
          </p:cNvSpPr>
          <p:nvPr/>
        </p:nvSpPr>
        <p:spPr bwMode="auto">
          <a:xfrm flipH="1">
            <a:off x="1447800" y="889000"/>
            <a:ext cx="7175500" cy="304800"/>
          </a:xfrm>
          <a:prstGeom prst="parallelogram">
            <a:avLst>
              <a:gd name="adj" fmla="val 144956"/>
            </a:avLst>
          </a:prstGeom>
          <a:gradFill rotWithShape="0">
            <a:gsLst>
              <a:gs pos="0">
                <a:srgbClr val="6E6E6E">
                  <a:alpha val="50000"/>
                </a:srgbClr>
              </a:gs>
              <a:gs pos="100000">
                <a:schemeClr val="bg1">
                  <a:alpha val="0"/>
                </a:schemeClr>
              </a:gs>
            </a:gsLst>
            <a:path path="rect">
              <a:fillToRect r="100000" b="100000"/>
            </a:path>
          </a:gradFill>
          <a:ln w="9525">
            <a:noFill/>
            <a:miter lim="800000"/>
            <a:headEnd/>
            <a:tailEnd/>
          </a:ln>
        </p:spPr>
        <p:txBody>
          <a:bodyPr wrap="none" anchor="ctr"/>
          <a:lstStyle/>
          <a:p>
            <a:endParaRPr lang="en-US"/>
          </a:p>
        </p:txBody>
      </p:sp>
      <p:pic>
        <p:nvPicPr>
          <p:cNvPr id="14" name="Picture 4" descr="C:\Documents and Settings\eblis\My Documents\My Dropbox\working\website_09-27-09\logo_big.png"/>
          <p:cNvPicPr>
            <a:picLocks noChangeAspect="1" noChangeArrowheads="1"/>
          </p:cNvPicPr>
          <p:nvPr/>
        </p:nvPicPr>
        <p:blipFill>
          <a:blip r:embed="rId13" cstate="print"/>
          <a:srcRect/>
          <a:stretch>
            <a:fillRect/>
          </a:stretch>
        </p:blipFill>
        <p:spPr bwMode="auto">
          <a:xfrm>
            <a:off x="16185" y="24276"/>
            <a:ext cx="1307412" cy="1371600"/>
          </a:xfrm>
          <a:prstGeom prst="rect">
            <a:avLst/>
          </a:prstGeom>
          <a:noFill/>
        </p:spPr>
      </p:pic>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xmlns:p14="http://schemas.microsoft.com/office/powerpoint/2010/main" id="1" dur="indefinite" restart="never" nodeType="tmRoot"/>
      </p:par>
    </p:tnLst>
  </p:timing>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pitchFamily="1" charset="-128"/>
        </a:defRPr>
      </a:lvl2pPr>
      <a:lvl3pPr algn="ctr" rtl="0" fontAlgn="base">
        <a:spcBef>
          <a:spcPct val="0"/>
        </a:spcBef>
        <a:spcAft>
          <a:spcPct val="0"/>
        </a:spcAft>
        <a:defRPr sz="4400">
          <a:solidFill>
            <a:schemeClr val="tx2"/>
          </a:solidFill>
          <a:latin typeface="Arial" charset="0"/>
          <a:ea typeface="ＭＳ Ｐゴシック" pitchFamily="1" charset="-128"/>
        </a:defRPr>
      </a:lvl3pPr>
      <a:lvl4pPr algn="ctr" rtl="0" fontAlgn="base">
        <a:spcBef>
          <a:spcPct val="0"/>
        </a:spcBef>
        <a:spcAft>
          <a:spcPct val="0"/>
        </a:spcAft>
        <a:defRPr sz="4400">
          <a:solidFill>
            <a:schemeClr val="tx2"/>
          </a:solidFill>
          <a:latin typeface="Arial" charset="0"/>
          <a:ea typeface="ＭＳ Ｐゴシック" pitchFamily="1" charset="-128"/>
        </a:defRPr>
      </a:lvl4pPr>
      <a:lvl5pPr algn="ctr" rtl="0" fontAlgn="base">
        <a:spcBef>
          <a:spcPct val="0"/>
        </a:spcBef>
        <a:spcAft>
          <a:spcPct val="0"/>
        </a:spcAft>
        <a:defRPr sz="4400">
          <a:solidFill>
            <a:schemeClr val="tx2"/>
          </a:solidFill>
          <a:latin typeface="Arial" charset="0"/>
          <a:ea typeface="ＭＳ Ｐゴシック" pitchFamily="1" charset="-128"/>
        </a:defRPr>
      </a:lvl5pPr>
      <a:lvl6pPr marL="457200" algn="ctr" rtl="0" fontAlgn="base">
        <a:spcBef>
          <a:spcPct val="0"/>
        </a:spcBef>
        <a:spcAft>
          <a:spcPct val="0"/>
        </a:spcAft>
        <a:defRPr sz="4400">
          <a:solidFill>
            <a:schemeClr val="tx2"/>
          </a:solidFill>
          <a:latin typeface="Arial" charset="0"/>
          <a:ea typeface="ＭＳ Ｐゴシック" pitchFamily="1" charset="-128"/>
        </a:defRPr>
      </a:lvl6pPr>
      <a:lvl7pPr marL="914400" algn="ctr" rtl="0" fontAlgn="base">
        <a:spcBef>
          <a:spcPct val="0"/>
        </a:spcBef>
        <a:spcAft>
          <a:spcPct val="0"/>
        </a:spcAft>
        <a:defRPr sz="4400">
          <a:solidFill>
            <a:schemeClr val="tx2"/>
          </a:solidFill>
          <a:latin typeface="Arial" charset="0"/>
          <a:ea typeface="ＭＳ Ｐゴシック" pitchFamily="1" charset="-128"/>
        </a:defRPr>
      </a:lvl7pPr>
      <a:lvl8pPr marL="1371600" algn="ctr" rtl="0" fontAlgn="base">
        <a:spcBef>
          <a:spcPct val="0"/>
        </a:spcBef>
        <a:spcAft>
          <a:spcPct val="0"/>
        </a:spcAft>
        <a:defRPr sz="4400">
          <a:solidFill>
            <a:schemeClr val="tx2"/>
          </a:solidFill>
          <a:latin typeface="Arial" charset="0"/>
          <a:ea typeface="ＭＳ Ｐゴシック" pitchFamily="1" charset="-128"/>
        </a:defRPr>
      </a:lvl8pPr>
      <a:lvl9pPr marL="1828800" algn="ctr" rtl="0" fontAlgn="base">
        <a:spcBef>
          <a:spcPct val="0"/>
        </a:spcBef>
        <a:spcAft>
          <a:spcPct val="0"/>
        </a:spcAft>
        <a:defRPr sz="4400">
          <a:solidFill>
            <a:schemeClr val="tx2"/>
          </a:solidFill>
          <a:latin typeface="Arial" charset="0"/>
          <a:ea typeface="ＭＳ Ｐゴシック" pitchFamily="1" charset="-128"/>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Picture 4" descr="C:\Documents and Settings\eblis\My Documents\My Dropbox\working\website_09-27-09\logo_big.png"/>
          <p:cNvPicPr>
            <a:picLocks noChangeAspect="1" noChangeArrowheads="1"/>
          </p:cNvPicPr>
          <p:nvPr/>
        </p:nvPicPr>
        <p:blipFill>
          <a:blip r:embed="rId14" cstate="print"/>
          <a:srcRect/>
          <a:stretch>
            <a:fillRect/>
          </a:stretch>
        </p:blipFill>
        <p:spPr bwMode="auto">
          <a:xfrm>
            <a:off x="99820" y="131970"/>
            <a:ext cx="745814" cy="782430"/>
          </a:xfrm>
          <a:prstGeom prst="rect">
            <a:avLst/>
          </a:prstGeom>
          <a:noFill/>
        </p:spPr>
      </p:pic>
    </p:spTree>
    <p:extLst>
      <p:ext uri="{BB962C8B-B14F-4D97-AF65-F5344CB8AC3E}">
        <p14:creationId xmlns:p14="http://schemas.microsoft.com/office/powerpoint/2010/main" val="3348662257"/>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par>
    </p:tnLst>
  </p:timing>
  <p:hf sldNum="0"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pitchFamily="1" charset="-128"/>
        </a:defRPr>
      </a:lvl2pPr>
      <a:lvl3pPr algn="ctr" rtl="0" fontAlgn="base">
        <a:spcBef>
          <a:spcPct val="0"/>
        </a:spcBef>
        <a:spcAft>
          <a:spcPct val="0"/>
        </a:spcAft>
        <a:defRPr sz="4400">
          <a:solidFill>
            <a:schemeClr val="tx2"/>
          </a:solidFill>
          <a:latin typeface="Arial" charset="0"/>
          <a:ea typeface="ＭＳ Ｐゴシック" pitchFamily="1" charset="-128"/>
        </a:defRPr>
      </a:lvl3pPr>
      <a:lvl4pPr algn="ctr" rtl="0" fontAlgn="base">
        <a:spcBef>
          <a:spcPct val="0"/>
        </a:spcBef>
        <a:spcAft>
          <a:spcPct val="0"/>
        </a:spcAft>
        <a:defRPr sz="4400">
          <a:solidFill>
            <a:schemeClr val="tx2"/>
          </a:solidFill>
          <a:latin typeface="Arial" charset="0"/>
          <a:ea typeface="ＭＳ Ｐゴシック" pitchFamily="1" charset="-128"/>
        </a:defRPr>
      </a:lvl4pPr>
      <a:lvl5pPr algn="ctr" rtl="0" fontAlgn="base">
        <a:spcBef>
          <a:spcPct val="0"/>
        </a:spcBef>
        <a:spcAft>
          <a:spcPct val="0"/>
        </a:spcAft>
        <a:defRPr sz="4400">
          <a:solidFill>
            <a:schemeClr val="tx2"/>
          </a:solidFill>
          <a:latin typeface="Arial" charset="0"/>
          <a:ea typeface="ＭＳ Ｐゴシック" pitchFamily="1" charset="-128"/>
        </a:defRPr>
      </a:lvl5pPr>
      <a:lvl6pPr marL="457200" algn="ctr" rtl="0" fontAlgn="base">
        <a:spcBef>
          <a:spcPct val="0"/>
        </a:spcBef>
        <a:spcAft>
          <a:spcPct val="0"/>
        </a:spcAft>
        <a:defRPr sz="4400">
          <a:solidFill>
            <a:schemeClr val="tx2"/>
          </a:solidFill>
          <a:latin typeface="Arial" charset="0"/>
          <a:ea typeface="ＭＳ Ｐゴシック" pitchFamily="1" charset="-128"/>
        </a:defRPr>
      </a:lvl6pPr>
      <a:lvl7pPr marL="914400" algn="ctr" rtl="0" fontAlgn="base">
        <a:spcBef>
          <a:spcPct val="0"/>
        </a:spcBef>
        <a:spcAft>
          <a:spcPct val="0"/>
        </a:spcAft>
        <a:defRPr sz="4400">
          <a:solidFill>
            <a:schemeClr val="tx2"/>
          </a:solidFill>
          <a:latin typeface="Arial" charset="0"/>
          <a:ea typeface="ＭＳ Ｐゴシック" pitchFamily="1" charset="-128"/>
        </a:defRPr>
      </a:lvl7pPr>
      <a:lvl8pPr marL="1371600" algn="ctr" rtl="0" fontAlgn="base">
        <a:spcBef>
          <a:spcPct val="0"/>
        </a:spcBef>
        <a:spcAft>
          <a:spcPct val="0"/>
        </a:spcAft>
        <a:defRPr sz="4400">
          <a:solidFill>
            <a:schemeClr val="tx2"/>
          </a:solidFill>
          <a:latin typeface="Arial" charset="0"/>
          <a:ea typeface="ＭＳ Ｐゴシック" pitchFamily="1" charset="-128"/>
        </a:defRPr>
      </a:lvl8pPr>
      <a:lvl9pPr marL="1828800" algn="ctr" rtl="0" fontAlgn="base">
        <a:spcBef>
          <a:spcPct val="0"/>
        </a:spcBef>
        <a:spcAft>
          <a:spcPct val="0"/>
        </a:spcAft>
        <a:defRPr sz="4400">
          <a:solidFill>
            <a:schemeClr val="tx2"/>
          </a:solidFill>
          <a:latin typeface="Arial" charset="0"/>
          <a:ea typeface="ＭＳ Ｐゴシック" pitchFamily="1" charset="-128"/>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Picture 4" descr="C:\Documents and Settings\eblis\My Documents\My Dropbox\working\website_09-27-09\logo_big.png"/>
          <p:cNvPicPr>
            <a:picLocks noChangeAspect="1" noChangeArrowheads="1"/>
          </p:cNvPicPr>
          <p:nvPr/>
        </p:nvPicPr>
        <p:blipFill>
          <a:blip r:embed="rId14" cstate="print"/>
          <a:srcRect/>
          <a:stretch>
            <a:fillRect/>
          </a:stretch>
        </p:blipFill>
        <p:spPr bwMode="auto">
          <a:xfrm>
            <a:off x="99820" y="131970"/>
            <a:ext cx="745814" cy="782430"/>
          </a:xfrm>
          <a:prstGeom prst="rect">
            <a:avLst/>
          </a:prstGeom>
          <a:noFill/>
        </p:spPr>
      </p:pic>
    </p:spTree>
    <p:extLst>
      <p:ext uri="{BB962C8B-B14F-4D97-AF65-F5344CB8AC3E}">
        <p14:creationId xmlns:p14="http://schemas.microsoft.com/office/powerpoint/2010/main" val="402372517"/>
      </p:ext>
    </p:extLst>
  </p:cSld>
  <p:clrMap bg1="dk2" tx1="lt1" bg2="dk1"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par>
    </p:tnLst>
  </p:timing>
  <p:hf sldNum="0"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pitchFamily="1" charset="-128"/>
        </a:defRPr>
      </a:lvl2pPr>
      <a:lvl3pPr algn="ctr" rtl="0" fontAlgn="base">
        <a:spcBef>
          <a:spcPct val="0"/>
        </a:spcBef>
        <a:spcAft>
          <a:spcPct val="0"/>
        </a:spcAft>
        <a:defRPr sz="4400">
          <a:solidFill>
            <a:schemeClr val="tx2"/>
          </a:solidFill>
          <a:latin typeface="Arial" charset="0"/>
          <a:ea typeface="ＭＳ Ｐゴシック" pitchFamily="1" charset="-128"/>
        </a:defRPr>
      </a:lvl3pPr>
      <a:lvl4pPr algn="ctr" rtl="0" fontAlgn="base">
        <a:spcBef>
          <a:spcPct val="0"/>
        </a:spcBef>
        <a:spcAft>
          <a:spcPct val="0"/>
        </a:spcAft>
        <a:defRPr sz="4400">
          <a:solidFill>
            <a:schemeClr val="tx2"/>
          </a:solidFill>
          <a:latin typeface="Arial" charset="0"/>
          <a:ea typeface="ＭＳ Ｐゴシック" pitchFamily="1" charset="-128"/>
        </a:defRPr>
      </a:lvl4pPr>
      <a:lvl5pPr algn="ctr" rtl="0" fontAlgn="base">
        <a:spcBef>
          <a:spcPct val="0"/>
        </a:spcBef>
        <a:spcAft>
          <a:spcPct val="0"/>
        </a:spcAft>
        <a:defRPr sz="4400">
          <a:solidFill>
            <a:schemeClr val="tx2"/>
          </a:solidFill>
          <a:latin typeface="Arial" charset="0"/>
          <a:ea typeface="ＭＳ Ｐゴシック" pitchFamily="1" charset="-128"/>
        </a:defRPr>
      </a:lvl5pPr>
      <a:lvl6pPr marL="457200" algn="ctr" rtl="0" fontAlgn="base">
        <a:spcBef>
          <a:spcPct val="0"/>
        </a:spcBef>
        <a:spcAft>
          <a:spcPct val="0"/>
        </a:spcAft>
        <a:defRPr sz="4400">
          <a:solidFill>
            <a:schemeClr val="tx2"/>
          </a:solidFill>
          <a:latin typeface="Arial" charset="0"/>
          <a:ea typeface="ＭＳ Ｐゴシック" pitchFamily="1" charset="-128"/>
        </a:defRPr>
      </a:lvl6pPr>
      <a:lvl7pPr marL="914400" algn="ctr" rtl="0" fontAlgn="base">
        <a:spcBef>
          <a:spcPct val="0"/>
        </a:spcBef>
        <a:spcAft>
          <a:spcPct val="0"/>
        </a:spcAft>
        <a:defRPr sz="4400">
          <a:solidFill>
            <a:schemeClr val="tx2"/>
          </a:solidFill>
          <a:latin typeface="Arial" charset="0"/>
          <a:ea typeface="ＭＳ Ｐゴシック" pitchFamily="1" charset="-128"/>
        </a:defRPr>
      </a:lvl7pPr>
      <a:lvl8pPr marL="1371600" algn="ctr" rtl="0" fontAlgn="base">
        <a:spcBef>
          <a:spcPct val="0"/>
        </a:spcBef>
        <a:spcAft>
          <a:spcPct val="0"/>
        </a:spcAft>
        <a:defRPr sz="4400">
          <a:solidFill>
            <a:schemeClr val="tx2"/>
          </a:solidFill>
          <a:latin typeface="Arial" charset="0"/>
          <a:ea typeface="ＭＳ Ｐゴシック" pitchFamily="1" charset="-128"/>
        </a:defRPr>
      </a:lvl8pPr>
      <a:lvl9pPr marL="1828800" algn="ctr" rtl="0" fontAlgn="base">
        <a:spcBef>
          <a:spcPct val="0"/>
        </a:spcBef>
        <a:spcAft>
          <a:spcPct val="0"/>
        </a:spcAft>
        <a:defRPr sz="4400">
          <a:solidFill>
            <a:schemeClr val="tx2"/>
          </a:solidFill>
          <a:latin typeface="Arial" charset="0"/>
          <a:ea typeface="ＭＳ Ｐゴシック" pitchFamily="1" charset="-128"/>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D486D638-DA85-41F6-9B36-32DBC859967B}" type="datetime1">
              <a:rPr lang="en-US" smtClean="0">
                <a:solidFill>
                  <a:prstClr val="black">
                    <a:tint val="75000"/>
                  </a:prstClr>
                </a:solidFill>
                <a:latin typeface="Calibri"/>
              </a:rPr>
              <a:pPr eaLnBrk="1" fontAlgn="auto" hangingPunct="1">
                <a:spcBef>
                  <a:spcPts val="0"/>
                </a:spcBef>
                <a:spcAft>
                  <a:spcPts val="0"/>
                </a:spcAft>
              </a:pPr>
              <a:t>19/01/15</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7010400" y="143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79527D50-C675-488E-8D28-0612D889D732}" type="slidenum">
              <a:rPr lang="en-US" smtClean="0">
                <a:solidFill>
                  <a:prstClr val="black">
                    <a:tint val="75000"/>
                  </a:prstClr>
                </a:solidFill>
                <a:latin typeface="Calibri"/>
              </a:rPr>
              <a:pPr eaLnBrk="1" fontAlgn="auto" hangingPunct="1">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908468440"/>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jpeg"/><Relationship Id="rId5"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 Id="rId3" Type="http://schemas.openxmlformats.org/officeDocument/2006/relationships/hyperlink" Target="http://huttenhower.sph.harvard.edu/shortbred"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png"/><Relationship Id="rId3" Type="http://schemas.openxmlformats.org/officeDocument/2006/relationships/hyperlink" Target="http://ardb.cbcb.umd.edu"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png"/><Relationship Id="rId3" Type="http://schemas.openxmlformats.org/officeDocument/2006/relationships/hyperlink" Target="http://metaref.org"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image" Target="../media/image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1.png"/></Relationships>
</file>

<file path=ppt/slides/_rels/slide35.xml.rels><?xml version="1.0" encoding="UTF-8" standalone="yes"?>
<Relationships xmlns="http://schemas.openxmlformats.org/package/2006/relationships"><Relationship Id="rId3" Type="http://schemas.openxmlformats.org/officeDocument/2006/relationships/image" Target="../media/image52.png"/><Relationship Id="rId4" Type="http://schemas.openxmlformats.org/officeDocument/2006/relationships/image" Target="../media/image53.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4.png"/></Relationships>
</file>

<file path=ppt/slides/_rels/slide37.xml.rels><?xml version="1.0" encoding="UTF-8" standalone="yes"?>
<Relationships xmlns="http://schemas.openxmlformats.org/package/2006/relationships"><Relationship Id="rId3" Type="http://schemas.openxmlformats.org/officeDocument/2006/relationships/image" Target="../media/image56.png"/><Relationship Id="rId4" Type="http://schemas.openxmlformats.org/officeDocument/2006/relationships/image" Target="../media/image57.png"/><Relationship Id="rId1" Type="http://schemas.openxmlformats.org/officeDocument/2006/relationships/slideLayout" Target="../slideLayouts/slideLayout2.xml"/><Relationship Id="rId2" Type="http://schemas.openxmlformats.org/officeDocument/2006/relationships/image" Target="../media/image5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image" Target="../media/image58.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1" Type="http://schemas.openxmlformats.org/officeDocument/2006/relationships/slideLayout" Target="../slideLayouts/slideLayout25.xml"/><Relationship Id="rId2"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46" Type="http://schemas.openxmlformats.org/officeDocument/2006/relationships/image" Target="../media/image100.jpeg"/><Relationship Id="rId47" Type="http://schemas.openxmlformats.org/officeDocument/2006/relationships/image" Target="../media/image101.png"/><Relationship Id="rId48" Type="http://schemas.openxmlformats.org/officeDocument/2006/relationships/image" Target="../media/image102.png"/><Relationship Id="rId49" Type="http://schemas.openxmlformats.org/officeDocument/2006/relationships/image" Target="../media/image103.png"/><Relationship Id="rId20" Type="http://schemas.openxmlformats.org/officeDocument/2006/relationships/image" Target="../media/image74.png"/><Relationship Id="rId21" Type="http://schemas.openxmlformats.org/officeDocument/2006/relationships/image" Target="../media/image75.jpeg"/><Relationship Id="rId22" Type="http://schemas.openxmlformats.org/officeDocument/2006/relationships/image" Target="../media/image76.gif"/><Relationship Id="rId23" Type="http://schemas.openxmlformats.org/officeDocument/2006/relationships/image" Target="../media/image77.png"/><Relationship Id="rId24" Type="http://schemas.openxmlformats.org/officeDocument/2006/relationships/image" Target="../media/image78.png"/><Relationship Id="rId25" Type="http://schemas.openxmlformats.org/officeDocument/2006/relationships/image" Target="../media/image79.jpg"/><Relationship Id="rId26" Type="http://schemas.openxmlformats.org/officeDocument/2006/relationships/image" Target="../media/image80.jpeg"/><Relationship Id="rId27" Type="http://schemas.openxmlformats.org/officeDocument/2006/relationships/image" Target="../media/image81.jpg"/><Relationship Id="rId28" Type="http://schemas.openxmlformats.org/officeDocument/2006/relationships/image" Target="../media/image82.png"/><Relationship Id="rId29" Type="http://schemas.openxmlformats.org/officeDocument/2006/relationships/image" Target="../media/image83.png"/><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59.jpg"/><Relationship Id="rId4" Type="http://schemas.openxmlformats.org/officeDocument/2006/relationships/image" Target="../media/image60.jpeg"/><Relationship Id="rId5" Type="http://schemas.openxmlformats.org/officeDocument/2006/relationships/image" Target="../media/image61.gif"/><Relationship Id="rId30" Type="http://schemas.openxmlformats.org/officeDocument/2006/relationships/image" Target="../media/image84.png"/><Relationship Id="rId31" Type="http://schemas.openxmlformats.org/officeDocument/2006/relationships/image" Target="../media/image85.jpeg"/><Relationship Id="rId32" Type="http://schemas.openxmlformats.org/officeDocument/2006/relationships/image" Target="../media/image86.png"/><Relationship Id="rId9" Type="http://schemas.openxmlformats.org/officeDocument/2006/relationships/image" Target="../media/image64.jpeg"/><Relationship Id="rId6" Type="http://schemas.openxmlformats.org/officeDocument/2006/relationships/image" Target="../media/image62.png"/><Relationship Id="rId7" Type="http://schemas.openxmlformats.org/officeDocument/2006/relationships/image" Target="../media/image63.png"/><Relationship Id="rId8" Type="http://schemas.openxmlformats.org/officeDocument/2006/relationships/image" Target="../media/image5.jpeg"/><Relationship Id="rId33" Type="http://schemas.openxmlformats.org/officeDocument/2006/relationships/image" Target="../media/image87.png"/><Relationship Id="rId34" Type="http://schemas.openxmlformats.org/officeDocument/2006/relationships/image" Target="../media/image88.png"/><Relationship Id="rId35" Type="http://schemas.openxmlformats.org/officeDocument/2006/relationships/image" Target="../media/image89.png"/><Relationship Id="rId36" Type="http://schemas.openxmlformats.org/officeDocument/2006/relationships/image" Target="../media/image90.png"/><Relationship Id="rId10" Type="http://schemas.openxmlformats.org/officeDocument/2006/relationships/image" Target="../media/image65.jpeg"/><Relationship Id="rId11" Type="http://schemas.openxmlformats.org/officeDocument/2006/relationships/image" Target="../media/image66.jpeg"/><Relationship Id="rId12" Type="http://schemas.openxmlformats.org/officeDocument/2006/relationships/image" Target="../media/image23.jpeg"/><Relationship Id="rId13" Type="http://schemas.openxmlformats.org/officeDocument/2006/relationships/image" Target="../media/image67.jpg"/><Relationship Id="rId14" Type="http://schemas.openxmlformats.org/officeDocument/2006/relationships/image" Target="../media/image68.png"/><Relationship Id="rId15" Type="http://schemas.openxmlformats.org/officeDocument/2006/relationships/image" Target="../media/image69.jpg"/><Relationship Id="rId16" Type="http://schemas.openxmlformats.org/officeDocument/2006/relationships/image" Target="../media/image70.png"/><Relationship Id="rId17" Type="http://schemas.openxmlformats.org/officeDocument/2006/relationships/image" Target="../media/image71.png"/><Relationship Id="rId18" Type="http://schemas.openxmlformats.org/officeDocument/2006/relationships/image" Target="../media/image72.gif"/><Relationship Id="rId19" Type="http://schemas.openxmlformats.org/officeDocument/2006/relationships/image" Target="../media/image73.png"/><Relationship Id="rId37" Type="http://schemas.openxmlformats.org/officeDocument/2006/relationships/image" Target="../media/image91.jpeg"/><Relationship Id="rId38" Type="http://schemas.openxmlformats.org/officeDocument/2006/relationships/image" Target="../media/image92.jpeg"/><Relationship Id="rId39" Type="http://schemas.openxmlformats.org/officeDocument/2006/relationships/image" Target="../media/image93.jpeg"/><Relationship Id="rId40" Type="http://schemas.openxmlformats.org/officeDocument/2006/relationships/image" Target="../media/image94.png"/><Relationship Id="rId41" Type="http://schemas.openxmlformats.org/officeDocument/2006/relationships/image" Target="../media/image95.png"/><Relationship Id="rId42" Type="http://schemas.openxmlformats.org/officeDocument/2006/relationships/image" Target="../media/image96.png"/><Relationship Id="rId43" Type="http://schemas.openxmlformats.org/officeDocument/2006/relationships/image" Target="../media/image97.png"/><Relationship Id="rId44" Type="http://schemas.openxmlformats.org/officeDocument/2006/relationships/image" Target="../media/image98.png"/><Relationship Id="rId45" Type="http://schemas.openxmlformats.org/officeDocument/2006/relationships/image" Target="../media/image99.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1" Type="http://schemas.openxmlformats.org/officeDocument/2006/relationships/slideLayout" Target="../slideLayouts/slideLayout25.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4.xml"/><Relationship Id="rId3"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1" Type="http://schemas.openxmlformats.org/officeDocument/2006/relationships/slideLayout" Target="../slideLayouts/slideLayout25.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6" Type="http://schemas.microsoft.com/office/2007/relationships/hdphoto" Target="../media/hdphoto1.wdp"/><Relationship Id="rId7" Type="http://schemas.openxmlformats.org/officeDocument/2006/relationships/chart" Target="../charts/chart1.xml"/><Relationship Id="rId8" Type="http://schemas.openxmlformats.org/officeDocument/2006/relationships/image" Target="../media/image21.png"/><Relationship Id="rId9"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2057400"/>
            <a:ext cx="7772400" cy="1143000"/>
          </a:xfrm>
        </p:spPr>
        <p:txBody>
          <a:bodyPr/>
          <a:lstStyle/>
          <a:p>
            <a:r>
              <a:rPr lang="en-US" sz="2800" b="1" dirty="0" err="1" smtClean="0"/>
              <a:t>Meta’omic</a:t>
            </a:r>
            <a:r>
              <a:rPr lang="en-US" sz="2800" b="1" dirty="0" smtClean="0"/>
              <a:t> functional profiling with </a:t>
            </a:r>
            <a:r>
              <a:rPr lang="en-US" sz="2800" b="1" dirty="0" err="1" smtClean="0"/>
              <a:t>ShortBRED</a:t>
            </a:r>
            <a:endParaRPr lang="en-US" sz="2800" dirty="0"/>
          </a:p>
        </p:txBody>
      </p:sp>
      <p:sp>
        <p:nvSpPr>
          <p:cNvPr id="3" name="Subtitle 2"/>
          <p:cNvSpPr>
            <a:spLocks noGrp="1"/>
          </p:cNvSpPr>
          <p:nvPr>
            <p:ph type="subTitle" idx="1"/>
          </p:nvPr>
        </p:nvSpPr>
        <p:spPr>
          <a:xfrm>
            <a:off x="1905000" y="3810000"/>
            <a:ext cx="6400800" cy="1752600"/>
          </a:xfrm>
        </p:spPr>
        <p:txBody>
          <a:bodyPr/>
          <a:lstStyle/>
          <a:p>
            <a:r>
              <a:rPr lang="en-US" sz="2000" dirty="0" smtClean="0"/>
              <a:t>Curtis Huttenhower</a:t>
            </a:r>
          </a:p>
          <a:p>
            <a:endParaRPr lang="en-US" sz="2000" dirty="0" smtClean="0"/>
          </a:p>
          <a:p>
            <a:endParaRPr lang="en-US" sz="2000" dirty="0" smtClean="0"/>
          </a:p>
          <a:p>
            <a:r>
              <a:rPr lang="en-US" sz="2000" dirty="0" smtClean="0"/>
              <a:t>09-19-15</a:t>
            </a:r>
          </a:p>
        </p:txBody>
      </p:sp>
      <p:pic>
        <p:nvPicPr>
          <p:cNvPr id="12" name="Picture 2"/>
          <p:cNvPicPr>
            <a:picLocks noChangeAspect="1" noChangeArrowheads="1"/>
          </p:cNvPicPr>
          <p:nvPr/>
        </p:nvPicPr>
        <p:blipFill>
          <a:blip r:embed="rId2" cstate="print"/>
          <a:srcRect/>
          <a:stretch>
            <a:fillRect/>
          </a:stretch>
        </p:blipFill>
        <p:spPr bwMode="auto">
          <a:xfrm>
            <a:off x="1219200" y="5382399"/>
            <a:ext cx="718074" cy="836613"/>
          </a:xfrm>
          <a:prstGeom prst="rect">
            <a:avLst/>
          </a:prstGeom>
          <a:noFill/>
          <a:ln w="9525">
            <a:noFill/>
            <a:miter lim="800000"/>
            <a:headEnd/>
            <a:tailEnd/>
          </a:ln>
          <a:effectLst/>
        </p:spPr>
      </p:pic>
      <p:pic>
        <p:nvPicPr>
          <p:cNvPr id="14" name="Picture 9"/>
          <p:cNvPicPr>
            <a:picLocks noChangeAspect="1" noChangeArrowheads="1"/>
          </p:cNvPicPr>
          <p:nvPr/>
        </p:nvPicPr>
        <p:blipFill>
          <a:blip r:embed="rId3" cstate="print"/>
          <a:srcRect/>
          <a:stretch>
            <a:fillRect/>
          </a:stretch>
        </p:blipFill>
        <p:spPr bwMode="auto">
          <a:xfrm>
            <a:off x="76200" y="5229999"/>
            <a:ext cx="1012987" cy="990600"/>
          </a:xfrm>
          <a:prstGeom prst="rect">
            <a:avLst/>
          </a:prstGeom>
          <a:noFill/>
          <a:ln w="9525">
            <a:noFill/>
            <a:miter lim="800000"/>
            <a:headEnd/>
            <a:tailEnd/>
          </a:ln>
          <a:effectLst/>
        </p:spPr>
      </p:pic>
      <p:sp>
        <p:nvSpPr>
          <p:cNvPr id="15" name="TextBox 14"/>
          <p:cNvSpPr txBox="1"/>
          <p:nvPr/>
        </p:nvSpPr>
        <p:spPr>
          <a:xfrm>
            <a:off x="0" y="6211669"/>
            <a:ext cx="3456445" cy="646331"/>
          </a:xfrm>
          <a:prstGeom prst="rect">
            <a:avLst/>
          </a:prstGeom>
          <a:noFill/>
        </p:spPr>
        <p:txBody>
          <a:bodyPr wrap="none" rtlCol="0">
            <a:spAutoFit/>
          </a:bodyPr>
          <a:lstStyle/>
          <a:p>
            <a:r>
              <a:rPr lang="en-US" sz="1800" dirty="0" smtClean="0">
                <a:solidFill>
                  <a:schemeClr val="accent1"/>
                </a:solidFill>
              </a:rPr>
              <a:t>Harvard School of Public Health</a:t>
            </a:r>
          </a:p>
          <a:p>
            <a:r>
              <a:rPr lang="en-US" sz="1800" dirty="0" smtClean="0">
                <a:solidFill>
                  <a:schemeClr val="accent1"/>
                </a:solidFill>
              </a:rPr>
              <a:t>Department of Biostatistics</a:t>
            </a:r>
          </a:p>
        </p:txBody>
      </p:sp>
      <p:pic>
        <p:nvPicPr>
          <p:cNvPr id="8" name="Picture 1" descr="C:\Documents and Settings\chuttenh\My Documents\My Dropbox\hg\share\logos\broad.jpg"/>
          <p:cNvPicPr>
            <a:picLocks noChangeAspect="1" noChangeArrowheads="1"/>
          </p:cNvPicPr>
          <p:nvPr/>
        </p:nvPicPr>
        <p:blipFill>
          <a:blip r:embed="rId4" cstate="print"/>
          <a:srcRect/>
          <a:stretch>
            <a:fillRect/>
          </a:stretch>
        </p:blipFill>
        <p:spPr bwMode="auto">
          <a:xfrm>
            <a:off x="6932852" y="6157960"/>
            <a:ext cx="2013524" cy="505729"/>
          </a:xfrm>
          <a:prstGeom prst="rect">
            <a:avLst/>
          </a:prstGeom>
          <a:noFill/>
          <a:ln w="127000">
            <a:solidFill>
              <a:schemeClr val="tx1"/>
            </a:solidFill>
            <a:miter lim="800000"/>
          </a:ln>
        </p:spPr>
      </p:pic>
      <p:pic>
        <p:nvPicPr>
          <p:cNvPr id="9" name="Picture 8" descr="Untitled.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48200" y="5715000"/>
            <a:ext cx="914740" cy="762000"/>
          </a:xfrm>
          <a:prstGeom prst="rect">
            <a:avLst/>
          </a:prstGeom>
        </p:spPr>
      </p:pic>
      <p:sp>
        <p:nvSpPr>
          <p:cNvPr id="11" name="TextBox 10"/>
          <p:cNvSpPr txBox="1"/>
          <p:nvPr/>
        </p:nvSpPr>
        <p:spPr>
          <a:xfrm>
            <a:off x="4527895" y="6488668"/>
            <a:ext cx="1249561" cy="369332"/>
          </a:xfrm>
          <a:prstGeom prst="rect">
            <a:avLst/>
          </a:prstGeom>
          <a:noFill/>
        </p:spPr>
        <p:txBody>
          <a:bodyPr wrap="none" rtlCol="0">
            <a:spAutoFit/>
          </a:bodyPr>
          <a:lstStyle/>
          <a:p>
            <a:pPr algn="ctr"/>
            <a:r>
              <a:rPr lang="en-US" sz="1800" dirty="0" smtClean="0">
                <a:solidFill>
                  <a:schemeClr val="accent2"/>
                </a:solidFill>
              </a:rPr>
              <a:t>U. Oregon</a:t>
            </a:r>
            <a:endParaRPr lang="en-US" sz="1800" dirty="0">
              <a:solidFill>
                <a:schemeClr val="accent2"/>
              </a:solidFill>
            </a:endParaRPr>
          </a:p>
        </p:txBody>
      </p:sp>
    </p:spTree>
    <p:extLst>
      <p:ext uri="{BB962C8B-B14F-4D97-AF65-F5344CB8AC3E}">
        <p14:creationId xmlns:p14="http://schemas.microsoft.com/office/powerpoint/2010/main" val="284533971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What’s there: </a:t>
            </a:r>
            <a:r>
              <a:rPr lang="en-US" sz="3600" dirty="0" err="1" smtClean="0"/>
              <a:t>ShortBRED</a:t>
            </a:r>
            <a:r>
              <a:rPr lang="en-US" sz="3600" dirty="0" smtClean="0"/>
              <a:t> algorithm</a:t>
            </a:r>
            <a:endParaRPr lang="en-US" sz="3600" dirty="0"/>
          </a:p>
        </p:txBody>
      </p:sp>
      <p:sp>
        <p:nvSpPr>
          <p:cNvPr id="3" name="Content Placeholder 2"/>
          <p:cNvSpPr>
            <a:spLocks noGrp="1"/>
          </p:cNvSpPr>
          <p:nvPr>
            <p:ph idx="1"/>
          </p:nvPr>
        </p:nvSpPr>
        <p:spPr/>
        <p:txBody>
          <a:bodyPr/>
          <a:lstStyle/>
          <a:p>
            <a:r>
              <a:rPr lang="en-US" dirty="0"/>
              <a:t>Cluster </a:t>
            </a:r>
            <a:r>
              <a:rPr lang="en-US" dirty="0" smtClean="0"/>
              <a:t>proteins of interest </a:t>
            </a:r>
            <a:r>
              <a:rPr lang="en-US" dirty="0"/>
              <a:t>into families</a:t>
            </a:r>
          </a:p>
          <a:p>
            <a:pPr lvl="1"/>
            <a:r>
              <a:rPr lang="en-US" dirty="0"/>
              <a:t>Record consensus </a:t>
            </a:r>
            <a:r>
              <a:rPr lang="en-US" dirty="0" smtClean="0"/>
              <a:t>sequences</a:t>
            </a:r>
          </a:p>
          <a:p>
            <a:pPr lvl="1"/>
            <a:endParaRPr lang="en-US" dirty="0"/>
          </a:p>
          <a:p>
            <a:r>
              <a:rPr lang="en-US" dirty="0" smtClean="0"/>
              <a:t>Identify </a:t>
            </a:r>
            <a:r>
              <a:rPr lang="en-US" dirty="0"/>
              <a:t>and </a:t>
            </a:r>
            <a:r>
              <a:rPr lang="en-US" dirty="0" smtClean="0"/>
              <a:t>common </a:t>
            </a:r>
            <a:r>
              <a:rPr lang="en-US" dirty="0"/>
              <a:t>areas </a:t>
            </a:r>
            <a:r>
              <a:rPr lang="en-US" dirty="0" smtClean="0"/>
              <a:t>among proteins</a:t>
            </a:r>
          </a:p>
          <a:p>
            <a:pPr lvl="1"/>
            <a:r>
              <a:rPr lang="en-US" dirty="0" smtClean="0"/>
              <a:t>Compared against each other</a:t>
            </a:r>
          </a:p>
          <a:p>
            <a:pPr lvl="1"/>
            <a:r>
              <a:rPr lang="en-US" dirty="0" smtClean="0"/>
              <a:t>Compared against reference database</a:t>
            </a:r>
          </a:p>
          <a:p>
            <a:pPr lvl="1"/>
            <a:r>
              <a:rPr lang="en-US" dirty="0" smtClean="0"/>
              <a:t>Remove all of these</a:t>
            </a:r>
          </a:p>
          <a:p>
            <a:pPr lvl="1"/>
            <a:endParaRPr lang="en-US" dirty="0" smtClean="0"/>
          </a:p>
          <a:p>
            <a:r>
              <a:rPr lang="en-US" dirty="0" smtClean="0"/>
              <a:t>Remaining </a:t>
            </a:r>
            <a:r>
              <a:rPr lang="en-US" dirty="0" err="1" smtClean="0"/>
              <a:t>subseqs</a:t>
            </a:r>
            <a:r>
              <a:rPr lang="en-US" dirty="0" smtClean="0"/>
              <a:t>. </a:t>
            </a:r>
            <a:r>
              <a:rPr lang="en-US" dirty="0"/>
              <a:t>uniquely </a:t>
            </a:r>
            <a:r>
              <a:rPr lang="en-US" dirty="0" smtClean="0"/>
              <a:t>ID a family</a:t>
            </a:r>
          </a:p>
          <a:p>
            <a:pPr lvl="1"/>
            <a:r>
              <a:rPr lang="en-US" dirty="0" smtClean="0"/>
              <a:t>Record these as </a:t>
            </a:r>
            <a:r>
              <a:rPr lang="en-US" dirty="0"/>
              <a:t>markers for </a:t>
            </a:r>
            <a:r>
              <a:rPr lang="en-US" dirty="0" smtClean="0"/>
              <a:t>that family</a:t>
            </a:r>
            <a:endParaRPr lang="en-US" dirty="0"/>
          </a:p>
        </p:txBody>
      </p:sp>
      <p:sp>
        <p:nvSpPr>
          <p:cNvPr id="4" name="Slide Number Placeholder 3"/>
          <p:cNvSpPr>
            <a:spLocks noGrp="1"/>
          </p:cNvSpPr>
          <p:nvPr>
            <p:ph type="sldNum" sz="quarter" idx="12"/>
          </p:nvPr>
        </p:nvSpPr>
        <p:spPr/>
        <p:txBody>
          <a:bodyPr/>
          <a:lstStyle/>
          <a:p>
            <a:fld id="{C71C242F-20BE-4F6C-ABA6-9DCC8641EF60}" type="slidenum">
              <a:rPr lang="en-US" smtClean="0"/>
              <a:pPr/>
              <a:t>10</a:t>
            </a:fld>
            <a:endParaRPr lang="en-US"/>
          </a:p>
        </p:txBody>
      </p:sp>
    </p:spTree>
    <p:extLst>
      <p:ext uri="{BB962C8B-B14F-4D97-AF65-F5344CB8AC3E}">
        <p14:creationId xmlns:p14="http://schemas.microsoft.com/office/powerpoint/2010/main" val="4017800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animEffect transition="in" filter="fade">
                                      <p:cBhvr>
                                        <p:cTn id="21" dur="500"/>
                                        <p:tgtEl>
                                          <p:spTgt spid="3">
                                            <p:txEl>
                                              <p:pRg st="8" end="8"/>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9" end="9"/>
                                            </p:txEl>
                                          </p:spTgt>
                                        </p:tgtEl>
                                        <p:attrNameLst>
                                          <p:attrName>style.visibility</p:attrName>
                                        </p:attrNameLst>
                                      </p:cBhvr>
                                      <p:to>
                                        <p:strVal val="visible"/>
                                      </p:to>
                                    </p:set>
                                    <p:animEffect transition="in" filter="fade">
                                      <p:cBhvr>
                                        <p:cTn id="24"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bwMode="auto">
          <a:xfrm>
            <a:off x="0" y="1828800"/>
            <a:ext cx="9144000" cy="396240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2" name="Title 1"/>
          <p:cNvSpPr>
            <a:spLocks noGrp="1"/>
          </p:cNvSpPr>
          <p:nvPr>
            <p:ph type="title"/>
          </p:nvPr>
        </p:nvSpPr>
        <p:spPr/>
        <p:txBody>
          <a:bodyPr/>
          <a:lstStyle/>
          <a:p>
            <a:r>
              <a:rPr lang="en-US" sz="3600" dirty="0" smtClean="0"/>
              <a:t>What’s there: </a:t>
            </a:r>
            <a:r>
              <a:rPr lang="en-US" sz="3600" dirty="0" err="1" smtClean="0"/>
              <a:t>ShortBRED</a:t>
            </a:r>
            <a:r>
              <a:rPr lang="en-US" sz="3600" dirty="0" smtClean="0"/>
              <a:t/>
            </a:r>
            <a:br>
              <a:rPr lang="en-US" sz="3600" dirty="0" smtClean="0"/>
            </a:br>
            <a:r>
              <a:rPr lang="en-US" sz="3600" dirty="0" smtClean="0"/>
              <a:t>marker identification</a:t>
            </a:r>
            <a:endParaRPr lang="en-US" sz="3600" dirty="0"/>
          </a:p>
        </p:txBody>
      </p:sp>
      <p:sp>
        <p:nvSpPr>
          <p:cNvPr id="4" name="Slide Number Placeholder 3"/>
          <p:cNvSpPr>
            <a:spLocks noGrp="1"/>
          </p:cNvSpPr>
          <p:nvPr>
            <p:ph type="sldNum" sz="quarter" idx="12"/>
          </p:nvPr>
        </p:nvSpPr>
        <p:spPr/>
        <p:txBody>
          <a:bodyPr/>
          <a:lstStyle/>
          <a:p>
            <a:fld id="{C71C242F-20BE-4F6C-ABA6-9DCC8641EF60}" type="slidenum">
              <a:rPr lang="en-US" smtClean="0"/>
              <a:pPr/>
              <a:t>11</a:t>
            </a:fld>
            <a:endParaRPr lang="en-US"/>
          </a:p>
        </p:txBody>
      </p:sp>
      <p:sp>
        <p:nvSpPr>
          <p:cNvPr id="5" name="TextBox 4"/>
          <p:cNvSpPr txBox="1"/>
          <p:nvPr/>
        </p:nvSpPr>
        <p:spPr>
          <a:xfrm>
            <a:off x="157215" y="2974068"/>
            <a:ext cx="1159292" cy="707886"/>
          </a:xfrm>
          <a:prstGeom prst="rect">
            <a:avLst/>
          </a:prstGeom>
          <a:noFill/>
        </p:spPr>
        <p:txBody>
          <a:bodyPr wrap="none" rtlCol="0">
            <a:spAutoFit/>
          </a:bodyPr>
          <a:lstStyle/>
          <a:p>
            <a:pPr algn="ctr"/>
            <a:r>
              <a:rPr lang="en-US" sz="2000" b="1" dirty="0" smtClean="0">
                <a:solidFill>
                  <a:schemeClr val="bg1"/>
                </a:solidFill>
              </a:rPr>
              <a:t>Prots of</a:t>
            </a:r>
          </a:p>
          <a:p>
            <a:pPr algn="ctr"/>
            <a:r>
              <a:rPr lang="en-US" sz="2000" b="1" dirty="0" smtClean="0">
                <a:solidFill>
                  <a:schemeClr val="bg1"/>
                </a:solidFill>
              </a:rPr>
              <a:t>interest</a:t>
            </a:r>
            <a:endParaRPr lang="en-US" sz="2000" b="1" dirty="0">
              <a:solidFill>
                <a:schemeClr val="bg1"/>
              </a:solidFill>
            </a:endParaRPr>
          </a:p>
        </p:txBody>
      </p:sp>
      <p:sp>
        <p:nvSpPr>
          <p:cNvPr id="6" name="TextBox 5"/>
          <p:cNvSpPr txBox="1"/>
          <p:nvPr/>
        </p:nvSpPr>
        <p:spPr>
          <a:xfrm>
            <a:off x="1326635" y="2981325"/>
            <a:ext cx="1424989" cy="707886"/>
          </a:xfrm>
          <a:prstGeom prst="rect">
            <a:avLst/>
          </a:prstGeom>
          <a:noFill/>
        </p:spPr>
        <p:txBody>
          <a:bodyPr wrap="none" rtlCol="0">
            <a:spAutoFit/>
          </a:bodyPr>
          <a:lstStyle/>
          <a:p>
            <a:pPr algn="ctr"/>
            <a:r>
              <a:rPr lang="en-US" sz="2000" b="1" dirty="0" smtClean="0">
                <a:solidFill>
                  <a:schemeClr val="bg1"/>
                </a:solidFill>
              </a:rPr>
              <a:t>Reference</a:t>
            </a:r>
          </a:p>
          <a:p>
            <a:pPr algn="ctr"/>
            <a:r>
              <a:rPr lang="en-US" sz="2000" b="1" dirty="0" smtClean="0">
                <a:solidFill>
                  <a:schemeClr val="bg1"/>
                </a:solidFill>
              </a:rPr>
              <a:t>database</a:t>
            </a:r>
            <a:endParaRPr lang="en-US" sz="2000" b="1" dirty="0">
              <a:solidFill>
                <a:schemeClr val="bg1"/>
              </a:solidFill>
            </a:endParaRPr>
          </a:p>
        </p:txBody>
      </p:sp>
      <p:sp>
        <p:nvSpPr>
          <p:cNvPr id="7" name="TextBox 6"/>
          <p:cNvSpPr txBox="1"/>
          <p:nvPr/>
        </p:nvSpPr>
        <p:spPr>
          <a:xfrm>
            <a:off x="543984" y="5309050"/>
            <a:ext cx="1646605" cy="400110"/>
          </a:xfrm>
          <a:prstGeom prst="rect">
            <a:avLst/>
          </a:prstGeom>
          <a:noFill/>
        </p:spPr>
        <p:txBody>
          <a:bodyPr wrap="none" rtlCol="0">
            <a:spAutoFit/>
          </a:bodyPr>
          <a:lstStyle/>
          <a:p>
            <a:pPr algn="ctr"/>
            <a:r>
              <a:rPr lang="en-US" sz="2000" b="1" dirty="0" smtClean="0">
                <a:solidFill>
                  <a:schemeClr val="bg1"/>
                </a:solidFill>
              </a:rPr>
              <a:t>True Marker</a:t>
            </a:r>
            <a:endParaRPr lang="en-US" sz="2000" b="1" dirty="0">
              <a:solidFill>
                <a:schemeClr val="bg1"/>
              </a:solidFill>
            </a:endParaRPr>
          </a:p>
        </p:txBody>
      </p:sp>
      <p:sp>
        <p:nvSpPr>
          <p:cNvPr id="8" name="TextBox 7"/>
          <p:cNvSpPr txBox="1"/>
          <p:nvPr/>
        </p:nvSpPr>
        <p:spPr>
          <a:xfrm>
            <a:off x="3545587" y="5314495"/>
            <a:ext cx="2172390" cy="400110"/>
          </a:xfrm>
          <a:prstGeom prst="rect">
            <a:avLst/>
          </a:prstGeom>
          <a:noFill/>
        </p:spPr>
        <p:txBody>
          <a:bodyPr wrap="none" rtlCol="0">
            <a:spAutoFit/>
          </a:bodyPr>
          <a:lstStyle/>
          <a:p>
            <a:pPr algn="ctr"/>
            <a:r>
              <a:rPr lang="en-US" sz="2000" b="1" dirty="0" smtClean="0">
                <a:solidFill>
                  <a:schemeClr val="bg1"/>
                </a:solidFill>
              </a:rPr>
              <a:t>Junction Marker</a:t>
            </a:r>
            <a:endParaRPr lang="en-US" sz="2000" b="1" dirty="0">
              <a:solidFill>
                <a:schemeClr val="bg1"/>
              </a:solidFill>
            </a:endParaRPr>
          </a:p>
        </p:txBody>
      </p:sp>
      <p:sp>
        <p:nvSpPr>
          <p:cNvPr id="9" name="TextBox 8"/>
          <p:cNvSpPr txBox="1"/>
          <p:nvPr/>
        </p:nvSpPr>
        <p:spPr>
          <a:xfrm>
            <a:off x="6895727" y="5311771"/>
            <a:ext cx="1813317" cy="400110"/>
          </a:xfrm>
          <a:prstGeom prst="rect">
            <a:avLst/>
          </a:prstGeom>
          <a:noFill/>
        </p:spPr>
        <p:txBody>
          <a:bodyPr wrap="none" rtlCol="0">
            <a:spAutoFit/>
          </a:bodyPr>
          <a:lstStyle/>
          <a:p>
            <a:pPr algn="ctr"/>
            <a:r>
              <a:rPr lang="en-US" sz="2000" b="1" dirty="0" smtClean="0">
                <a:solidFill>
                  <a:schemeClr val="bg1"/>
                </a:solidFill>
              </a:rPr>
              <a:t>Quasi Marker</a:t>
            </a:r>
            <a:endParaRPr lang="en-US" sz="2000" b="1" dirty="0">
              <a:solidFill>
                <a:schemeClr val="bg1"/>
              </a:solidFill>
            </a:endParaRPr>
          </a:p>
        </p:txBody>
      </p:sp>
      <p:sp>
        <p:nvSpPr>
          <p:cNvPr id="10" name="TextBox 9"/>
          <p:cNvSpPr txBox="1"/>
          <p:nvPr/>
        </p:nvSpPr>
        <p:spPr>
          <a:xfrm>
            <a:off x="3603650" y="2974067"/>
            <a:ext cx="1609585" cy="707886"/>
          </a:xfrm>
          <a:prstGeom prst="rect">
            <a:avLst/>
          </a:prstGeom>
          <a:noFill/>
        </p:spPr>
        <p:txBody>
          <a:bodyPr wrap="none" rtlCol="0">
            <a:spAutoFit/>
          </a:bodyPr>
          <a:lstStyle/>
          <a:p>
            <a:pPr algn="ctr"/>
            <a:r>
              <a:rPr lang="en-US" sz="2000" b="1" dirty="0" smtClean="0">
                <a:solidFill>
                  <a:schemeClr val="bg1"/>
                </a:solidFill>
              </a:rPr>
              <a:t>Cluster into</a:t>
            </a:r>
          </a:p>
          <a:p>
            <a:pPr algn="ctr"/>
            <a:r>
              <a:rPr lang="en-US" sz="2000" b="1" dirty="0" smtClean="0">
                <a:solidFill>
                  <a:schemeClr val="bg1"/>
                </a:solidFill>
              </a:rPr>
              <a:t>families</a:t>
            </a:r>
          </a:p>
        </p:txBody>
      </p:sp>
      <p:sp>
        <p:nvSpPr>
          <p:cNvPr id="11" name="TextBox 10"/>
          <p:cNvSpPr txBox="1"/>
          <p:nvPr/>
        </p:nvSpPr>
        <p:spPr>
          <a:xfrm>
            <a:off x="6593512" y="2981325"/>
            <a:ext cx="2251037" cy="707886"/>
          </a:xfrm>
          <a:prstGeom prst="rect">
            <a:avLst/>
          </a:prstGeom>
          <a:noFill/>
        </p:spPr>
        <p:txBody>
          <a:bodyPr wrap="none" rtlCol="0">
            <a:spAutoFit/>
          </a:bodyPr>
          <a:lstStyle/>
          <a:p>
            <a:pPr algn="ctr"/>
            <a:r>
              <a:rPr lang="en-US" sz="2000" b="1" dirty="0" smtClean="0">
                <a:solidFill>
                  <a:schemeClr val="bg1"/>
                </a:solidFill>
              </a:rPr>
              <a:t>Identify short,</a:t>
            </a:r>
          </a:p>
          <a:p>
            <a:pPr algn="ctr"/>
            <a:r>
              <a:rPr lang="en-US" sz="2000" b="1" dirty="0" smtClean="0">
                <a:solidFill>
                  <a:schemeClr val="bg1"/>
                </a:solidFill>
              </a:rPr>
              <a:t>common regions</a:t>
            </a:r>
            <a:endParaRPr lang="en-US" sz="2000" b="1" dirty="0">
              <a:solidFill>
                <a:schemeClr val="bg1"/>
              </a:solidFill>
            </a:endParaRPr>
          </a:p>
        </p:txBody>
      </p:sp>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215" y="1981200"/>
            <a:ext cx="3067050" cy="100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2085974"/>
            <a:ext cx="2647950"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0775" y="2111374"/>
            <a:ext cx="2943225" cy="65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65688" y="3852182"/>
            <a:ext cx="6496050" cy="16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8397" y="4283982"/>
            <a:ext cx="2276475"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90951" y="4283982"/>
            <a:ext cx="2276475"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22338" y="4280807"/>
            <a:ext cx="2276475"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18967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bwMode="auto">
          <a:xfrm>
            <a:off x="0" y="1828800"/>
            <a:ext cx="9144000" cy="396240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2" name="Title 1"/>
          <p:cNvSpPr>
            <a:spLocks noGrp="1"/>
          </p:cNvSpPr>
          <p:nvPr>
            <p:ph type="title"/>
          </p:nvPr>
        </p:nvSpPr>
        <p:spPr/>
        <p:txBody>
          <a:bodyPr/>
          <a:lstStyle/>
          <a:p>
            <a:r>
              <a:rPr lang="en-US" sz="3600" dirty="0" smtClean="0"/>
              <a:t>What’s there: </a:t>
            </a:r>
            <a:r>
              <a:rPr lang="en-US" sz="3600" dirty="0" err="1" smtClean="0"/>
              <a:t>ShortBRED</a:t>
            </a:r>
            <a:r>
              <a:rPr lang="en-US" sz="3600" dirty="0" smtClean="0"/>
              <a:t/>
            </a:r>
            <a:br>
              <a:rPr lang="en-US" sz="3600" dirty="0" smtClean="0"/>
            </a:br>
            <a:r>
              <a:rPr lang="en-US" sz="3600" dirty="0" smtClean="0"/>
              <a:t>family quantification</a:t>
            </a:r>
            <a:endParaRPr lang="en-US" sz="3600" dirty="0"/>
          </a:p>
        </p:txBody>
      </p:sp>
      <p:sp>
        <p:nvSpPr>
          <p:cNvPr id="4" name="Slide Number Placeholder 3"/>
          <p:cNvSpPr>
            <a:spLocks noGrp="1"/>
          </p:cNvSpPr>
          <p:nvPr>
            <p:ph type="sldNum" sz="quarter" idx="12"/>
          </p:nvPr>
        </p:nvSpPr>
        <p:spPr/>
        <p:txBody>
          <a:bodyPr/>
          <a:lstStyle/>
          <a:p>
            <a:fld id="{C71C242F-20BE-4F6C-ABA6-9DCC8641EF60}" type="slidenum">
              <a:rPr lang="en-US" smtClean="0"/>
              <a:pPr/>
              <a:t>12</a:t>
            </a:fld>
            <a:endParaRPr lang="en-US"/>
          </a:p>
        </p:txBody>
      </p:sp>
      <p:sp>
        <p:nvSpPr>
          <p:cNvPr id="5" name="TextBox 4"/>
          <p:cNvSpPr txBox="1"/>
          <p:nvPr/>
        </p:nvSpPr>
        <p:spPr>
          <a:xfrm>
            <a:off x="246783" y="3757386"/>
            <a:ext cx="1752353" cy="707886"/>
          </a:xfrm>
          <a:prstGeom prst="rect">
            <a:avLst/>
          </a:prstGeom>
          <a:noFill/>
        </p:spPr>
        <p:txBody>
          <a:bodyPr wrap="none" rtlCol="0">
            <a:spAutoFit/>
          </a:bodyPr>
          <a:lstStyle/>
          <a:p>
            <a:pPr algn="ctr"/>
            <a:r>
              <a:rPr lang="en-US" sz="2000" b="1" dirty="0" err="1" smtClean="0">
                <a:solidFill>
                  <a:srgbClr val="000000"/>
                </a:solidFill>
              </a:rPr>
              <a:t>Metagenome</a:t>
            </a:r>
            <a:endParaRPr lang="en-US" sz="2000" b="1" dirty="0" smtClean="0">
              <a:solidFill>
                <a:srgbClr val="000000"/>
              </a:solidFill>
            </a:endParaRPr>
          </a:p>
          <a:p>
            <a:pPr algn="ctr"/>
            <a:r>
              <a:rPr lang="en-US" sz="2000" b="1" dirty="0" smtClean="0">
                <a:solidFill>
                  <a:srgbClr val="000000"/>
                </a:solidFill>
              </a:rPr>
              <a:t>reads</a:t>
            </a:r>
            <a:endParaRPr lang="en-US" sz="2000" b="1" dirty="0">
              <a:solidFill>
                <a:srgbClr val="000000"/>
              </a:solidFill>
            </a:endParaRPr>
          </a:p>
        </p:txBody>
      </p:sp>
      <p:sp>
        <p:nvSpPr>
          <p:cNvPr id="6" name="TextBox 5"/>
          <p:cNvSpPr txBox="1"/>
          <p:nvPr/>
        </p:nvSpPr>
        <p:spPr>
          <a:xfrm>
            <a:off x="1676400" y="4092714"/>
            <a:ext cx="1581032" cy="707886"/>
          </a:xfrm>
          <a:prstGeom prst="rect">
            <a:avLst/>
          </a:prstGeom>
          <a:noFill/>
        </p:spPr>
        <p:txBody>
          <a:bodyPr wrap="none" rtlCol="0">
            <a:spAutoFit/>
          </a:bodyPr>
          <a:lstStyle/>
          <a:p>
            <a:pPr algn="ctr"/>
            <a:r>
              <a:rPr lang="en-US" sz="2000" b="1" dirty="0" smtClean="0">
                <a:solidFill>
                  <a:srgbClr val="000000"/>
                </a:solidFill>
              </a:rPr>
              <a:t>ShortBRED</a:t>
            </a:r>
          </a:p>
          <a:p>
            <a:pPr algn="ctr"/>
            <a:r>
              <a:rPr lang="en-US" sz="2000" b="1" dirty="0" smtClean="0">
                <a:solidFill>
                  <a:srgbClr val="000000"/>
                </a:solidFill>
              </a:rPr>
              <a:t>markers</a:t>
            </a:r>
            <a:endParaRPr lang="en-US" sz="2000" b="1" dirty="0">
              <a:solidFill>
                <a:srgbClr val="000000"/>
              </a:solidFill>
            </a:endParaRPr>
          </a:p>
        </p:txBody>
      </p:sp>
      <p:sp>
        <p:nvSpPr>
          <p:cNvPr id="7" name="TextBox 6"/>
          <p:cNvSpPr txBox="1"/>
          <p:nvPr/>
        </p:nvSpPr>
        <p:spPr>
          <a:xfrm>
            <a:off x="3624283" y="3757386"/>
            <a:ext cx="2787943" cy="707886"/>
          </a:xfrm>
          <a:prstGeom prst="rect">
            <a:avLst/>
          </a:prstGeom>
          <a:noFill/>
        </p:spPr>
        <p:txBody>
          <a:bodyPr wrap="none" rtlCol="0">
            <a:spAutoFit/>
          </a:bodyPr>
          <a:lstStyle/>
          <a:p>
            <a:pPr algn="ctr"/>
            <a:r>
              <a:rPr lang="en-US" sz="2000" b="1" dirty="0" smtClean="0">
                <a:solidFill>
                  <a:srgbClr val="000000"/>
                </a:solidFill>
              </a:rPr>
              <a:t>Translated search for</a:t>
            </a:r>
          </a:p>
          <a:p>
            <a:pPr algn="ctr"/>
            <a:r>
              <a:rPr lang="en-US" sz="2000" b="1" dirty="0" smtClean="0">
                <a:solidFill>
                  <a:srgbClr val="000000"/>
                </a:solidFill>
              </a:rPr>
              <a:t>high ID hits</a:t>
            </a:r>
          </a:p>
        </p:txBody>
      </p:sp>
      <p:sp>
        <p:nvSpPr>
          <p:cNvPr id="8" name="TextBox 7"/>
          <p:cNvSpPr txBox="1"/>
          <p:nvPr/>
        </p:nvSpPr>
        <p:spPr>
          <a:xfrm>
            <a:off x="7103622" y="3757386"/>
            <a:ext cx="1681220" cy="1015663"/>
          </a:xfrm>
          <a:prstGeom prst="rect">
            <a:avLst/>
          </a:prstGeom>
          <a:noFill/>
        </p:spPr>
        <p:txBody>
          <a:bodyPr wrap="none" rtlCol="0">
            <a:spAutoFit/>
          </a:bodyPr>
          <a:lstStyle/>
          <a:p>
            <a:pPr algn="ctr"/>
            <a:r>
              <a:rPr lang="en-US" sz="2000" b="1" dirty="0" smtClean="0">
                <a:solidFill>
                  <a:srgbClr val="000000"/>
                </a:solidFill>
              </a:rPr>
              <a:t>Normalize</a:t>
            </a:r>
          </a:p>
          <a:p>
            <a:pPr algn="ctr"/>
            <a:r>
              <a:rPr lang="en-US" sz="2000" b="1" dirty="0" smtClean="0">
                <a:solidFill>
                  <a:srgbClr val="000000"/>
                </a:solidFill>
              </a:rPr>
              <a:t> relative</a:t>
            </a:r>
            <a:br>
              <a:rPr lang="en-US" sz="2000" b="1" dirty="0" smtClean="0">
                <a:solidFill>
                  <a:srgbClr val="000000"/>
                </a:solidFill>
              </a:rPr>
            </a:br>
            <a:r>
              <a:rPr lang="en-US" sz="2000" b="1" dirty="0" smtClean="0">
                <a:solidFill>
                  <a:srgbClr val="000000"/>
                </a:solidFill>
              </a:rPr>
              <a:t>abundances</a:t>
            </a: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370" y="2816225"/>
            <a:ext cx="2686050"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2803525"/>
            <a:ext cx="3343275"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04998" y="2728686"/>
            <a:ext cx="1028700"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924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What’s there: </a:t>
            </a:r>
            <a:r>
              <a:rPr lang="en-US" sz="3600" dirty="0" err="1" smtClean="0"/>
              <a:t>ShortBRED’s</a:t>
            </a:r>
            <a:r>
              <a:rPr lang="en-US" sz="3600" dirty="0" smtClean="0"/>
              <a:t> fast</a:t>
            </a:r>
            <a:endParaRPr lang="en-US" sz="3600" dirty="0"/>
          </a:p>
        </p:txBody>
      </p:sp>
      <p:sp>
        <p:nvSpPr>
          <p:cNvPr id="4" name="Slide Number Placeholder 3"/>
          <p:cNvSpPr>
            <a:spLocks noGrp="1"/>
          </p:cNvSpPr>
          <p:nvPr>
            <p:ph type="sldNum" sz="quarter" idx="12"/>
          </p:nvPr>
        </p:nvSpPr>
        <p:spPr/>
        <p:txBody>
          <a:bodyPr/>
          <a:lstStyle/>
          <a:p>
            <a:fld id="{C71C242F-20BE-4F6C-ABA6-9DCC8641EF60}" type="slidenum">
              <a:rPr lang="en-US" smtClean="0"/>
              <a:pPr/>
              <a:t>13</a:t>
            </a:fld>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854811"/>
            <a:ext cx="5548313" cy="49269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bwMode="auto">
          <a:xfrm>
            <a:off x="5943600" y="1295400"/>
            <a:ext cx="3048000" cy="1524000"/>
          </a:xfrm>
          <a:prstGeom prst="rect">
            <a:avLst/>
          </a:prstGeom>
          <a:solidFill>
            <a:schemeClr val="bg1"/>
          </a:solidFill>
          <a:ln w="63500" cap="flat" cmpd="sng" algn="ctr">
            <a:solidFill>
              <a:schemeClr val="accent1"/>
            </a:solidFill>
            <a:prstDash val="solid"/>
            <a:round/>
            <a:headEnd type="none" w="med" len="med"/>
            <a:tailEnd type="none" w="med" len="med"/>
          </a:ln>
          <a:effectLst>
            <a:outerShdw blurRad="50800" dist="38100" dir="13500000" algn="tl" rotWithShape="0">
              <a:srgbClr val="000000">
                <a:alpha val="43000"/>
              </a:srgbClr>
            </a:outerShdw>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rPr>
              <a:t>Six synthetic </a:t>
            </a:r>
            <a:r>
              <a:rPr kumimoji="0" lang="en-US" sz="1800" b="0" i="0" u="none" strike="noStrike" cap="none" normalizeH="0" baseline="0" dirty="0" err="1" smtClean="0">
                <a:ln>
                  <a:noFill/>
                </a:ln>
                <a:solidFill>
                  <a:schemeClr val="tx1"/>
                </a:solidFill>
                <a:effectLst/>
              </a:rPr>
              <a:t>metagenomes</a:t>
            </a:r>
            <a:r>
              <a:rPr kumimoji="0" lang="en-US" sz="1800" b="0" i="0" u="none" strike="noStrike" cap="none" normalizeH="0" baseline="0" dirty="0" smtClean="0">
                <a:ln>
                  <a:noFill/>
                </a:ln>
                <a:solidFill>
                  <a:schemeClr val="tx1"/>
                </a:solidFill>
                <a:effectLst/>
              </a:rPr>
              <a:t> from </a:t>
            </a:r>
            <a:r>
              <a:rPr kumimoji="0" lang="en-US" sz="1800" b="0" i="0" u="none" strike="noStrike" cap="none" normalizeH="0" baseline="0" dirty="0" err="1" smtClean="0">
                <a:ln>
                  <a:noFill/>
                </a:ln>
                <a:solidFill>
                  <a:schemeClr val="tx1"/>
                </a:solidFill>
                <a:effectLst/>
              </a:rPr>
              <a:t>GemSim</a:t>
            </a:r>
            <a:r>
              <a:rPr lang="en-US" sz="1800" dirty="0" smtClean="0"/>
              <a:t>, spiked with known proteins of interest:</a:t>
            </a:r>
          </a:p>
          <a:p>
            <a:pPr marL="0" marR="0" indent="0" algn="l" defTabSz="914400" rtl="0" eaLnBrk="0" fontAlgn="base" latinLnBrk="0" hangingPunct="0">
              <a:lnSpc>
                <a:spcPct val="100000"/>
              </a:lnSpc>
              <a:spcBef>
                <a:spcPct val="0"/>
              </a:spcBef>
              <a:spcAft>
                <a:spcPct val="0"/>
              </a:spcAft>
              <a:buClrTx/>
              <a:buSzTx/>
              <a:buFontTx/>
              <a:buNone/>
              <a:tabLst/>
            </a:pPr>
            <a:r>
              <a:rPr lang="en-US" sz="1600" dirty="0"/>
              <a:t> </a:t>
            </a:r>
            <a:r>
              <a:rPr lang="en-US" sz="1600" dirty="0" smtClean="0"/>
              <a:t> ARDB = Antibiotic Resistance</a:t>
            </a:r>
          </a:p>
          <a:p>
            <a:pPr marL="0" marR="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dirty="0">
                <a:ln>
                  <a:noFill/>
                </a:ln>
                <a:solidFill>
                  <a:schemeClr val="tx1"/>
                </a:solidFill>
                <a:effectLst/>
              </a:rPr>
              <a:t> </a:t>
            </a:r>
            <a:r>
              <a:rPr kumimoji="0" lang="en-US" sz="1600" b="0" i="0" u="none" strike="noStrike" cap="none" normalizeH="0" dirty="0" smtClean="0">
                <a:ln>
                  <a:noFill/>
                </a:ln>
                <a:solidFill>
                  <a:schemeClr val="tx1"/>
                </a:solidFill>
                <a:effectLst/>
              </a:rPr>
              <a:t> VFDB = Virulence Factors</a:t>
            </a:r>
            <a:endParaRPr kumimoji="0" lang="en-US" sz="16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296067586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What’s there: </a:t>
            </a:r>
            <a:r>
              <a:rPr lang="en-US" sz="3600" dirty="0" err="1" smtClean="0"/>
              <a:t>ShortBRED’s</a:t>
            </a:r>
            <a:r>
              <a:rPr lang="en-US" sz="3600" dirty="0" smtClean="0"/>
              <a:t> accurate</a:t>
            </a:r>
            <a:endParaRPr lang="en-US" sz="3600" dirty="0"/>
          </a:p>
        </p:txBody>
      </p:sp>
      <p:sp>
        <p:nvSpPr>
          <p:cNvPr id="4" name="Slide Number Placeholder 3"/>
          <p:cNvSpPr>
            <a:spLocks noGrp="1"/>
          </p:cNvSpPr>
          <p:nvPr>
            <p:ph type="sldNum" sz="quarter" idx="12"/>
          </p:nvPr>
        </p:nvSpPr>
        <p:spPr/>
        <p:txBody>
          <a:bodyPr/>
          <a:lstStyle/>
          <a:p>
            <a:fld id="{C71C242F-20BE-4F6C-ABA6-9DCC8641EF60}" type="slidenum">
              <a:rPr lang="en-US" smtClean="0"/>
              <a:pPr/>
              <a:t>14</a:t>
            </a:fld>
            <a:endParaRPr lang="en-US"/>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828800"/>
            <a:ext cx="6705600" cy="49895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bwMode="auto">
          <a:xfrm>
            <a:off x="5943600" y="1295400"/>
            <a:ext cx="3048000" cy="1524000"/>
          </a:xfrm>
          <a:prstGeom prst="rect">
            <a:avLst/>
          </a:prstGeom>
          <a:solidFill>
            <a:schemeClr val="bg1"/>
          </a:solidFill>
          <a:ln w="63500" cap="flat" cmpd="sng" algn="ctr">
            <a:solidFill>
              <a:schemeClr val="accent1"/>
            </a:solidFill>
            <a:prstDash val="solid"/>
            <a:round/>
            <a:headEnd type="none" w="med" len="med"/>
            <a:tailEnd type="none" w="med" len="med"/>
          </a:ln>
          <a:effectLst>
            <a:outerShdw blurRad="50800" dist="38100" dir="13500000" algn="tl" rotWithShape="0">
              <a:srgbClr val="000000">
                <a:alpha val="43000"/>
              </a:srgbClr>
            </a:outerShdw>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rPr>
              <a:t>Six synthetic </a:t>
            </a:r>
            <a:r>
              <a:rPr kumimoji="0" lang="en-US" sz="1800" b="0" i="0" u="none" strike="noStrike" cap="none" normalizeH="0" baseline="0" dirty="0" err="1" smtClean="0">
                <a:ln>
                  <a:noFill/>
                </a:ln>
                <a:solidFill>
                  <a:schemeClr val="tx1"/>
                </a:solidFill>
                <a:effectLst/>
              </a:rPr>
              <a:t>metagenomes</a:t>
            </a:r>
            <a:r>
              <a:rPr kumimoji="0" lang="en-US" sz="1800" b="0" i="0" u="none" strike="noStrike" cap="none" normalizeH="0" baseline="0" dirty="0" smtClean="0">
                <a:ln>
                  <a:noFill/>
                </a:ln>
                <a:solidFill>
                  <a:schemeClr val="tx1"/>
                </a:solidFill>
                <a:effectLst/>
              </a:rPr>
              <a:t> from </a:t>
            </a:r>
            <a:r>
              <a:rPr kumimoji="0" lang="en-US" sz="1800" b="0" i="0" u="none" strike="noStrike" cap="none" normalizeH="0" baseline="0" dirty="0" err="1" smtClean="0">
                <a:ln>
                  <a:noFill/>
                </a:ln>
                <a:solidFill>
                  <a:schemeClr val="tx1"/>
                </a:solidFill>
                <a:effectLst/>
              </a:rPr>
              <a:t>GemSim</a:t>
            </a:r>
            <a:r>
              <a:rPr lang="en-US" sz="1800" dirty="0" smtClean="0"/>
              <a:t>, spiked with known proteins of interest:</a:t>
            </a:r>
          </a:p>
          <a:p>
            <a:pPr marL="0" marR="0" indent="0" algn="l" defTabSz="914400" rtl="0" eaLnBrk="0" fontAlgn="base" latinLnBrk="0" hangingPunct="0">
              <a:lnSpc>
                <a:spcPct val="100000"/>
              </a:lnSpc>
              <a:spcBef>
                <a:spcPct val="0"/>
              </a:spcBef>
              <a:spcAft>
                <a:spcPct val="0"/>
              </a:spcAft>
              <a:buClrTx/>
              <a:buSzTx/>
              <a:buFontTx/>
              <a:buNone/>
              <a:tabLst/>
            </a:pPr>
            <a:r>
              <a:rPr lang="en-US" sz="1600" dirty="0"/>
              <a:t> </a:t>
            </a:r>
            <a:r>
              <a:rPr lang="en-US" sz="1600" dirty="0" smtClean="0"/>
              <a:t> ARDB = Antibiotic Resistance</a:t>
            </a:r>
          </a:p>
          <a:p>
            <a:pPr marL="0" marR="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dirty="0">
                <a:ln>
                  <a:noFill/>
                </a:ln>
                <a:solidFill>
                  <a:schemeClr val="tx1"/>
                </a:solidFill>
                <a:effectLst/>
              </a:rPr>
              <a:t> </a:t>
            </a:r>
            <a:r>
              <a:rPr kumimoji="0" lang="en-US" sz="1600" b="0" i="0" u="none" strike="noStrike" cap="none" normalizeH="0" dirty="0" smtClean="0">
                <a:ln>
                  <a:noFill/>
                </a:ln>
                <a:solidFill>
                  <a:schemeClr val="tx1"/>
                </a:solidFill>
                <a:effectLst/>
              </a:rPr>
              <a:t> VFDB = Virulence Factors</a:t>
            </a:r>
            <a:endParaRPr kumimoji="0" lang="en-US" sz="16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741611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Setup notes reminder</a:t>
            </a:r>
            <a:endParaRPr lang="en-US" dirty="0"/>
          </a:p>
        </p:txBody>
      </p:sp>
      <p:sp>
        <p:nvSpPr>
          <p:cNvPr id="3" name="Content Placeholder 2"/>
          <p:cNvSpPr>
            <a:spLocks noGrp="1"/>
          </p:cNvSpPr>
          <p:nvPr>
            <p:ph idx="1"/>
          </p:nvPr>
        </p:nvSpPr>
        <p:spPr/>
        <p:txBody>
          <a:bodyPr/>
          <a:lstStyle/>
          <a:p>
            <a:r>
              <a:rPr lang="en-US" dirty="0" smtClean="0"/>
              <a:t>Slides with </a:t>
            </a:r>
            <a:r>
              <a:rPr lang="en-US" dirty="0" smtClean="0">
                <a:solidFill>
                  <a:srgbClr val="46A04A"/>
                </a:solidFill>
              </a:rPr>
              <a:t>green titles or text </a:t>
            </a:r>
            <a:r>
              <a:rPr lang="en-US" dirty="0" smtClean="0"/>
              <a:t>include instructions not needed today, but useful for your own analyses</a:t>
            </a:r>
          </a:p>
          <a:p>
            <a:r>
              <a:rPr lang="en-US" dirty="0" smtClean="0"/>
              <a:t>Keep an eye out for </a:t>
            </a:r>
            <a:r>
              <a:rPr lang="en-US" dirty="0" smtClean="0">
                <a:solidFill>
                  <a:srgbClr val="C82020"/>
                </a:solidFill>
              </a:rPr>
              <a:t>red warnings</a:t>
            </a:r>
            <a:r>
              <a:rPr lang="en-US" dirty="0" smtClean="0"/>
              <a:t> of particular importance</a:t>
            </a:r>
          </a:p>
          <a:p>
            <a:r>
              <a:rPr lang="en-US" dirty="0" smtClean="0"/>
              <a:t>Command lines and program/file names appear in a </a:t>
            </a:r>
            <a:r>
              <a:rPr lang="en-US" b="1" dirty="0" err="1" smtClean="0">
                <a:latin typeface="Courier New"/>
                <a:cs typeface="Courier New"/>
              </a:rPr>
              <a:t>monospaced</a:t>
            </a:r>
            <a:r>
              <a:rPr lang="en-US" b="1" dirty="0" smtClean="0">
                <a:latin typeface="Courier New"/>
                <a:cs typeface="Courier New"/>
              </a:rPr>
              <a:t> font</a:t>
            </a:r>
            <a:r>
              <a:rPr lang="en-US" dirty="0" smtClean="0"/>
              <a:t>.</a:t>
            </a:r>
          </a:p>
          <a:p>
            <a:r>
              <a:rPr lang="en-US" dirty="0" smtClean="0"/>
              <a:t>Commands you should specifically copy/paste are in </a:t>
            </a:r>
            <a:r>
              <a:rPr lang="en-US" b="1" dirty="0" err="1" smtClean="0">
                <a:solidFill>
                  <a:srgbClr val="3366FF"/>
                </a:solidFill>
                <a:latin typeface="Courier New"/>
                <a:cs typeface="Courier New"/>
              </a:rPr>
              <a:t>monospaced</a:t>
            </a:r>
            <a:r>
              <a:rPr lang="en-US" b="1" dirty="0" smtClean="0">
                <a:solidFill>
                  <a:srgbClr val="3366FF"/>
                </a:solidFill>
                <a:latin typeface="Courier New"/>
                <a:cs typeface="Courier New"/>
              </a:rPr>
              <a:t> bold blue</a:t>
            </a:r>
            <a:r>
              <a:rPr lang="en-US" dirty="0" smtClean="0"/>
              <a:t>.</a:t>
            </a:r>
            <a:endParaRPr lang="en-US" dirty="0"/>
          </a:p>
        </p:txBody>
      </p:sp>
      <p:sp>
        <p:nvSpPr>
          <p:cNvPr id="4" name="Slide Number Placeholder 3"/>
          <p:cNvSpPr>
            <a:spLocks noGrp="1"/>
          </p:cNvSpPr>
          <p:nvPr>
            <p:ph type="sldNum" sz="quarter" idx="12"/>
          </p:nvPr>
        </p:nvSpPr>
        <p:spPr/>
        <p:txBody>
          <a:bodyPr/>
          <a:lstStyle/>
          <a:p>
            <a:fld id="{C71C242F-20BE-4F6C-ABA6-9DCC8641EF60}" type="slidenum">
              <a:rPr lang="en-US" smtClean="0"/>
              <a:pPr/>
              <a:t>15</a:t>
            </a:fld>
            <a:endParaRPr lang="en-US"/>
          </a:p>
        </p:txBody>
      </p:sp>
    </p:spTree>
    <p:extLst>
      <p:ext uri="{BB962C8B-B14F-4D97-AF65-F5344CB8AC3E}">
        <p14:creationId xmlns:p14="http://schemas.microsoft.com/office/powerpoint/2010/main" val="115222653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624840" y="2286000"/>
            <a:ext cx="7894320" cy="4509891"/>
          </a:xfrm>
          <a:prstGeom prst="rect">
            <a:avLst/>
          </a:prstGeom>
        </p:spPr>
      </p:pic>
      <p:sp>
        <p:nvSpPr>
          <p:cNvPr id="2" name="Title 1"/>
          <p:cNvSpPr>
            <a:spLocks noGrp="1"/>
          </p:cNvSpPr>
          <p:nvPr>
            <p:ph type="title"/>
          </p:nvPr>
        </p:nvSpPr>
        <p:spPr/>
        <p:txBody>
          <a:bodyPr/>
          <a:lstStyle/>
          <a:p>
            <a:r>
              <a:rPr lang="en-US" dirty="0" smtClean="0">
                <a:solidFill>
                  <a:schemeClr val="accent2"/>
                </a:solidFill>
              </a:rPr>
              <a:t>What’s there: </a:t>
            </a:r>
            <a:r>
              <a:rPr lang="en-US" dirty="0" err="1" smtClean="0">
                <a:solidFill>
                  <a:schemeClr val="accent2"/>
                </a:solidFill>
              </a:rPr>
              <a:t>ShortBRED</a:t>
            </a:r>
            <a:endParaRPr lang="en-US" dirty="0">
              <a:solidFill>
                <a:schemeClr val="accent2"/>
              </a:solidFill>
            </a:endParaRPr>
          </a:p>
        </p:txBody>
      </p:sp>
      <p:sp>
        <p:nvSpPr>
          <p:cNvPr id="3" name="Content Placeholder 2"/>
          <p:cNvSpPr>
            <a:spLocks noGrp="1"/>
          </p:cNvSpPr>
          <p:nvPr>
            <p:ph idx="1"/>
          </p:nvPr>
        </p:nvSpPr>
        <p:spPr>
          <a:xfrm>
            <a:off x="152400" y="1371600"/>
            <a:ext cx="8915400" cy="5029200"/>
          </a:xfrm>
        </p:spPr>
        <p:txBody>
          <a:bodyPr/>
          <a:lstStyle/>
          <a:p>
            <a:r>
              <a:rPr lang="en-US" sz="2400" dirty="0" err="1" smtClean="0"/>
              <a:t>ShortBRED</a:t>
            </a:r>
            <a:r>
              <a:rPr lang="en-US" sz="2400" dirty="0" smtClean="0"/>
              <a:t> is available </a:t>
            </a:r>
            <a:r>
              <a:rPr lang="en-US" sz="2400" dirty="0" err="1" smtClean="0"/>
              <a:t>at</a:t>
            </a:r>
            <a:r>
              <a:rPr lang="en-US" sz="2400" dirty="0" err="1" smtClean="0">
                <a:hlinkClick r:id="rId3"/>
              </a:rPr>
              <a:t>http</a:t>
            </a:r>
            <a:r>
              <a:rPr lang="en-US" sz="2400" dirty="0" smtClean="0">
                <a:hlinkClick r:id="rId3"/>
              </a:rPr>
              <a:t>://huttenhower.sph.harvard.edu/shortbred</a:t>
            </a:r>
            <a:endParaRPr lang="en-US" sz="2400" dirty="0" smtClean="0"/>
          </a:p>
          <a:p>
            <a:endParaRPr lang="en-US" dirty="0"/>
          </a:p>
        </p:txBody>
      </p:sp>
      <p:sp>
        <p:nvSpPr>
          <p:cNvPr id="4" name="Slide Number Placeholder 3"/>
          <p:cNvSpPr>
            <a:spLocks noGrp="1"/>
          </p:cNvSpPr>
          <p:nvPr>
            <p:ph type="sldNum" sz="quarter" idx="12"/>
          </p:nvPr>
        </p:nvSpPr>
        <p:spPr/>
        <p:txBody>
          <a:bodyPr/>
          <a:lstStyle/>
          <a:p>
            <a:fld id="{C71C242F-20BE-4F6C-ABA6-9DCC8641EF60}" type="slidenum">
              <a:rPr lang="en-US" smtClean="0"/>
              <a:pPr/>
              <a:t>16</a:t>
            </a:fld>
            <a:endParaRPr lang="en-US"/>
          </a:p>
        </p:txBody>
      </p:sp>
      <p:sp>
        <p:nvSpPr>
          <p:cNvPr id="10" name="Rectangle 9"/>
          <p:cNvSpPr/>
          <p:nvPr/>
        </p:nvSpPr>
        <p:spPr>
          <a:xfrm>
            <a:off x="2286000" y="3318302"/>
            <a:ext cx="6096000" cy="400110"/>
          </a:xfrm>
          <a:prstGeom prst="rect">
            <a:avLst/>
          </a:prstGeom>
        </p:spPr>
        <p:txBody>
          <a:bodyPr wrap="square">
            <a:spAutoFit/>
          </a:bodyPr>
          <a:lstStyle/>
          <a:p>
            <a:pPr algn="ctr"/>
            <a:r>
              <a:rPr lang="en-US" sz="2000" dirty="0" smtClean="0">
                <a:solidFill>
                  <a:schemeClr val="bg1"/>
                </a:solidFill>
              </a:rPr>
              <a:t>You </a:t>
            </a:r>
            <a:r>
              <a:rPr lang="en-US" sz="2000" i="1" dirty="0" smtClean="0">
                <a:solidFill>
                  <a:schemeClr val="bg1"/>
                </a:solidFill>
              </a:rPr>
              <a:t>could</a:t>
            </a:r>
            <a:r>
              <a:rPr lang="en-US" sz="2000" dirty="0" smtClean="0">
                <a:solidFill>
                  <a:schemeClr val="bg1"/>
                </a:solidFill>
              </a:rPr>
              <a:t> download </a:t>
            </a:r>
            <a:r>
              <a:rPr lang="en-US" sz="2000" dirty="0" err="1" smtClean="0">
                <a:solidFill>
                  <a:schemeClr val="bg1"/>
                </a:solidFill>
              </a:rPr>
              <a:t>ShortBRED</a:t>
            </a:r>
            <a:r>
              <a:rPr lang="en-US" sz="2000" dirty="0" smtClean="0">
                <a:solidFill>
                  <a:schemeClr val="bg1"/>
                </a:solidFill>
              </a:rPr>
              <a:t> by </a:t>
            </a:r>
            <a:r>
              <a:rPr lang="en-US" sz="2000" dirty="0">
                <a:solidFill>
                  <a:schemeClr val="bg1"/>
                </a:solidFill>
              </a:rPr>
              <a:t>clicking</a:t>
            </a:r>
            <a:r>
              <a:rPr lang="en-US" sz="2000" dirty="0"/>
              <a:t> </a:t>
            </a:r>
            <a:r>
              <a:rPr lang="en-US" sz="2000" dirty="0">
                <a:solidFill>
                  <a:srgbClr val="FF0000"/>
                </a:solidFill>
              </a:rPr>
              <a:t>here</a:t>
            </a:r>
          </a:p>
        </p:txBody>
      </p:sp>
      <p:sp>
        <p:nvSpPr>
          <p:cNvPr id="11" name="Oval 10"/>
          <p:cNvSpPr/>
          <p:nvPr/>
        </p:nvSpPr>
        <p:spPr bwMode="auto">
          <a:xfrm>
            <a:off x="762000" y="5867400"/>
            <a:ext cx="1524000" cy="381000"/>
          </a:xfrm>
          <a:prstGeom prst="ellipse">
            <a:avLst/>
          </a:prstGeom>
          <a:noFill/>
          <a:ln w="635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cxnSp>
        <p:nvCxnSpPr>
          <p:cNvPr id="12" name="Straight Connector 11"/>
          <p:cNvCxnSpPr>
            <a:endCxn id="11" idx="0"/>
          </p:cNvCxnSpPr>
          <p:nvPr/>
        </p:nvCxnSpPr>
        <p:spPr bwMode="auto">
          <a:xfrm flipH="1">
            <a:off x="1524000" y="3733800"/>
            <a:ext cx="6324600" cy="2133600"/>
          </a:xfrm>
          <a:prstGeom prst="line">
            <a:avLst/>
          </a:prstGeom>
          <a:solidFill>
            <a:schemeClr val="accent1"/>
          </a:solidFill>
          <a:ln w="63500" cap="flat" cmpd="sng" algn="ctr">
            <a:solidFill>
              <a:schemeClr val="accent1"/>
            </a:solidFill>
            <a:prstDash val="solid"/>
            <a:round/>
            <a:headEnd type="none" w="med" len="med"/>
            <a:tailEnd type="none" w="med" len="med"/>
          </a:ln>
          <a:effectLst/>
        </p:spPr>
      </p:cxnSp>
    </p:spTree>
    <p:extLst>
      <p:ext uri="{BB962C8B-B14F-4D97-AF65-F5344CB8AC3E}">
        <p14:creationId xmlns:p14="http://schemas.microsoft.com/office/powerpoint/2010/main" val="90486898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the command line...</a:t>
            </a:r>
            <a:endParaRPr lang="en-US" dirty="0"/>
          </a:p>
        </p:txBody>
      </p:sp>
      <p:sp>
        <p:nvSpPr>
          <p:cNvPr id="3" name="Content Placeholder 2"/>
          <p:cNvSpPr>
            <a:spLocks noGrp="1"/>
          </p:cNvSpPr>
          <p:nvPr>
            <p:ph idx="1"/>
          </p:nvPr>
        </p:nvSpPr>
        <p:spPr/>
        <p:txBody>
          <a:bodyPr/>
          <a:lstStyle/>
          <a:p>
            <a:r>
              <a:rPr lang="en-US" sz="2800" dirty="0"/>
              <a:t>But don’t</a:t>
            </a:r>
            <a:r>
              <a:rPr lang="en-US" sz="2800" dirty="0" smtClean="0"/>
              <a:t>!</a:t>
            </a:r>
          </a:p>
          <a:p>
            <a:pPr lvl="1"/>
            <a:r>
              <a:rPr lang="en-US" sz="2400" dirty="0" smtClean="0"/>
              <a:t>Instead</a:t>
            </a:r>
            <a:r>
              <a:rPr lang="en-US" sz="2400" dirty="0"/>
              <a:t>, we’ve installed </a:t>
            </a:r>
            <a:r>
              <a:rPr lang="en-US" sz="2400" dirty="0" err="1" smtClean="0"/>
              <a:t>ShortBRED</a:t>
            </a:r>
            <a:r>
              <a:rPr lang="en-US" sz="2400" dirty="0" smtClean="0"/>
              <a:t> already </a:t>
            </a:r>
            <a:r>
              <a:rPr lang="en-US" sz="2400" dirty="0"/>
              <a:t>for you </a:t>
            </a:r>
          </a:p>
          <a:p>
            <a:r>
              <a:rPr lang="en-US" sz="2800" dirty="0" smtClean="0">
                <a:cs typeface="Courier New"/>
              </a:rPr>
              <a:t>To see what you can do, run:</a:t>
            </a:r>
          </a:p>
          <a:p>
            <a:pPr marL="457200" lvl="1" indent="0">
              <a:buNone/>
            </a:pPr>
            <a:endParaRPr lang="en-US" sz="800" b="1" dirty="0" smtClean="0">
              <a:latin typeface="Courier New"/>
              <a:cs typeface="Courier New"/>
            </a:endParaRPr>
          </a:p>
          <a:p>
            <a:pPr marL="457200" lvl="1" indent="0">
              <a:buNone/>
            </a:pPr>
            <a:r>
              <a:rPr lang="en-US" sz="1800" b="1" dirty="0" err="1" smtClean="0">
                <a:solidFill>
                  <a:srgbClr val="3366FF"/>
                </a:solidFill>
                <a:latin typeface="Courier New"/>
                <a:cs typeface="Courier New"/>
              </a:rPr>
              <a:t>shortbred_identify.py</a:t>
            </a:r>
            <a:r>
              <a:rPr lang="en-US" sz="1800" b="1" dirty="0" smtClean="0">
                <a:solidFill>
                  <a:srgbClr val="3366FF"/>
                </a:solidFill>
                <a:latin typeface="Courier New"/>
                <a:cs typeface="Courier New"/>
              </a:rPr>
              <a:t> -h | less</a:t>
            </a:r>
          </a:p>
          <a:p>
            <a:pPr marL="457200" lvl="1" indent="0">
              <a:buNone/>
            </a:pPr>
            <a:r>
              <a:rPr lang="en-US" sz="1800" b="1" dirty="0" err="1" smtClean="0">
                <a:solidFill>
                  <a:srgbClr val="3366FF"/>
                </a:solidFill>
                <a:latin typeface="Courier New"/>
                <a:cs typeface="Courier New"/>
              </a:rPr>
              <a:t>shortbred_quantify.py</a:t>
            </a:r>
            <a:r>
              <a:rPr lang="en-US" sz="1800" b="1" dirty="0" smtClean="0">
                <a:solidFill>
                  <a:srgbClr val="3366FF"/>
                </a:solidFill>
                <a:latin typeface="Courier New"/>
                <a:cs typeface="Courier New"/>
              </a:rPr>
              <a:t> </a:t>
            </a:r>
            <a:r>
              <a:rPr lang="en-US" sz="1800" b="1" dirty="0">
                <a:solidFill>
                  <a:srgbClr val="3366FF"/>
                </a:solidFill>
                <a:latin typeface="Courier New"/>
                <a:cs typeface="Courier New"/>
              </a:rPr>
              <a:t>-h | </a:t>
            </a:r>
            <a:r>
              <a:rPr lang="en-US" sz="1800" b="1" dirty="0" smtClean="0">
                <a:solidFill>
                  <a:srgbClr val="3366FF"/>
                </a:solidFill>
                <a:latin typeface="Courier New"/>
                <a:cs typeface="Courier New"/>
              </a:rPr>
              <a:t>less</a:t>
            </a:r>
            <a:endParaRPr lang="en-US" sz="1800" b="1" dirty="0">
              <a:solidFill>
                <a:srgbClr val="3366FF"/>
              </a:solidFill>
              <a:latin typeface="Courier New"/>
              <a:cs typeface="Courier New"/>
            </a:endParaRPr>
          </a:p>
        </p:txBody>
      </p:sp>
      <p:sp>
        <p:nvSpPr>
          <p:cNvPr id="4" name="Slide Number Placeholder 3"/>
          <p:cNvSpPr>
            <a:spLocks noGrp="1"/>
          </p:cNvSpPr>
          <p:nvPr>
            <p:ph type="sldNum" sz="quarter" idx="12"/>
          </p:nvPr>
        </p:nvSpPr>
        <p:spPr/>
        <p:txBody>
          <a:bodyPr/>
          <a:lstStyle/>
          <a:p>
            <a:fld id="{C71C242F-20BE-4F6C-ABA6-9DCC8641EF60}" type="slidenum">
              <a:rPr lang="en-US" smtClean="0"/>
              <a:pPr/>
              <a:t>17</a:t>
            </a:fld>
            <a:endParaRPr lang="en-US"/>
          </a:p>
        </p:txBody>
      </p:sp>
      <p:pic>
        <p:nvPicPr>
          <p:cNvPr id="5" name="Picture 4"/>
          <p:cNvPicPr>
            <a:picLocks noChangeAspect="1"/>
          </p:cNvPicPr>
          <p:nvPr/>
        </p:nvPicPr>
        <p:blipFill rotWithShape="1">
          <a:blip r:embed="rId2"/>
          <a:srcRect t="6155" b="15646"/>
          <a:stretch/>
        </p:blipFill>
        <p:spPr>
          <a:xfrm>
            <a:off x="1987550" y="3733799"/>
            <a:ext cx="5168900" cy="3040405"/>
          </a:xfrm>
          <a:prstGeom prst="rect">
            <a:avLst/>
          </a:prstGeom>
        </p:spPr>
      </p:pic>
    </p:spTree>
    <p:extLst>
      <p:ext uri="{BB962C8B-B14F-4D97-AF65-F5344CB8AC3E}">
        <p14:creationId xmlns:p14="http://schemas.microsoft.com/office/powerpoint/2010/main" val="344949024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82880" y="2057400"/>
            <a:ext cx="8778240" cy="4354354"/>
          </a:xfrm>
          <a:prstGeom prst="rect">
            <a:avLst/>
          </a:prstGeom>
        </p:spPr>
      </p:pic>
      <p:sp>
        <p:nvSpPr>
          <p:cNvPr id="2" name="Title 1"/>
          <p:cNvSpPr>
            <a:spLocks noGrp="1"/>
          </p:cNvSpPr>
          <p:nvPr>
            <p:ph type="title"/>
          </p:nvPr>
        </p:nvSpPr>
        <p:spPr/>
        <p:txBody>
          <a:bodyPr/>
          <a:lstStyle/>
          <a:p>
            <a:r>
              <a:rPr lang="en-US" sz="2800" dirty="0" smtClean="0">
                <a:solidFill>
                  <a:schemeClr val="accent2"/>
                </a:solidFill>
              </a:rPr>
              <a:t>Getting some annotated protein sequences</a:t>
            </a:r>
            <a:endParaRPr lang="en-US" sz="2800" dirty="0">
              <a:solidFill>
                <a:schemeClr val="accent2"/>
              </a:solidFill>
            </a:endParaRPr>
          </a:p>
        </p:txBody>
      </p:sp>
      <p:sp>
        <p:nvSpPr>
          <p:cNvPr id="3" name="Content Placeholder 2"/>
          <p:cNvSpPr>
            <a:spLocks noGrp="1"/>
          </p:cNvSpPr>
          <p:nvPr>
            <p:ph idx="1"/>
          </p:nvPr>
        </p:nvSpPr>
        <p:spPr/>
        <p:txBody>
          <a:bodyPr/>
          <a:lstStyle/>
          <a:p>
            <a:r>
              <a:rPr lang="en-US" dirty="0" smtClean="0"/>
              <a:t>Go to </a:t>
            </a:r>
            <a:r>
              <a:rPr lang="en-US" dirty="0">
                <a:hlinkClick r:id="rId3"/>
              </a:rPr>
              <a:t>http://</a:t>
            </a:r>
            <a:r>
              <a:rPr lang="en-US" dirty="0" smtClean="0">
                <a:hlinkClick r:id="rId3"/>
              </a:rPr>
              <a:t>ardb.cbcb.umd.edu</a:t>
            </a:r>
            <a:endParaRPr lang="en-US" dirty="0"/>
          </a:p>
        </p:txBody>
      </p:sp>
      <p:sp>
        <p:nvSpPr>
          <p:cNvPr id="4" name="Slide Number Placeholder 3"/>
          <p:cNvSpPr>
            <a:spLocks noGrp="1"/>
          </p:cNvSpPr>
          <p:nvPr>
            <p:ph type="sldNum" sz="quarter" idx="12"/>
          </p:nvPr>
        </p:nvSpPr>
        <p:spPr/>
        <p:txBody>
          <a:bodyPr/>
          <a:lstStyle/>
          <a:p>
            <a:fld id="{C71C242F-20BE-4F6C-ABA6-9DCC8641EF60}" type="slidenum">
              <a:rPr lang="en-US" smtClean="0"/>
              <a:pPr/>
              <a:t>18</a:t>
            </a:fld>
            <a:endParaRPr lang="en-US"/>
          </a:p>
        </p:txBody>
      </p:sp>
      <p:sp>
        <p:nvSpPr>
          <p:cNvPr id="7" name="Oval 6"/>
          <p:cNvSpPr/>
          <p:nvPr/>
        </p:nvSpPr>
        <p:spPr bwMode="auto">
          <a:xfrm>
            <a:off x="1874024" y="5638800"/>
            <a:ext cx="3657600" cy="381000"/>
          </a:xfrm>
          <a:prstGeom prst="ellipse">
            <a:avLst/>
          </a:prstGeom>
          <a:noFill/>
          <a:ln w="635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8" name="TextBox 7"/>
          <p:cNvSpPr txBox="1"/>
          <p:nvPr/>
        </p:nvSpPr>
        <p:spPr>
          <a:xfrm>
            <a:off x="1524000" y="986135"/>
            <a:ext cx="7667784" cy="461665"/>
          </a:xfrm>
          <a:prstGeom prst="rect">
            <a:avLst/>
          </a:prstGeom>
          <a:noFill/>
        </p:spPr>
        <p:txBody>
          <a:bodyPr wrap="none" rtlCol="0">
            <a:spAutoFit/>
          </a:bodyPr>
          <a:lstStyle/>
          <a:p>
            <a:r>
              <a:rPr lang="en-US" dirty="0" smtClean="0"/>
              <a:t>You could download the ARDB protein sequences </a:t>
            </a:r>
            <a:r>
              <a:rPr lang="en-US" dirty="0" smtClean="0">
                <a:solidFill>
                  <a:srgbClr val="FF0000"/>
                </a:solidFill>
              </a:rPr>
              <a:t>here</a:t>
            </a:r>
            <a:endParaRPr lang="en-US" dirty="0">
              <a:solidFill>
                <a:srgbClr val="FF0000"/>
              </a:solidFill>
            </a:endParaRPr>
          </a:p>
        </p:txBody>
      </p:sp>
      <p:cxnSp>
        <p:nvCxnSpPr>
          <p:cNvPr id="10" name="Straight Connector 9"/>
          <p:cNvCxnSpPr>
            <a:endCxn id="7" idx="0"/>
          </p:cNvCxnSpPr>
          <p:nvPr/>
        </p:nvCxnSpPr>
        <p:spPr bwMode="auto">
          <a:xfrm flipH="1">
            <a:off x="3702824" y="1447800"/>
            <a:ext cx="5060176" cy="4191000"/>
          </a:xfrm>
          <a:prstGeom prst="line">
            <a:avLst/>
          </a:prstGeom>
          <a:solidFill>
            <a:schemeClr val="accent1"/>
          </a:solidFill>
          <a:ln w="63500" cap="flat" cmpd="sng" algn="ctr">
            <a:solidFill>
              <a:schemeClr val="accent1"/>
            </a:solidFill>
            <a:prstDash val="solid"/>
            <a:round/>
            <a:headEnd type="none" w="med" len="med"/>
            <a:tailEnd type="none" w="med" len="med"/>
          </a:ln>
          <a:effectLst/>
        </p:spPr>
      </p:cxnSp>
    </p:spTree>
    <p:extLst>
      <p:ext uri="{BB962C8B-B14F-4D97-AF65-F5344CB8AC3E}">
        <p14:creationId xmlns:p14="http://schemas.microsoft.com/office/powerpoint/2010/main" val="300508737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the command line...</a:t>
            </a:r>
            <a:endParaRPr lang="en-US" dirty="0"/>
          </a:p>
        </p:txBody>
      </p:sp>
      <p:sp>
        <p:nvSpPr>
          <p:cNvPr id="3" name="Content Placeholder 2"/>
          <p:cNvSpPr>
            <a:spLocks noGrp="1"/>
          </p:cNvSpPr>
          <p:nvPr>
            <p:ph idx="1"/>
          </p:nvPr>
        </p:nvSpPr>
        <p:spPr/>
        <p:txBody>
          <a:bodyPr/>
          <a:lstStyle/>
          <a:p>
            <a:r>
              <a:rPr lang="en-US" sz="2800" dirty="0"/>
              <a:t>But don’t</a:t>
            </a:r>
            <a:r>
              <a:rPr lang="en-US" sz="2800" dirty="0" smtClean="0"/>
              <a:t>!</a:t>
            </a:r>
          </a:p>
          <a:p>
            <a:pPr lvl="1"/>
            <a:r>
              <a:rPr lang="en-US" sz="2400" dirty="0" smtClean="0"/>
              <a:t>Instead</a:t>
            </a:r>
            <a:r>
              <a:rPr lang="en-US" sz="2400" dirty="0"/>
              <a:t>, we’ve </a:t>
            </a:r>
            <a:r>
              <a:rPr lang="en-US" sz="2400" dirty="0" smtClean="0"/>
              <a:t>downloaded the important file for you</a:t>
            </a:r>
            <a:endParaRPr lang="en-US" sz="2400" dirty="0"/>
          </a:p>
          <a:p>
            <a:r>
              <a:rPr lang="en-US" sz="2800" dirty="0" smtClean="0"/>
              <a:t>Take a look by running:</a:t>
            </a:r>
          </a:p>
          <a:p>
            <a:pPr marL="457200" lvl="1" indent="0">
              <a:buNone/>
            </a:pPr>
            <a:endParaRPr lang="en-US" sz="800" b="1" dirty="0" smtClean="0">
              <a:latin typeface="Courier New"/>
              <a:cs typeface="Courier New"/>
            </a:endParaRPr>
          </a:p>
          <a:p>
            <a:pPr marL="457200" lvl="1" indent="0">
              <a:buNone/>
            </a:pPr>
            <a:r>
              <a:rPr lang="en-US" sz="1400" b="1" dirty="0" smtClean="0">
                <a:solidFill>
                  <a:srgbClr val="3366FF"/>
                </a:solidFill>
                <a:latin typeface="Courier New"/>
                <a:cs typeface="Courier New"/>
              </a:rPr>
              <a:t>less </a:t>
            </a:r>
            <a:r>
              <a:rPr lang="en-US" sz="1400" b="1" dirty="0">
                <a:solidFill>
                  <a:srgbClr val="3366FF"/>
                </a:solidFill>
                <a:latin typeface="Courier New"/>
                <a:cs typeface="Courier New"/>
              </a:rPr>
              <a:t>~/</a:t>
            </a:r>
            <a:r>
              <a:rPr lang="en-US" sz="1400" b="1" dirty="0" err="1">
                <a:solidFill>
                  <a:srgbClr val="3366FF"/>
                </a:solidFill>
                <a:latin typeface="Courier New"/>
                <a:cs typeface="Courier New"/>
              </a:rPr>
              <a:t>workshop_data</a:t>
            </a:r>
            <a:r>
              <a:rPr lang="en-US" sz="1400" b="1" dirty="0">
                <a:solidFill>
                  <a:srgbClr val="3366FF"/>
                </a:solidFill>
                <a:latin typeface="Courier New"/>
                <a:cs typeface="Courier New"/>
              </a:rPr>
              <a:t>/</a:t>
            </a:r>
            <a:r>
              <a:rPr lang="en-US" sz="1400" b="1" dirty="0" err="1">
                <a:solidFill>
                  <a:srgbClr val="3366FF"/>
                </a:solidFill>
                <a:latin typeface="Courier New"/>
                <a:cs typeface="Courier New"/>
              </a:rPr>
              <a:t>metagenomics</a:t>
            </a:r>
            <a:r>
              <a:rPr lang="en-US" sz="1400" b="1" dirty="0">
                <a:solidFill>
                  <a:srgbClr val="3366FF"/>
                </a:solidFill>
                <a:latin typeface="Courier New"/>
                <a:cs typeface="Courier New"/>
              </a:rPr>
              <a:t>/</a:t>
            </a:r>
            <a:r>
              <a:rPr lang="en-US" sz="1400" b="1" dirty="0" err="1">
                <a:solidFill>
                  <a:srgbClr val="3366FF"/>
                </a:solidFill>
                <a:latin typeface="Courier New"/>
                <a:cs typeface="Courier New"/>
              </a:rPr>
              <a:t>biobakery</a:t>
            </a:r>
            <a:r>
              <a:rPr lang="en-US" sz="1400" b="1" dirty="0">
                <a:solidFill>
                  <a:srgbClr val="3366FF"/>
                </a:solidFill>
                <a:latin typeface="Courier New"/>
                <a:cs typeface="Courier New"/>
              </a:rPr>
              <a:t>/data/</a:t>
            </a:r>
            <a:r>
              <a:rPr lang="en-US" sz="1400" b="1" dirty="0" err="1">
                <a:solidFill>
                  <a:srgbClr val="3366FF"/>
                </a:solidFill>
                <a:latin typeface="Courier New"/>
                <a:cs typeface="Courier New"/>
              </a:rPr>
              <a:t>resisGenes.pfasta</a:t>
            </a:r>
            <a:endParaRPr lang="en-US" sz="1400" dirty="0">
              <a:solidFill>
                <a:srgbClr val="3366FF"/>
              </a:solidFill>
              <a:cs typeface="Courier New"/>
            </a:endParaRPr>
          </a:p>
        </p:txBody>
      </p:sp>
      <p:sp>
        <p:nvSpPr>
          <p:cNvPr id="4" name="Slide Number Placeholder 3"/>
          <p:cNvSpPr>
            <a:spLocks noGrp="1"/>
          </p:cNvSpPr>
          <p:nvPr>
            <p:ph type="sldNum" sz="quarter" idx="12"/>
          </p:nvPr>
        </p:nvSpPr>
        <p:spPr/>
        <p:txBody>
          <a:bodyPr/>
          <a:lstStyle/>
          <a:p>
            <a:fld id="{C71C242F-20BE-4F6C-ABA6-9DCC8641EF60}" type="slidenum">
              <a:rPr lang="en-US" smtClean="0"/>
              <a:pPr/>
              <a:t>19</a:t>
            </a:fld>
            <a:endParaRPr lang="en-US"/>
          </a:p>
        </p:txBody>
      </p:sp>
      <p:pic>
        <p:nvPicPr>
          <p:cNvPr id="5" name="Picture 4"/>
          <p:cNvPicPr>
            <a:picLocks noChangeAspect="1"/>
          </p:cNvPicPr>
          <p:nvPr/>
        </p:nvPicPr>
        <p:blipFill rotWithShape="1">
          <a:blip r:embed="rId2"/>
          <a:srcRect t="6195" b="15415"/>
          <a:stretch/>
        </p:blipFill>
        <p:spPr>
          <a:xfrm>
            <a:off x="1638300" y="3345341"/>
            <a:ext cx="5867400" cy="3463002"/>
          </a:xfrm>
          <a:prstGeom prst="rect">
            <a:avLst/>
          </a:prstGeom>
        </p:spPr>
      </p:pic>
    </p:spTree>
    <p:extLst>
      <p:ext uri="{BB962C8B-B14F-4D97-AF65-F5344CB8AC3E}">
        <p14:creationId xmlns:p14="http://schemas.microsoft.com/office/powerpoint/2010/main" val="37313075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Title 1"/>
          <p:cNvSpPr txBox="1">
            <a:spLocks/>
          </p:cNvSpPr>
          <p:nvPr/>
        </p:nvSpPr>
        <p:spPr bwMode="auto">
          <a:xfrm>
            <a:off x="914400" y="762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0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pitchFamily="1" charset="-128"/>
              </a:defRPr>
            </a:lvl2pPr>
            <a:lvl3pPr algn="ctr" rtl="0" fontAlgn="base">
              <a:spcBef>
                <a:spcPct val="0"/>
              </a:spcBef>
              <a:spcAft>
                <a:spcPct val="0"/>
              </a:spcAft>
              <a:defRPr sz="4400">
                <a:solidFill>
                  <a:schemeClr val="tx2"/>
                </a:solidFill>
                <a:latin typeface="Arial" charset="0"/>
                <a:ea typeface="ＭＳ Ｐゴシック" pitchFamily="1" charset="-128"/>
              </a:defRPr>
            </a:lvl3pPr>
            <a:lvl4pPr algn="ctr" rtl="0" fontAlgn="base">
              <a:spcBef>
                <a:spcPct val="0"/>
              </a:spcBef>
              <a:spcAft>
                <a:spcPct val="0"/>
              </a:spcAft>
              <a:defRPr sz="4400">
                <a:solidFill>
                  <a:schemeClr val="tx2"/>
                </a:solidFill>
                <a:latin typeface="Arial" charset="0"/>
                <a:ea typeface="ＭＳ Ｐゴシック" pitchFamily="1" charset="-128"/>
              </a:defRPr>
            </a:lvl4pPr>
            <a:lvl5pPr algn="ctr" rtl="0" fontAlgn="base">
              <a:spcBef>
                <a:spcPct val="0"/>
              </a:spcBef>
              <a:spcAft>
                <a:spcPct val="0"/>
              </a:spcAft>
              <a:defRPr sz="4400">
                <a:solidFill>
                  <a:schemeClr val="tx2"/>
                </a:solidFill>
                <a:latin typeface="Arial" charset="0"/>
                <a:ea typeface="ＭＳ Ｐゴシック" pitchFamily="1" charset="-128"/>
              </a:defRPr>
            </a:lvl5pPr>
            <a:lvl6pPr marL="457200" algn="ctr" rtl="0" fontAlgn="base">
              <a:spcBef>
                <a:spcPct val="0"/>
              </a:spcBef>
              <a:spcAft>
                <a:spcPct val="0"/>
              </a:spcAft>
              <a:defRPr sz="4400">
                <a:solidFill>
                  <a:schemeClr val="tx2"/>
                </a:solidFill>
                <a:latin typeface="Arial" charset="0"/>
                <a:ea typeface="ＭＳ Ｐゴシック" pitchFamily="1" charset="-128"/>
              </a:defRPr>
            </a:lvl6pPr>
            <a:lvl7pPr marL="914400" algn="ctr" rtl="0" fontAlgn="base">
              <a:spcBef>
                <a:spcPct val="0"/>
              </a:spcBef>
              <a:spcAft>
                <a:spcPct val="0"/>
              </a:spcAft>
              <a:defRPr sz="4400">
                <a:solidFill>
                  <a:schemeClr val="tx2"/>
                </a:solidFill>
                <a:latin typeface="Arial" charset="0"/>
                <a:ea typeface="ＭＳ Ｐゴシック" pitchFamily="1" charset="-128"/>
              </a:defRPr>
            </a:lvl7pPr>
            <a:lvl8pPr marL="1371600" algn="ctr" rtl="0" fontAlgn="base">
              <a:spcBef>
                <a:spcPct val="0"/>
              </a:spcBef>
              <a:spcAft>
                <a:spcPct val="0"/>
              </a:spcAft>
              <a:defRPr sz="4400">
                <a:solidFill>
                  <a:schemeClr val="tx2"/>
                </a:solidFill>
                <a:latin typeface="Arial" charset="0"/>
                <a:ea typeface="ＭＳ Ｐゴシック" pitchFamily="1" charset="-128"/>
              </a:defRPr>
            </a:lvl8pPr>
            <a:lvl9pPr marL="1828800" algn="ctr" rtl="0" fontAlgn="base">
              <a:spcBef>
                <a:spcPct val="0"/>
              </a:spcBef>
              <a:spcAft>
                <a:spcPct val="0"/>
              </a:spcAft>
              <a:defRPr sz="4400">
                <a:solidFill>
                  <a:schemeClr val="tx2"/>
                </a:solidFill>
                <a:latin typeface="Arial" charset="0"/>
                <a:ea typeface="ＭＳ Ｐゴシック" pitchFamily="1" charset="-128"/>
              </a:defRPr>
            </a:lvl9pPr>
          </a:lstStyle>
          <a:p>
            <a:pPr algn="l" eaLnBrk="1" hangingPunct="1">
              <a:lnSpc>
                <a:spcPts val="3200"/>
              </a:lnSpc>
            </a:pPr>
            <a:r>
              <a:rPr lang="en-US" sz="3200" b="1" kern="0" dirty="0" smtClean="0">
                <a:solidFill>
                  <a:srgbClr val="F8DCDC"/>
                </a:solidFill>
                <a:latin typeface="Calibri" pitchFamily="34" charset="0"/>
                <a:ea typeface="ＭＳ Ｐゴシック"/>
              </a:rPr>
              <a:t>The two big questions…</a:t>
            </a:r>
          </a:p>
        </p:txBody>
      </p:sp>
      <p:sp>
        <p:nvSpPr>
          <p:cNvPr id="48" name="Title 1"/>
          <p:cNvSpPr txBox="1">
            <a:spLocks/>
          </p:cNvSpPr>
          <p:nvPr/>
        </p:nvSpPr>
        <p:spPr bwMode="auto">
          <a:xfrm>
            <a:off x="457200" y="17526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0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pitchFamily="1" charset="-128"/>
              </a:defRPr>
            </a:lvl2pPr>
            <a:lvl3pPr algn="ctr" rtl="0" fontAlgn="base">
              <a:spcBef>
                <a:spcPct val="0"/>
              </a:spcBef>
              <a:spcAft>
                <a:spcPct val="0"/>
              </a:spcAft>
              <a:defRPr sz="4400">
                <a:solidFill>
                  <a:schemeClr val="tx2"/>
                </a:solidFill>
                <a:latin typeface="Arial" charset="0"/>
                <a:ea typeface="ＭＳ Ｐゴシック" pitchFamily="1" charset="-128"/>
              </a:defRPr>
            </a:lvl3pPr>
            <a:lvl4pPr algn="ctr" rtl="0" fontAlgn="base">
              <a:spcBef>
                <a:spcPct val="0"/>
              </a:spcBef>
              <a:spcAft>
                <a:spcPct val="0"/>
              </a:spcAft>
              <a:defRPr sz="4400">
                <a:solidFill>
                  <a:schemeClr val="tx2"/>
                </a:solidFill>
                <a:latin typeface="Arial" charset="0"/>
                <a:ea typeface="ＭＳ Ｐゴシック" pitchFamily="1" charset="-128"/>
              </a:defRPr>
            </a:lvl4pPr>
            <a:lvl5pPr algn="ctr" rtl="0" fontAlgn="base">
              <a:spcBef>
                <a:spcPct val="0"/>
              </a:spcBef>
              <a:spcAft>
                <a:spcPct val="0"/>
              </a:spcAft>
              <a:defRPr sz="4400">
                <a:solidFill>
                  <a:schemeClr val="tx2"/>
                </a:solidFill>
                <a:latin typeface="Arial" charset="0"/>
                <a:ea typeface="ＭＳ Ｐゴシック" pitchFamily="1" charset="-128"/>
              </a:defRPr>
            </a:lvl5pPr>
            <a:lvl6pPr marL="457200" algn="ctr" rtl="0" fontAlgn="base">
              <a:spcBef>
                <a:spcPct val="0"/>
              </a:spcBef>
              <a:spcAft>
                <a:spcPct val="0"/>
              </a:spcAft>
              <a:defRPr sz="4400">
                <a:solidFill>
                  <a:schemeClr val="tx2"/>
                </a:solidFill>
                <a:latin typeface="Arial" charset="0"/>
                <a:ea typeface="ＭＳ Ｐゴシック" pitchFamily="1" charset="-128"/>
              </a:defRPr>
            </a:lvl6pPr>
            <a:lvl7pPr marL="914400" algn="ctr" rtl="0" fontAlgn="base">
              <a:spcBef>
                <a:spcPct val="0"/>
              </a:spcBef>
              <a:spcAft>
                <a:spcPct val="0"/>
              </a:spcAft>
              <a:defRPr sz="4400">
                <a:solidFill>
                  <a:schemeClr val="tx2"/>
                </a:solidFill>
                <a:latin typeface="Arial" charset="0"/>
                <a:ea typeface="ＭＳ Ｐゴシック" pitchFamily="1" charset="-128"/>
              </a:defRPr>
            </a:lvl7pPr>
            <a:lvl8pPr marL="1371600" algn="ctr" rtl="0" fontAlgn="base">
              <a:spcBef>
                <a:spcPct val="0"/>
              </a:spcBef>
              <a:spcAft>
                <a:spcPct val="0"/>
              </a:spcAft>
              <a:defRPr sz="4400">
                <a:solidFill>
                  <a:schemeClr val="tx2"/>
                </a:solidFill>
                <a:latin typeface="Arial" charset="0"/>
                <a:ea typeface="ＭＳ Ｐゴシック" pitchFamily="1" charset="-128"/>
              </a:defRPr>
            </a:lvl8pPr>
            <a:lvl9pPr marL="1828800" algn="ctr" rtl="0" fontAlgn="base">
              <a:spcBef>
                <a:spcPct val="0"/>
              </a:spcBef>
              <a:spcAft>
                <a:spcPct val="0"/>
              </a:spcAft>
              <a:defRPr sz="4400">
                <a:solidFill>
                  <a:schemeClr val="tx2"/>
                </a:solidFill>
                <a:latin typeface="Arial" charset="0"/>
                <a:ea typeface="ＭＳ Ｐゴシック" pitchFamily="1" charset="-128"/>
              </a:defRPr>
            </a:lvl9pPr>
          </a:lstStyle>
          <a:p>
            <a:pPr eaLnBrk="1" hangingPunct="1">
              <a:lnSpc>
                <a:spcPts val="3200"/>
              </a:lnSpc>
            </a:pPr>
            <a:r>
              <a:rPr lang="en-US" sz="4800" b="1" kern="0" dirty="0" smtClean="0">
                <a:solidFill>
                  <a:srgbClr val="FFFFFF"/>
                </a:solidFill>
                <a:latin typeface="Calibri" pitchFamily="34" charset="0"/>
                <a:ea typeface="ＭＳ Ｐゴシック"/>
              </a:rPr>
              <a:t>Who is there?</a:t>
            </a:r>
          </a:p>
        </p:txBody>
      </p:sp>
      <p:sp>
        <p:nvSpPr>
          <p:cNvPr id="49" name="Title 1"/>
          <p:cNvSpPr txBox="1">
            <a:spLocks/>
          </p:cNvSpPr>
          <p:nvPr/>
        </p:nvSpPr>
        <p:spPr bwMode="auto">
          <a:xfrm>
            <a:off x="457200" y="22860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0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pitchFamily="1" charset="-128"/>
              </a:defRPr>
            </a:lvl2pPr>
            <a:lvl3pPr algn="ctr" rtl="0" fontAlgn="base">
              <a:spcBef>
                <a:spcPct val="0"/>
              </a:spcBef>
              <a:spcAft>
                <a:spcPct val="0"/>
              </a:spcAft>
              <a:defRPr sz="4400">
                <a:solidFill>
                  <a:schemeClr val="tx2"/>
                </a:solidFill>
                <a:latin typeface="Arial" charset="0"/>
                <a:ea typeface="ＭＳ Ｐゴシック" pitchFamily="1" charset="-128"/>
              </a:defRPr>
            </a:lvl3pPr>
            <a:lvl4pPr algn="ctr" rtl="0" fontAlgn="base">
              <a:spcBef>
                <a:spcPct val="0"/>
              </a:spcBef>
              <a:spcAft>
                <a:spcPct val="0"/>
              </a:spcAft>
              <a:defRPr sz="4400">
                <a:solidFill>
                  <a:schemeClr val="tx2"/>
                </a:solidFill>
                <a:latin typeface="Arial" charset="0"/>
                <a:ea typeface="ＭＳ Ｐゴシック" pitchFamily="1" charset="-128"/>
              </a:defRPr>
            </a:lvl4pPr>
            <a:lvl5pPr algn="ctr" rtl="0" fontAlgn="base">
              <a:spcBef>
                <a:spcPct val="0"/>
              </a:spcBef>
              <a:spcAft>
                <a:spcPct val="0"/>
              </a:spcAft>
              <a:defRPr sz="4400">
                <a:solidFill>
                  <a:schemeClr val="tx2"/>
                </a:solidFill>
                <a:latin typeface="Arial" charset="0"/>
                <a:ea typeface="ＭＳ Ｐゴシック" pitchFamily="1" charset="-128"/>
              </a:defRPr>
            </a:lvl5pPr>
            <a:lvl6pPr marL="457200" algn="ctr" rtl="0" fontAlgn="base">
              <a:spcBef>
                <a:spcPct val="0"/>
              </a:spcBef>
              <a:spcAft>
                <a:spcPct val="0"/>
              </a:spcAft>
              <a:defRPr sz="4400">
                <a:solidFill>
                  <a:schemeClr val="tx2"/>
                </a:solidFill>
                <a:latin typeface="Arial" charset="0"/>
                <a:ea typeface="ＭＳ Ｐゴシック" pitchFamily="1" charset="-128"/>
              </a:defRPr>
            </a:lvl6pPr>
            <a:lvl7pPr marL="914400" algn="ctr" rtl="0" fontAlgn="base">
              <a:spcBef>
                <a:spcPct val="0"/>
              </a:spcBef>
              <a:spcAft>
                <a:spcPct val="0"/>
              </a:spcAft>
              <a:defRPr sz="4400">
                <a:solidFill>
                  <a:schemeClr val="tx2"/>
                </a:solidFill>
                <a:latin typeface="Arial" charset="0"/>
                <a:ea typeface="ＭＳ Ｐゴシック" pitchFamily="1" charset="-128"/>
              </a:defRPr>
            </a:lvl7pPr>
            <a:lvl8pPr marL="1371600" algn="ctr" rtl="0" fontAlgn="base">
              <a:spcBef>
                <a:spcPct val="0"/>
              </a:spcBef>
              <a:spcAft>
                <a:spcPct val="0"/>
              </a:spcAft>
              <a:defRPr sz="4400">
                <a:solidFill>
                  <a:schemeClr val="tx2"/>
                </a:solidFill>
                <a:latin typeface="Arial" charset="0"/>
                <a:ea typeface="ＭＳ Ｐゴシック" pitchFamily="1" charset="-128"/>
              </a:defRPr>
            </a:lvl8pPr>
            <a:lvl9pPr marL="1828800" algn="ctr" rtl="0" fontAlgn="base">
              <a:spcBef>
                <a:spcPct val="0"/>
              </a:spcBef>
              <a:spcAft>
                <a:spcPct val="0"/>
              </a:spcAft>
              <a:defRPr sz="4400">
                <a:solidFill>
                  <a:schemeClr val="tx2"/>
                </a:solidFill>
                <a:latin typeface="Arial" charset="0"/>
                <a:ea typeface="ＭＳ Ｐゴシック" pitchFamily="1" charset="-128"/>
              </a:defRPr>
            </a:lvl9pPr>
          </a:lstStyle>
          <a:p>
            <a:pPr eaLnBrk="1" hangingPunct="1">
              <a:lnSpc>
                <a:spcPts val="3200"/>
              </a:lnSpc>
            </a:pPr>
            <a:r>
              <a:rPr lang="en-US" sz="3600" kern="0" dirty="0" smtClean="0">
                <a:solidFill>
                  <a:srgbClr val="FFFFFF"/>
                </a:solidFill>
                <a:latin typeface="Calibri" pitchFamily="34" charset="0"/>
                <a:ea typeface="ＭＳ Ｐゴシック"/>
              </a:rPr>
              <a:t>(taxonomic profiling)</a:t>
            </a:r>
          </a:p>
        </p:txBody>
      </p:sp>
      <p:sp>
        <p:nvSpPr>
          <p:cNvPr id="52" name="Title 1"/>
          <p:cNvSpPr txBox="1">
            <a:spLocks/>
          </p:cNvSpPr>
          <p:nvPr/>
        </p:nvSpPr>
        <p:spPr bwMode="auto">
          <a:xfrm>
            <a:off x="457200" y="38100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0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pitchFamily="1" charset="-128"/>
              </a:defRPr>
            </a:lvl2pPr>
            <a:lvl3pPr algn="ctr" rtl="0" fontAlgn="base">
              <a:spcBef>
                <a:spcPct val="0"/>
              </a:spcBef>
              <a:spcAft>
                <a:spcPct val="0"/>
              </a:spcAft>
              <a:defRPr sz="4400">
                <a:solidFill>
                  <a:schemeClr val="tx2"/>
                </a:solidFill>
                <a:latin typeface="Arial" charset="0"/>
                <a:ea typeface="ＭＳ Ｐゴシック" pitchFamily="1" charset="-128"/>
              </a:defRPr>
            </a:lvl3pPr>
            <a:lvl4pPr algn="ctr" rtl="0" fontAlgn="base">
              <a:spcBef>
                <a:spcPct val="0"/>
              </a:spcBef>
              <a:spcAft>
                <a:spcPct val="0"/>
              </a:spcAft>
              <a:defRPr sz="4400">
                <a:solidFill>
                  <a:schemeClr val="tx2"/>
                </a:solidFill>
                <a:latin typeface="Arial" charset="0"/>
                <a:ea typeface="ＭＳ Ｐゴシック" pitchFamily="1" charset="-128"/>
              </a:defRPr>
            </a:lvl4pPr>
            <a:lvl5pPr algn="ctr" rtl="0" fontAlgn="base">
              <a:spcBef>
                <a:spcPct val="0"/>
              </a:spcBef>
              <a:spcAft>
                <a:spcPct val="0"/>
              </a:spcAft>
              <a:defRPr sz="4400">
                <a:solidFill>
                  <a:schemeClr val="tx2"/>
                </a:solidFill>
                <a:latin typeface="Arial" charset="0"/>
                <a:ea typeface="ＭＳ Ｐゴシック" pitchFamily="1" charset="-128"/>
              </a:defRPr>
            </a:lvl5pPr>
            <a:lvl6pPr marL="457200" algn="ctr" rtl="0" fontAlgn="base">
              <a:spcBef>
                <a:spcPct val="0"/>
              </a:spcBef>
              <a:spcAft>
                <a:spcPct val="0"/>
              </a:spcAft>
              <a:defRPr sz="4400">
                <a:solidFill>
                  <a:schemeClr val="tx2"/>
                </a:solidFill>
                <a:latin typeface="Arial" charset="0"/>
                <a:ea typeface="ＭＳ Ｐゴシック" pitchFamily="1" charset="-128"/>
              </a:defRPr>
            </a:lvl6pPr>
            <a:lvl7pPr marL="914400" algn="ctr" rtl="0" fontAlgn="base">
              <a:spcBef>
                <a:spcPct val="0"/>
              </a:spcBef>
              <a:spcAft>
                <a:spcPct val="0"/>
              </a:spcAft>
              <a:defRPr sz="4400">
                <a:solidFill>
                  <a:schemeClr val="tx2"/>
                </a:solidFill>
                <a:latin typeface="Arial" charset="0"/>
                <a:ea typeface="ＭＳ Ｐゴシック" pitchFamily="1" charset="-128"/>
              </a:defRPr>
            </a:lvl7pPr>
            <a:lvl8pPr marL="1371600" algn="ctr" rtl="0" fontAlgn="base">
              <a:spcBef>
                <a:spcPct val="0"/>
              </a:spcBef>
              <a:spcAft>
                <a:spcPct val="0"/>
              </a:spcAft>
              <a:defRPr sz="4400">
                <a:solidFill>
                  <a:schemeClr val="tx2"/>
                </a:solidFill>
                <a:latin typeface="Arial" charset="0"/>
                <a:ea typeface="ＭＳ Ｐゴシック" pitchFamily="1" charset="-128"/>
              </a:defRPr>
            </a:lvl8pPr>
            <a:lvl9pPr marL="1828800" algn="ctr" rtl="0" fontAlgn="base">
              <a:spcBef>
                <a:spcPct val="0"/>
              </a:spcBef>
              <a:spcAft>
                <a:spcPct val="0"/>
              </a:spcAft>
              <a:defRPr sz="4400">
                <a:solidFill>
                  <a:schemeClr val="tx2"/>
                </a:solidFill>
                <a:latin typeface="Arial" charset="0"/>
                <a:ea typeface="ＭＳ Ｐゴシック" pitchFamily="1" charset="-128"/>
              </a:defRPr>
            </a:lvl9pPr>
          </a:lstStyle>
          <a:p>
            <a:pPr eaLnBrk="1" hangingPunct="1">
              <a:lnSpc>
                <a:spcPts val="3200"/>
              </a:lnSpc>
            </a:pPr>
            <a:r>
              <a:rPr lang="en-US" sz="4800" b="1" kern="0" dirty="0" smtClean="0">
                <a:solidFill>
                  <a:srgbClr val="FFFFFF"/>
                </a:solidFill>
                <a:latin typeface="Calibri" pitchFamily="34" charset="0"/>
                <a:ea typeface="ＭＳ Ｐゴシック"/>
              </a:rPr>
              <a:t>What are they doing?</a:t>
            </a:r>
          </a:p>
        </p:txBody>
      </p:sp>
      <p:sp>
        <p:nvSpPr>
          <p:cNvPr id="53" name="Title 1"/>
          <p:cNvSpPr txBox="1">
            <a:spLocks/>
          </p:cNvSpPr>
          <p:nvPr/>
        </p:nvSpPr>
        <p:spPr bwMode="auto">
          <a:xfrm>
            <a:off x="457200" y="43434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0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pitchFamily="1" charset="-128"/>
              </a:defRPr>
            </a:lvl2pPr>
            <a:lvl3pPr algn="ctr" rtl="0" fontAlgn="base">
              <a:spcBef>
                <a:spcPct val="0"/>
              </a:spcBef>
              <a:spcAft>
                <a:spcPct val="0"/>
              </a:spcAft>
              <a:defRPr sz="4400">
                <a:solidFill>
                  <a:schemeClr val="tx2"/>
                </a:solidFill>
                <a:latin typeface="Arial" charset="0"/>
                <a:ea typeface="ＭＳ Ｐゴシック" pitchFamily="1" charset="-128"/>
              </a:defRPr>
            </a:lvl3pPr>
            <a:lvl4pPr algn="ctr" rtl="0" fontAlgn="base">
              <a:spcBef>
                <a:spcPct val="0"/>
              </a:spcBef>
              <a:spcAft>
                <a:spcPct val="0"/>
              </a:spcAft>
              <a:defRPr sz="4400">
                <a:solidFill>
                  <a:schemeClr val="tx2"/>
                </a:solidFill>
                <a:latin typeface="Arial" charset="0"/>
                <a:ea typeface="ＭＳ Ｐゴシック" pitchFamily="1" charset="-128"/>
              </a:defRPr>
            </a:lvl4pPr>
            <a:lvl5pPr algn="ctr" rtl="0" fontAlgn="base">
              <a:spcBef>
                <a:spcPct val="0"/>
              </a:spcBef>
              <a:spcAft>
                <a:spcPct val="0"/>
              </a:spcAft>
              <a:defRPr sz="4400">
                <a:solidFill>
                  <a:schemeClr val="tx2"/>
                </a:solidFill>
                <a:latin typeface="Arial" charset="0"/>
                <a:ea typeface="ＭＳ Ｐゴシック" pitchFamily="1" charset="-128"/>
              </a:defRPr>
            </a:lvl5pPr>
            <a:lvl6pPr marL="457200" algn="ctr" rtl="0" fontAlgn="base">
              <a:spcBef>
                <a:spcPct val="0"/>
              </a:spcBef>
              <a:spcAft>
                <a:spcPct val="0"/>
              </a:spcAft>
              <a:defRPr sz="4400">
                <a:solidFill>
                  <a:schemeClr val="tx2"/>
                </a:solidFill>
                <a:latin typeface="Arial" charset="0"/>
                <a:ea typeface="ＭＳ Ｐゴシック" pitchFamily="1" charset="-128"/>
              </a:defRPr>
            </a:lvl6pPr>
            <a:lvl7pPr marL="914400" algn="ctr" rtl="0" fontAlgn="base">
              <a:spcBef>
                <a:spcPct val="0"/>
              </a:spcBef>
              <a:spcAft>
                <a:spcPct val="0"/>
              </a:spcAft>
              <a:defRPr sz="4400">
                <a:solidFill>
                  <a:schemeClr val="tx2"/>
                </a:solidFill>
                <a:latin typeface="Arial" charset="0"/>
                <a:ea typeface="ＭＳ Ｐゴシック" pitchFamily="1" charset="-128"/>
              </a:defRPr>
            </a:lvl7pPr>
            <a:lvl8pPr marL="1371600" algn="ctr" rtl="0" fontAlgn="base">
              <a:spcBef>
                <a:spcPct val="0"/>
              </a:spcBef>
              <a:spcAft>
                <a:spcPct val="0"/>
              </a:spcAft>
              <a:defRPr sz="4400">
                <a:solidFill>
                  <a:schemeClr val="tx2"/>
                </a:solidFill>
                <a:latin typeface="Arial" charset="0"/>
                <a:ea typeface="ＭＳ Ｐゴシック" pitchFamily="1" charset="-128"/>
              </a:defRPr>
            </a:lvl8pPr>
            <a:lvl9pPr marL="1828800" algn="ctr" rtl="0" fontAlgn="base">
              <a:spcBef>
                <a:spcPct val="0"/>
              </a:spcBef>
              <a:spcAft>
                <a:spcPct val="0"/>
              </a:spcAft>
              <a:defRPr sz="4400">
                <a:solidFill>
                  <a:schemeClr val="tx2"/>
                </a:solidFill>
                <a:latin typeface="Arial" charset="0"/>
                <a:ea typeface="ＭＳ Ｐゴシック" pitchFamily="1" charset="-128"/>
              </a:defRPr>
            </a:lvl9pPr>
          </a:lstStyle>
          <a:p>
            <a:pPr eaLnBrk="1" hangingPunct="1">
              <a:lnSpc>
                <a:spcPts val="3200"/>
              </a:lnSpc>
            </a:pPr>
            <a:r>
              <a:rPr lang="en-US" sz="3600" kern="0" dirty="0" smtClean="0">
                <a:solidFill>
                  <a:srgbClr val="FFFFFF"/>
                </a:solidFill>
                <a:latin typeface="Calibri" pitchFamily="34" charset="0"/>
                <a:ea typeface="ＭＳ Ｐゴシック"/>
              </a:rPr>
              <a:t>(functional profiling)</a:t>
            </a:r>
          </a:p>
        </p:txBody>
      </p:sp>
      <p:sp>
        <p:nvSpPr>
          <p:cNvPr id="54" name="Rectangle 53"/>
          <p:cNvSpPr/>
          <p:nvPr/>
        </p:nvSpPr>
        <p:spPr bwMode="auto">
          <a:xfrm>
            <a:off x="1046813" y="1143000"/>
            <a:ext cx="7030387" cy="2542318"/>
          </a:xfrm>
          <a:prstGeom prst="rect">
            <a:avLst/>
          </a:prstGeom>
          <a:solidFill>
            <a:schemeClr val="bg1">
              <a:alpha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FFFFFF"/>
              </a:solidFill>
            </a:endParaRPr>
          </a:p>
        </p:txBody>
      </p:sp>
    </p:spTree>
    <p:extLst>
      <p:ext uri="{BB962C8B-B14F-4D97-AF65-F5344CB8AC3E}">
        <p14:creationId xmlns:p14="http://schemas.microsoft.com/office/powerpoint/2010/main" val="18492324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b="1615"/>
          <a:stretch/>
        </p:blipFill>
        <p:spPr>
          <a:xfrm>
            <a:off x="182880" y="1989585"/>
            <a:ext cx="8778240" cy="4639815"/>
          </a:xfrm>
          <a:prstGeom prst="rect">
            <a:avLst/>
          </a:prstGeom>
        </p:spPr>
      </p:pic>
      <p:sp>
        <p:nvSpPr>
          <p:cNvPr id="2" name="Title 1"/>
          <p:cNvSpPr>
            <a:spLocks noGrp="1"/>
          </p:cNvSpPr>
          <p:nvPr>
            <p:ph type="title"/>
          </p:nvPr>
        </p:nvSpPr>
        <p:spPr/>
        <p:txBody>
          <a:bodyPr/>
          <a:lstStyle/>
          <a:p>
            <a:r>
              <a:rPr lang="en-US" sz="2800" dirty="0" smtClean="0">
                <a:solidFill>
                  <a:schemeClr val="accent2"/>
                </a:solidFill>
              </a:rPr>
              <a:t>Getting some reference protein sequences</a:t>
            </a:r>
            <a:endParaRPr lang="en-US" sz="2800" dirty="0">
              <a:solidFill>
                <a:schemeClr val="accent2"/>
              </a:solidFill>
            </a:endParaRPr>
          </a:p>
        </p:txBody>
      </p:sp>
      <p:sp>
        <p:nvSpPr>
          <p:cNvPr id="3" name="Content Placeholder 2"/>
          <p:cNvSpPr>
            <a:spLocks noGrp="1"/>
          </p:cNvSpPr>
          <p:nvPr>
            <p:ph idx="1"/>
          </p:nvPr>
        </p:nvSpPr>
        <p:spPr/>
        <p:txBody>
          <a:bodyPr/>
          <a:lstStyle/>
          <a:p>
            <a:r>
              <a:rPr lang="en-US" dirty="0" smtClean="0"/>
              <a:t>Go to </a:t>
            </a:r>
            <a:r>
              <a:rPr lang="en-US" dirty="0">
                <a:hlinkClick r:id="rId3"/>
              </a:rPr>
              <a:t>http:/</a:t>
            </a:r>
            <a:r>
              <a:rPr lang="en-US" dirty="0" smtClean="0">
                <a:hlinkClick r:id="rId3"/>
              </a:rPr>
              <a:t>/metaref.org</a:t>
            </a:r>
            <a:endParaRPr lang="en-US" dirty="0"/>
          </a:p>
        </p:txBody>
      </p:sp>
      <p:sp>
        <p:nvSpPr>
          <p:cNvPr id="4" name="Slide Number Placeholder 3"/>
          <p:cNvSpPr>
            <a:spLocks noGrp="1"/>
          </p:cNvSpPr>
          <p:nvPr>
            <p:ph type="sldNum" sz="quarter" idx="12"/>
          </p:nvPr>
        </p:nvSpPr>
        <p:spPr/>
        <p:txBody>
          <a:bodyPr/>
          <a:lstStyle/>
          <a:p>
            <a:fld id="{C71C242F-20BE-4F6C-ABA6-9DCC8641EF60}" type="slidenum">
              <a:rPr lang="en-US" smtClean="0"/>
              <a:pPr/>
              <a:t>20</a:t>
            </a:fld>
            <a:endParaRPr lang="en-US"/>
          </a:p>
        </p:txBody>
      </p:sp>
      <p:sp>
        <p:nvSpPr>
          <p:cNvPr id="7" name="Oval 6"/>
          <p:cNvSpPr/>
          <p:nvPr/>
        </p:nvSpPr>
        <p:spPr bwMode="auto">
          <a:xfrm>
            <a:off x="1250176" y="1935980"/>
            <a:ext cx="914400" cy="381000"/>
          </a:xfrm>
          <a:prstGeom prst="ellipse">
            <a:avLst/>
          </a:prstGeom>
          <a:noFill/>
          <a:ln w="635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8" name="TextBox 7"/>
          <p:cNvSpPr txBox="1"/>
          <p:nvPr/>
        </p:nvSpPr>
        <p:spPr>
          <a:xfrm>
            <a:off x="685800" y="2743200"/>
            <a:ext cx="7992843" cy="461665"/>
          </a:xfrm>
          <a:prstGeom prst="rect">
            <a:avLst/>
          </a:prstGeom>
          <a:noFill/>
        </p:spPr>
        <p:txBody>
          <a:bodyPr wrap="none" rtlCol="0">
            <a:spAutoFit/>
          </a:bodyPr>
          <a:lstStyle/>
          <a:p>
            <a:r>
              <a:rPr lang="en-US" dirty="0" smtClean="0">
                <a:solidFill>
                  <a:schemeClr val="bg1"/>
                </a:solidFill>
              </a:rPr>
              <a:t>You could download the </a:t>
            </a:r>
            <a:r>
              <a:rPr lang="en-US" dirty="0" err="1" smtClean="0">
                <a:solidFill>
                  <a:schemeClr val="bg1"/>
                </a:solidFill>
              </a:rPr>
              <a:t>MetaRef</a:t>
            </a:r>
            <a:r>
              <a:rPr lang="en-US" dirty="0" smtClean="0">
                <a:solidFill>
                  <a:schemeClr val="bg1"/>
                </a:solidFill>
              </a:rPr>
              <a:t> protein sequences </a:t>
            </a:r>
            <a:r>
              <a:rPr lang="en-US" dirty="0" smtClean="0">
                <a:solidFill>
                  <a:srgbClr val="FF0000"/>
                </a:solidFill>
              </a:rPr>
              <a:t>here</a:t>
            </a:r>
            <a:endParaRPr lang="en-US" dirty="0">
              <a:solidFill>
                <a:srgbClr val="FF0000"/>
              </a:solidFill>
            </a:endParaRPr>
          </a:p>
        </p:txBody>
      </p:sp>
      <p:cxnSp>
        <p:nvCxnSpPr>
          <p:cNvPr id="10" name="Straight Connector 9"/>
          <p:cNvCxnSpPr>
            <a:endCxn id="7" idx="5"/>
          </p:cNvCxnSpPr>
          <p:nvPr/>
        </p:nvCxnSpPr>
        <p:spPr bwMode="auto">
          <a:xfrm flipH="1" flipV="1">
            <a:off x="2030665" y="2261184"/>
            <a:ext cx="6198935" cy="482016"/>
          </a:xfrm>
          <a:prstGeom prst="line">
            <a:avLst/>
          </a:prstGeom>
          <a:solidFill>
            <a:schemeClr val="accent1"/>
          </a:solidFill>
          <a:ln w="63500" cap="flat" cmpd="sng" algn="ctr">
            <a:solidFill>
              <a:schemeClr val="accent1"/>
            </a:solidFill>
            <a:prstDash val="solid"/>
            <a:round/>
            <a:headEnd type="none" w="med" len="med"/>
            <a:tailEnd type="none" w="med" len="med"/>
          </a:ln>
          <a:effectLst/>
        </p:spPr>
      </p:cxnSp>
    </p:spTree>
    <p:extLst>
      <p:ext uri="{BB962C8B-B14F-4D97-AF65-F5344CB8AC3E}">
        <p14:creationId xmlns:p14="http://schemas.microsoft.com/office/powerpoint/2010/main" val="418113358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Running </a:t>
            </a:r>
            <a:r>
              <a:rPr lang="en-US" dirty="0" err="1" smtClean="0"/>
              <a:t>ShortBRED</a:t>
            </a:r>
            <a:r>
              <a:rPr lang="en-US" dirty="0" smtClean="0"/>
              <a:t>-Identify</a:t>
            </a:r>
            <a:endParaRPr lang="en-US" dirty="0"/>
          </a:p>
        </p:txBody>
      </p:sp>
      <p:sp>
        <p:nvSpPr>
          <p:cNvPr id="3" name="Content Placeholder 2"/>
          <p:cNvSpPr>
            <a:spLocks noGrp="1"/>
          </p:cNvSpPr>
          <p:nvPr>
            <p:ph idx="1"/>
          </p:nvPr>
        </p:nvSpPr>
        <p:spPr/>
        <p:txBody>
          <a:bodyPr/>
          <a:lstStyle/>
          <a:p>
            <a:r>
              <a:rPr lang="en-US" sz="2800" dirty="0" smtClean="0">
                <a:cs typeface="Courier New"/>
              </a:rPr>
              <a:t>But don’t!</a:t>
            </a:r>
          </a:p>
          <a:p>
            <a:pPr lvl="1"/>
            <a:r>
              <a:rPr lang="en-US" sz="2400" dirty="0" smtClean="0">
                <a:cs typeface="Courier New"/>
              </a:rPr>
              <a:t>We’ll use an example mini reference database for speed</a:t>
            </a:r>
          </a:p>
          <a:p>
            <a:r>
              <a:rPr lang="en-US" sz="2800" dirty="0" smtClean="0">
                <a:cs typeface="Courier New"/>
              </a:rPr>
              <a:t>Lets </a:t>
            </a:r>
            <a:r>
              <a:rPr lang="en-US" sz="2800" dirty="0">
                <a:cs typeface="Courier New"/>
              </a:rPr>
              <a:t>make some antibiotic resistance markers by running:</a:t>
            </a:r>
          </a:p>
          <a:p>
            <a:pPr marL="457200" lvl="1" indent="0">
              <a:buNone/>
            </a:pPr>
            <a:endParaRPr lang="en-US" sz="800" b="1" dirty="0">
              <a:latin typeface="Courier New"/>
              <a:cs typeface="Courier New"/>
            </a:endParaRPr>
          </a:p>
          <a:p>
            <a:pPr marL="457200" lvl="1" indent="0">
              <a:buNone/>
            </a:pPr>
            <a:r>
              <a:rPr lang="en-US" sz="1800" b="1" dirty="0" err="1">
                <a:solidFill>
                  <a:srgbClr val="3366FF"/>
                </a:solidFill>
                <a:latin typeface="Courier New"/>
                <a:cs typeface="Courier New"/>
              </a:rPr>
              <a:t>ln</a:t>
            </a:r>
            <a:r>
              <a:rPr lang="en-US" sz="1800" b="1" dirty="0">
                <a:solidFill>
                  <a:srgbClr val="3366FF"/>
                </a:solidFill>
                <a:latin typeface="Courier New"/>
                <a:cs typeface="Courier New"/>
              </a:rPr>
              <a:t> -s /</a:t>
            </a:r>
            <a:r>
              <a:rPr lang="en-US" sz="1800" b="1" dirty="0" err="1">
                <a:solidFill>
                  <a:srgbClr val="3366FF"/>
                </a:solidFill>
                <a:latin typeface="Courier New"/>
                <a:cs typeface="Courier New"/>
              </a:rPr>
              <a:t>usr</a:t>
            </a:r>
            <a:r>
              <a:rPr lang="en-US" sz="1800" b="1" dirty="0">
                <a:solidFill>
                  <a:srgbClr val="3366FF"/>
                </a:solidFill>
                <a:latin typeface="Courier New"/>
                <a:cs typeface="Courier New"/>
              </a:rPr>
              <a:t>/bin/</a:t>
            </a:r>
            <a:r>
              <a:rPr lang="en-US" sz="1800" b="1" dirty="0" err="1">
                <a:solidFill>
                  <a:srgbClr val="3366FF"/>
                </a:solidFill>
                <a:latin typeface="Courier New"/>
                <a:cs typeface="Courier New"/>
              </a:rPr>
              <a:t>cdhit</a:t>
            </a:r>
            <a:r>
              <a:rPr lang="en-US" sz="1800" b="1" dirty="0">
                <a:solidFill>
                  <a:srgbClr val="3366FF"/>
                </a:solidFill>
                <a:latin typeface="Courier New"/>
                <a:cs typeface="Courier New"/>
              </a:rPr>
              <a:t> /home/</a:t>
            </a:r>
            <a:r>
              <a:rPr lang="en-US" sz="1800" b="1" dirty="0" err="1">
                <a:solidFill>
                  <a:srgbClr val="3366FF"/>
                </a:solidFill>
                <a:latin typeface="Courier New"/>
                <a:cs typeface="Courier New"/>
              </a:rPr>
              <a:t>ubuntu</a:t>
            </a:r>
            <a:r>
              <a:rPr lang="en-US" sz="1800" b="1" dirty="0">
                <a:solidFill>
                  <a:srgbClr val="3366FF"/>
                </a:solidFill>
                <a:latin typeface="Courier New"/>
                <a:cs typeface="Courier New"/>
              </a:rPr>
              <a:t>/Programs/cd-</a:t>
            </a:r>
            <a:r>
              <a:rPr lang="en-US" sz="1800" b="1" dirty="0" smtClean="0">
                <a:solidFill>
                  <a:srgbClr val="3366FF"/>
                </a:solidFill>
                <a:latin typeface="Courier New"/>
                <a:cs typeface="Courier New"/>
              </a:rPr>
              <a:t>hit</a:t>
            </a:r>
          </a:p>
          <a:p>
            <a:pPr marL="457200" lvl="1" indent="0">
              <a:buNone/>
            </a:pPr>
            <a:r>
              <a:rPr lang="en-US" sz="1200" b="1" dirty="0" err="1" smtClean="0">
                <a:solidFill>
                  <a:srgbClr val="3366FF"/>
                </a:solidFill>
                <a:latin typeface="Courier New"/>
                <a:cs typeface="Courier New"/>
              </a:rPr>
              <a:t>shortbred_identify.py</a:t>
            </a:r>
            <a:r>
              <a:rPr lang="en-US" sz="1200" b="1" dirty="0" smtClean="0">
                <a:solidFill>
                  <a:srgbClr val="3366FF"/>
                </a:solidFill>
                <a:latin typeface="Courier New"/>
                <a:cs typeface="Courier New"/>
              </a:rPr>
              <a:t> </a:t>
            </a:r>
            <a:r>
              <a:rPr lang="en-US" sz="1200" b="1" dirty="0" smtClean="0">
                <a:solidFill>
                  <a:srgbClr val="3366FF"/>
                </a:solidFill>
                <a:latin typeface="Courier New"/>
                <a:cs typeface="Courier New"/>
              </a:rPr>
              <a:t/>
            </a:r>
            <a:br>
              <a:rPr lang="en-US" sz="1200" b="1" dirty="0" smtClean="0">
                <a:solidFill>
                  <a:srgbClr val="3366FF"/>
                </a:solidFill>
                <a:latin typeface="Courier New"/>
                <a:cs typeface="Courier New"/>
              </a:rPr>
            </a:br>
            <a:r>
              <a:rPr lang="en-US" sz="1200" b="1" dirty="0" smtClean="0">
                <a:solidFill>
                  <a:srgbClr val="3366FF"/>
                </a:solidFill>
                <a:latin typeface="Courier New"/>
                <a:cs typeface="Courier New"/>
              </a:rPr>
              <a:t>  </a:t>
            </a:r>
            <a:r>
              <a:rPr lang="en-US" sz="1200" b="1" dirty="0" smtClean="0">
                <a:solidFill>
                  <a:srgbClr val="3366FF"/>
                </a:solidFill>
                <a:latin typeface="Courier New"/>
                <a:cs typeface="Courier New"/>
              </a:rPr>
              <a:t>-</a:t>
            </a:r>
            <a:r>
              <a:rPr lang="en-US" sz="1200" b="1" dirty="0">
                <a:solidFill>
                  <a:srgbClr val="3366FF"/>
                </a:solidFill>
                <a:latin typeface="Courier New"/>
                <a:cs typeface="Courier New"/>
              </a:rPr>
              <a:t>-</a:t>
            </a:r>
            <a:r>
              <a:rPr lang="en-US" sz="1200" b="1" dirty="0" err="1">
                <a:solidFill>
                  <a:srgbClr val="3366FF"/>
                </a:solidFill>
                <a:latin typeface="Courier New"/>
                <a:cs typeface="Courier New"/>
              </a:rPr>
              <a:t>goi</a:t>
            </a:r>
            <a:r>
              <a:rPr lang="en-US" sz="1200" b="1" dirty="0">
                <a:solidFill>
                  <a:srgbClr val="3366FF"/>
                </a:solidFill>
                <a:latin typeface="Courier New"/>
                <a:cs typeface="Courier New"/>
              </a:rPr>
              <a:t> ~/</a:t>
            </a:r>
            <a:r>
              <a:rPr lang="en-US" sz="1200" b="1" dirty="0" err="1">
                <a:solidFill>
                  <a:srgbClr val="3366FF"/>
                </a:solidFill>
                <a:latin typeface="Courier New"/>
                <a:cs typeface="Courier New"/>
              </a:rPr>
              <a:t>workshop_data</a:t>
            </a:r>
            <a:r>
              <a:rPr lang="en-US" sz="1200" b="1" dirty="0">
                <a:solidFill>
                  <a:srgbClr val="3366FF"/>
                </a:solidFill>
                <a:latin typeface="Courier New"/>
                <a:cs typeface="Courier New"/>
              </a:rPr>
              <a:t>/</a:t>
            </a:r>
            <a:r>
              <a:rPr lang="en-US" sz="1200" b="1" dirty="0" err="1">
                <a:solidFill>
                  <a:srgbClr val="3366FF"/>
                </a:solidFill>
                <a:latin typeface="Courier New"/>
                <a:cs typeface="Courier New"/>
              </a:rPr>
              <a:t>metagenomics</a:t>
            </a:r>
            <a:r>
              <a:rPr lang="en-US" sz="1200" b="1" dirty="0">
                <a:solidFill>
                  <a:srgbClr val="3366FF"/>
                </a:solidFill>
                <a:latin typeface="Courier New"/>
                <a:cs typeface="Courier New"/>
              </a:rPr>
              <a:t>/</a:t>
            </a:r>
            <a:r>
              <a:rPr lang="en-US" sz="1200" b="1" dirty="0" err="1">
                <a:solidFill>
                  <a:srgbClr val="3366FF"/>
                </a:solidFill>
                <a:latin typeface="Courier New"/>
                <a:cs typeface="Courier New"/>
              </a:rPr>
              <a:t>biobakery</a:t>
            </a:r>
            <a:r>
              <a:rPr lang="en-US" sz="1200" b="1" dirty="0">
                <a:solidFill>
                  <a:srgbClr val="3366FF"/>
                </a:solidFill>
                <a:latin typeface="Courier New"/>
                <a:cs typeface="Courier New"/>
              </a:rPr>
              <a:t>/data/</a:t>
            </a:r>
            <a:r>
              <a:rPr lang="en-US" sz="1200" b="1" dirty="0" err="1" smtClean="0">
                <a:solidFill>
                  <a:srgbClr val="3366FF"/>
                </a:solidFill>
                <a:latin typeface="Courier New"/>
                <a:cs typeface="Courier New"/>
              </a:rPr>
              <a:t>resisGenes.pfasta</a:t>
            </a:r>
            <a:r>
              <a:rPr lang="en-US" sz="1200" b="1" dirty="0" smtClean="0">
                <a:solidFill>
                  <a:srgbClr val="3366FF"/>
                </a:solidFill>
                <a:latin typeface="Courier New"/>
                <a:cs typeface="Courier New"/>
              </a:rPr>
              <a:t> </a:t>
            </a:r>
            <a:br>
              <a:rPr lang="en-US" sz="1200" b="1" dirty="0" smtClean="0">
                <a:solidFill>
                  <a:srgbClr val="3366FF"/>
                </a:solidFill>
                <a:latin typeface="Courier New"/>
                <a:cs typeface="Courier New"/>
              </a:rPr>
            </a:br>
            <a:r>
              <a:rPr lang="en-US" sz="1200" b="1" dirty="0" smtClean="0">
                <a:solidFill>
                  <a:srgbClr val="3366FF"/>
                </a:solidFill>
                <a:latin typeface="Courier New"/>
                <a:cs typeface="Courier New"/>
              </a:rPr>
              <a:t>  -</a:t>
            </a:r>
            <a:r>
              <a:rPr lang="en-US" sz="1200" b="1" dirty="0">
                <a:solidFill>
                  <a:srgbClr val="3366FF"/>
                </a:solidFill>
                <a:latin typeface="Courier New"/>
                <a:cs typeface="Courier New"/>
              </a:rPr>
              <a:t>-ref ~/</a:t>
            </a:r>
            <a:r>
              <a:rPr lang="en-US" sz="1200" b="1" dirty="0" err="1">
                <a:solidFill>
                  <a:srgbClr val="3366FF"/>
                </a:solidFill>
                <a:latin typeface="Courier New"/>
                <a:cs typeface="Courier New"/>
              </a:rPr>
              <a:t>workshop_data</a:t>
            </a:r>
            <a:r>
              <a:rPr lang="en-US" sz="1200" b="1" dirty="0">
                <a:solidFill>
                  <a:srgbClr val="3366FF"/>
                </a:solidFill>
                <a:latin typeface="Courier New"/>
                <a:cs typeface="Courier New"/>
              </a:rPr>
              <a:t>/</a:t>
            </a:r>
            <a:r>
              <a:rPr lang="en-US" sz="1200" b="1" dirty="0" err="1">
                <a:solidFill>
                  <a:srgbClr val="3366FF"/>
                </a:solidFill>
                <a:latin typeface="Courier New"/>
                <a:cs typeface="Courier New"/>
              </a:rPr>
              <a:t>metagenomics</a:t>
            </a:r>
            <a:r>
              <a:rPr lang="en-US" sz="1200" b="1" dirty="0">
                <a:solidFill>
                  <a:srgbClr val="3366FF"/>
                </a:solidFill>
                <a:latin typeface="Courier New"/>
                <a:cs typeface="Courier New"/>
              </a:rPr>
              <a:t>/</a:t>
            </a:r>
            <a:r>
              <a:rPr lang="en-US" sz="1200" b="1" dirty="0" err="1">
                <a:solidFill>
                  <a:srgbClr val="3366FF"/>
                </a:solidFill>
                <a:latin typeface="Courier New"/>
                <a:cs typeface="Courier New"/>
              </a:rPr>
              <a:t>biobakery</a:t>
            </a:r>
            <a:r>
              <a:rPr lang="en-US" sz="1200" b="1" dirty="0">
                <a:solidFill>
                  <a:srgbClr val="3366FF"/>
                </a:solidFill>
                <a:latin typeface="Courier New"/>
                <a:cs typeface="Courier New"/>
              </a:rPr>
              <a:t>/software/</a:t>
            </a:r>
            <a:r>
              <a:rPr lang="en-US" sz="1200" b="1" dirty="0" err="1">
                <a:solidFill>
                  <a:srgbClr val="3366FF"/>
                </a:solidFill>
                <a:latin typeface="Courier New"/>
                <a:cs typeface="Courier New"/>
              </a:rPr>
              <a:t>shortbred</a:t>
            </a:r>
            <a:r>
              <a:rPr lang="en-US" sz="1200" b="1" dirty="0">
                <a:solidFill>
                  <a:srgbClr val="3366FF"/>
                </a:solidFill>
                <a:latin typeface="Courier New"/>
                <a:cs typeface="Courier New"/>
              </a:rPr>
              <a:t>/example/</a:t>
            </a:r>
            <a:r>
              <a:rPr lang="en-US" sz="1200" b="1" dirty="0" err="1" smtClean="0">
                <a:solidFill>
                  <a:srgbClr val="3366FF"/>
                </a:solidFill>
                <a:latin typeface="Courier New"/>
                <a:cs typeface="Courier New"/>
              </a:rPr>
              <a:t>ref_prots.faa</a:t>
            </a:r>
            <a:r>
              <a:rPr lang="en-US" sz="1200" b="1" dirty="0" smtClean="0">
                <a:solidFill>
                  <a:srgbClr val="3366FF"/>
                </a:solidFill>
                <a:latin typeface="Courier New"/>
                <a:cs typeface="Courier New"/>
              </a:rPr>
              <a:t> </a:t>
            </a:r>
            <a:br>
              <a:rPr lang="en-US" sz="1200" b="1" dirty="0" smtClean="0">
                <a:solidFill>
                  <a:srgbClr val="3366FF"/>
                </a:solidFill>
                <a:latin typeface="Courier New"/>
                <a:cs typeface="Courier New"/>
              </a:rPr>
            </a:br>
            <a:r>
              <a:rPr lang="en-US" sz="1200" b="1" dirty="0" smtClean="0">
                <a:solidFill>
                  <a:srgbClr val="3366FF"/>
                </a:solidFill>
                <a:latin typeface="Courier New"/>
                <a:cs typeface="Courier New"/>
              </a:rPr>
              <a:t>  -</a:t>
            </a:r>
            <a:r>
              <a:rPr lang="en-US" sz="1200" b="1" dirty="0">
                <a:solidFill>
                  <a:srgbClr val="3366FF"/>
                </a:solidFill>
                <a:latin typeface="Courier New"/>
                <a:cs typeface="Courier New"/>
              </a:rPr>
              <a:t>-markers </a:t>
            </a:r>
            <a:r>
              <a:rPr lang="en-US" sz="1200" b="1" dirty="0" err="1">
                <a:solidFill>
                  <a:srgbClr val="3366FF"/>
                </a:solidFill>
                <a:latin typeface="Courier New"/>
                <a:cs typeface="Courier New"/>
              </a:rPr>
              <a:t>ardb_markers.faa</a:t>
            </a:r>
            <a:endParaRPr lang="en-US" sz="1200" b="1" dirty="0">
              <a:solidFill>
                <a:srgbClr val="3366FF"/>
              </a:solidFill>
              <a:latin typeface="Courier New"/>
              <a:cs typeface="Courier New"/>
            </a:endParaRPr>
          </a:p>
          <a:p>
            <a:pPr marL="457200" lvl="1" indent="0">
              <a:buNone/>
            </a:pPr>
            <a:r>
              <a:rPr lang="en-US" sz="1800" b="1" dirty="0">
                <a:solidFill>
                  <a:srgbClr val="3366FF"/>
                </a:solidFill>
                <a:latin typeface="Courier New"/>
                <a:cs typeface="Courier New"/>
              </a:rPr>
              <a:t>less </a:t>
            </a:r>
            <a:r>
              <a:rPr lang="en-US" sz="1800" b="1" dirty="0" err="1" smtClean="0">
                <a:solidFill>
                  <a:srgbClr val="3366FF"/>
                </a:solidFill>
                <a:latin typeface="Courier New"/>
                <a:cs typeface="Courier New"/>
              </a:rPr>
              <a:t>ardb_markers.faa</a:t>
            </a:r>
            <a:endParaRPr lang="en-US" sz="1800" b="1" dirty="0" smtClean="0">
              <a:solidFill>
                <a:srgbClr val="3366FF"/>
              </a:solidFill>
              <a:latin typeface="Courier New"/>
              <a:cs typeface="Courier New"/>
            </a:endParaRPr>
          </a:p>
          <a:p>
            <a:pPr marL="457200" lvl="1" indent="0">
              <a:buNone/>
            </a:pPr>
            <a:endParaRPr lang="en-US" sz="800" b="1" dirty="0">
              <a:solidFill>
                <a:srgbClr val="3366FF"/>
              </a:solidFill>
              <a:latin typeface="Courier New"/>
              <a:cs typeface="Courier New"/>
            </a:endParaRPr>
          </a:p>
          <a:p>
            <a:pPr lvl="1"/>
            <a:r>
              <a:rPr lang="en-US" sz="2400" dirty="0" smtClean="0">
                <a:cs typeface="Courier New"/>
              </a:rPr>
              <a:t>This should take ~5 minutes</a:t>
            </a:r>
          </a:p>
          <a:p>
            <a:pPr lvl="2"/>
            <a:r>
              <a:rPr lang="en-US" sz="2000" dirty="0" smtClean="0">
                <a:cs typeface="Courier New"/>
              </a:rPr>
              <a:t>If you get bored waiting, kill it and copy:</a:t>
            </a:r>
          </a:p>
          <a:p>
            <a:pPr marL="457200" lvl="1" indent="0">
              <a:buNone/>
            </a:pPr>
            <a:r>
              <a:rPr lang="en-US" sz="1400" b="1" dirty="0">
                <a:latin typeface="Courier New"/>
                <a:cs typeface="Courier New"/>
              </a:rPr>
              <a:t>~/</a:t>
            </a:r>
            <a:r>
              <a:rPr lang="en-US" sz="1400" b="1" dirty="0" err="1">
                <a:latin typeface="Courier New"/>
                <a:cs typeface="Courier New"/>
              </a:rPr>
              <a:t>workshop_data</a:t>
            </a:r>
            <a:r>
              <a:rPr lang="en-US" sz="1400" b="1" dirty="0">
                <a:latin typeface="Courier New"/>
                <a:cs typeface="Courier New"/>
              </a:rPr>
              <a:t>/</a:t>
            </a:r>
            <a:r>
              <a:rPr lang="en-US" sz="1400" b="1" dirty="0" err="1">
                <a:latin typeface="Courier New"/>
                <a:cs typeface="Courier New"/>
              </a:rPr>
              <a:t>metagenomics</a:t>
            </a:r>
            <a:r>
              <a:rPr lang="en-US" sz="1400" b="1" dirty="0">
                <a:latin typeface="Courier New"/>
                <a:cs typeface="Courier New"/>
              </a:rPr>
              <a:t>/</a:t>
            </a:r>
            <a:r>
              <a:rPr lang="en-US" sz="1400" b="1" dirty="0" err="1">
                <a:latin typeface="Courier New"/>
                <a:cs typeface="Courier New"/>
              </a:rPr>
              <a:t>biobakery</a:t>
            </a:r>
            <a:r>
              <a:rPr lang="en-US" sz="1400" b="1" dirty="0">
                <a:latin typeface="Courier New"/>
                <a:cs typeface="Courier New"/>
              </a:rPr>
              <a:t>/results/</a:t>
            </a:r>
            <a:r>
              <a:rPr lang="en-US" sz="1400" b="1" dirty="0" err="1">
                <a:latin typeface="Courier New"/>
                <a:cs typeface="Courier New"/>
              </a:rPr>
              <a:t>shortbred</a:t>
            </a:r>
            <a:r>
              <a:rPr lang="en-US" sz="1400" b="1" dirty="0">
                <a:latin typeface="Courier New"/>
                <a:cs typeface="Courier New"/>
              </a:rPr>
              <a:t>/</a:t>
            </a:r>
            <a:r>
              <a:rPr lang="en-US" sz="1400" b="1" dirty="0" err="1">
                <a:latin typeface="Courier New"/>
                <a:cs typeface="Courier New"/>
              </a:rPr>
              <a:t>ardb_markers.faa</a:t>
            </a:r>
            <a:endParaRPr lang="en-US" sz="1400" b="1" dirty="0" smtClean="0">
              <a:latin typeface="Courier New"/>
              <a:cs typeface="Courier New"/>
            </a:endParaRPr>
          </a:p>
          <a:p>
            <a:pPr lvl="1"/>
            <a:r>
              <a:rPr lang="en-US" sz="2400" dirty="0" smtClean="0">
                <a:cs typeface="Courier New"/>
              </a:rPr>
              <a:t>It will produce lots of status output as it runs</a:t>
            </a:r>
          </a:p>
        </p:txBody>
      </p:sp>
      <p:sp>
        <p:nvSpPr>
          <p:cNvPr id="4" name="Slide Number Placeholder 3"/>
          <p:cNvSpPr>
            <a:spLocks noGrp="1"/>
          </p:cNvSpPr>
          <p:nvPr>
            <p:ph type="sldNum" sz="quarter" idx="12"/>
          </p:nvPr>
        </p:nvSpPr>
        <p:spPr/>
        <p:txBody>
          <a:bodyPr/>
          <a:lstStyle/>
          <a:p>
            <a:fld id="{C71C242F-20BE-4F6C-ABA6-9DCC8641EF60}" type="slidenum">
              <a:rPr lang="en-US" smtClean="0"/>
              <a:pPr/>
              <a:t>21</a:t>
            </a:fld>
            <a:endParaRPr lang="en-US"/>
          </a:p>
        </p:txBody>
      </p:sp>
    </p:spTree>
    <p:extLst>
      <p:ext uri="{BB962C8B-B14F-4D97-AF65-F5344CB8AC3E}">
        <p14:creationId xmlns:p14="http://schemas.microsoft.com/office/powerpoint/2010/main" val="341488800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ShortBRED</a:t>
            </a:r>
            <a:r>
              <a:rPr lang="en-US" dirty="0" smtClean="0"/>
              <a:t> markers</a:t>
            </a:r>
            <a:endParaRPr lang="en-US" dirty="0"/>
          </a:p>
        </p:txBody>
      </p:sp>
      <p:sp>
        <p:nvSpPr>
          <p:cNvPr id="4" name="Slide Number Placeholder 3"/>
          <p:cNvSpPr>
            <a:spLocks noGrp="1"/>
          </p:cNvSpPr>
          <p:nvPr>
            <p:ph type="sldNum" sz="quarter" idx="12"/>
          </p:nvPr>
        </p:nvSpPr>
        <p:spPr/>
        <p:txBody>
          <a:bodyPr/>
          <a:lstStyle/>
          <a:p>
            <a:fld id="{C71C242F-20BE-4F6C-ABA6-9DCC8641EF60}" type="slidenum">
              <a:rPr lang="en-US" smtClean="0"/>
              <a:pPr/>
              <a:t>22</a:t>
            </a:fld>
            <a:endParaRPr lang="en-US"/>
          </a:p>
        </p:txBody>
      </p:sp>
      <p:pic>
        <p:nvPicPr>
          <p:cNvPr id="5" name="Picture 4"/>
          <p:cNvPicPr>
            <a:picLocks noChangeAspect="1"/>
          </p:cNvPicPr>
          <p:nvPr/>
        </p:nvPicPr>
        <p:blipFill rotWithShape="1">
          <a:blip r:embed="rId2"/>
          <a:srcRect t="6670" b="15415"/>
          <a:stretch/>
        </p:blipFill>
        <p:spPr>
          <a:xfrm>
            <a:off x="228600" y="1478780"/>
            <a:ext cx="8686800" cy="5096064"/>
          </a:xfrm>
          <a:prstGeom prst="rect">
            <a:avLst/>
          </a:prstGeom>
        </p:spPr>
      </p:pic>
      <p:sp>
        <p:nvSpPr>
          <p:cNvPr id="9" name="TextBox 8"/>
          <p:cNvSpPr txBox="1"/>
          <p:nvPr/>
        </p:nvSpPr>
        <p:spPr>
          <a:xfrm>
            <a:off x="5355425" y="1828800"/>
            <a:ext cx="2003072" cy="830997"/>
          </a:xfrm>
          <a:prstGeom prst="rect">
            <a:avLst/>
          </a:prstGeom>
          <a:noFill/>
        </p:spPr>
        <p:txBody>
          <a:bodyPr wrap="none" rtlCol="0">
            <a:spAutoFit/>
          </a:bodyPr>
          <a:lstStyle/>
          <a:p>
            <a:pPr algn="ctr"/>
            <a:r>
              <a:rPr lang="en-US" dirty="0" smtClean="0">
                <a:solidFill>
                  <a:srgbClr val="FF0000"/>
                </a:solidFill>
              </a:rPr>
              <a:t>True Markers</a:t>
            </a:r>
            <a:br>
              <a:rPr lang="en-US" dirty="0" smtClean="0">
                <a:solidFill>
                  <a:srgbClr val="FF0000"/>
                </a:solidFill>
              </a:rPr>
            </a:br>
            <a:r>
              <a:rPr lang="en-US" dirty="0" smtClean="0"/>
              <a:t>at the top</a:t>
            </a:r>
          </a:p>
        </p:txBody>
      </p:sp>
    </p:spTree>
    <p:extLst>
      <p:ext uri="{BB962C8B-B14F-4D97-AF65-F5344CB8AC3E}">
        <p14:creationId xmlns:p14="http://schemas.microsoft.com/office/powerpoint/2010/main" val="8295911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srcRect t="6432" b="15415"/>
          <a:stretch/>
        </p:blipFill>
        <p:spPr>
          <a:xfrm>
            <a:off x="228600" y="1447800"/>
            <a:ext cx="8686800" cy="5111554"/>
          </a:xfrm>
          <a:prstGeom prst="rect">
            <a:avLst/>
          </a:prstGeom>
        </p:spPr>
      </p:pic>
      <p:sp>
        <p:nvSpPr>
          <p:cNvPr id="2" name="Title 1"/>
          <p:cNvSpPr>
            <a:spLocks noGrp="1"/>
          </p:cNvSpPr>
          <p:nvPr>
            <p:ph type="title"/>
          </p:nvPr>
        </p:nvSpPr>
        <p:spPr/>
        <p:txBody>
          <a:bodyPr/>
          <a:lstStyle/>
          <a:p>
            <a:r>
              <a:rPr lang="en-US" dirty="0" err="1" smtClean="0"/>
              <a:t>ShortBRED</a:t>
            </a:r>
            <a:r>
              <a:rPr lang="en-US" dirty="0" smtClean="0"/>
              <a:t> markers</a:t>
            </a:r>
            <a:endParaRPr lang="en-US" dirty="0"/>
          </a:p>
        </p:txBody>
      </p:sp>
      <p:sp>
        <p:nvSpPr>
          <p:cNvPr id="4" name="Slide Number Placeholder 3"/>
          <p:cNvSpPr>
            <a:spLocks noGrp="1"/>
          </p:cNvSpPr>
          <p:nvPr>
            <p:ph type="sldNum" sz="quarter" idx="12"/>
          </p:nvPr>
        </p:nvSpPr>
        <p:spPr/>
        <p:txBody>
          <a:bodyPr/>
          <a:lstStyle/>
          <a:p>
            <a:fld id="{C71C242F-20BE-4F6C-ABA6-9DCC8641EF60}" type="slidenum">
              <a:rPr lang="en-US" smtClean="0"/>
              <a:pPr/>
              <a:t>23</a:t>
            </a:fld>
            <a:endParaRPr lang="en-US"/>
          </a:p>
        </p:txBody>
      </p:sp>
      <p:sp>
        <p:nvSpPr>
          <p:cNvPr id="8" name="TextBox 7"/>
          <p:cNvSpPr txBox="1"/>
          <p:nvPr/>
        </p:nvSpPr>
        <p:spPr>
          <a:xfrm>
            <a:off x="4648200" y="1828800"/>
            <a:ext cx="3417522" cy="830997"/>
          </a:xfrm>
          <a:prstGeom prst="rect">
            <a:avLst/>
          </a:prstGeom>
          <a:noFill/>
        </p:spPr>
        <p:txBody>
          <a:bodyPr wrap="none" rtlCol="0">
            <a:spAutoFit/>
          </a:bodyPr>
          <a:lstStyle/>
          <a:p>
            <a:pPr algn="ctr"/>
            <a:r>
              <a:rPr lang="en-US" dirty="0" smtClean="0">
                <a:solidFill>
                  <a:srgbClr val="FF0000"/>
                </a:solidFill>
              </a:rPr>
              <a:t>Junction/Quasi Markers</a:t>
            </a:r>
            <a:br>
              <a:rPr lang="en-US" dirty="0" smtClean="0">
                <a:solidFill>
                  <a:srgbClr val="FF0000"/>
                </a:solidFill>
              </a:rPr>
            </a:br>
            <a:r>
              <a:rPr lang="en-US" dirty="0" smtClean="0"/>
              <a:t>at the bottom</a:t>
            </a:r>
          </a:p>
        </p:txBody>
      </p:sp>
    </p:spTree>
    <p:extLst>
      <p:ext uri="{BB962C8B-B14F-4D97-AF65-F5344CB8AC3E}">
        <p14:creationId xmlns:p14="http://schemas.microsoft.com/office/powerpoint/2010/main" val="12896532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Running </a:t>
            </a:r>
            <a:r>
              <a:rPr lang="en-US" dirty="0" err="1" smtClean="0"/>
              <a:t>ShortBRED</a:t>
            </a:r>
            <a:r>
              <a:rPr lang="en-US" dirty="0" smtClean="0"/>
              <a:t>-Quantify</a:t>
            </a:r>
            <a:endParaRPr lang="en-US" dirty="0"/>
          </a:p>
        </p:txBody>
      </p:sp>
      <p:sp>
        <p:nvSpPr>
          <p:cNvPr id="3" name="Content Placeholder 2"/>
          <p:cNvSpPr>
            <a:spLocks noGrp="1"/>
          </p:cNvSpPr>
          <p:nvPr>
            <p:ph idx="1"/>
          </p:nvPr>
        </p:nvSpPr>
        <p:spPr/>
        <p:txBody>
          <a:bodyPr/>
          <a:lstStyle/>
          <a:p>
            <a:r>
              <a:rPr lang="en-US" sz="2800" dirty="0" smtClean="0">
                <a:cs typeface="Courier New"/>
              </a:rPr>
              <a:t>Using your existing HMP data subset, you can search for antibiotic resistance proteins in the oral cavity by running:</a:t>
            </a:r>
            <a:endParaRPr lang="en-US" sz="2800" dirty="0">
              <a:cs typeface="Courier New"/>
            </a:endParaRPr>
          </a:p>
          <a:p>
            <a:pPr marL="457200" lvl="1" indent="0">
              <a:buNone/>
            </a:pPr>
            <a:endParaRPr lang="en-US" sz="800" b="1" dirty="0">
              <a:latin typeface="Courier New"/>
              <a:cs typeface="Courier New"/>
            </a:endParaRPr>
          </a:p>
          <a:p>
            <a:pPr marL="457200" lvl="1" indent="0">
              <a:buNone/>
            </a:pPr>
            <a:endParaRPr lang="en-US" sz="800" b="1" dirty="0">
              <a:solidFill>
                <a:srgbClr val="3366FF"/>
              </a:solidFill>
              <a:latin typeface="Courier New"/>
              <a:cs typeface="Courier New"/>
            </a:endParaRPr>
          </a:p>
          <a:p>
            <a:pPr marL="457200" lvl="1" indent="0">
              <a:buNone/>
            </a:pPr>
            <a:r>
              <a:rPr lang="en-US" sz="1600" b="1" dirty="0" err="1" smtClean="0">
                <a:solidFill>
                  <a:srgbClr val="3366FF"/>
                </a:solidFill>
                <a:latin typeface="Courier New"/>
                <a:cs typeface="Courier New"/>
              </a:rPr>
              <a:t>shortbred_quantify.py</a:t>
            </a:r>
            <a:r>
              <a:rPr lang="en-US" sz="1600" b="1" dirty="0" smtClean="0">
                <a:solidFill>
                  <a:srgbClr val="3366FF"/>
                </a:solidFill>
                <a:latin typeface="Courier New"/>
                <a:cs typeface="Courier New"/>
              </a:rPr>
              <a:t> </a:t>
            </a:r>
            <a:br>
              <a:rPr lang="en-US" sz="1600" b="1" dirty="0" smtClean="0">
                <a:solidFill>
                  <a:srgbClr val="3366FF"/>
                </a:solidFill>
                <a:latin typeface="Courier New"/>
                <a:cs typeface="Courier New"/>
              </a:rPr>
            </a:br>
            <a:r>
              <a:rPr lang="en-US" sz="1600" b="1" dirty="0" smtClean="0">
                <a:solidFill>
                  <a:srgbClr val="3366FF"/>
                </a:solidFill>
                <a:latin typeface="Courier New"/>
                <a:cs typeface="Courier New"/>
              </a:rPr>
              <a:t>  --markers </a:t>
            </a:r>
            <a:r>
              <a:rPr lang="en-US" sz="1600" b="1" dirty="0" err="1" smtClean="0">
                <a:solidFill>
                  <a:srgbClr val="3366FF"/>
                </a:solidFill>
                <a:latin typeface="Courier New"/>
                <a:cs typeface="Courier New"/>
              </a:rPr>
              <a:t>ardb_markers.faa</a:t>
            </a:r>
            <a:r>
              <a:rPr lang="en-US" sz="1600" b="1" dirty="0" smtClean="0">
                <a:solidFill>
                  <a:srgbClr val="3366FF"/>
                </a:solidFill>
                <a:latin typeface="Courier New"/>
                <a:cs typeface="Courier New"/>
              </a:rPr>
              <a:t> </a:t>
            </a:r>
            <a:br>
              <a:rPr lang="en-US" sz="1600" b="1" dirty="0" smtClean="0">
                <a:solidFill>
                  <a:srgbClr val="3366FF"/>
                </a:solidFill>
                <a:latin typeface="Courier New"/>
                <a:cs typeface="Courier New"/>
              </a:rPr>
            </a:br>
            <a:r>
              <a:rPr lang="en-US" sz="1600" b="1" dirty="0" smtClean="0">
                <a:solidFill>
                  <a:srgbClr val="3366FF"/>
                </a:solidFill>
                <a:latin typeface="Courier New"/>
                <a:cs typeface="Courier New"/>
              </a:rPr>
              <a:t>  --</a:t>
            </a:r>
            <a:r>
              <a:rPr lang="en-US" sz="1600" b="1" dirty="0" err="1" smtClean="0">
                <a:solidFill>
                  <a:srgbClr val="3366FF"/>
                </a:solidFill>
                <a:latin typeface="Courier New"/>
                <a:cs typeface="Courier New"/>
              </a:rPr>
              <a:t>wgs</a:t>
            </a:r>
            <a:r>
              <a:rPr lang="en-US" sz="1600" b="1" dirty="0">
                <a:solidFill>
                  <a:srgbClr val="3366FF"/>
                </a:solidFill>
                <a:latin typeface="Courier New"/>
                <a:cs typeface="Courier New"/>
              </a:rPr>
              <a:t> 763577454-SRS014472-</a:t>
            </a:r>
            <a:r>
              <a:rPr lang="en-US" sz="1600" b="1" dirty="0" smtClean="0">
                <a:solidFill>
                  <a:srgbClr val="3366FF"/>
                </a:solidFill>
                <a:latin typeface="Courier New"/>
                <a:cs typeface="Courier New"/>
              </a:rPr>
              <a:t>Buccal_mucosa.fasta </a:t>
            </a:r>
            <a:br>
              <a:rPr lang="en-US" sz="1600" b="1" dirty="0" smtClean="0">
                <a:solidFill>
                  <a:srgbClr val="3366FF"/>
                </a:solidFill>
                <a:latin typeface="Courier New"/>
                <a:cs typeface="Courier New"/>
              </a:rPr>
            </a:br>
            <a:r>
              <a:rPr lang="en-US" sz="1600" b="1" dirty="0" smtClean="0">
                <a:solidFill>
                  <a:srgbClr val="3366FF"/>
                </a:solidFill>
                <a:latin typeface="Courier New"/>
                <a:cs typeface="Courier New"/>
              </a:rPr>
              <a:t>  --</a:t>
            </a:r>
            <a:r>
              <a:rPr lang="en-US" sz="1600" b="1" dirty="0">
                <a:solidFill>
                  <a:srgbClr val="3366FF"/>
                </a:solidFill>
                <a:latin typeface="Courier New"/>
                <a:cs typeface="Courier New"/>
              </a:rPr>
              <a:t>results 763577454-SRS014472-</a:t>
            </a:r>
            <a:r>
              <a:rPr lang="en-US" sz="1600" b="1" dirty="0" smtClean="0">
                <a:solidFill>
                  <a:srgbClr val="3366FF"/>
                </a:solidFill>
                <a:latin typeface="Courier New"/>
                <a:cs typeface="Courier New"/>
              </a:rPr>
              <a:t>Buccal_mucosa-ARDB.txt</a:t>
            </a:r>
            <a:endParaRPr lang="en-US" sz="1600" b="1" dirty="0">
              <a:solidFill>
                <a:srgbClr val="3366FF"/>
              </a:solidFill>
              <a:latin typeface="Courier New"/>
              <a:cs typeface="Courier New"/>
            </a:endParaRPr>
          </a:p>
          <a:p>
            <a:pPr marL="457200" lvl="1" indent="0">
              <a:buNone/>
            </a:pPr>
            <a:r>
              <a:rPr lang="en-US" sz="1600" b="1" dirty="0" smtClean="0">
                <a:solidFill>
                  <a:srgbClr val="3366FF"/>
                </a:solidFill>
                <a:latin typeface="Courier New"/>
                <a:cs typeface="Courier New"/>
              </a:rPr>
              <a:t>less </a:t>
            </a:r>
            <a:r>
              <a:rPr lang="en-US" sz="1600" b="1" dirty="0">
                <a:solidFill>
                  <a:srgbClr val="3366FF"/>
                </a:solidFill>
                <a:latin typeface="Courier New"/>
                <a:cs typeface="Courier New"/>
              </a:rPr>
              <a:t>763577454-SRS014472-Buccal_mucosa-ARDB.txt</a:t>
            </a:r>
            <a:endParaRPr lang="en-US" sz="1600" b="1" dirty="0" smtClean="0">
              <a:solidFill>
                <a:srgbClr val="3366FF"/>
              </a:solidFill>
              <a:latin typeface="Courier New"/>
              <a:cs typeface="Courier New"/>
            </a:endParaRPr>
          </a:p>
          <a:p>
            <a:pPr marL="457200" lvl="1" indent="0">
              <a:buNone/>
            </a:pPr>
            <a:endParaRPr lang="en-US" sz="800" b="1" dirty="0" smtClean="0">
              <a:solidFill>
                <a:srgbClr val="3366FF"/>
              </a:solidFill>
              <a:latin typeface="Courier New"/>
              <a:cs typeface="Courier New"/>
            </a:endParaRPr>
          </a:p>
          <a:p>
            <a:pPr lvl="1"/>
            <a:r>
              <a:rPr lang="en-US" sz="2400" dirty="0" smtClean="0">
                <a:cs typeface="Courier New"/>
              </a:rPr>
              <a:t>This should just a few seconds</a:t>
            </a:r>
          </a:p>
          <a:p>
            <a:pPr lvl="1"/>
            <a:r>
              <a:rPr lang="en-US" sz="2400" dirty="0" smtClean="0">
                <a:cs typeface="Courier New"/>
              </a:rPr>
              <a:t>It will again produce lots of status output as it runs</a:t>
            </a:r>
          </a:p>
        </p:txBody>
      </p:sp>
      <p:sp>
        <p:nvSpPr>
          <p:cNvPr id="4" name="Slide Number Placeholder 3"/>
          <p:cNvSpPr>
            <a:spLocks noGrp="1"/>
          </p:cNvSpPr>
          <p:nvPr>
            <p:ph type="sldNum" sz="quarter" idx="12"/>
          </p:nvPr>
        </p:nvSpPr>
        <p:spPr/>
        <p:txBody>
          <a:bodyPr/>
          <a:lstStyle/>
          <a:p>
            <a:fld id="{C71C242F-20BE-4F6C-ABA6-9DCC8641EF60}" type="slidenum">
              <a:rPr lang="en-US" smtClean="0"/>
              <a:pPr/>
              <a:t>24</a:t>
            </a:fld>
            <a:endParaRPr lang="en-US"/>
          </a:p>
        </p:txBody>
      </p:sp>
    </p:spTree>
    <p:extLst>
      <p:ext uri="{BB962C8B-B14F-4D97-AF65-F5344CB8AC3E}">
        <p14:creationId xmlns:p14="http://schemas.microsoft.com/office/powerpoint/2010/main" val="398582090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ShortBRED</a:t>
            </a:r>
            <a:r>
              <a:rPr lang="en-US" dirty="0" smtClean="0"/>
              <a:t> marker quantification</a:t>
            </a:r>
            <a:endParaRPr lang="en-US" dirty="0"/>
          </a:p>
        </p:txBody>
      </p:sp>
      <p:sp>
        <p:nvSpPr>
          <p:cNvPr id="4" name="Slide Number Placeholder 3"/>
          <p:cNvSpPr>
            <a:spLocks noGrp="1"/>
          </p:cNvSpPr>
          <p:nvPr>
            <p:ph type="sldNum" sz="quarter" idx="12"/>
          </p:nvPr>
        </p:nvSpPr>
        <p:spPr/>
        <p:txBody>
          <a:bodyPr/>
          <a:lstStyle/>
          <a:p>
            <a:fld id="{C71C242F-20BE-4F6C-ABA6-9DCC8641EF60}" type="slidenum">
              <a:rPr lang="en-US" smtClean="0"/>
              <a:pPr/>
              <a:t>25</a:t>
            </a:fld>
            <a:endParaRPr lang="en-US"/>
          </a:p>
        </p:txBody>
      </p:sp>
      <p:pic>
        <p:nvPicPr>
          <p:cNvPr id="3" name="Picture 2"/>
          <p:cNvPicPr>
            <a:picLocks noChangeAspect="1"/>
          </p:cNvPicPr>
          <p:nvPr/>
        </p:nvPicPr>
        <p:blipFill rotWithShape="1">
          <a:blip r:embed="rId2"/>
          <a:srcRect t="6432" b="15415"/>
          <a:stretch/>
        </p:blipFill>
        <p:spPr>
          <a:xfrm>
            <a:off x="228600" y="1524000"/>
            <a:ext cx="8686800" cy="5111554"/>
          </a:xfrm>
          <a:prstGeom prst="rect">
            <a:avLst/>
          </a:prstGeom>
        </p:spPr>
      </p:pic>
      <p:sp>
        <p:nvSpPr>
          <p:cNvPr id="9" name="Oval 8"/>
          <p:cNvSpPr/>
          <p:nvPr/>
        </p:nvSpPr>
        <p:spPr bwMode="auto">
          <a:xfrm>
            <a:off x="2219498" y="1950220"/>
            <a:ext cx="2322766" cy="381000"/>
          </a:xfrm>
          <a:prstGeom prst="ellipse">
            <a:avLst/>
          </a:prstGeom>
          <a:noFill/>
          <a:ln w="635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cxnSp>
        <p:nvCxnSpPr>
          <p:cNvPr id="10" name="Straight Connector 9"/>
          <p:cNvCxnSpPr>
            <a:stCxn id="6" idx="0"/>
            <a:endCxn id="9" idx="5"/>
          </p:cNvCxnSpPr>
          <p:nvPr/>
        </p:nvCxnSpPr>
        <p:spPr bwMode="auto">
          <a:xfrm flipH="1" flipV="1">
            <a:off x="4202103" y="2275424"/>
            <a:ext cx="1590285" cy="620176"/>
          </a:xfrm>
          <a:prstGeom prst="line">
            <a:avLst/>
          </a:prstGeom>
          <a:solidFill>
            <a:schemeClr val="accent1"/>
          </a:solidFill>
          <a:ln w="63500" cap="flat" cmpd="sng" algn="ctr">
            <a:solidFill>
              <a:schemeClr val="accent1"/>
            </a:solidFill>
            <a:prstDash val="solid"/>
            <a:round/>
            <a:headEnd type="none" w="med" len="med"/>
            <a:tailEnd type="none" w="med" len="med"/>
          </a:ln>
          <a:effectLst/>
        </p:spPr>
      </p:cxnSp>
      <p:sp>
        <p:nvSpPr>
          <p:cNvPr id="6" name="TextBox 5"/>
          <p:cNvSpPr txBox="1"/>
          <p:nvPr/>
        </p:nvSpPr>
        <p:spPr>
          <a:xfrm>
            <a:off x="3962400" y="2895600"/>
            <a:ext cx="3659976" cy="461665"/>
          </a:xfrm>
          <a:prstGeom prst="rect">
            <a:avLst/>
          </a:prstGeom>
          <a:noFill/>
        </p:spPr>
        <p:txBody>
          <a:bodyPr wrap="none" rtlCol="0">
            <a:spAutoFit/>
          </a:bodyPr>
          <a:lstStyle/>
          <a:p>
            <a:r>
              <a:rPr lang="en-US" dirty="0" smtClean="0">
                <a:solidFill>
                  <a:srgbClr val="FF0000"/>
                </a:solidFill>
              </a:rPr>
              <a:t>RPKMs and raw hit count</a:t>
            </a:r>
            <a:endParaRPr lang="en-US" dirty="0">
              <a:solidFill>
                <a:srgbClr val="FF0000"/>
              </a:solidFill>
            </a:endParaRPr>
          </a:p>
        </p:txBody>
      </p:sp>
      <p:sp>
        <p:nvSpPr>
          <p:cNvPr id="14" name="TextBox 13"/>
          <p:cNvSpPr txBox="1"/>
          <p:nvPr/>
        </p:nvSpPr>
        <p:spPr>
          <a:xfrm>
            <a:off x="3733800" y="4038600"/>
            <a:ext cx="4114800" cy="1200328"/>
          </a:xfrm>
          <a:prstGeom prst="rect">
            <a:avLst/>
          </a:prstGeom>
          <a:noFill/>
        </p:spPr>
        <p:txBody>
          <a:bodyPr wrap="square" rtlCol="0">
            <a:spAutoFit/>
          </a:bodyPr>
          <a:lstStyle/>
          <a:p>
            <a:pPr algn="ctr"/>
            <a:r>
              <a:rPr lang="en-US" dirty="0" smtClean="0"/>
              <a:t>Other columns are </a:t>
            </a:r>
            <a:r>
              <a:rPr lang="en-US" u="sng" dirty="0" smtClean="0"/>
              <a:t>family name</a:t>
            </a:r>
            <a:r>
              <a:rPr lang="en-US" dirty="0" smtClean="0"/>
              <a:t> and </a:t>
            </a:r>
            <a:r>
              <a:rPr lang="en-US" u="sng" dirty="0" smtClean="0"/>
              <a:t>total AAs among all family makers</a:t>
            </a:r>
            <a:endParaRPr lang="en-US" u="sng" dirty="0"/>
          </a:p>
        </p:txBody>
      </p:sp>
    </p:spTree>
    <p:extLst>
      <p:ext uri="{BB962C8B-B14F-4D97-AF65-F5344CB8AC3E}">
        <p14:creationId xmlns:p14="http://schemas.microsoft.com/office/powerpoint/2010/main" val="15542007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 proteins in the human gut</a:t>
            </a:r>
            <a:endParaRPr lang="en-US" dirty="0"/>
          </a:p>
        </p:txBody>
      </p:sp>
      <p:sp>
        <p:nvSpPr>
          <p:cNvPr id="3" name="Content Placeholder 2"/>
          <p:cNvSpPr>
            <a:spLocks noGrp="1"/>
          </p:cNvSpPr>
          <p:nvPr>
            <p:ph idx="1"/>
          </p:nvPr>
        </p:nvSpPr>
        <p:spPr>
          <a:xfrm>
            <a:off x="152400" y="1371600"/>
            <a:ext cx="8915400" cy="5029200"/>
          </a:xfrm>
        </p:spPr>
        <p:txBody>
          <a:bodyPr/>
          <a:lstStyle/>
          <a:p>
            <a:r>
              <a:rPr lang="en-US" dirty="0" smtClean="0"/>
              <a:t>That’s boring! Let’s get some real data</a:t>
            </a:r>
          </a:p>
          <a:p>
            <a:r>
              <a:rPr lang="en-US" dirty="0" err="1" smtClean="0">
                <a:latin typeface="Courier New"/>
                <a:cs typeface="Courier New"/>
              </a:rPr>
              <a:t>scp</a:t>
            </a:r>
            <a:r>
              <a:rPr lang="en-US" dirty="0" smtClean="0"/>
              <a:t> the file to your own computer (optional):</a:t>
            </a:r>
          </a:p>
          <a:p>
            <a:pPr marL="457200" lvl="1" indent="0">
              <a:buNone/>
            </a:pPr>
            <a:endParaRPr lang="en-US" sz="1600" b="1" dirty="0" smtClean="0">
              <a:solidFill>
                <a:srgbClr val="3366FF"/>
              </a:solidFill>
              <a:latin typeface="Courier New"/>
              <a:cs typeface="Courier New"/>
            </a:endParaRPr>
          </a:p>
          <a:p>
            <a:pPr marL="457200" lvl="1" indent="0">
              <a:buNone/>
            </a:pPr>
            <a:r>
              <a:rPr lang="en-US" sz="1400" b="1" dirty="0">
                <a:solidFill>
                  <a:srgbClr val="008000"/>
                </a:solidFill>
                <a:latin typeface="Courier New"/>
                <a:cs typeface="Courier New"/>
              </a:rPr>
              <a:t>~/</a:t>
            </a:r>
            <a:r>
              <a:rPr lang="en-US" sz="1400" b="1" dirty="0" err="1">
                <a:solidFill>
                  <a:srgbClr val="008000"/>
                </a:solidFill>
                <a:latin typeface="Courier New"/>
                <a:cs typeface="Courier New"/>
              </a:rPr>
              <a:t>workshop_data</a:t>
            </a:r>
            <a:r>
              <a:rPr lang="en-US" sz="1400" b="1" dirty="0">
                <a:solidFill>
                  <a:srgbClr val="008000"/>
                </a:solidFill>
                <a:latin typeface="Courier New"/>
                <a:cs typeface="Courier New"/>
              </a:rPr>
              <a:t>/</a:t>
            </a:r>
            <a:r>
              <a:rPr lang="en-US" sz="1400" b="1" dirty="0" err="1">
                <a:solidFill>
                  <a:srgbClr val="008000"/>
                </a:solidFill>
                <a:latin typeface="Courier New"/>
                <a:cs typeface="Courier New"/>
              </a:rPr>
              <a:t>metagenomics</a:t>
            </a:r>
            <a:r>
              <a:rPr lang="en-US" sz="1400" b="1" dirty="0">
                <a:solidFill>
                  <a:srgbClr val="008000"/>
                </a:solidFill>
                <a:latin typeface="Courier New"/>
                <a:cs typeface="Courier New"/>
              </a:rPr>
              <a:t>/</a:t>
            </a:r>
            <a:r>
              <a:rPr lang="en-US" sz="1400" b="1" dirty="0" err="1">
                <a:solidFill>
                  <a:srgbClr val="008000"/>
                </a:solidFill>
                <a:latin typeface="Courier New"/>
                <a:cs typeface="Courier New"/>
              </a:rPr>
              <a:t>biobakery</a:t>
            </a:r>
            <a:r>
              <a:rPr lang="en-US" sz="1400" b="1" dirty="0">
                <a:solidFill>
                  <a:srgbClr val="008000"/>
                </a:solidFill>
                <a:latin typeface="Courier New"/>
                <a:cs typeface="Courier New"/>
              </a:rPr>
              <a:t>/data/shortbred_ardb_hmp_t2d.tsv</a:t>
            </a:r>
            <a:endParaRPr lang="en-US" sz="1400" b="1" dirty="0" smtClean="0">
              <a:solidFill>
                <a:srgbClr val="008000"/>
              </a:solidFill>
              <a:latin typeface="Courier New"/>
              <a:cs typeface="Courier New"/>
            </a:endParaRPr>
          </a:p>
          <a:p>
            <a:pPr marL="457200" lvl="1" indent="0">
              <a:buNone/>
            </a:pPr>
            <a:endParaRPr lang="en-US" sz="1600" b="1" dirty="0" smtClean="0">
              <a:solidFill>
                <a:srgbClr val="3366FF"/>
              </a:solidFill>
              <a:latin typeface="Courier New"/>
              <a:cs typeface="Courier New"/>
            </a:endParaRPr>
          </a:p>
          <a:p>
            <a:r>
              <a:rPr lang="en-US" dirty="0" smtClean="0"/>
              <a:t>This is the result of running:</a:t>
            </a:r>
          </a:p>
          <a:p>
            <a:pPr lvl="1"/>
            <a:r>
              <a:rPr lang="en-US" dirty="0" err="1" smtClean="0"/>
              <a:t>ShortBRED</a:t>
            </a:r>
            <a:r>
              <a:rPr lang="en-US" dirty="0" smtClean="0"/>
              <a:t>-Identify on the real ARDB + reference</a:t>
            </a:r>
          </a:p>
          <a:p>
            <a:pPr lvl="1"/>
            <a:r>
              <a:rPr lang="en-US" dirty="0" err="1" smtClean="0"/>
              <a:t>ShortBRED</a:t>
            </a:r>
            <a:r>
              <a:rPr lang="en-US" dirty="0" smtClean="0"/>
              <a:t>-Quantify on the real HMP + T2D data (Qin Nature 2014)</a:t>
            </a:r>
          </a:p>
          <a:p>
            <a:pPr lvl="1"/>
            <a:r>
              <a:rPr lang="en-US" dirty="0" smtClean="0"/>
              <a:t>Summing each sample’s RPKMs for</a:t>
            </a:r>
            <a:br>
              <a:rPr lang="en-US" dirty="0" smtClean="0"/>
            </a:br>
            <a:r>
              <a:rPr lang="en-US" dirty="0" smtClean="0"/>
              <a:t>families in each ARDB resistance class</a:t>
            </a:r>
            <a:endParaRPr lang="en-US" dirty="0"/>
          </a:p>
        </p:txBody>
      </p:sp>
      <p:sp>
        <p:nvSpPr>
          <p:cNvPr id="4" name="Slide Number Placeholder 3"/>
          <p:cNvSpPr>
            <a:spLocks noGrp="1"/>
          </p:cNvSpPr>
          <p:nvPr>
            <p:ph type="sldNum" sz="quarter" idx="12"/>
          </p:nvPr>
        </p:nvSpPr>
        <p:spPr/>
        <p:txBody>
          <a:bodyPr/>
          <a:lstStyle/>
          <a:p>
            <a:fld id="{C71C242F-20BE-4F6C-ABA6-9DCC8641EF60}" type="slidenum">
              <a:rPr lang="en-US" smtClean="0"/>
              <a:pPr/>
              <a:t>26</a:t>
            </a:fld>
            <a:endParaRPr lang="en-US"/>
          </a:p>
        </p:txBody>
      </p:sp>
    </p:spTree>
    <p:extLst>
      <p:ext uri="{BB962C8B-B14F-4D97-AF65-F5344CB8AC3E}">
        <p14:creationId xmlns:p14="http://schemas.microsoft.com/office/powerpoint/2010/main" val="60608303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 proteins in the human gut</a:t>
            </a:r>
            <a:endParaRPr lang="en-US" dirty="0"/>
          </a:p>
        </p:txBody>
      </p:sp>
      <p:sp>
        <p:nvSpPr>
          <p:cNvPr id="4" name="Slide Number Placeholder 3"/>
          <p:cNvSpPr>
            <a:spLocks noGrp="1"/>
          </p:cNvSpPr>
          <p:nvPr>
            <p:ph type="sldNum" sz="quarter" idx="12"/>
          </p:nvPr>
        </p:nvSpPr>
        <p:spPr/>
        <p:txBody>
          <a:bodyPr/>
          <a:lstStyle/>
          <a:p>
            <a:fld id="{C71C242F-20BE-4F6C-ABA6-9DCC8641EF60}" type="slidenum">
              <a:rPr lang="en-US" smtClean="0"/>
              <a:pPr/>
              <a:t>27</a:t>
            </a:fld>
            <a:endParaRPr lang="en-US"/>
          </a:p>
        </p:txBody>
      </p:sp>
      <p:pic>
        <p:nvPicPr>
          <p:cNvPr id="5" name="Picture 4"/>
          <p:cNvPicPr>
            <a:picLocks noChangeAspect="1"/>
          </p:cNvPicPr>
          <p:nvPr/>
        </p:nvPicPr>
        <p:blipFill rotWithShape="1">
          <a:blip r:embed="rId2"/>
          <a:srcRect l="3726" t="3881" r="3620" b="9227"/>
          <a:stretch/>
        </p:blipFill>
        <p:spPr>
          <a:xfrm>
            <a:off x="182880" y="1524000"/>
            <a:ext cx="8778240" cy="4830782"/>
          </a:xfrm>
          <a:prstGeom prst="rect">
            <a:avLst/>
          </a:prstGeom>
        </p:spPr>
      </p:pic>
    </p:spTree>
    <p:extLst>
      <p:ext uri="{BB962C8B-B14F-4D97-AF65-F5344CB8AC3E}">
        <p14:creationId xmlns:p14="http://schemas.microsoft.com/office/powerpoint/2010/main" val="376154808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114300" y="2015836"/>
            <a:ext cx="8915400" cy="4232564"/>
          </a:xfrm>
          <a:prstGeom prst="rect">
            <a:avLst/>
          </a:prstGeom>
        </p:spPr>
      </p:pic>
      <p:sp>
        <p:nvSpPr>
          <p:cNvPr id="2" name="Title 1"/>
          <p:cNvSpPr>
            <a:spLocks noGrp="1"/>
          </p:cNvSpPr>
          <p:nvPr>
            <p:ph type="title"/>
          </p:nvPr>
        </p:nvSpPr>
        <p:spPr/>
        <p:txBody>
          <a:bodyPr/>
          <a:lstStyle/>
          <a:p>
            <a:r>
              <a:rPr lang="en-US" dirty="0"/>
              <a:t>What it means: </a:t>
            </a:r>
            <a:r>
              <a:rPr lang="en-US" dirty="0" err="1"/>
              <a:t>LEfSe</a:t>
            </a:r>
            <a:endParaRPr lang="en-US" dirty="0"/>
          </a:p>
        </p:txBody>
      </p:sp>
      <p:sp>
        <p:nvSpPr>
          <p:cNvPr id="3" name="Content Placeholder 2"/>
          <p:cNvSpPr>
            <a:spLocks noGrp="1"/>
          </p:cNvSpPr>
          <p:nvPr>
            <p:ph idx="1"/>
          </p:nvPr>
        </p:nvSpPr>
        <p:spPr/>
        <p:txBody>
          <a:bodyPr/>
          <a:lstStyle/>
          <a:p>
            <a:r>
              <a:rPr lang="en-US" sz="2400" dirty="0" smtClean="0"/>
              <a:t>Visit </a:t>
            </a:r>
            <a:r>
              <a:rPr lang="en-US" sz="2400" dirty="0" err="1" smtClean="0"/>
              <a:t>LEfSe</a:t>
            </a:r>
            <a:r>
              <a:rPr lang="en-US" sz="2400" dirty="0" smtClean="0"/>
              <a:t> at: </a:t>
            </a:r>
            <a:r>
              <a:rPr lang="nb-NO" sz="2400" dirty="0">
                <a:solidFill>
                  <a:srgbClr val="11C1FF"/>
                </a:solidFill>
              </a:rPr>
              <a:t>http://</a:t>
            </a:r>
            <a:r>
              <a:rPr lang="nb-NO" sz="2400" dirty="0" err="1">
                <a:solidFill>
                  <a:srgbClr val="11C1FF"/>
                </a:solidFill>
              </a:rPr>
              <a:t>huttenhower.sph.harvard.edu</a:t>
            </a:r>
            <a:r>
              <a:rPr lang="nb-NO" sz="2400" dirty="0">
                <a:solidFill>
                  <a:srgbClr val="11C1FF"/>
                </a:solidFill>
              </a:rPr>
              <a:t>/</a:t>
            </a:r>
            <a:r>
              <a:rPr lang="nb-NO" sz="2400" dirty="0" err="1">
                <a:solidFill>
                  <a:srgbClr val="11C1FF"/>
                </a:solidFill>
              </a:rPr>
              <a:t>galaxy</a:t>
            </a:r>
            <a:r>
              <a:rPr lang="nb-NO" sz="2400" dirty="0">
                <a:solidFill>
                  <a:srgbClr val="11C1FF"/>
                </a:solidFill>
              </a:rPr>
              <a:t>/</a:t>
            </a:r>
            <a:endParaRPr lang="en-US" sz="2400" dirty="0">
              <a:solidFill>
                <a:srgbClr val="11C1FF"/>
              </a:solidFill>
            </a:endParaRPr>
          </a:p>
        </p:txBody>
      </p:sp>
      <p:sp>
        <p:nvSpPr>
          <p:cNvPr id="4" name="Slide Number Placeholder 3"/>
          <p:cNvSpPr>
            <a:spLocks noGrp="1"/>
          </p:cNvSpPr>
          <p:nvPr>
            <p:ph type="sldNum" sz="quarter" idx="12"/>
          </p:nvPr>
        </p:nvSpPr>
        <p:spPr/>
        <p:txBody>
          <a:bodyPr/>
          <a:lstStyle/>
          <a:p>
            <a:fld id="{C71C242F-20BE-4F6C-ABA6-9DCC8641EF60}" type="slidenum">
              <a:rPr lang="en-US" smtClean="0"/>
              <a:pPr/>
              <a:t>28</a:t>
            </a:fld>
            <a:endParaRPr lang="en-US"/>
          </a:p>
        </p:txBody>
      </p:sp>
      <p:sp>
        <p:nvSpPr>
          <p:cNvPr id="5" name="Oval 4"/>
          <p:cNvSpPr/>
          <p:nvPr/>
        </p:nvSpPr>
        <p:spPr bwMode="auto">
          <a:xfrm>
            <a:off x="116372" y="5683835"/>
            <a:ext cx="914400" cy="609600"/>
          </a:xfrm>
          <a:prstGeom prst="ellipse">
            <a:avLst/>
          </a:prstGeom>
          <a:noFill/>
          <a:ln w="635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6" name="TextBox 5"/>
          <p:cNvSpPr txBox="1"/>
          <p:nvPr/>
        </p:nvSpPr>
        <p:spPr>
          <a:xfrm>
            <a:off x="1066800" y="4572000"/>
            <a:ext cx="1068524" cy="1200328"/>
          </a:xfrm>
          <a:prstGeom prst="rect">
            <a:avLst/>
          </a:prstGeom>
          <a:noFill/>
        </p:spPr>
        <p:txBody>
          <a:bodyPr wrap="square" rtlCol="0">
            <a:spAutoFit/>
          </a:bodyPr>
          <a:lstStyle/>
          <a:p>
            <a:pPr algn="ctr"/>
            <a:r>
              <a:rPr lang="en-US" dirty="0" smtClean="0">
                <a:solidFill>
                  <a:srgbClr val="FF0000"/>
                </a:solidFill>
              </a:rPr>
              <a:t>First click here</a:t>
            </a:r>
            <a:endParaRPr lang="en-US" dirty="0">
              <a:solidFill>
                <a:srgbClr val="FF0000"/>
              </a:solidFill>
            </a:endParaRPr>
          </a:p>
        </p:txBody>
      </p:sp>
      <p:cxnSp>
        <p:nvCxnSpPr>
          <p:cNvPr id="7" name="Straight Connector 6"/>
          <p:cNvCxnSpPr>
            <a:stCxn id="6" idx="1"/>
            <a:endCxn id="5" idx="7"/>
          </p:cNvCxnSpPr>
          <p:nvPr/>
        </p:nvCxnSpPr>
        <p:spPr bwMode="auto">
          <a:xfrm flipH="1">
            <a:off x="896861" y="5172164"/>
            <a:ext cx="169939" cy="600945"/>
          </a:xfrm>
          <a:prstGeom prst="line">
            <a:avLst/>
          </a:prstGeom>
          <a:solidFill>
            <a:schemeClr val="accent1"/>
          </a:solidFill>
          <a:ln w="63500" cap="flat" cmpd="sng" algn="ctr">
            <a:solidFill>
              <a:schemeClr val="accent1"/>
            </a:solidFill>
            <a:prstDash val="solid"/>
            <a:round/>
            <a:headEnd type="none" w="med" len="med"/>
            <a:tailEnd type="none" w="med" len="med"/>
          </a:ln>
          <a:effectLst/>
        </p:spPr>
      </p:cxnSp>
    </p:spTree>
    <p:extLst>
      <p:ext uri="{BB962C8B-B14F-4D97-AF65-F5344CB8AC3E}">
        <p14:creationId xmlns:p14="http://schemas.microsoft.com/office/powerpoint/2010/main" val="364696004"/>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p:cNvPicPr>
            <a:picLocks noChangeAspect="1"/>
          </p:cNvPicPr>
          <p:nvPr/>
        </p:nvPicPr>
        <p:blipFill>
          <a:blip r:embed="rId2"/>
          <a:stretch>
            <a:fillRect/>
          </a:stretch>
        </p:blipFill>
        <p:spPr>
          <a:xfrm>
            <a:off x="182880" y="2209800"/>
            <a:ext cx="8778240" cy="4389120"/>
          </a:xfrm>
          <a:prstGeom prst="rect">
            <a:avLst/>
          </a:prstGeom>
        </p:spPr>
      </p:pic>
      <p:sp>
        <p:nvSpPr>
          <p:cNvPr id="2" name="Title 1"/>
          <p:cNvSpPr>
            <a:spLocks noGrp="1"/>
          </p:cNvSpPr>
          <p:nvPr>
            <p:ph type="title"/>
          </p:nvPr>
        </p:nvSpPr>
        <p:spPr/>
        <p:txBody>
          <a:bodyPr/>
          <a:lstStyle/>
          <a:p>
            <a:r>
              <a:rPr lang="en-US" dirty="0"/>
              <a:t>What </a:t>
            </a:r>
            <a:r>
              <a:rPr lang="en-US" dirty="0" smtClean="0"/>
              <a:t>it means: </a:t>
            </a:r>
            <a:r>
              <a:rPr lang="en-US" dirty="0" err="1"/>
              <a:t>LEfSe</a:t>
            </a:r>
            <a:endParaRPr lang="en-US" dirty="0"/>
          </a:p>
        </p:txBody>
      </p:sp>
      <p:sp>
        <p:nvSpPr>
          <p:cNvPr id="3" name="Content Placeholder 2"/>
          <p:cNvSpPr>
            <a:spLocks noGrp="1"/>
          </p:cNvSpPr>
          <p:nvPr>
            <p:ph idx="1"/>
          </p:nvPr>
        </p:nvSpPr>
        <p:spPr/>
        <p:txBody>
          <a:bodyPr/>
          <a:lstStyle/>
          <a:p>
            <a:r>
              <a:rPr lang="en-US" sz="2400" dirty="0" smtClean="0"/>
              <a:t>Then upload your formatted table</a:t>
            </a:r>
          </a:p>
          <a:p>
            <a:pPr lvl="1"/>
            <a:r>
              <a:rPr lang="en-US" sz="2000" dirty="0" smtClean="0"/>
              <a:t>After you upload, wait for the progress meter to turn green!</a:t>
            </a:r>
            <a:endParaRPr lang="en-US" sz="2000" dirty="0"/>
          </a:p>
        </p:txBody>
      </p:sp>
      <p:sp>
        <p:nvSpPr>
          <p:cNvPr id="4" name="Slide Number Placeholder 3"/>
          <p:cNvSpPr>
            <a:spLocks noGrp="1"/>
          </p:cNvSpPr>
          <p:nvPr>
            <p:ph type="sldNum" sz="quarter" idx="12"/>
          </p:nvPr>
        </p:nvSpPr>
        <p:spPr/>
        <p:txBody>
          <a:bodyPr/>
          <a:lstStyle/>
          <a:p>
            <a:fld id="{C71C242F-20BE-4F6C-ABA6-9DCC8641EF60}" type="slidenum">
              <a:rPr lang="en-US" smtClean="0"/>
              <a:pPr/>
              <a:t>29</a:t>
            </a:fld>
            <a:endParaRPr lang="en-US"/>
          </a:p>
        </p:txBody>
      </p:sp>
      <p:sp>
        <p:nvSpPr>
          <p:cNvPr id="12" name="Oval 11"/>
          <p:cNvSpPr/>
          <p:nvPr/>
        </p:nvSpPr>
        <p:spPr bwMode="auto">
          <a:xfrm>
            <a:off x="2231958" y="3487186"/>
            <a:ext cx="914400" cy="304800"/>
          </a:xfrm>
          <a:prstGeom prst="ellipse">
            <a:avLst/>
          </a:prstGeom>
          <a:noFill/>
          <a:ln w="635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3" name="TextBox 12"/>
          <p:cNvSpPr txBox="1"/>
          <p:nvPr/>
        </p:nvSpPr>
        <p:spPr>
          <a:xfrm>
            <a:off x="3581400" y="3116366"/>
            <a:ext cx="3200400" cy="523220"/>
          </a:xfrm>
          <a:prstGeom prst="rect">
            <a:avLst/>
          </a:prstGeom>
          <a:noFill/>
        </p:spPr>
        <p:txBody>
          <a:bodyPr wrap="square" rtlCol="0">
            <a:spAutoFit/>
          </a:bodyPr>
          <a:lstStyle/>
          <a:p>
            <a:pPr algn="ctr"/>
            <a:r>
              <a:rPr lang="en-US" sz="1400" dirty="0" smtClean="0">
                <a:solidFill>
                  <a:srgbClr val="FF0000"/>
                </a:solidFill>
              </a:rPr>
              <a:t>1. Click here, browse to </a:t>
            </a:r>
            <a:r>
              <a:rPr lang="en-US" sz="1400" b="1" dirty="0">
                <a:solidFill>
                  <a:srgbClr val="FF0000"/>
                </a:solidFill>
                <a:latin typeface="Courier New"/>
                <a:cs typeface="Courier New"/>
              </a:rPr>
              <a:t>shortbred_ardb_hmp_t2d.tsv</a:t>
            </a:r>
          </a:p>
        </p:txBody>
      </p:sp>
      <p:cxnSp>
        <p:nvCxnSpPr>
          <p:cNvPr id="14" name="Straight Connector 13"/>
          <p:cNvCxnSpPr>
            <a:stCxn id="13" idx="1"/>
            <a:endCxn id="12" idx="6"/>
          </p:cNvCxnSpPr>
          <p:nvPr/>
        </p:nvCxnSpPr>
        <p:spPr bwMode="auto">
          <a:xfrm flipH="1">
            <a:off x="3146358" y="3377976"/>
            <a:ext cx="435042" cy="261610"/>
          </a:xfrm>
          <a:prstGeom prst="line">
            <a:avLst/>
          </a:prstGeom>
          <a:solidFill>
            <a:schemeClr val="accent1"/>
          </a:solidFill>
          <a:ln w="63500" cap="flat" cmpd="sng" algn="ctr">
            <a:solidFill>
              <a:schemeClr val="accent1"/>
            </a:solidFill>
            <a:prstDash val="solid"/>
            <a:round/>
            <a:headEnd type="none" w="med" len="med"/>
            <a:tailEnd type="none" w="med" len="med"/>
          </a:ln>
          <a:effectLst/>
        </p:spPr>
      </p:cxnSp>
      <p:sp>
        <p:nvSpPr>
          <p:cNvPr id="16" name="Oval 15"/>
          <p:cNvSpPr/>
          <p:nvPr/>
        </p:nvSpPr>
        <p:spPr bwMode="auto">
          <a:xfrm>
            <a:off x="2155758" y="6163193"/>
            <a:ext cx="952500" cy="381000"/>
          </a:xfrm>
          <a:prstGeom prst="ellipse">
            <a:avLst/>
          </a:prstGeom>
          <a:noFill/>
          <a:ln w="635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7" name="TextBox 16"/>
          <p:cNvSpPr txBox="1"/>
          <p:nvPr/>
        </p:nvSpPr>
        <p:spPr>
          <a:xfrm>
            <a:off x="5334000" y="5417403"/>
            <a:ext cx="1371600" cy="830997"/>
          </a:xfrm>
          <a:prstGeom prst="rect">
            <a:avLst/>
          </a:prstGeom>
          <a:noFill/>
        </p:spPr>
        <p:txBody>
          <a:bodyPr wrap="square" rtlCol="0">
            <a:spAutoFit/>
          </a:bodyPr>
          <a:lstStyle/>
          <a:p>
            <a:pPr algn="ctr"/>
            <a:r>
              <a:rPr lang="en-US" dirty="0" smtClean="0">
                <a:solidFill>
                  <a:srgbClr val="FF0000"/>
                </a:solidFill>
              </a:rPr>
              <a:t>2. Then here</a:t>
            </a:r>
            <a:endParaRPr lang="en-US" dirty="0">
              <a:solidFill>
                <a:srgbClr val="FF0000"/>
              </a:solidFill>
            </a:endParaRPr>
          </a:p>
        </p:txBody>
      </p:sp>
      <p:cxnSp>
        <p:nvCxnSpPr>
          <p:cNvPr id="18" name="Straight Connector 17"/>
          <p:cNvCxnSpPr>
            <a:stCxn id="17" idx="1"/>
            <a:endCxn id="16" idx="6"/>
          </p:cNvCxnSpPr>
          <p:nvPr/>
        </p:nvCxnSpPr>
        <p:spPr bwMode="auto">
          <a:xfrm flipH="1">
            <a:off x="3108258" y="5832902"/>
            <a:ext cx="2225742" cy="520791"/>
          </a:xfrm>
          <a:prstGeom prst="line">
            <a:avLst/>
          </a:prstGeom>
          <a:solidFill>
            <a:schemeClr val="accent1"/>
          </a:solidFill>
          <a:ln w="63500" cap="flat" cmpd="sng" algn="ctr">
            <a:solidFill>
              <a:schemeClr val="accent1"/>
            </a:solidFill>
            <a:prstDash val="solid"/>
            <a:round/>
            <a:headEnd type="none" w="med" len="med"/>
            <a:tailEnd type="none" w="med" len="med"/>
          </a:ln>
          <a:effectLst/>
        </p:spPr>
      </p:cxnSp>
      <p:sp>
        <p:nvSpPr>
          <p:cNvPr id="27" name="Oval 26"/>
          <p:cNvSpPr/>
          <p:nvPr/>
        </p:nvSpPr>
        <p:spPr bwMode="auto">
          <a:xfrm>
            <a:off x="6867007" y="3115193"/>
            <a:ext cx="2133600" cy="762000"/>
          </a:xfrm>
          <a:prstGeom prst="ellipse">
            <a:avLst/>
          </a:prstGeom>
          <a:noFill/>
          <a:ln w="635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28" name="TextBox 27"/>
          <p:cNvSpPr txBox="1"/>
          <p:nvPr/>
        </p:nvSpPr>
        <p:spPr>
          <a:xfrm>
            <a:off x="7288482" y="4207495"/>
            <a:ext cx="1371600" cy="1200328"/>
          </a:xfrm>
          <a:prstGeom prst="rect">
            <a:avLst/>
          </a:prstGeom>
          <a:noFill/>
        </p:spPr>
        <p:txBody>
          <a:bodyPr wrap="square" rtlCol="0">
            <a:spAutoFit/>
          </a:bodyPr>
          <a:lstStyle/>
          <a:p>
            <a:pPr algn="ctr"/>
            <a:r>
              <a:rPr lang="en-US" dirty="0" smtClean="0">
                <a:solidFill>
                  <a:srgbClr val="FF0000"/>
                </a:solidFill>
              </a:rPr>
              <a:t>3. Then watch here</a:t>
            </a:r>
            <a:endParaRPr lang="en-US" dirty="0">
              <a:solidFill>
                <a:srgbClr val="FF0000"/>
              </a:solidFill>
            </a:endParaRPr>
          </a:p>
        </p:txBody>
      </p:sp>
      <p:cxnSp>
        <p:nvCxnSpPr>
          <p:cNvPr id="29" name="Straight Connector 28"/>
          <p:cNvCxnSpPr>
            <a:stCxn id="28" idx="0"/>
            <a:endCxn id="27" idx="4"/>
          </p:cNvCxnSpPr>
          <p:nvPr/>
        </p:nvCxnSpPr>
        <p:spPr bwMode="auto">
          <a:xfrm flipH="1" flipV="1">
            <a:off x="7933807" y="3877193"/>
            <a:ext cx="40475" cy="330302"/>
          </a:xfrm>
          <a:prstGeom prst="line">
            <a:avLst/>
          </a:prstGeom>
          <a:solidFill>
            <a:schemeClr val="accent1"/>
          </a:solidFill>
          <a:ln w="63500" cap="flat" cmpd="sng" algn="ctr">
            <a:solidFill>
              <a:schemeClr val="accent1"/>
            </a:solidFill>
            <a:prstDash val="solid"/>
            <a:round/>
            <a:headEnd type="none" w="med" len="med"/>
            <a:tailEnd type="none" w="med" len="med"/>
          </a:ln>
          <a:effectLst/>
        </p:spPr>
      </p:cxnSp>
    </p:spTree>
    <p:extLst>
      <p:ext uri="{BB962C8B-B14F-4D97-AF65-F5344CB8AC3E}">
        <p14:creationId xmlns:p14="http://schemas.microsoft.com/office/powerpoint/2010/main" val="412757144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914400" y="762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0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pitchFamily="1" charset="-128"/>
              </a:defRPr>
            </a:lvl2pPr>
            <a:lvl3pPr algn="ctr" rtl="0" fontAlgn="base">
              <a:spcBef>
                <a:spcPct val="0"/>
              </a:spcBef>
              <a:spcAft>
                <a:spcPct val="0"/>
              </a:spcAft>
              <a:defRPr sz="4400">
                <a:solidFill>
                  <a:schemeClr val="tx2"/>
                </a:solidFill>
                <a:latin typeface="Arial" charset="0"/>
                <a:ea typeface="ＭＳ Ｐゴシック" pitchFamily="1" charset="-128"/>
              </a:defRPr>
            </a:lvl3pPr>
            <a:lvl4pPr algn="ctr" rtl="0" fontAlgn="base">
              <a:spcBef>
                <a:spcPct val="0"/>
              </a:spcBef>
              <a:spcAft>
                <a:spcPct val="0"/>
              </a:spcAft>
              <a:defRPr sz="4400">
                <a:solidFill>
                  <a:schemeClr val="tx2"/>
                </a:solidFill>
                <a:latin typeface="Arial" charset="0"/>
                <a:ea typeface="ＭＳ Ｐゴシック" pitchFamily="1" charset="-128"/>
              </a:defRPr>
            </a:lvl4pPr>
            <a:lvl5pPr algn="ctr" rtl="0" fontAlgn="base">
              <a:spcBef>
                <a:spcPct val="0"/>
              </a:spcBef>
              <a:spcAft>
                <a:spcPct val="0"/>
              </a:spcAft>
              <a:defRPr sz="4400">
                <a:solidFill>
                  <a:schemeClr val="tx2"/>
                </a:solidFill>
                <a:latin typeface="Arial" charset="0"/>
                <a:ea typeface="ＭＳ Ｐゴシック" pitchFamily="1" charset="-128"/>
              </a:defRPr>
            </a:lvl5pPr>
            <a:lvl6pPr marL="457200" algn="ctr" rtl="0" fontAlgn="base">
              <a:spcBef>
                <a:spcPct val="0"/>
              </a:spcBef>
              <a:spcAft>
                <a:spcPct val="0"/>
              </a:spcAft>
              <a:defRPr sz="4400">
                <a:solidFill>
                  <a:schemeClr val="tx2"/>
                </a:solidFill>
                <a:latin typeface="Arial" charset="0"/>
                <a:ea typeface="ＭＳ Ｐゴシック" pitchFamily="1" charset="-128"/>
              </a:defRPr>
            </a:lvl6pPr>
            <a:lvl7pPr marL="914400" algn="ctr" rtl="0" fontAlgn="base">
              <a:spcBef>
                <a:spcPct val="0"/>
              </a:spcBef>
              <a:spcAft>
                <a:spcPct val="0"/>
              </a:spcAft>
              <a:defRPr sz="4400">
                <a:solidFill>
                  <a:schemeClr val="tx2"/>
                </a:solidFill>
                <a:latin typeface="Arial" charset="0"/>
                <a:ea typeface="ＭＳ Ｐゴシック" pitchFamily="1" charset="-128"/>
              </a:defRPr>
            </a:lvl7pPr>
            <a:lvl8pPr marL="1371600" algn="ctr" rtl="0" fontAlgn="base">
              <a:spcBef>
                <a:spcPct val="0"/>
              </a:spcBef>
              <a:spcAft>
                <a:spcPct val="0"/>
              </a:spcAft>
              <a:defRPr sz="4400">
                <a:solidFill>
                  <a:schemeClr val="tx2"/>
                </a:solidFill>
                <a:latin typeface="Arial" charset="0"/>
                <a:ea typeface="ＭＳ Ｐゴシック" pitchFamily="1" charset="-128"/>
              </a:defRPr>
            </a:lvl8pPr>
            <a:lvl9pPr marL="1828800" algn="ctr" rtl="0" fontAlgn="base">
              <a:spcBef>
                <a:spcPct val="0"/>
              </a:spcBef>
              <a:spcAft>
                <a:spcPct val="0"/>
              </a:spcAft>
              <a:defRPr sz="4400">
                <a:solidFill>
                  <a:schemeClr val="tx2"/>
                </a:solidFill>
                <a:latin typeface="Arial" charset="0"/>
                <a:ea typeface="ＭＳ Ｐゴシック" pitchFamily="1" charset="-128"/>
              </a:defRPr>
            </a:lvl9pPr>
          </a:lstStyle>
          <a:p>
            <a:pPr algn="l" eaLnBrk="1" hangingPunct="1">
              <a:lnSpc>
                <a:spcPts val="3200"/>
              </a:lnSpc>
            </a:pPr>
            <a:r>
              <a:rPr lang="en-US" sz="3200" b="1" kern="0" dirty="0" smtClean="0">
                <a:solidFill>
                  <a:srgbClr val="F8DCDC"/>
                </a:solidFill>
                <a:latin typeface="Calibri" pitchFamily="34" charset="0"/>
                <a:ea typeface="ＭＳ Ｐゴシック"/>
              </a:rPr>
              <a:t>(What we mean by “function”)</a:t>
            </a:r>
            <a:endParaRPr lang="en-US" sz="3200" i="1" kern="0" dirty="0" smtClean="0">
              <a:solidFill>
                <a:srgbClr val="F8DCDC"/>
              </a:solidFill>
              <a:latin typeface="Calibri" pitchFamily="34" charset="0"/>
              <a:ea typeface="ＭＳ Ｐゴシック"/>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161132"/>
            <a:ext cx="7772400" cy="53158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494068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182880" y="2118110"/>
            <a:ext cx="8778240" cy="4188153"/>
          </a:xfrm>
          <a:prstGeom prst="rect">
            <a:avLst/>
          </a:prstGeom>
        </p:spPr>
      </p:pic>
      <p:sp>
        <p:nvSpPr>
          <p:cNvPr id="2" name="Title 1"/>
          <p:cNvSpPr>
            <a:spLocks noGrp="1"/>
          </p:cNvSpPr>
          <p:nvPr>
            <p:ph type="title"/>
          </p:nvPr>
        </p:nvSpPr>
        <p:spPr/>
        <p:txBody>
          <a:bodyPr/>
          <a:lstStyle/>
          <a:p>
            <a:r>
              <a:rPr lang="en-US" dirty="0"/>
              <a:t>What </a:t>
            </a:r>
            <a:r>
              <a:rPr lang="en-US" dirty="0" smtClean="0"/>
              <a:t>it means: </a:t>
            </a:r>
            <a:r>
              <a:rPr lang="en-US" dirty="0" err="1"/>
              <a:t>LEfSe</a:t>
            </a:r>
            <a:endParaRPr lang="en-US" dirty="0"/>
          </a:p>
        </p:txBody>
      </p:sp>
      <p:sp>
        <p:nvSpPr>
          <p:cNvPr id="3" name="Content Placeholder 2"/>
          <p:cNvSpPr>
            <a:spLocks noGrp="1"/>
          </p:cNvSpPr>
          <p:nvPr>
            <p:ph idx="1"/>
          </p:nvPr>
        </p:nvSpPr>
        <p:spPr/>
        <p:txBody>
          <a:bodyPr/>
          <a:lstStyle/>
          <a:p>
            <a:r>
              <a:rPr lang="en-US" sz="2400" dirty="0" smtClean="0"/>
              <a:t>Then tell </a:t>
            </a:r>
            <a:r>
              <a:rPr lang="en-US" sz="2400" dirty="0" err="1" smtClean="0"/>
              <a:t>LEfSe</a:t>
            </a:r>
            <a:r>
              <a:rPr lang="en-US" sz="2400" dirty="0" smtClean="0"/>
              <a:t> about your metadata:</a:t>
            </a:r>
            <a:endParaRPr lang="en-US" sz="2400" dirty="0"/>
          </a:p>
        </p:txBody>
      </p:sp>
      <p:sp>
        <p:nvSpPr>
          <p:cNvPr id="4" name="Slide Number Placeholder 3"/>
          <p:cNvSpPr>
            <a:spLocks noGrp="1"/>
          </p:cNvSpPr>
          <p:nvPr>
            <p:ph type="sldNum" sz="quarter" idx="12"/>
          </p:nvPr>
        </p:nvSpPr>
        <p:spPr/>
        <p:txBody>
          <a:bodyPr/>
          <a:lstStyle/>
          <a:p>
            <a:fld id="{C71C242F-20BE-4F6C-ABA6-9DCC8641EF60}" type="slidenum">
              <a:rPr lang="en-US" smtClean="0"/>
              <a:pPr/>
              <a:t>30</a:t>
            </a:fld>
            <a:endParaRPr lang="en-US"/>
          </a:p>
        </p:txBody>
      </p:sp>
      <p:sp>
        <p:nvSpPr>
          <p:cNvPr id="5" name="Oval 4"/>
          <p:cNvSpPr/>
          <p:nvPr/>
        </p:nvSpPr>
        <p:spPr bwMode="auto">
          <a:xfrm>
            <a:off x="170414" y="3352800"/>
            <a:ext cx="1600200" cy="304800"/>
          </a:xfrm>
          <a:prstGeom prst="ellipse">
            <a:avLst/>
          </a:prstGeom>
          <a:noFill/>
          <a:ln w="635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6" name="TextBox 5"/>
          <p:cNvSpPr txBox="1"/>
          <p:nvPr/>
        </p:nvSpPr>
        <p:spPr>
          <a:xfrm>
            <a:off x="1084814" y="2369403"/>
            <a:ext cx="1219200" cy="830997"/>
          </a:xfrm>
          <a:prstGeom prst="rect">
            <a:avLst/>
          </a:prstGeom>
          <a:noFill/>
        </p:spPr>
        <p:txBody>
          <a:bodyPr wrap="square" rtlCol="0">
            <a:spAutoFit/>
          </a:bodyPr>
          <a:lstStyle/>
          <a:p>
            <a:pPr algn="ctr"/>
            <a:r>
              <a:rPr lang="en-US" dirty="0" smtClean="0">
                <a:solidFill>
                  <a:srgbClr val="FF0000"/>
                </a:solidFill>
              </a:rPr>
              <a:t>1. Click here</a:t>
            </a:r>
            <a:endParaRPr lang="en-US" dirty="0">
              <a:solidFill>
                <a:srgbClr val="FF0000"/>
              </a:solidFill>
            </a:endParaRPr>
          </a:p>
        </p:txBody>
      </p:sp>
      <p:cxnSp>
        <p:nvCxnSpPr>
          <p:cNvPr id="7" name="Straight Connector 6"/>
          <p:cNvCxnSpPr>
            <a:stCxn id="6" idx="1"/>
            <a:endCxn id="5" idx="0"/>
          </p:cNvCxnSpPr>
          <p:nvPr/>
        </p:nvCxnSpPr>
        <p:spPr bwMode="auto">
          <a:xfrm flipH="1">
            <a:off x="970514" y="2784902"/>
            <a:ext cx="114300" cy="567898"/>
          </a:xfrm>
          <a:prstGeom prst="line">
            <a:avLst/>
          </a:prstGeom>
          <a:solidFill>
            <a:schemeClr val="accent1"/>
          </a:solidFill>
          <a:ln w="63500" cap="flat" cmpd="sng" algn="ctr">
            <a:solidFill>
              <a:schemeClr val="accent1"/>
            </a:solidFill>
            <a:prstDash val="solid"/>
            <a:round/>
            <a:headEnd type="none" w="med" len="med"/>
            <a:tailEnd type="none" w="med" len="med"/>
          </a:ln>
          <a:effectLst/>
        </p:spPr>
      </p:cxnSp>
      <p:sp>
        <p:nvSpPr>
          <p:cNvPr id="12" name="Oval 11"/>
          <p:cNvSpPr/>
          <p:nvPr/>
        </p:nvSpPr>
        <p:spPr bwMode="auto">
          <a:xfrm>
            <a:off x="2253012" y="3972620"/>
            <a:ext cx="2133600" cy="457200"/>
          </a:xfrm>
          <a:prstGeom prst="ellipse">
            <a:avLst/>
          </a:prstGeom>
          <a:noFill/>
          <a:ln w="635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3" name="TextBox 12"/>
          <p:cNvSpPr txBox="1"/>
          <p:nvPr/>
        </p:nvSpPr>
        <p:spPr>
          <a:xfrm>
            <a:off x="4724400" y="3436203"/>
            <a:ext cx="2286000" cy="830997"/>
          </a:xfrm>
          <a:prstGeom prst="rect">
            <a:avLst/>
          </a:prstGeom>
          <a:noFill/>
        </p:spPr>
        <p:txBody>
          <a:bodyPr wrap="square" rtlCol="0">
            <a:spAutoFit/>
          </a:bodyPr>
          <a:lstStyle/>
          <a:p>
            <a:pPr algn="ctr"/>
            <a:r>
              <a:rPr lang="en-US" dirty="0" smtClean="0">
                <a:solidFill>
                  <a:srgbClr val="FF0000"/>
                </a:solidFill>
              </a:rPr>
              <a:t>2. Then select Dataset</a:t>
            </a:r>
            <a:endParaRPr lang="en-US" dirty="0">
              <a:solidFill>
                <a:srgbClr val="FF0000"/>
              </a:solidFill>
            </a:endParaRPr>
          </a:p>
        </p:txBody>
      </p:sp>
      <p:cxnSp>
        <p:nvCxnSpPr>
          <p:cNvPr id="14" name="Straight Connector 13"/>
          <p:cNvCxnSpPr>
            <a:stCxn id="13" idx="1"/>
            <a:endCxn id="12" idx="6"/>
          </p:cNvCxnSpPr>
          <p:nvPr/>
        </p:nvCxnSpPr>
        <p:spPr bwMode="auto">
          <a:xfrm flipH="1">
            <a:off x="4386612" y="3851702"/>
            <a:ext cx="337788" cy="349518"/>
          </a:xfrm>
          <a:prstGeom prst="line">
            <a:avLst/>
          </a:prstGeom>
          <a:solidFill>
            <a:schemeClr val="accent1"/>
          </a:solidFill>
          <a:ln w="63500" cap="flat" cmpd="sng" algn="ctr">
            <a:solidFill>
              <a:schemeClr val="accent1"/>
            </a:solidFill>
            <a:prstDash val="solid"/>
            <a:round/>
            <a:headEnd type="none" w="med" len="med"/>
            <a:tailEnd type="none" w="med" len="med"/>
          </a:ln>
          <a:effectLst/>
        </p:spPr>
      </p:cxnSp>
      <p:sp>
        <p:nvSpPr>
          <p:cNvPr id="16" name="Oval 15"/>
          <p:cNvSpPr/>
          <p:nvPr/>
        </p:nvSpPr>
        <p:spPr bwMode="auto">
          <a:xfrm>
            <a:off x="2214912" y="4878319"/>
            <a:ext cx="2171700" cy="381000"/>
          </a:xfrm>
          <a:prstGeom prst="ellipse">
            <a:avLst/>
          </a:prstGeom>
          <a:noFill/>
          <a:ln w="635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7" name="TextBox 16"/>
          <p:cNvSpPr txBox="1"/>
          <p:nvPr/>
        </p:nvSpPr>
        <p:spPr>
          <a:xfrm>
            <a:off x="6705600" y="4724400"/>
            <a:ext cx="1752600" cy="830997"/>
          </a:xfrm>
          <a:prstGeom prst="rect">
            <a:avLst/>
          </a:prstGeom>
          <a:noFill/>
        </p:spPr>
        <p:txBody>
          <a:bodyPr wrap="square" rtlCol="0">
            <a:spAutoFit/>
          </a:bodyPr>
          <a:lstStyle/>
          <a:p>
            <a:pPr algn="ctr"/>
            <a:r>
              <a:rPr lang="en-US" dirty="0" smtClean="0">
                <a:solidFill>
                  <a:srgbClr val="FF0000"/>
                </a:solidFill>
              </a:rPr>
              <a:t>4. Then </a:t>
            </a:r>
            <a:r>
              <a:rPr lang="en-US" dirty="0" err="1" smtClean="0">
                <a:solidFill>
                  <a:srgbClr val="FF0000"/>
                </a:solidFill>
              </a:rPr>
              <a:t>SampleID</a:t>
            </a:r>
            <a:endParaRPr lang="en-US" dirty="0">
              <a:solidFill>
                <a:srgbClr val="FF0000"/>
              </a:solidFill>
            </a:endParaRPr>
          </a:p>
        </p:txBody>
      </p:sp>
      <p:cxnSp>
        <p:nvCxnSpPr>
          <p:cNvPr id="18" name="Straight Connector 17"/>
          <p:cNvCxnSpPr>
            <a:stCxn id="17" idx="1"/>
            <a:endCxn id="16" idx="6"/>
          </p:cNvCxnSpPr>
          <p:nvPr/>
        </p:nvCxnSpPr>
        <p:spPr bwMode="auto">
          <a:xfrm flipH="1" flipV="1">
            <a:off x="4386612" y="5068819"/>
            <a:ext cx="2318988" cy="71080"/>
          </a:xfrm>
          <a:prstGeom prst="line">
            <a:avLst/>
          </a:prstGeom>
          <a:solidFill>
            <a:schemeClr val="accent1"/>
          </a:solidFill>
          <a:ln w="63500" cap="flat" cmpd="sng" algn="ctr">
            <a:solidFill>
              <a:schemeClr val="accent1"/>
            </a:solidFill>
            <a:prstDash val="solid"/>
            <a:round/>
            <a:headEnd type="none" w="med" len="med"/>
            <a:tailEnd type="none" w="med" len="med"/>
          </a:ln>
          <a:effectLst/>
        </p:spPr>
      </p:cxnSp>
      <p:sp>
        <p:nvSpPr>
          <p:cNvPr id="26" name="Oval 25"/>
          <p:cNvSpPr/>
          <p:nvPr/>
        </p:nvSpPr>
        <p:spPr bwMode="auto">
          <a:xfrm>
            <a:off x="2209800" y="5766931"/>
            <a:ext cx="974106" cy="406787"/>
          </a:xfrm>
          <a:prstGeom prst="ellipse">
            <a:avLst/>
          </a:prstGeom>
          <a:noFill/>
          <a:ln w="635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27" name="TextBox 26"/>
          <p:cNvSpPr txBox="1"/>
          <p:nvPr/>
        </p:nvSpPr>
        <p:spPr>
          <a:xfrm>
            <a:off x="5251530" y="5791200"/>
            <a:ext cx="2901870" cy="461665"/>
          </a:xfrm>
          <a:prstGeom prst="rect">
            <a:avLst/>
          </a:prstGeom>
          <a:noFill/>
        </p:spPr>
        <p:txBody>
          <a:bodyPr wrap="square" rtlCol="0">
            <a:spAutoFit/>
          </a:bodyPr>
          <a:lstStyle/>
          <a:p>
            <a:pPr algn="ctr"/>
            <a:r>
              <a:rPr lang="en-US" dirty="0" smtClean="0">
                <a:solidFill>
                  <a:srgbClr val="FF0000"/>
                </a:solidFill>
              </a:rPr>
              <a:t>5. Then click here</a:t>
            </a:r>
            <a:endParaRPr lang="en-US" dirty="0">
              <a:solidFill>
                <a:srgbClr val="FF0000"/>
              </a:solidFill>
            </a:endParaRPr>
          </a:p>
        </p:txBody>
      </p:sp>
      <p:cxnSp>
        <p:nvCxnSpPr>
          <p:cNvPr id="28" name="Straight Connector 27"/>
          <p:cNvCxnSpPr>
            <a:stCxn id="27" idx="1"/>
            <a:endCxn id="26" idx="6"/>
          </p:cNvCxnSpPr>
          <p:nvPr/>
        </p:nvCxnSpPr>
        <p:spPr bwMode="auto">
          <a:xfrm flipH="1" flipV="1">
            <a:off x="3183906" y="5970325"/>
            <a:ext cx="2067624" cy="51708"/>
          </a:xfrm>
          <a:prstGeom prst="line">
            <a:avLst/>
          </a:prstGeom>
          <a:solidFill>
            <a:schemeClr val="accent1"/>
          </a:solidFill>
          <a:ln w="63500" cap="flat" cmpd="sng" algn="ctr">
            <a:solidFill>
              <a:schemeClr val="accent1"/>
            </a:solidFill>
            <a:prstDash val="solid"/>
            <a:round/>
            <a:headEnd type="none" w="med" len="med"/>
            <a:tailEnd type="none" w="med" len="med"/>
          </a:ln>
          <a:effectLst/>
        </p:spPr>
      </p:cxnSp>
      <p:sp>
        <p:nvSpPr>
          <p:cNvPr id="20" name="Oval 19"/>
          <p:cNvSpPr/>
          <p:nvPr/>
        </p:nvSpPr>
        <p:spPr bwMode="auto">
          <a:xfrm>
            <a:off x="2253012" y="4421533"/>
            <a:ext cx="2133600" cy="457200"/>
          </a:xfrm>
          <a:prstGeom prst="ellipse">
            <a:avLst/>
          </a:prstGeom>
          <a:noFill/>
          <a:ln w="635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21" name="TextBox 20"/>
          <p:cNvSpPr txBox="1"/>
          <p:nvPr/>
        </p:nvSpPr>
        <p:spPr>
          <a:xfrm>
            <a:off x="5029200" y="4338935"/>
            <a:ext cx="2514600" cy="461665"/>
          </a:xfrm>
          <a:prstGeom prst="rect">
            <a:avLst/>
          </a:prstGeom>
          <a:noFill/>
        </p:spPr>
        <p:txBody>
          <a:bodyPr wrap="square" rtlCol="0">
            <a:spAutoFit/>
          </a:bodyPr>
          <a:lstStyle/>
          <a:p>
            <a:pPr algn="ctr"/>
            <a:r>
              <a:rPr lang="en-US" dirty="0" smtClean="0">
                <a:solidFill>
                  <a:srgbClr val="FF0000"/>
                </a:solidFill>
              </a:rPr>
              <a:t>3. Then Gender</a:t>
            </a:r>
            <a:endParaRPr lang="en-US" dirty="0">
              <a:solidFill>
                <a:srgbClr val="FF0000"/>
              </a:solidFill>
            </a:endParaRPr>
          </a:p>
        </p:txBody>
      </p:sp>
      <p:cxnSp>
        <p:nvCxnSpPr>
          <p:cNvPr id="22" name="Straight Connector 21"/>
          <p:cNvCxnSpPr>
            <a:stCxn id="21" idx="1"/>
            <a:endCxn id="20" idx="6"/>
          </p:cNvCxnSpPr>
          <p:nvPr/>
        </p:nvCxnSpPr>
        <p:spPr bwMode="auto">
          <a:xfrm flipH="1">
            <a:off x="4386612" y="4569768"/>
            <a:ext cx="642588" cy="80365"/>
          </a:xfrm>
          <a:prstGeom prst="line">
            <a:avLst/>
          </a:prstGeom>
          <a:solidFill>
            <a:schemeClr val="accent1"/>
          </a:solidFill>
          <a:ln w="63500" cap="flat" cmpd="sng" algn="ctr">
            <a:solidFill>
              <a:schemeClr val="accent1"/>
            </a:solidFill>
            <a:prstDash val="solid"/>
            <a:round/>
            <a:headEnd type="none" w="med" len="med"/>
            <a:tailEnd type="none" w="med" len="med"/>
          </a:ln>
          <a:effectLst/>
        </p:spPr>
      </p:cxnSp>
    </p:spTree>
    <p:extLst>
      <p:ext uri="{BB962C8B-B14F-4D97-AF65-F5344CB8AC3E}">
        <p14:creationId xmlns:p14="http://schemas.microsoft.com/office/powerpoint/2010/main" val="2119741136"/>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182880" y="2469380"/>
            <a:ext cx="8778240" cy="3725321"/>
          </a:xfrm>
          <a:prstGeom prst="rect">
            <a:avLst/>
          </a:prstGeom>
        </p:spPr>
      </p:pic>
      <p:sp>
        <p:nvSpPr>
          <p:cNvPr id="2" name="Title 1"/>
          <p:cNvSpPr>
            <a:spLocks noGrp="1"/>
          </p:cNvSpPr>
          <p:nvPr>
            <p:ph type="title"/>
          </p:nvPr>
        </p:nvSpPr>
        <p:spPr/>
        <p:txBody>
          <a:bodyPr/>
          <a:lstStyle/>
          <a:p>
            <a:r>
              <a:rPr lang="en-US" dirty="0"/>
              <a:t>What </a:t>
            </a:r>
            <a:r>
              <a:rPr lang="en-US" dirty="0" smtClean="0"/>
              <a:t>it means: </a:t>
            </a:r>
            <a:r>
              <a:rPr lang="en-US" dirty="0" err="1"/>
              <a:t>LEfSe</a:t>
            </a:r>
            <a:endParaRPr lang="en-US" dirty="0"/>
          </a:p>
        </p:txBody>
      </p:sp>
      <p:sp>
        <p:nvSpPr>
          <p:cNvPr id="3" name="Content Placeholder 2"/>
          <p:cNvSpPr>
            <a:spLocks noGrp="1"/>
          </p:cNvSpPr>
          <p:nvPr>
            <p:ph idx="1"/>
          </p:nvPr>
        </p:nvSpPr>
        <p:spPr/>
        <p:txBody>
          <a:bodyPr/>
          <a:lstStyle/>
          <a:p>
            <a:r>
              <a:rPr lang="en-US" sz="2400" dirty="0" smtClean="0"/>
              <a:t>Leave all parameters on defaults, and run </a:t>
            </a:r>
            <a:r>
              <a:rPr lang="en-US" sz="2400" dirty="0" err="1" smtClean="0"/>
              <a:t>LEfSe</a:t>
            </a:r>
            <a:r>
              <a:rPr lang="en-US" sz="2400" dirty="0" smtClean="0"/>
              <a:t>!</a:t>
            </a:r>
          </a:p>
          <a:p>
            <a:pPr lvl="1"/>
            <a:r>
              <a:rPr lang="en-US" sz="2000" dirty="0" smtClean="0"/>
              <a:t>You can try playing around with these parameters if desired</a:t>
            </a:r>
            <a:endParaRPr lang="en-US" sz="2000" dirty="0"/>
          </a:p>
        </p:txBody>
      </p:sp>
      <p:sp>
        <p:nvSpPr>
          <p:cNvPr id="4" name="Slide Number Placeholder 3"/>
          <p:cNvSpPr>
            <a:spLocks noGrp="1"/>
          </p:cNvSpPr>
          <p:nvPr>
            <p:ph type="sldNum" sz="quarter" idx="12"/>
          </p:nvPr>
        </p:nvSpPr>
        <p:spPr/>
        <p:txBody>
          <a:bodyPr/>
          <a:lstStyle/>
          <a:p>
            <a:fld id="{C71C242F-20BE-4F6C-ABA6-9DCC8641EF60}" type="slidenum">
              <a:rPr lang="en-US" smtClean="0"/>
              <a:pPr/>
              <a:t>31</a:t>
            </a:fld>
            <a:endParaRPr lang="en-US"/>
          </a:p>
        </p:txBody>
      </p:sp>
      <p:sp>
        <p:nvSpPr>
          <p:cNvPr id="5" name="Oval 4"/>
          <p:cNvSpPr/>
          <p:nvPr/>
        </p:nvSpPr>
        <p:spPr bwMode="auto">
          <a:xfrm>
            <a:off x="228600" y="3886200"/>
            <a:ext cx="1600200" cy="304800"/>
          </a:xfrm>
          <a:prstGeom prst="ellipse">
            <a:avLst/>
          </a:prstGeom>
          <a:noFill/>
          <a:ln w="635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6" name="TextBox 5"/>
          <p:cNvSpPr txBox="1"/>
          <p:nvPr/>
        </p:nvSpPr>
        <p:spPr>
          <a:xfrm>
            <a:off x="1110012" y="2743200"/>
            <a:ext cx="1219200" cy="830997"/>
          </a:xfrm>
          <a:prstGeom prst="rect">
            <a:avLst/>
          </a:prstGeom>
          <a:noFill/>
        </p:spPr>
        <p:txBody>
          <a:bodyPr wrap="square" rtlCol="0">
            <a:spAutoFit/>
          </a:bodyPr>
          <a:lstStyle/>
          <a:p>
            <a:pPr algn="ctr"/>
            <a:r>
              <a:rPr lang="en-US" dirty="0" smtClean="0">
                <a:solidFill>
                  <a:srgbClr val="FF0000"/>
                </a:solidFill>
              </a:rPr>
              <a:t>1. Click here</a:t>
            </a:r>
            <a:endParaRPr lang="en-US" dirty="0">
              <a:solidFill>
                <a:srgbClr val="FF0000"/>
              </a:solidFill>
            </a:endParaRPr>
          </a:p>
        </p:txBody>
      </p:sp>
      <p:cxnSp>
        <p:nvCxnSpPr>
          <p:cNvPr id="7" name="Straight Connector 6"/>
          <p:cNvCxnSpPr>
            <a:stCxn id="6" idx="1"/>
            <a:endCxn id="5" idx="0"/>
          </p:cNvCxnSpPr>
          <p:nvPr/>
        </p:nvCxnSpPr>
        <p:spPr bwMode="auto">
          <a:xfrm flipH="1">
            <a:off x="1028700" y="3158699"/>
            <a:ext cx="81312" cy="727501"/>
          </a:xfrm>
          <a:prstGeom prst="line">
            <a:avLst/>
          </a:prstGeom>
          <a:solidFill>
            <a:schemeClr val="accent1"/>
          </a:solidFill>
          <a:ln w="63500" cap="flat" cmpd="sng" algn="ctr">
            <a:solidFill>
              <a:schemeClr val="accent1"/>
            </a:solidFill>
            <a:prstDash val="solid"/>
            <a:round/>
            <a:headEnd type="none" w="med" len="med"/>
            <a:tailEnd type="none" w="med" len="med"/>
          </a:ln>
          <a:effectLst/>
        </p:spPr>
      </p:cxnSp>
      <p:sp>
        <p:nvSpPr>
          <p:cNvPr id="26" name="Oval 25"/>
          <p:cNvSpPr/>
          <p:nvPr/>
        </p:nvSpPr>
        <p:spPr bwMode="auto">
          <a:xfrm>
            <a:off x="2180279" y="5674618"/>
            <a:ext cx="974106" cy="406787"/>
          </a:xfrm>
          <a:prstGeom prst="ellipse">
            <a:avLst/>
          </a:prstGeom>
          <a:noFill/>
          <a:ln w="635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27" name="TextBox 26"/>
          <p:cNvSpPr txBox="1"/>
          <p:nvPr/>
        </p:nvSpPr>
        <p:spPr>
          <a:xfrm>
            <a:off x="3611585" y="5625133"/>
            <a:ext cx="1951015" cy="461665"/>
          </a:xfrm>
          <a:prstGeom prst="rect">
            <a:avLst/>
          </a:prstGeom>
          <a:noFill/>
        </p:spPr>
        <p:txBody>
          <a:bodyPr wrap="square" rtlCol="0">
            <a:spAutoFit/>
          </a:bodyPr>
          <a:lstStyle/>
          <a:p>
            <a:pPr algn="ctr"/>
            <a:r>
              <a:rPr lang="en-US" dirty="0" smtClean="0">
                <a:solidFill>
                  <a:srgbClr val="FF0000"/>
                </a:solidFill>
              </a:rPr>
              <a:t>2. Then GO!</a:t>
            </a:r>
            <a:endParaRPr lang="en-US" dirty="0">
              <a:solidFill>
                <a:srgbClr val="FF0000"/>
              </a:solidFill>
            </a:endParaRPr>
          </a:p>
        </p:txBody>
      </p:sp>
      <p:cxnSp>
        <p:nvCxnSpPr>
          <p:cNvPr id="28" name="Straight Connector 27"/>
          <p:cNvCxnSpPr>
            <a:stCxn id="27" idx="1"/>
            <a:endCxn id="26" idx="6"/>
          </p:cNvCxnSpPr>
          <p:nvPr/>
        </p:nvCxnSpPr>
        <p:spPr bwMode="auto">
          <a:xfrm flipH="1">
            <a:off x="3154385" y="5855966"/>
            <a:ext cx="457200" cy="22046"/>
          </a:xfrm>
          <a:prstGeom prst="line">
            <a:avLst/>
          </a:prstGeom>
          <a:solidFill>
            <a:schemeClr val="accent1"/>
          </a:solidFill>
          <a:ln w="63500" cap="flat" cmpd="sng" algn="ctr">
            <a:solidFill>
              <a:schemeClr val="accent1"/>
            </a:solidFill>
            <a:prstDash val="solid"/>
            <a:round/>
            <a:headEnd type="none" w="med" len="med"/>
            <a:tailEnd type="none" w="med" len="med"/>
          </a:ln>
          <a:effectLst/>
        </p:spPr>
      </p:cxnSp>
    </p:spTree>
    <p:extLst>
      <p:ext uri="{BB962C8B-B14F-4D97-AF65-F5344CB8AC3E}">
        <p14:creationId xmlns:p14="http://schemas.microsoft.com/office/powerpoint/2010/main" val="1147993516"/>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182880" y="2530090"/>
            <a:ext cx="8778240" cy="2960946"/>
          </a:xfrm>
          <a:prstGeom prst="rect">
            <a:avLst/>
          </a:prstGeom>
        </p:spPr>
      </p:pic>
      <p:sp>
        <p:nvSpPr>
          <p:cNvPr id="2" name="Title 1"/>
          <p:cNvSpPr>
            <a:spLocks noGrp="1"/>
          </p:cNvSpPr>
          <p:nvPr>
            <p:ph type="title"/>
          </p:nvPr>
        </p:nvSpPr>
        <p:spPr/>
        <p:txBody>
          <a:bodyPr/>
          <a:lstStyle/>
          <a:p>
            <a:r>
              <a:rPr lang="en-US" dirty="0"/>
              <a:t>What </a:t>
            </a:r>
            <a:r>
              <a:rPr lang="en-US" dirty="0" smtClean="0"/>
              <a:t>it means: </a:t>
            </a:r>
            <a:r>
              <a:rPr lang="en-US" dirty="0" err="1"/>
              <a:t>LEfSe</a:t>
            </a:r>
            <a:endParaRPr lang="en-US" dirty="0"/>
          </a:p>
        </p:txBody>
      </p:sp>
      <p:sp>
        <p:nvSpPr>
          <p:cNvPr id="3" name="Content Placeholder 2"/>
          <p:cNvSpPr>
            <a:spLocks noGrp="1"/>
          </p:cNvSpPr>
          <p:nvPr>
            <p:ph idx="1"/>
          </p:nvPr>
        </p:nvSpPr>
        <p:spPr/>
        <p:txBody>
          <a:bodyPr/>
          <a:lstStyle/>
          <a:p>
            <a:r>
              <a:rPr lang="en-US" sz="2400" dirty="0" smtClean="0"/>
              <a:t>You can plot the results as a bar plot</a:t>
            </a:r>
          </a:p>
          <a:p>
            <a:pPr lvl="1"/>
            <a:r>
              <a:rPr lang="en-US" sz="2000" dirty="0" smtClean="0"/>
              <a:t>Again, lots of graphical parameters to modify if desired</a:t>
            </a:r>
            <a:endParaRPr lang="en-US" sz="2000" dirty="0"/>
          </a:p>
        </p:txBody>
      </p:sp>
      <p:sp>
        <p:nvSpPr>
          <p:cNvPr id="4" name="Slide Number Placeholder 3"/>
          <p:cNvSpPr>
            <a:spLocks noGrp="1"/>
          </p:cNvSpPr>
          <p:nvPr>
            <p:ph type="sldNum" sz="quarter" idx="12"/>
          </p:nvPr>
        </p:nvSpPr>
        <p:spPr/>
        <p:txBody>
          <a:bodyPr/>
          <a:lstStyle/>
          <a:p>
            <a:fld id="{C71C242F-20BE-4F6C-ABA6-9DCC8641EF60}" type="slidenum">
              <a:rPr lang="en-US" smtClean="0"/>
              <a:pPr/>
              <a:t>32</a:t>
            </a:fld>
            <a:endParaRPr lang="en-US"/>
          </a:p>
        </p:txBody>
      </p:sp>
      <p:sp>
        <p:nvSpPr>
          <p:cNvPr id="5" name="Oval 4"/>
          <p:cNvSpPr/>
          <p:nvPr/>
        </p:nvSpPr>
        <p:spPr bwMode="auto">
          <a:xfrm>
            <a:off x="152400" y="4172986"/>
            <a:ext cx="1600200" cy="304800"/>
          </a:xfrm>
          <a:prstGeom prst="ellipse">
            <a:avLst/>
          </a:prstGeom>
          <a:noFill/>
          <a:ln w="635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6" name="TextBox 5"/>
          <p:cNvSpPr txBox="1"/>
          <p:nvPr/>
        </p:nvSpPr>
        <p:spPr>
          <a:xfrm>
            <a:off x="1066800" y="3189589"/>
            <a:ext cx="1219200" cy="830997"/>
          </a:xfrm>
          <a:prstGeom prst="rect">
            <a:avLst/>
          </a:prstGeom>
          <a:noFill/>
        </p:spPr>
        <p:txBody>
          <a:bodyPr wrap="square" rtlCol="0">
            <a:spAutoFit/>
          </a:bodyPr>
          <a:lstStyle/>
          <a:p>
            <a:pPr algn="ctr"/>
            <a:r>
              <a:rPr lang="en-US" dirty="0" smtClean="0">
                <a:solidFill>
                  <a:srgbClr val="FF0000"/>
                </a:solidFill>
              </a:rPr>
              <a:t>1. Click here</a:t>
            </a:r>
            <a:endParaRPr lang="en-US" dirty="0">
              <a:solidFill>
                <a:srgbClr val="FF0000"/>
              </a:solidFill>
            </a:endParaRPr>
          </a:p>
        </p:txBody>
      </p:sp>
      <p:cxnSp>
        <p:nvCxnSpPr>
          <p:cNvPr id="7" name="Straight Connector 6"/>
          <p:cNvCxnSpPr>
            <a:stCxn id="6" idx="1"/>
            <a:endCxn id="5" idx="0"/>
          </p:cNvCxnSpPr>
          <p:nvPr/>
        </p:nvCxnSpPr>
        <p:spPr bwMode="auto">
          <a:xfrm flipH="1">
            <a:off x="952500" y="3605088"/>
            <a:ext cx="114300" cy="567898"/>
          </a:xfrm>
          <a:prstGeom prst="line">
            <a:avLst/>
          </a:prstGeom>
          <a:solidFill>
            <a:schemeClr val="accent1"/>
          </a:solidFill>
          <a:ln w="63500" cap="flat" cmpd="sng" algn="ctr">
            <a:solidFill>
              <a:schemeClr val="accent1"/>
            </a:solidFill>
            <a:prstDash val="solid"/>
            <a:round/>
            <a:headEnd type="none" w="med" len="med"/>
            <a:tailEnd type="none" w="med" len="med"/>
          </a:ln>
          <a:effectLst/>
        </p:spPr>
      </p:cxnSp>
      <p:sp>
        <p:nvSpPr>
          <p:cNvPr id="26" name="Oval 25"/>
          <p:cNvSpPr/>
          <p:nvPr/>
        </p:nvSpPr>
        <p:spPr bwMode="auto">
          <a:xfrm>
            <a:off x="2151614" y="5042749"/>
            <a:ext cx="974106" cy="406787"/>
          </a:xfrm>
          <a:prstGeom prst="ellipse">
            <a:avLst/>
          </a:prstGeom>
          <a:noFill/>
          <a:ln w="635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27" name="TextBox 26"/>
          <p:cNvSpPr txBox="1"/>
          <p:nvPr/>
        </p:nvSpPr>
        <p:spPr>
          <a:xfrm>
            <a:off x="3352800" y="4876800"/>
            <a:ext cx="2286000" cy="461665"/>
          </a:xfrm>
          <a:prstGeom prst="rect">
            <a:avLst/>
          </a:prstGeom>
          <a:noFill/>
        </p:spPr>
        <p:txBody>
          <a:bodyPr wrap="square" rtlCol="0">
            <a:spAutoFit/>
          </a:bodyPr>
          <a:lstStyle/>
          <a:p>
            <a:pPr algn="ctr"/>
            <a:r>
              <a:rPr lang="en-US" dirty="0" smtClean="0">
                <a:solidFill>
                  <a:srgbClr val="FF0000"/>
                </a:solidFill>
              </a:rPr>
              <a:t>2. Then here</a:t>
            </a:r>
            <a:endParaRPr lang="en-US" dirty="0">
              <a:solidFill>
                <a:srgbClr val="FF0000"/>
              </a:solidFill>
            </a:endParaRPr>
          </a:p>
        </p:txBody>
      </p:sp>
      <p:cxnSp>
        <p:nvCxnSpPr>
          <p:cNvPr id="28" name="Straight Connector 27"/>
          <p:cNvCxnSpPr>
            <a:stCxn id="27" idx="1"/>
            <a:endCxn id="26" idx="6"/>
          </p:cNvCxnSpPr>
          <p:nvPr/>
        </p:nvCxnSpPr>
        <p:spPr bwMode="auto">
          <a:xfrm flipH="1">
            <a:off x="3125720" y="5107633"/>
            <a:ext cx="227080" cy="138510"/>
          </a:xfrm>
          <a:prstGeom prst="line">
            <a:avLst/>
          </a:prstGeom>
          <a:solidFill>
            <a:schemeClr val="accent1"/>
          </a:solidFill>
          <a:ln w="63500" cap="flat" cmpd="sng" algn="ctr">
            <a:solidFill>
              <a:schemeClr val="accent1"/>
            </a:solidFill>
            <a:prstDash val="solid"/>
            <a:round/>
            <a:headEnd type="none" w="med" len="med"/>
            <a:tailEnd type="none" w="med" len="med"/>
          </a:ln>
          <a:effectLst/>
        </p:spPr>
      </p:cxnSp>
    </p:spTree>
    <p:extLst>
      <p:ext uri="{BB962C8B-B14F-4D97-AF65-F5344CB8AC3E}">
        <p14:creationId xmlns:p14="http://schemas.microsoft.com/office/powerpoint/2010/main" val="2769213191"/>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182880" y="2099140"/>
            <a:ext cx="8778240" cy="3524170"/>
          </a:xfrm>
          <a:prstGeom prst="rect">
            <a:avLst/>
          </a:prstGeom>
        </p:spPr>
      </p:pic>
      <p:sp>
        <p:nvSpPr>
          <p:cNvPr id="2" name="Title 1"/>
          <p:cNvSpPr>
            <a:spLocks noGrp="1"/>
          </p:cNvSpPr>
          <p:nvPr>
            <p:ph type="title"/>
          </p:nvPr>
        </p:nvSpPr>
        <p:spPr/>
        <p:txBody>
          <a:bodyPr/>
          <a:lstStyle/>
          <a:p>
            <a:r>
              <a:rPr lang="en-US" dirty="0"/>
              <a:t>What </a:t>
            </a:r>
            <a:r>
              <a:rPr lang="en-US" dirty="0" smtClean="0"/>
              <a:t>it means: </a:t>
            </a:r>
            <a:r>
              <a:rPr lang="en-US" dirty="0" err="1"/>
              <a:t>LEfSe</a:t>
            </a:r>
            <a:endParaRPr lang="en-US" dirty="0"/>
          </a:p>
        </p:txBody>
      </p:sp>
      <p:sp>
        <p:nvSpPr>
          <p:cNvPr id="3" name="Content Placeholder 2"/>
          <p:cNvSpPr>
            <a:spLocks noGrp="1"/>
          </p:cNvSpPr>
          <p:nvPr>
            <p:ph idx="1"/>
          </p:nvPr>
        </p:nvSpPr>
        <p:spPr/>
        <p:txBody>
          <a:bodyPr/>
          <a:lstStyle/>
          <a:p>
            <a:r>
              <a:rPr lang="en-US" sz="2400" dirty="0" smtClean="0"/>
              <a:t>In Galaxy, view a result by clicking on its “eye”</a:t>
            </a:r>
            <a:endParaRPr lang="en-US" sz="2400" dirty="0"/>
          </a:p>
        </p:txBody>
      </p:sp>
      <p:sp>
        <p:nvSpPr>
          <p:cNvPr id="4" name="Slide Number Placeholder 3"/>
          <p:cNvSpPr>
            <a:spLocks noGrp="1"/>
          </p:cNvSpPr>
          <p:nvPr>
            <p:ph type="sldNum" sz="quarter" idx="12"/>
          </p:nvPr>
        </p:nvSpPr>
        <p:spPr/>
        <p:txBody>
          <a:bodyPr/>
          <a:lstStyle/>
          <a:p>
            <a:fld id="{C71C242F-20BE-4F6C-ABA6-9DCC8641EF60}" type="slidenum">
              <a:rPr lang="en-US" smtClean="0"/>
              <a:pPr/>
              <a:t>33</a:t>
            </a:fld>
            <a:endParaRPr lang="en-US"/>
          </a:p>
        </p:txBody>
      </p:sp>
      <p:sp>
        <p:nvSpPr>
          <p:cNvPr id="5" name="Oval 4"/>
          <p:cNvSpPr/>
          <p:nvPr/>
        </p:nvSpPr>
        <p:spPr bwMode="auto">
          <a:xfrm>
            <a:off x="8261825" y="3146358"/>
            <a:ext cx="381000" cy="304800"/>
          </a:xfrm>
          <a:prstGeom prst="ellipse">
            <a:avLst/>
          </a:prstGeom>
          <a:noFill/>
          <a:ln w="635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6" name="TextBox 5"/>
          <p:cNvSpPr txBox="1"/>
          <p:nvPr/>
        </p:nvSpPr>
        <p:spPr>
          <a:xfrm>
            <a:off x="7229993" y="1469958"/>
            <a:ext cx="1914007" cy="461665"/>
          </a:xfrm>
          <a:prstGeom prst="rect">
            <a:avLst/>
          </a:prstGeom>
          <a:noFill/>
        </p:spPr>
        <p:txBody>
          <a:bodyPr wrap="square" rtlCol="0">
            <a:spAutoFit/>
          </a:bodyPr>
          <a:lstStyle/>
          <a:p>
            <a:pPr algn="ctr"/>
            <a:r>
              <a:rPr lang="en-US" dirty="0" smtClean="0">
                <a:solidFill>
                  <a:srgbClr val="FF0000"/>
                </a:solidFill>
              </a:rPr>
              <a:t>Click here</a:t>
            </a:r>
            <a:endParaRPr lang="en-US" dirty="0">
              <a:solidFill>
                <a:srgbClr val="FF0000"/>
              </a:solidFill>
            </a:endParaRPr>
          </a:p>
        </p:txBody>
      </p:sp>
      <p:cxnSp>
        <p:nvCxnSpPr>
          <p:cNvPr id="7" name="Straight Connector 6"/>
          <p:cNvCxnSpPr>
            <a:stCxn id="6" idx="2"/>
            <a:endCxn id="5" idx="0"/>
          </p:cNvCxnSpPr>
          <p:nvPr/>
        </p:nvCxnSpPr>
        <p:spPr bwMode="auto">
          <a:xfrm>
            <a:off x="8186997" y="1931623"/>
            <a:ext cx="265328" cy="1214735"/>
          </a:xfrm>
          <a:prstGeom prst="line">
            <a:avLst/>
          </a:prstGeom>
          <a:solidFill>
            <a:schemeClr val="accent1"/>
          </a:solidFill>
          <a:ln w="63500" cap="flat" cmpd="sng" algn="ctr">
            <a:solidFill>
              <a:schemeClr val="accent1"/>
            </a:solidFill>
            <a:prstDash val="solid"/>
            <a:round/>
            <a:headEnd type="none" w="med" len="med"/>
            <a:tailEnd type="none" w="med" len="med"/>
          </a:ln>
          <a:effectLst/>
        </p:spPr>
      </p:cxnSp>
    </p:spTree>
    <p:extLst>
      <p:ext uri="{BB962C8B-B14F-4D97-AF65-F5344CB8AC3E}">
        <p14:creationId xmlns:p14="http://schemas.microsoft.com/office/powerpoint/2010/main" val="1501282932"/>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t>
            </a:r>
            <a:r>
              <a:rPr lang="en-US" dirty="0" smtClean="0"/>
              <a:t>it means: </a:t>
            </a:r>
            <a:r>
              <a:rPr lang="en-US" dirty="0" err="1"/>
              <a:t>LEfSe</a:t>
            </a:r>
            <a:endParaRPr lang="en-US" dirty="0"/>
          </a:p>
        </p:txBody>
      </p:sp>
      <p:sp>
        <p:nvSpPr>
          <p:cNvPr id="4" name="Slide Number Placeholder 3"/>
          <p:cNvSpPr>
            <a:spLocks noGrp="1"/>
          </p:cNvSpPr>
          <p:nvPr>
            <p:ph type="sldNum" sz="quarter" idx="12"/>
          </p:nvPr>
        </p:nvSpPr>
        <p:spPr/>
        <p:txBody>
          <a:bodyPr/>
          <a:lstStyle/>
          <a:p>
            <a:fld id="{C71C242F-20BE-4F6C-ABA6-9DCC8641EF60}" type="slidenum">
              <a:rPr lang="en-US" smtClean="0"/>
              <a:pPr/>
              <a:t>34</a:t>
            </a:fld>
            <a:endParaRPr lang="en-US"/>
          </a:p>
        </p:txBody>
      </p:sp>
      <p:pic>
        <p:nvPicPr>
          <p:cNvPr id="3" name="Picture 2"/>
          <p:cNvPicPr>
            <a:picLocks noChangeAspect="1"/>
          </p:cNvPicPr>
          <p:nvPr/>
        </p:nvPicPr>
        <p:blipFill rotWithShape="1">
          <a:blip r:embed="rId2"/>
          <a:srcRect l="14059" t="13734" r="5823" b="3616"/>
          <a:stretch/>
        </p:blipFill>
        <p:spPr>
          <a:xfrm>
            <a:off x="908979" y="1524000"/>
            <a:ext cx="7326042" cy="4584909"/>
          </a:xfrm>
          <a:prstGeom prst="rect">
            <a:avLst/>
          </a:prstGeom>
        </p:spPr>
      </p:pic>
    </p:spTree>
    <p:extLst>
      <p:ext uri="{BB962C8B-B14F-4D97-AF65-F5344CB8AC3E}">
        <p14:creationId xmlns:p14="http://schemas.microsoft.com/office/powerpoint/2010/main" val="569756955"/>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182880" y="3066064"/>
            <a:ext cx="8778240" cy="3487136"/>
          </a:xfrm>
          <a:prstGeom prst="rect">
            <a:avLst/>
          </a:prstGeom>
        </p:spPr>
      </p:pic>
      <p:sp>
        <p:nvSpPr>
          <p:cNvPr id="2" name="Title 1"/>
          <p:cNvSpPr>
            <a:spLocks noGrp="1"/>
          </p:cNvSpPr>
          <p:nvPr>
            <p:ph type="title"/>
          </p:nvPr>
        </p:nvSpPr>
        <p:spPr/>
        <p:txBody>
          <a:bodyPr/>
          <a:lstStyle/>
          <a:p>
            <a:r>
              <a:rPr lang="en-US" dirty="0"/>
              <a:t>What </a:t>
            </a:r>
            <a:r>
              <a:rPr lang="en-US" dirty="0" smtClean="0"/>
              <a:t>it means: </a:t>
            </a:r>
            <a:r>
              <a:rPr lang="en-US" dirty="0" err="1"/>
              <a:t>LEfSe</a:t>
            </a:r>
            <a:endParaRPr lang="en-US" dirty="0"/>
          </a:p>
        </p:txBody>
      </p:sp>
      <p:sp>
        <p:nvSpPr>
          <p:cNvPr id="3" name="Content Placeholder 2"/>
          <p:cNvSpPr>
            <a:spLocks noGrp="1"/>
          </p:cNvSpPr>
          <p:nvPr>
            <p:ph idx="1"/>
          </p:nvPr>
        </p:nvSpPr>
        <p:spPr/>
        <p:txBody>
          <a:bodyPr/>
          <a:lstStyle/>
          <a:p>
            <a:r>
              <a:rPr lang="en-US" sz="2400" dirty="0" smtClean="0"/>
              <a:t>There’s no really any reason to plot a </a:t>
            </a:r>
            <a:r>
              <a:rPr lang="en-US" sz="2400" dirty="0" err="1" smtClean="0"/>
              <a:t>cladogram</a:t>
            </a:r>
            <a:endParaRPr lang="en-US" sz="2400" dirty="0" smtClean="0"/>
          </a:p>
          <a:p>
            <a:pPr lvl="1"/>
            <a:r>
              <a:rPr lang="en-US" sz="2000" dirty="0" smtClean="0"/>
              <a:t>Although it will work!</a:t>
            </a:r>
          </a:p>
          <a:p>
            <a:r>
              <a:rPr lang="en-US" sz="2400" dirty="0" smtClean="0"/>
              <a:t>But you can see the raw data for individual biomarkers</a:t>
            </a:r>
          </a:p>
          <a:p>
            <a:pPr lvl="1"/>
            <a:r>
              <a:rPr lang="en-US" sz="2000" dirty="0" smtClean="0"/>
              <a:t>These are generated as a zip file of individual plots</a:t>
            </a:r>
            <a:endParaRPr lang="en-US" sz="2000" dirty="0"/>
          </a:p>
        </p:txBody>
      </p:sp>
      <p:sp>
        <p:nvSpPr>
          <p:cNvPr id="4" name="Slide Number Placeholder 3"/>
          <p:cNvSpPr>
            <a:spLocks noGrp="1"/>
          </p:cNvSpPr>
          <p:nvPr>
            <p:ph type="sldNum" sz="quarter" idx="12"/>
          </p:nvPr>
        </p:nvSpPr>
        <p:spPr/>
        <p:txBody>
          <a:bodyPr/>
          <a:lstStyle/>
          <a:p>
            <a:fld id="{C71C242F-20BE-4F6C-ABA6-9DCC8641EF60}" type="slidenum">
              <a:rPr lang="en-US" smtClean="0"/>
              <a:pPr/>
              <a:t>35</a:t>
            </a:fld>
            <a:endParaRPr lang="en-US" dirty="0"/>
          </a:p>
        </p:txBody>
      </p:sp>
      <p:sp>
        <p:nvSpPr>
          <p:cNvPr id="5" name="Oval 4"/>
          <p:cNvSpPr/>
          <p:nvPr/>
        </p:nvSpPr>
        <p:spPr bwMode="auto">
          <a:xfrm>
            <a:off x="228600" y="5392186"/>
            <a:ext cx="1600200" cy="304800"/>
          </a:xfrm>
          <a:prstGeom prst="ellipse">
            <a:avLst/>
          </a:prstGeom>
          <a:noFill/>
          <a:ln w="635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6" name="TextBox 5"/>
          <p:cNvSpPr txBox="1"/>
          <p:nvPr/>
        </p:nvSpPr>
        <p:spPr>
          <a:xfrm>
            <a:off x="1054260" y="3603579"/>
            <a:ext cx="1219200" cy="830997"/>
          </a:xfrm>
          <a:prstGeom prst="rect">
            <a:avLst/>
          </a:prstGeom>
          <a:noFill/>
        </p:spPr>
        <p:txBody>
          <a:bodyPr wrap="square" rtlCol="0">
            <a:spAutoFit/>
          </a:bodyPr>
          <a:lstStyle/>
          <a:p>
            <a:pPr algn="ctr"/>
            <a:r>
              <a:rPr lang="en-US" dirty="0" smtClean="0">
                <a:solidFill>
                  <a:srgbClr val="FF0000"/>
                </a:solidFill>
              </a:rPr>
              <a:t>1. Click here</a:t>
            </a:r>
            <a:endParaRPr lang="en-US" dirty="0">
              <a:solidFill>
                <a:srgbClr val="FF0000"/>
              </a:solidFill>
            </a:endParaRPr>
          </a:p>
        </p:txBody>
      </p:sp>
      <p:cxnSp>
        <p:nvCxnSpPr>
          <p:cNvPr id="7" name="Straight Connector 6"/>
          <p:cNvCxnSpPr>
            <a:stCxn id="6" idx="1"/>
            <a:endCxn id="5" idx="0"/>
          </p:cNvCxnSpPr>
          <p:nvPr/>
        </p:nvCxnSpPr>
        <p:spPr bwMode="auto">
          <a:xfrm flipH="1">
            <a:off x="1028700" y="4019078"/>
            <a:ext cx="25560" cy="1373108"/>
          </a:xfrm>
          <a:prstGeom prst="line">
            <a:avLst/>
          </a:prstGeom>
          <a:solidFill>
            <a:schemeClr val="accent1"/>
          </a:solidFill>
          <a:ln w="63500" cap="flat" cmpd="sng" algn="ctr">
            <a:solidFill>
              <a:schemeClr val="accent1"/>
            </a:solidFill>
            <a:prstDash val="solid"/>
            <a:round/>
            <a:headEnd type="none" w="med" len="med"/>
            <a:tailEnd type="none" w="med" len="med"/>
          </a:ln>
          <a:effectLst/>
        </p:spPr>
      </p:cxnSp>
      <p:sp>
        <p:nvSpPr>
          <p:cNvPr id="26" name="Oval 25"/>
          <p:cNvSpPr/>
          <p:nvPr/>
        </p:nvSpPr>
        <p:spPr bwMode="auto">
          <a:xfrm>
            <a:off x="2165068" y="5973338"/>
            <a:ext cx="974106" cy="406787"/>
          </a:xfrm>
          <a:prstGeom prst="ellipse">
            <a:avLst/>
          </a:prstGeom>
          <a:noFill/>
          <a:ln w="635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27" name="TextBox 26"/>
          <p:cNvSpPr txBox="1"/>
          <p:nvPr/>
        </p:nvSpPr>
        <p:spPr>
          <a:xfrm>
            <a:off x="3429000" y="5858393"/>
            <a:ext cx="2286000" cy="461665"/>
          </a:xfrm>
          <a:prstGeom prst="rect">
            <a:avLst/>
          </a:prstGeom>
          <a:noFill/>
        </p:spPr>
        <p:txBody>
          <a:bodyPr wrap="square" rtlCol="0">
            <a:spAutoFit/>
          </a:bodyPr>
          <a:lstStyle/>
          <a:p>
            <a:pPr algn="ctr"/>
            <a:r>
              <a:rPr lang="en-US" dirty="0" smtClean="0">
                <a:solidFill>
                  <a:srgbClr val="FF0000"/>
                </a:solidFill>
              </a:rPr>
              <a:t>3. Then here</a:t>
            </a:r>
            <a:endParaRPr lang="en-US" dirty="0">
              <a:solidFill>
                <a:srgbClr val="FF0000"/>
              </a:solidFill>
            </a:endParaRPr>
          </a:p>
        </p:txBody>
      </p:sp>
      <p:cxnSp>
        <p:nvCxnSpPr>
          <p:cNvPr id="28" name="Straight Connector 27"/>
          <p:cNvCxnSpPr>
            <a:stCxn id="27" idx="1"/>
            <a:endCxn id="26" idx="6"/>
          </p:cNvCxnSpPr>
          <p:nvPr/>
        </p:nvCxnSpPr>
        <p:spPr bwMode="auto">
          <a:xfrm flipH="1">
            <a:off x="3139174" y="6089226"/>
            <a:ext cx="289826" cy="87506"/>
          </a:xfrm>
          <a:prstGeom prst="line">
            <a:avLst/>
          </a:prstGeom>
          <a:solidFill>
            <a:schemeClr val="accent1"/>
          </a:solidFill>
          <a:ln w="63500" cap="flat" cmpd="sng" algn="ctr">
            <a:solidFill>
              <a:schemeClr val="accent1"/>
            </a:solidFill>
            <a:prstDash val="solid"/>
            <a:round/>
            <a:headEnd type="none" w="med" len="med"/>
            <a:tailEnd type="none" w="med" len="med"/>
          </a:ln>
          <a:effectLst/>
        </p:spPr>
      </p:cxnSp>
      <p:sp>
        <p:nvSpPr>
          <p:cNvPr id="14" name="Oval 13"/>
          <p:cNvSpPr/>
          <p:nvPr/>
        </p:nvSpPr>
        <p:spPr bwMode="auto">
          <a:xfrm>
            <a:off x="2286000" y="3724793"/>
            <a:ext cx="2057400" cy="406787"/>
          </a:xfrm>
          <a:prstGeom prst="ellipse">
            <a:avLst/>
          </a:prstGeom>
          <a:noFill/>
          <a:ln w="635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5" name="TextBox 14"/>
          <p:cNvSpPr txBox="1"/>
          <p:nvPr/>
        </p:nvSpPr>
        <p:spPr>
          <a:xfrm>
            <a:off x="4343400" y="4478644"/>
            <a:ext cx="2546068" cy="1200328"/>
          </a:xfrm>
          <a:prstGeom prst="rect">
            <a:avLst/>
          </a:prstGeom>
          <a:noFill/>
        </p:spPr>
        <p:txBody>
          <a:bodyPr wrap="square" rtlCol="0">
            <a:spAutoFit/>
          </a:bodyPr>
          <a:lstStyle/>
          <a:p>
            <a:pPr algn="ctr"/>
            <a:r>
              <a:rPr lang="en-US" dirty="0" smtClean="0">
                <a:solidFill>
                  <a:srgbClr val="FF0000"/>
                </a:solidFill>
              </a:rPr>
              <a:t>2. Then selected your formatted data here</a:t>
            </a:r>
            <a:endParaRPr lang="en-US" dirty="0">
              <a:solidFill>
                <a:srgbClr val="FF0000"/>
              </a:solidFill>
            </a:endParaRPr>
          </a:p>
        </p:txBody>
      </p:sp>
      <p:cxnSp>
        <p:nvCxnSpPr>
          <p:cNvPr id="16" name="Straight Connector 15"/>
          <p:cNvCxnSpPr>
            <a:stCxn id="15" idx="0"/>
            <a:endCxn id="14" idx="6"/>
          </p:cNvCxnSpPr>
          <p:nvPr/>
        </p:nvCxnSpPr>
        <p:spPr bwMode="auto">
          <a:xfrm flipH="1" flipV="1">
            <a:off x="4343400" y="3928187"/>
            <a:ext cx="1273034" cy="550457"/>
          </a:xfrm>
          <a:prstGeom prst="line">
            <a:avLst/>
          </a:prstGeom>
          <a:solidFill>
            <a:schemeClr val="accent1"/>
          </a:solidFill>
          <a:ln w="63500" cap="flat" cmpd="sng" algn="ctr">
            <a:solidFill>
              <a:schemeClr val="accent1"/>
            </a:solidFill>
            <a:prstDash val="solid"/>
            <a:round/>
            <a:headEnd type="none" w="med" len="med"/>
            <a:tailEnd type="none" w="med" len="med"/>
          </a:ln>
          <a:effectLst/>
        </p:spPr>
      </p:cxnSp>
      <p:pic>
        <p:nvPicPr>
          <p:cNvPr id="9" name="Picture 8"/>
          <p:cNvPicPr>
            <a:picLocks noChangeAspect="1"/>
          </p:cNvPicPr>
          <p:nvPr/>
        </p:nvPicPr>
        <p:blipFill rotWithShape="1">
          <a:blip r:embed="rId4"/>
          <a:srcRect l="13720" t="8356" r="23438" b="8752"/>
          <a:stretch/>
        </p:blipFill>
        <p:spPr>
          <a:xfrm>
            <a:off x="7696200" y="990600"/>
            <a:ext cx="1164859" cy="1152381"/>
          </a:xfrm>
          <a:prstGeom prst="rect">
            <a:avLst/>
          </a:prstGeom>
        </p:spPr>
      </p:pic>
    </p:spTree>
    <p:extLst>
      <p:ext uri="{BB962C8B-B14F-4D97-AF65-F5344CB8AC3E}">
        <p14:creationId xmlns:p14="http://schemas.microsoft.com/office/powerpoint/2010/main" val="3714046191"/>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a:stretch>
            <a:fillRect/>
          </a:stretch>
        </p:blipFill>
        <p:spPr>
          <a:xfrm>
            <a:off x="182880" y="1905000"/>
            <a:ext cx="8778240" cy="3966703"/>
          </a:xfrm>
          <a:prstGeom prst="rect">
            <a:avLst/>
          </a:prstGeom>
        </p:spPr>
      </p:pic>
      <p:sp>
        <p:nvSpPr>
          <p:cNvPr id="2" name="Title 1"/>
          <p:cNvSpPr>
            <a:spLocks noGrp="1"/>
          </p:cNvSpPr>
          <p:nvPr>
            <p:ph type="title"/>
          </p:nvPr>
        </p:nvSpPr>
        <p:spPr/>
        <p:txBody>
          <a:bodyPr/>
          <a:lstStyle/>
          <a:p>
            <a:r>
              <a:rPr lang="en-US" dirty="0"/>
              <a:t>What </a:t>
            </a:r>
            <a:r>
              <a:rPr lang="en-US" dirty="0" smtClean="0"/>
              <a:t>it means: </a:t>
            </a:r>
            <a:r>
              <a:rPr lang="en-US" dirty="0" err="1"/>
              <a:t>LEfSe</a:t>
            </a:r>
            <a:endParaRPr lang="en-US" dirty="0"/>
          </a:p>
        </p:txBody>
      </p:sp>
      <p:sp>
        <p:nvSpPr>
          <p:cNvPr id="3" name="Content Placeholder 2"/>
          <p:cNvSpPr>
            <a:spLocks noGrp="1"/>
          </p:cNvSpPr>
          <p:nvPr>
            <p:ph idx="1"/>
          </p:nvPr>
        </p:nvSpPr>
        <p:spPr/>
        <p:txBody>
          <a:bodyPr/>
          <a:lstStyle/>
          <a:p>
            <a:r>
              <a:rPr lang="en-US" sz="2400" dirty="0" smtClean="0"/>
              <a:t>In Galaxy, download a result by clicking on its “disk”</a:t>
            </a:r>
            <a:endParaRPr lang="en-US" sz="2400" dirty="0"/>
          </a:p>
        </p:txBody>
      </p:sp>
      <p:sp>
        <p:nvSpPr>
          <p:cNvPr id="4" name="Slide Number Placeholder 3"/>
          <p:cNvSpPr>
            <a:spLocks noGrp="1"/>
          </p:cNvSpPr>
          <p:nvPr>
            <p:ph type="sldNum" sz="quarter" idx="12"/>
          </p:nvPr>
        </p:nvSpPr>
        <p:spPr/>
        <p:txBody>
          <a:bodyPr/>
          <a:lstStyle/>
          <a:p>
            <a:fld id="{C71C242F-20BE-4F6C-ABA6-9DCC8641EF60}" type="slidenum">
              <a:rPr lang="en-US" smtClean="0"/>
              <a:pPr/>
              <a:t>36</a:t>
            </a:fld>
            <a:endParaRPr lang="en-US"/>
          </a:p>
        </p:txBody>
      </p:sp>
      <p:sp>
        <p:nvSpPr>
          <p:cNvPr id="5" name="Oval 4"/>
          <p:cNvSpPr/>
          <p:nvPr/>
        </p:nvSpPr>
        <p:spPr bwMode="auto">
          <a:xfrm>
            <a:off x="6889166" y="2806249"/>
            <a:ext cx="1524000" cy="716965"/>
          </a:xfrm>
          <a:prstGeom prst="ellipse">
            <a:avLst/>
          </a:prstGeom>
          <a:noFill/>
          <a:ln w="635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6" name="TextBox 5"/>
          <p:cNvSpPr txBox="1"/>
          <p:nvPr/>
        </p:nvSpPr>
        <p:spPr>
          <a:xfrm>
            <a:off x="7229993" y="914400"/>
            <a:ext cx="2133600" cy="461665"/>
          </a:xfrm>
          <a:prstGeom prst="rect">
            <a:avLst/>
          </a:prstGeom>
          <a:noFill/>
        </p:spPr>
        <p:txBody>
          <a:bodyPr wrap="square" rtlCol="0">
            <a:spAutoFit/>
          </a:bodyPr>
          <a:lstStyle/>
          <a:p>
            <a:pPr algn="ctr"/>
            <a:r>
              <a:rPr lang="en-US" dirty="0" smtClean="0">
                <a:solidFill>
                  <a:srgbClr val="FF0000"/>
                </a:solidFill>
              </a:rPr>
              <a:t>Click here</a:t>
            </a:r>
            <a:endParaRPr lang="en-US" dirty="0">
              <a:solidFill>
                <a:srgbClr val="FF0000"/>
              </a:solidFill>
            </a:endParaRPr>
          </a:p>
        </p:txBody>
      </p:sp>
      <p:cxnSp>
        <p:nvCxnSpPr>
          <p:cNvPr id="7" name="Straight Connector 6"/>
          <p:cNvCxnSpPr>
            <a:stCxn id="6" idx="2"/>
            <a:endCxn id="5" idx="0"/>
          </p:cNvCxnSpPr>
          <p:nvPr/>
        </p:nvCxnSpPr>
        <p:spPr bwMode="auto">
          <a:xfrm flipH="1">
            <a:off x="7651166" y="1376065"/>
            <a:ext cx="645627" cy="1430184"/>
          </a:xfrm>
          <a:prstGeom prst="line">
            <a:avLst/>
          </a:prstGeom>
          <a:solidFill>
            <a:schemeClr val="accent1"/>
          </a:solidFill>
          <a:ln w="63500" cap="flat" cmpd="sng" algn="ctr">
            <a:solidFill>
              <a:schemeClr val="accent1"/>
            </a:solidFill>
            <a:prstDash val="solid"/>
            <a:round/>
            <a:headEnd type="none" w="med" len="med"/>
            <a:tailEnd type="none" w="med" len="med"/>
          </a:ln>
          <a:effectLst/>
        </p:spPr>
      </p:cxnSp>
      <p:sp>
        <p:nvSpPr>
          <p:cNvPr id="10" name="Oval 9"/>
          <p:cNvSpPr/>
          <p:nvPr/>
        </p:nvSpPr>
        <p:spPr bwMode="auto">
          <a:xfrm>
            <a:off x="6934200" y="5288780"/>
            <a:ext cx="381000" cy="304800"/>
          </a:xfrm>
          <a:prstGeom prst="ellipse">
            <a:avLst/>
          </a:prstGeom>
          <a:noFill/>
          <a:ln w="635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1" name="TextBox 10"/>
          <p:cNvSpPr txBox="1"/>
          <p:nvPr/>
        </p:nvSpPr>
        <p:spPr>
          <a:xfrm>
            <a:off x="4343400" y="5055715"/>
            <a:ext cx="1676400" cy="830997"/>
          </a:xfrm>
          <a:prstGeom prst="rect">
            <a:avLst/>
          </a:prstGeom>
          <a:noFill/>
        </p:spPr>
        <p:txBody>
          <a:bodyPr wrap="square" rtlCol="0">
            <a:spAutoFit/>
          </a:bodyPr>
          <a:lstStyle/>
          <a:p>
            <a:pPr algn="ctr"/>
            <a:r>
              <a:rPr lang="en-US" dirty="0" smtClean="0">
                <a:solidFill>
                  <a:srgbClr val="FF0000"/>
                </a:solidFill>
              </a:rPr>
              <a:t>Then click here</a:t>
            </a:r>
            <a:endParaRPr lang="en-US" dirty="0">
              <a:solidFill>
                <a:srgbClr val="FF0000"/>
              </a:solidFill>
            </a:endParaRPr>
          </a:p>
        </p:txBody>
      </p:sp>
      <p:cxnSp>
        <p:nvCxnSpPr>
          <p:cNvPr id="12" name="Straight Connector 11"/>
          <p:cNvCxnSpPr>
            <a:stCxn id="11" idx="3"/>
            <a:endCxn id="10" idx="2"/>
          </p:cNvCxnSpPr>
          <p:nvPr/>
        </p:nvCxnSpPr>
        <p:spPr bwMode="auto">
          <a:xfrm flipV="1">
            <a:off x="6019800" y="5441180"/>
            <a:ext cx="914400" cy="30034"/>
          </a:xfrm>
          <a:prstGeom prst="line">
            <a:avLst/>
          </a:prstGeom>
          <a:solidFill>
            <a:schemeClr val="accent1"/>
          </a:solidFill>
          <a:ln w="63500" cap="flat" cmpd="sng" algn="ctr">
            <a:solidFill>
              <a:schemeClr val="accent1"/>
            </a:solidFill>
            <a:prstDash val="solid"/>
            <a:round/>
            <a:headEnd type="none" w="med" len="med"/>
            <a:tailEnd type="none" w="med" len="med"/>
          </a:ln>
          <a:effectLst/>
        </p:spPr>
      </p:cxnSp>
    </p:spTree>
    <p:extLst>
      <p:ext uri="{BB962C8B-B14F-4D97-AF65-F5344CB8AC3E}">
        <p14:creationId xmlns:p14="http://schemas.microsoft.com/office/powerpoint/2010/main" val="2630652826"/>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t>
            </a:r>
            <a:r>
              <a:rPr lang="en-US" dirty="0" smtClean="0"/>
              <a:t>it means: </a:t>
            </a:r>
            <a:r>
              <a:rPr lang="en-US" dirty="0" err="1"/>
              <a:t>LEfSe</a:t>
            </a:r>
            <a:endParaRPr lang="en-US" dirty="0"/>
          </a:p>
        </p:txBody>
      </p:sp>
      <p:sp>
        <p:nvSpPr>
          <p:cNvPr id="4" name="Slide Number Placeholder 3"/>
          <p:cNvSpPr>
            <a:spLocks noGrp="1"/>
          </p:cNvSpPr>
          <p:nvPr>
            <p:ph type="sldNum" sz="quarter" idx="12"/>
          </p:nvPr>
        </p:nvSpPr>
        <p:spPr/>
        <p:txBody>
          <a:bodyPr/>
          <a:lstStyle/>
          <a:p>
            <a:fld id="{C71C242F-20BE-4F6C-ABA6-9DCC8641EF60}" type="slidenum">
              <a:rPr lang="en-US" smtClean="0"/>
              <a:pPr/>
              <a:t>37</a:t>
            </a:fld>
            <a:endParaRPr lang="en-US"/>
          </a:p>
        </p:txBody>
      </p:sp>
      <p:sp>
        <p:nvSpPr>
          <p:cNvPr id="7" name="TextBox 6"/>
          <p:cNvSpPr txBox="1"/>
          <p:nvPr/>
        </p:nvSpPr>
        <p:spPr>
          <a:xfrm>
            <a:off x="0" y="2438400"/>
            <a:ext cx="3485900" cy="461665"/>
          </a:xfrm>
          <a:prstGeom prst="rect">
            <a:avLst/>
          </a:prstGeom>
          <a:noFill/>
        </p:spPr>
        <p:txBody>
          <a:bodyPr wrap="none" rtlCol="0">
            <a:spAutoFit/>
          </a:bodyPr>
          <a:lstStyle/>
          <a:p>
            <a:r>
              <a:rPr lang="en-US" dirty="0" err="1" smtClean="0"/>
              <a:t>Tet</a:t>
            </a:r>
            <a:r>
              <a:rPr lang="en-US" dirty="0" smtClean="0"/>
              <a:t>. Ribosomal Blockers</a:t>
            </a:r>
            <a:endParaRPr lang="en-US" dirty="0"/>
          </a:p>
        </p:txBody>
      </p:sp>
      <p:sp>
        <p:nvSpPr>
          <p:cNvPr id="11" name="TextBox 10"/>
          <p:cNvSpPr txBox="1"/>
          <p:nvPr/>
        </p:nvSpPr>
        <p:spPr>
          <a:xfrm>
            <a:off x="1768088" y="6019800"/>
            <a:ext cx="2729132" cy="830997"/>
          </a:xfrm>
          <a:prstGeom prst="rect">
            <a:avLst/>
          </a:prstGeom>
          <a:noFill/>
        </p:spPr>
        <p:txBody>
          <a:bodyPr wrap="none" rtlCol="0">
            <a:spAutoFit/>
          </a:bodyPr>
          <a:lstStyle/>
          <a:p>
            <a:pPr algn="r"/>
            <a:r>
              <a:rPr lang="en-US" dirty="0" smtClean="0"/>
              <a:t>Aminoglycoside</a:t>
            </a:r>
            <a:br>
              <a:rPr lang="en-US" dirty="0" smtClean="0"/>
            </a:br>
            <a:r>
              <a:rPr lang="en-US" dirty="0" err="1" smtClean="0"/>
              <a:t>Acetyltransferases</a:t>
            </a:r>
            <a:endParaRPr lang="en-US" dirty="0"/>
          </a:p>
        </p:txBody>
      </p:sp>
      <p:sp>
        <p:nvSpPr>
          <p:cNvPr id="12" name="TextBox 11"/>
          <p:cNvSpPr txBox="1"/>
          <p:nvPr/>
        </p:nvSpPr>
        <p:spPr>
          <a:xfrm>
            <a:off x="2667000" y="990600"/>
            <a:ext cx="1809660" cy="1200328"/>
          </a:xfrm>
          <a:prstGeom prst="rect">
            <a:avLst/>
          </a:prstGeom>
          <a:noFill/>
        </p:spPr>
        <p:txBody>
          <a:bodyPr wrap="none" rtlCol="0">
            <a:spAutoFit/>
          </a:bodyPr>
          <a:lstStyle/>
          <a:p>
            <a:pPr algn="r"/>
            <a:r>
              <a:rPr lang="en-US" dirty="0" smtClean="0"/>
              <a:t>Tetracycline</a:t>
            </a:r>
            <a:br>
              <a:rPr lang="en-US" dirty="0" smtClean="0"/>
            </a:br>
            <a:r>
              <a:rPr lang="en-US" dirty="0" smtClean="0"/>
              <a:t>Efflux</a:t>
            </a:r>
            <a:br>
              <a:rPr lang="en-US" dirty="0" smtClean="0"/>
            </a:br>
            <a:r>
              <a:rPr lang="en-US" dirty="0" smtClean="0"/>
              <a:t>Pumps</a:t>
            </a:r>
            <a:endParaRPr lang="en-US" dirty="0"/>
          </a:p>
        </p:txBody>
      </p:sp>
      <p:pic>
        <p:nvPicPr>
          <p:cNvPr id="8" name="Picture 7" descr="1_TetracyclineEfflux.png"/>
          <p:cNvPicPr>
            <a:picLocks noChangeAspect="1"/>
          </p:cNvPicPr>
          <p:nvPr/>
        </p:nvPicPr>
        <p:blipFill rotWithShape="1">
          <a:blip r:embed="rId2">
            <a:extLst>
              <a:ext uri="{28A0092B-C50C-407E-A947-70E740481C1C}">
                <a14:useLocalDpi xmlns:a14="http://schemas.microsoft.com/office/drawing/2010/main" val="0"/>
              </a:ext>
            </a:extLst>
          </a:blip>
          <a:srcRect l="4571" t="1524" r="4205" b="3839"/>
          <a:stretch/>
        </p:blipFill>
        <p:spPr>
          <a:xfrm>
            <a:off x="4471942" y="1033406"/>
            <a:ext cx="4555345" cy="2700394"/>
          </a:xfrm>
          <a:prstGeom prst="rect">
            <a:avLst/>
          </a:prstGeom>
        </p:spPr>
      </p:pic>
      <p:pic>
        <p:nvPicPr>
          <p:cNvPr id="9" name="Picture 8" descr="1_TetracyclineRibosomalProtection.png"/>
          <p:cNvPicPr>
            <a:picLocks noChangeAspect="1"/>
          </p:cNvPicPr>
          <p:nvPr/>
        </p:nvPicPr>
        <p:blipFill rotWithShape="1">
          <a:blip r:embed="rId3">
            <a:extLst>
              <a:ext uri="{28A0092B-C50C-407E-A947-70E740481C1C}">
                <a14:useLocalDpi xmlns:a14="http://schemas.microsoft.com/office/drawing/2010/main" val="0"/>
              </a:ext>
            </a:extLst>
          </a:blip>
          <a:srcRect l="5082" t="2703" r="2483" b="3282"/>
          <a:stretch/>
        </p:blipFill>
        <p:spPr>
          <a:xfrm>
            <a:off x="76200" y="2895600"/>
            <a:ext cx="4343400" cy="2524353"/>
          </a:xfrm>
          <a:prstGeom prst="rect">
            <a:avLst/>
          </a:prstGeom>
        </p:spPr>
      </p:pic>
      <p:pic>
        <p:nvPicPr>
          <p:cNvPr id="10" name="Picture 9" descr="1_AminoglycosideAcetyltransferase.png"/>
          <p:cNvPicPr>
            <a:picLocks noChangeAspect="1"/>
          </p:cNvPicPr>
          <p:nvPr/>
        </p:nvPicPr>
        <p:blipFill rotWithShape="1">
          <a:blip r:embed="rId4">
            <a:extLst>
              <a:ext uri="{28A0092B-C50C-407E-A947-70E740481C1C}">
                <a14:useLocalDpi xmlns:a14="http://schemas.microsoft.com/office/drawing/2010/main" val="0"/>
              </a:ext>
            </a:extLst>
          </a:blip>
          <a:srcRect l="4086" t="2568" r="3720" b="5111"/>
          <a:stretch/>
        </p:blipFill>
        <p:spPr>
          <a:xfrm>
            <a:off x="4495801" y="4198213"/>
            <a:ext cx="4648200" cy="2659787"/>
          </a:xfrm>
          <a:prstGeom prst="rect">
            <a:avLst/>
          </a:prstGeom>
        </p:spPr>
      </p:pic>
    </p:spTree>
    <p:extLst>
      <p:ext uri="{BB962C8B-B14F-4D97-AF65-F5344CB8AC3E}">
        <p14:creationId xmlns:p14="http://schemas.microsoft.com/office/powerpoint/2010/main" val="2902808090"/>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err="1" smtClean="0"/>
              <a:t>HUMAnN</a:t>
            </a:r>
            <a:endParaRPr lang="en-US" dirty="0" smtClean="0"/>
          </a:p>
          <a:p>
            <a:pPr lvl="1"/>
            <a:r>
              <a:rPr lang="en-US" dirty="0" smtClean="0"/>
              <a:t>Quality-controlled metagenomic reads in</a:t>
            </a:r>
          </a:p>
          <a:p>
            <a:pPr lvl="1"/>
            <a:r>
              <a:rPr lang="en-US" dirty="0" smtClean="0"/>
              <a:t>Tab-delimited gene, module, and pathway relative abundances out</a:t>
            </a:r>
          </a:p>
          <a:p>
            <a:pPr lvl="1"/>
            <a:endParaRPr lang="en-US" dirty="0" smtClean="0"/>
          </a:p>
          <a:p>
            <a:r>
              <a:rPr lang="en-US" dirty="0" err="1" smtClean="0"/>
              <a:t>ShortBRED</a:t>
            </a:r>
            <a:endParaRPr lang="en-US" dirty="0" smtClean="0"/>
          </a:p>
          <a:p>
            <a:pPr lvl="1"/>
            <a:r>
              <a:rPr lang="en-US" dirty="0" smtClean="0"/>
              <a:t>Raw </a:t>
            </a:r>
            <a:r>
              <a:rPr lang="en-US" dirty="0" err="1" smtClean="0"/>
              <a:t>metagenomic</a:t>
            </a:r>
            <a:r>
              <a:rPr lang="en-US" dirty="0" smtClean="0"/>
              <a:t> reads,</a:t>
            </a:r>
            <a:br>
              <a:rPr lang="en-US" dirty="0" smtClean="0"/>
            </a:br>
            <a:r>
              <a:rPr lang="en-US" dirty="0" smtClean="0"/>
              <a:t>Proteins of interest, and</a:t>
            </a:r>
            <a:br>
              <a:rPr lang="en-US" dirty="0" smtClean="0"/>
            </a:br>
            <a:r>
              <a:rPr lang="en-US" dirty="0" smtClean="0"/>
              <a:t>Protein reference database in</a:t>
            </a:r>
          </a:p>
          <a:p>
            <a:pPr lvl="1"/>
            <a:r>
              <a:rPr lang="en-US" dirty="0" smtClean="0"/>
              <a:t>Tab-delimited gene family rel. abundances out</a:t>
            </a:r>
          </a:p>
        </p:txBody>
      </p:sp>
      <p:sp>
        <p:nvSpPr>
          <p:cNvPr id="4" name="Slide Number Placeholder 3"/>
          <p:cNvSpPr>
            <a:spLocks noGrp="1"/>
          </p:cNvSpPr>
          <p:nvPr>
            <p:ph type="sldNum" sz="quarter" idx="12"/>
          </p:nvPr>
        </p:nvSpPr>
        <p:spPr/>
        <p:txBody>
          <a:bodyPr/>
          <a:lstStyle/>
          <a:p>
            <a:fld id="{C71C242F-20BE-4F6C-ABA6-9DCC8641EF60}" type="slidenum">
              <a:rPr lang="en-US" smtClean="0"/>
              <a:pPr/>
              <a:t>38</a:t>
            </a:fld>
            <a:endParaRPr lang="en-US"/>
          </a:p>
        </p:txBody>
      </p:sp>
    </p:spTree>
    <p:extLst>
      <p:ext uri="{BB962C8B-B14F-4D97-AF65-F5344CB8AC3E}">
        <p14:creationId xmlns:p14="http://schemas.microsoft.com/office/powerpoint/2010/main" val="997525560"/>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iobakery.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33400"/>
            <a:ext cx="9144000" cy="5609846"/>
          </a:xfrm>
          <a:prstGeom prst="rect">
            <a:avLst/>
          </a:prstGeom>
        </p:spPr>
      </p:pic>
      <p:sp>
        <p:nvSpPr>
          <p:cNvPr id="4" name="Oval 3"/>
          <p:cNvSpPr/>
          <p:nvPr/>
        </p:nvSpPr>
        <p:spPr>
          <a:xfrm>
            <a:off x="457200" y="651934"/>
            <a:ext cx="3505200" cy="685800"/>
          </a:xfrm>
          <a:prstGeom prst="ellipse">
            <a:avLst/>
          </a:prstGeom>
          <a:noFill/>
          <a:ln w="635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Tree>
    <p:extLst>
      <p:ext uri="{BB962C8B-B14F-4D97-AF65-F5344CB8AC3E}">
        <p14:creationId xmlns:p14="http://schemas.microsoft.com/office/powerpoint/2010/main" val="15140548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Title 1"/>
          <p:cNvSpPr txBox="1">
            <a:spLocks/>
          </p:cNvSpPr>
          <p:nvPr/>
        </p:nvSpPr>
        <p:spPr bwMode="auto">
          <a:xfrm>
            <a:off x="914400" y="762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0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pitchFamily="1" charset="-128"/>
              </a:defRPr>
            </a:lvl2pPr>
            <a:lvl3pPr algn="ctr" rtl="0" fontAlgn="base">
              <a:spcBef>
                <a:spcPct val="0"/>
              </a:spcBef>
              <a:spcAft>
                <a:spcPct val="0"/>
              </a:spcAft>
              <a:defRPr sz="4400">
                <a:solidFill>
                  <a:schemeClr val="tx2"/>
                </a:solidFill>
                <a:latin typeface="Arial" charset="0"/>
                <a:ea typeface="ＭＳ Ｐゴシック" pitchFamily="1" charset="-128"/>
              </a:defRPr>
            </a:lvl3pPr>
            <a:lvl4pPr algn="ctr" rtl="0" fontAlgn="base">
              <a:spcBef>
                <a:spcPct val="0"/>
              </a:spcBef>
              <a:spcAft>
                <a:spcPct val="0"/>
              </a:spcAft>
              <a:defRPr sz="4400">
                <a:solidFill>
                  <a:schemeClr val="tx2"/>
                </a:solidFill>
                <a:latin typeface="Arial" charset="0"/>
                <a:ea typeface="ＭＳ Ｐゴシック" pitchFamily="1" charset="-128"/>
              </a:defRPr>
            </a:lvl4pPr>
            <a:lvl5pPr algn="ctr" rtl="0" fontAlgn="base">
              <a:spcBef>
                <a:spcPct val="0"/>
              </a:spcBef>
              <a:spcAft>
                <a:spcPct val="0"/>
              </a:spcAft>
              <a:defRPr sz="4400">
                <a:solidFill>
                  <a:schemeClr val="tx2"/>
                </a:solidFill>
                <a:latin typeface="Arial" charset="0"/>
                <a:ea typeface="ＭＳ Ｐゴシック" pitchFamily="1" charset="-128"/>
              </a:defRPr>
            </a:lvl5pPr>
            <a:lvl6pPr marL="457200" algn="ctr" rtl="0" fontAlgn="base">
              <a:spcBef>
                <a:spcPct val="0"/>
              </a:spcBef>
              <a:spcAft>
                <a:spcPct val="0"/>
              </a:spcAft>
              <a:defRPr sz="4400">
                <a:solidFill>
                  <a:schemeClr val="tx2"/>
                </a:solidFill>
                <a:latin typeface="Arial" charset="0"/>
                <a:ea typeface="ＭＳ Ｐゴシック" pitchFamily="1" charset="-128"/>
              </a:defRPr>
            </a:lvl6pPr>
            <a:lvl7pPr marL="914400" algn="ctr" rtl="0" fontAlgn="base">
              <a:spcBef>
                <a:spcPct val="0"/>
              </a:spcBef>
              <a:spcAft>
                <a:spcPct val="0"/>
              </a:spcAft>
              <a:defRPr sz="4400">
                <a:solidFill>
                  <a:schemeClr val="tx2"/>
                </a:solidFill>
                <a:latin typeface="Arial" charset="0"/>
                <a:ea typeface="ＭＳ Ｐゴシック" pitchFamily="1" charset="-128"/>
              </a:defRPr>
            </a:lvl7pPr>
            <a:lvl8pPr marL="1371600" algn="ctr" rtl="0" fontAlgn="base">
              <a:spcBef>
                <a:spcPct val="0"/>
              </a:spcBef>
              <a:spcAft>
                <a:spcPct val="0"/>
              </a:spcAft>
              <a:defRPr sz="4400">
                <a:solidFill>
                  <a:schemeClr val="tx2"/>
                </a:solidFill>
                <a:latin typeface="Arial" charset="0"/>
                <a:ea typeface="ＭＳ Ｐゴシック" pitchFamily="1" charset="-128"/>
              </a:defRPr>
            </a:lvl8pPr>
            <a:lvl9pPr marL="1828800" algn="ctr" rtl="0" fontAlgn="base">
              <a:spcBef>
                <a:spcPct val="0"/>
              </a:spcBef>
              <a:spcAft>
                <a:spcPct val="0"/>
              </a:spcAft>
              <a:defRPr sz="4400">
                <a:solidFill>
                  <a:schemeClr val="tx2"/>
                </a:solidFill>
                <a:latin typeface="Arial" charset="0"/>
                <a:ea typeface="ＭＳ Ｐゴシック" pitchFamily="1" charset="-128"/>
              </a:defRPr>
            </a:lvl9pPr>
          </a:lstStyle>
          <a:p>
            <a:pPr algn="l" eaLnBrk="1" hangingPunct="1">
              <a:lnSpc>
                <a:spcPts val="3200"/>
              </a:lnSpc>
            </a:pPr>
            <a:r>
              <a:rPr lang="en-US" sz="3200" b="1" kern="0" dirty="0" err="1" smtClean="0">
                <a:solidFill>
                  <a:srgbClr val="F8DCDC"/>
                </a:solidFill>
                <a:latin typeface="Calibri" pitchFamily="34" charset="0"/>
                <a:ea typeface="ＭＳ Ｐゴシック"/>
              </a:rPr>
              <a:t>HUMAnN</a:t>
            </a:r>
            <a:endParaRPr lang="en-US" sz="3200" b="1" kern="0" dirty="0" smtClean="0">
              <a:solidFill>
                <a:srgbClr val="F8DCDC"/>
              </a:solidFill>
              <a:latin typeface="Calibri" pitchFamily="34" charset="0"/>
              <a:ea typeface="ＭＳ Ｐゴシック"/>
            </a:endParaRPr>
          </a:p>
          <a:p>
            <a:pPr algn="l" eaLnBrk="1" hangingPunct="1">
              <a:lnSpc>
                <a:spcPts val="3200"/>
              </a:lnSpc>
            </a:pPr>
            <a:r>
              <a:rPr lang="en-US" sz="3200" i="1" u="sng" kern="0" dirty="0" smtClean="0">
                <a:solidFill>
                  <a:srgbClr val="F8DCDC"/>
                </a:solidFill>
                <a:latin typeface="Calibri" pitchFamily="34" charset="0"/>
                <a:ea typeface="ＭＳ Ｐゴシック"/>
              </a:rPr>
              <a:t>H</a:t>
            </a:r>
            <a:r>
              <a:rPr lang="en-US" sz="3200" i="1" kern="0" dirty="0" smtClean="0">
                <a:solidFill>
                  <a:srgbClr val="F8DCDC"/>
                </a:solidFill>
                <a:latin typeface="Calibri" pitchFamily="34" charset="0"/>
                <a:ea typeface="ＭＳ Ｐゴシック"/>
              </a:rPr>
              <a:t>MP </a:t>
            </a:r>
            <a:r>
              <a:rPr lang="en-US" sz="3200" i="1" u="sng" kern="0" dirty="0" smtClean="0">
                <a:solidFill>
                  <a:srgbClr val="F8DCDC"/>
                </a:solidFill>
                <a:latin typeface="Calibri" pitchFamily="34" charset="0"/>
                <a:ea typeface="ＭＳ Ｐゴシック"/>
              </a:rPr>
              <a:t>U</a:t>
            </a:r>
            <a:r>
              <a:rPr lang="en-US" sz="3200" i="1" kern="0" dirty="0" smtClean="0">
                <a:solidFill>
                  <a:srgbClr val="F8DCDC"/>
                </a:solidFill>
                <a:latin typeface="Calibri" pitchFamily="34" charset="0"/>
                <a:ea typeface="ＭＳ Ｐゴシック"/>
              </a:rPr>
              <a:t>nified </a:t>
            </a:r>
            <a:r>
              <a:rPr lang="en-US" sz="3200" i="1" u="sng" kern="0" dirty="0" smtClean="0">
                <a:solidFill>
                  <a:srgbClr val="F8DCDC"/>
                </a:solidFill>
                <a:latin typeface="Calibri" pitchFamily="34" charset="0"/>
                <a:ea typeface="ＭＳ Ｐゴシック"/>
              </a:rPr>
              <a:t>M</a:t>
            </a:r>
            <a:r>
              <a:rPr lang="en-US" sz="3200" i="1" kern="0" dirty="0" smtClean="0">
                <a:solidFill>
                  <a:srgbClr val="F8DCDC"/>
                </a:solidFill>
                <a:latin typeface="Calibri" pitchFamily="34" charset="0"/>
                <a:ea typeface="ＭＳ Ｐゴシック"/>
              </a:rPr>
              <a:t>etabolic </a:t>
            </a:r>
            <a:r>
              <a:rPr lang="en-US" sz="3200" i="1" u="sng" kern="0" dirty="0" smtClean="0">
                <a:solidFill>
                  <a:srgbClr val="F8DCDC"/>
                </a:solidFill>
                <a:latin typeface="Calibri" pitchFamily="34" charset="0"/>
                <a:ea typeface="ＭＳ Ｐゴシック"/>
              </a:rPr>
              <a:t>An</a:t>
            </a:r>
            <a:r>
              <a:rPr lang="en-US" sz="3200" i="1" kern="0" dirty="0" smtClean="0">
                <a:solidFill>
                  <a:srgbClr val="F8DCDC"/>
                </a:solidFill>
                <a:latin typeface="Calibri" pitchFamily="34" charset="0"/>
                <a:ea typeface="ＭＳ Ｐゴシック"/>
              </a:rPr>
              <a:t>alysis </a:t>
            </a:r>
            <a:r>
              <a:rPr lang="en-US" sz="3200" i="1" u="sng" kern="0" dirty="0" smtClean="0">
                <a:solidFill>
                  <a:srgbClr val="F8DCDC"/>
                </a:solidFill>
                <a:latin typeface="Calibri" pitchFamily="34" charset="0"/>
                <a:ea typeface="ＭＳ Ｐゴシック"/>
              </a:rPr>
              <a:t>N</a:t>
            </a:r>
            <a:r>
              <a:rPr lang="en-US" sz="3200" i="1" kern="0" dirty="0" smtClean="0">
                <a:solidFill>
                  <a:srgbClr val="F8DCDC"/>
                </a:solidFill>
                <a:latin typeface="Calibri" pitchFamily="34" charset="0"/>
                <a:ea typeface="ＭＳ Ｐゴシック"/>
              </a:rPr>
              <a:t>etwork</a:t>
            </a:r>
          </a:p>
        </p:txBody>
      </p:sp>
      <p:pic>
        <p:nvPicPr>
          <p:cNvPr id="8"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35229" y="1447796"/>
            <a:ext cx="1090612" cy="2723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7"/>
          <p:cNvPicPr>
            <a:picLocks noChangeAspect="1" noChangeArrowheads="1"/>
          </p:cNvPicPr>
          <p:nvPr/>
        </p:nvPicPr>
        <p:blipFill>
          <a:blip r:embed="rId3"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644942" y="1447798"/>
            <a:ext cx="1090612" cy="2723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7"/>
          <p:cNvPicPr>
            <a:picLocks noChangeAspect="1" noChangeArrowheads="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808371" y="1447798"/>
            <a:ext cx="1090612" cy="2723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7"/>
          <p:cNvPicPr>
            <a:picLocks noChangeAspect="1" noChangeArrowheads="1"/>
          </p:cNvPicPr>
          <p:nvPr/>
        </p:nvPicPr>
        <p:blipFill>
          <a:blip r:embed="rId3"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2971800" y="1447797"/>
            <a:ext cx="1090612" cy="2723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Rectangle 20"/>
          <p:cNvSpPr/>
          <p:nvPr/>
        </p:nvSpPr>
        <p:spPr>
          <a:xfrm>
            <a:off x="5489579" y="1383909"/>
            <a:ext cx="3267241" cy="400110"/>
          </a:xfrm>
          <a:prstGeom prst="rect">
            <a:avLst/>
          </a:prstGeom>
        </p:spPr>
        <p:txBody>
          <a:bodyPr wrap="none">
            <a:spAutoFit/>
          </a:bodyPr>
          <a:lstStyle/>
          <a:p>
            <a:pPr eaLnBrk="1" hangingPunct="1"/>
            <a:r>
              <a:rPr lang="en-US" sz="2000" kern="0" dirty="0" smtClean="0">
                <a:solidFill>
                  <a:srgbClr val="FFFFFF"/>
                </a:solidFill>
                <a:latin typeface="Calibri" pitchFamily="34" charset="0"/>
              </a:rPr>
              <a:t>Short reads + protein families</a:t>
            </a:r>
            <a:endParaRPr lang="en-US" sz="2000" kern="0" dirty="0">
              <a:solidFill>
                <a:srgbClr val="FFFFFF"/>
              </a:solidFill>
              <a:latin typeface="Calibri" pitchFamily="34" charset="0"/>
            </a:endParaRPr>
          </a:p>
        </p:txBody>
      </p:sp>
      <p:cxnSp>
        <p:nvCxnSpPr>
          <p:cNvPr id="4" name="Straight Arrow Connector 3"/>
          <p:cNvCxnSpPr/>
          <p:nvPr/>
        </p:nvCxnSpPr>
        <p:spPr bwMode="auto">
          <a:xfrm>
            <a:off x="1190248" y="1752600"/>
            <a:ext cx="0" cy="457200"/>
          </a:xfrm>
          <a:prstGeom prst="straightConnector1">
            <a:avLst/>
          </a:prstGeom>
          <a:solidFill>
            <a:schemeClr val="accent1"/>
          </a:solidFill>
          <a:ln w="38100" cap="rnd" cmpd="sng" algn="ctr">
            <a:solidFill>
              <a:schemeClr val="tx1"/>
            </a:solidFill>
            <a:prstDash val="solid"/>
            <a:round/>
            <a:headEnd type="none" w="med" len="med"/>
            <a:tailEnd type="triangle" w="med" len="med"/>
          </a:ln>
          <a:effectLst/>
        </p:spPr>
      </p:cxnSp>
      <p:sp>
        <p:nvSpPr>
          <p:cNvPr id="45" name="Rectangle 44"/>
          <p:cNvSpPr/>
          <p:nvPr/>
        </p:nvSpPr>
        <p:spPr>
          <a:xfrm>
            <a:off x="5498512" y="1809690"/>
            <a:ext cx="2731838" cy="400110"/>
          </a:xfrm>
          <a:prstGeom prst="rect">
            <a:avLst/>
          </a:prstGeom>
        </p:spPr>
        <p:txBody>
          <a:bodyPr wrap="none">
            <a:spAutoFit/>
          </a:bodyPr>
          <a:lstStyle/>
          <a:p>
            <a:pPr eaLnBrk="1" hangingPunct="1"/>
            <a:r>
              <a:rPr lang="en-US" sz="2000" kern="0" dirty="0" smtClean="0">
                <a:solidFill>
                  <a:srgbClr val="FFFFFF"/>
                </a:solidFill>
                <a:latin typeface="Calibri" pitchFamily="34" charset="0"/>
              </a:rPr>
              <a:t>Translated BLAST search</a:t>
            </a:r>
            <a:endParaRPr lang="en-US" sz="2000" kern="0" dirty="0">
              <a:solidFill>
                <a:srgbClr val="FFFFFF"/>
              </a:solidFill>
              <a:latin typeface="Calibri" pitchFamily="34" charset="0"/>
            </a:endParaRPr>
          </a:p>
        </p:txBody>
      </p:sp>
      <p:sp>
        <p:nvSpPr>
          <p:cNvPr id="79" name="Rectangle 78"/>
          <p:cNvSpPr/>
          <p:nvPr/>
        </p:nvSpPr>
        <p:spPr>
          <a:xfrm>
            <a:off x="5562600" y="5540514"/>
            <a:ext cx="3377848" cy="707886"/>
          </a:xfrm>
          <a:prstGeom prst="rect">
            <a:avLst/>
          </a:prstGeom>
        </p:spPr>
        <p:txBody>
          <a:bodyPr wrap="none">
            <a:spAutoFit/>
          </a:bodyPr>
          <a:lstStyle/>
          <a:p>
            <a:pPr eaLnBrk="1" hangingPunct="1"/>
            <a:r>
              <a:rPr lang="en-US" sz="2000" kern="0" dirty="0" smtClean="0">
                <a:solidFill>
                  <a:srgbClr val="FFFFFF"/>
                </a:solidFill>
                <a:latin typeface="Calibri" pitchFamily="34" charset="0"/>
              </a:rPr>
              <a:t>Repeat for each </a:t>
            </a:r>
            <a:r>
              <a:rPr lang="en-US" sz="2000" kern="0" dirty="0" err="1" smtClean="0">
                <a:solidFill>
                  <a:srgbClr val="FFFFFF"/>
                </a:solidFill>
                <a:latin typeface="Calibri" pitchFamily="34" charset="0"/>
              </a:rPr>
              <a:t>metagenomic</a:t>
            </a:r>
            <a:endParaRPr lang="en-US" sz="2000" kern="0" dirty="0" smtClean="0">
              <a:solidFill>
                <a:srgbClr val="FFFFFF"/>
              </a:solidFill>
              <a:latin typeface="Calibri" pitchFamily="34" charset="0"/>
            </a:endParaRPr>
          </a:p>
          <a:p>
            <a:pPr eaLnBrk="1" hangingPunct="1"/>
            <a:r>
              <a:rPr lang="en-US" sz="2000" kern="0" dirty="0" smtClean="0">
                <a:solidFill>
                  <a:srgbClr val="FFFFFF"/>
                </a:solidFill>
                <a:latin typeface="Calibri" pitchFamily="34" charset="0"/>
              </a:rPr>
              <a:t>or </a:t>
            </a:r>
            <a:r>
              <a:rPr lang="en-US" sz="2000" kern="0" dirty="0" err="1" smtClean="0">
                <a:solidFill>
                  <a:srgbClr val="FFFFFF"/>
                </a:solidFill>
                <a:latin typeface="Calibri" pitchFamily="34" charset="0"/>
              </a:rPr>
              <a:t>metatranscriptomic</a:t>
            </a:r>
            <a:r>
              <a:rPr lang="en-US" sz="2000" kern="0" dirty="0" smtClean="0">
                <a:solidFill>
                  <a:srgbClr val="FFFFFF"/>
                </a:solidFill>
                <a:latin typeface="Calibri" pitchFamily="34" charset="0"/>
              </a:rPr>
              <a:t> sample</a:t>
            </a:r>
          </a:p>
        </p:txBody>
      </p:sp>
      <p:pic>
        <p:nvPicPr>
          <p:cNvPr id="717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19750" y="2362200"/>
            <a:ext cx="2609850" cy="876300"/>
          </a:xfrm>
          <a:prstGeom prst="roundRect">
            <a:avLst>
              <a:gd name="adj" fmla="val 5548"/>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Pentagon 46"/>
          <p:cNvSpPr/>
          <p:nvPr/>
        </p:nvSpPr>
        <p:spPr bwMode="auto">
          <a:xfrm>
            <a:off x="304800" y="2362200"/>
            <a:ext cx="548640" cy="304800"/>
          </a:xfrm>
          <a:prstGeom prst="homePlate">
            <a:avLst/>
          </a:prstGeom>
          <a:solidFill>
            <a:schemeClr val="accent2"/>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r>
              <a:rPr lang="en-US" sz="1800" dirty="0" smtClean="0">
                <a:solidFill>
                  <a:srgbClr val="FFFFFF"/>
                </a:solidFill>
                <a:latin typeface="Calibri" panose="020F0502020204030204" pitchFamily="34" charset="0"/>
              </a:rPr>
              <a:t>A</a:t>
            </a:r>
            <a:r>
              <a:rPr lang="en-US" sz="1800" baseline="-25000" dirty="0" smtClean="0">
                <a:solidFill>
                  <a:srgbClr val="FFFFFF"/>
                </a:solidFill>
                <a:latin typeface="Calibri" panose="020F0502020204030204" pitchFamily="34" charset="0"/>
              </a:rPr>
              <a:t>1</a:t>
            </a:r>
          </a:p>
        </p:txBody>
      </p:sp>
      <p:sp>
        <p:nvSpPr>
          <p:cNvPr id="48" name="Pentagon 47"/>
          <p:cNvSpPr/>
          <p:nvPr/>
        </p:nvSpPr>
        <p:spPr bwMode="auto">
          <a:xfrm>
            <a:off x="914400" y="2362200"/>
            <a:ext cx="548640" cy="304800"/>
          </a:xfrm>
          <a:prstGeom prst="homePlate">
            <a:avLst/>
          </a:prstGeom>
          <a:solidFill>
            <a:schemeClr val="accent6">
              <a:lumMod val="60000"/>
              <a:lumOff val="4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r>
              <a:rPr lang="en-US" sz="1800" dirty="0" smtClean="0">
                <a:solidFill>
                  <a:srgbClr val="FFFFFF"/>
                </a:solidFill>
                <a:latin typeface="Calibri" panose="020F0502020204030204" pitchFamily="34" charset="0"/>
              </a:rPr>
              <a:t>A</a:t>
            </a:r>
            <a:r>
              <a:rPr lang="en-US" sz="1800" baseline="-25000" dirty="0" smtClean="0">
                <a:solidFill>
                  <a:srgbClr val="FFFFFF"/>
                </a:solidFill>
                <a:latin typeface="Calibri" panose="020F0502020204030204" pitchFamily="34" charset="0"/>
              </a:rPr>
              <a:t>2</a:t>
            </a:r>
          </a:p>
        </p:txBody>
      </p:sp>
      <p:sp>
        <p:nvSpPr>
          <p:cNvPr id="49" name="Pentagon 48"/>
          <p:cNvSpPr/>
          <p:nvPr/>
        </p:nvSpPr>
        <p:spPr bwMode="auto">
          <a:xfrm>
            <a:off x="1523999" y="2362200"/>
            <a:ext cx="548640" cy="304800"/>
          </a:xfrm>
          <a:prstGeom prst="homePlate">
            <a:avLst/>
          </a:prstGeom>
          <a:solidFill>
            <a:schemeClr val="accent2">
              <a:lumMod val="7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r>
              <a:rPr lang="en-US" sz="1800" dirty="0" smtClean="0">
                <a:solidFill>
                  <a:srgbClr val="FFFFFF"/>
                </a:solidFill>
                <a:latin typeface="Calibri" panose="020F0502020204030204" pitchFamily="34" charset="0"/>
              </a:rPr>
              <a:t>A</a:t>
            </a:r>
            <a:r>
              <a:rPr lang="en-US" sz="1800" baseline="-25000" dirty="0" smtClean="0">
                <a:solidFill>
                  <a:srgbClr val="FFFFFF"/>
                </a:solidFill>
                <a:latin typeface="Calibri" panose="020F0502020204030204" pitchFamily="34" charset="0"/>
              </a:rPr>
              <a:t>3</a:t>
            </a:r>
          </a:p>
        </p:txBody>
      </p:sp>
      <p:sp>
        <p:nvSpPr>
          <p:cNvPr id="50" name="Pentagon 49"/>
          <p:cNvSpPr/>
          <p:nvPr/>
        </p:nvSpPr>
        <p:spPr bwMode="auto">
          <a:xfrm>
            <a:off x="2148590" y="2362200"/>
            <a:ext cx="838201" cy="304800"/>
          </a:xfrm>
          <a:prstGeom prst="homePlate">
            <a:avLst/>
          </a:prstGeom>
          <a:solidFill>
            <a:schemeClr val="accent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r>
              <a:rPr lang="en-US" sz="1800" dirty="0" smtClean="0">
                <a:solidFill>
                  <a:srgbClr val="FFFFFF"/>
                </a:solidFill>
                <a:latin typeface="Calibri" panose="020F0502020204030204" pitchFamily="34" charset="0"/>
              </a:rPr>
              <a:t>B</a:t>
            </a:r>
            <a:r>
              <a:rPr lang="en-US" sz="1800" baseline="-25000" dirty="0" smtClean="0">
                <a:solidFill>
                  <a:srgbClr val="FFFFFF"/>
                </a:solidFill>
                <a:latin typeface="Calibri" panose="020F0502020204030204" pitchFamily="34" charset="0"/>
              </a:rPr>
              <a:t>1</a:t>
            </a:r>
          </a:p>
        </p:txBody>
      </p:sp>
      <p:sp>
        <p:nvSpPr>
          <p:cNvPr id="51" name="Pentagon 50"/>
          <p:cNvSpPr/>
          <p:nvPr/>
        </p:nvSpPr>
        <p:spPr bwMode="auto">
          <a:xfrm>
            <a:off x="2986789" y="2362200"/>
            <a:ext cx="838201" cy="304800"/>
          </a:xfrm>
          <a:prstGeom prst="homePlate">
            <a:avLst/>
          </a:prstGeom>
          <a:solidFill>
            <a:schemeClr val="accent1">
              <a:lumMod val="40000"/>
              <a:lumOff val="6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r>
              <a:rPr lang="en-US" sz="1800" dirty="0" smtClean="0">
                <a:solidFill>
                  <a:srgbClr val="FFFFFF"/>
                </a:solidFill>
                <a:latin typeface="Calibri" panose="020F0502020204030204" pitchFamily="34" charset="0"/>
              </a:rPr>
              <a:t>B</a:t>
            </a:r>
            <a:r>
              <a:rPr lang="en-US" sz="1800" baseline="-25000" dirty="0" smtClean="0">
                <a:solidFill>
                  <a:srgbClr val="FFFFFF"/>
                </a:solidFill>
                <a:latin typeface="Calibri" panose="020F0502020204030204" pitchFamily="34" charset="0"/>
              </a:rPr>
              <a:t>2</a:t>
            </a:r>
          </a:p>
        </p:txBody>
      </p:sp>
      <p:sp>
        <p:nvSpPr>
          <p:cNvPr id="53" name="Pentagon 52"/>
          <p:cNvSpPr/>
          <p:nvPr/>
        </p:nvSpPr>
        <p:spPr bwMode="auto">
          <a:xfrm>
            <a:off x="4003258" y="2362200"/>
            <a:ext cx="416342" cy="304800"/>
          </a:xfrm>
          <a:prstGeom prst="homePlate">
            <a:avLst/>
          </a:prstGeom>
          <a:solidFill>
            <a:srgbClr val="005A7A"/>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r>
              <a:rPr lang="en-US" sz="1800" dirty="0" smtClean="0">
                <a:solidFill>
                  <a:srgbClr val="FFFFFF"/>
                </a:solidFill>
                <a:latin typeface="Calibri" panose="020F0502020204030204" pitchFamily="34" charset="0"/>
              </a:rPr>
              <a:t>C</a:t>
            </a:r>
            <a:r>
              <a:rPr lang="en-US" sz="1800" baseline="-25000" dirty="0" smtClean="0">
                <a:solidFill>
                  <a:srgbClr val="FFFFFF"/>
                </a:solidFill>
                <a:latin typeface="Calibri" panose="020F0502020204030204" pitchFamily="34" charset="0"/>
              </a:rPr>
              <a:t>1</a:t>
            </a:r>
          </a:p>
        </p:txBody>
      </p:sp>
      <p:sp>
        <p:nvSpPr>
          <p:cNvPr id="54" name="Pentagon 53"/>
          <p:cNvSpPr/>
          <p:nvPr/>
        </p:nvSpPr>
        <p:spPr bwMode="auto">
          <a:xfrm>
            <a:off x="4460458" y="2362200"/>
            <a:ext cx="416342" cy="304800"/>
          </a:xfrm>
          <a:prstGeom prst="homePlate">
            <a:avLst/>
          </a:prstGeom>
          <a:solidFill>
            <a:srgbClr val="11C1F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r>
              <a:rPr lang="en-US" sz="1800" dirty="0" smtClean="0">
                <a:solidFill>
                  <a:srgbClr val="FFFFFF"/>
                </a:solidFill>
                <a:latin typeface="Calibri" panose="020F0502020204030204" pitchFamily="34" charset="0"/>
              </a:rPr>
              <a:t>C</a:t>
            </a:r>
            <a:r>
              <a:rPr lang="en-US" sz="1800" baseline="-25000" dirty="0" smtClean="0">
                <a:solidFill>
                  <a:srgbClr val="FFFFFF"/>
                </a:solidFill>
                <a:latin typeface="Calibri" panose="020F0502020204030204" pitchFamily="34" charset="0"/>
              </a:rPr>
              <a:t>2</a:t>
            </a:r>
          </a:p>
        </p:txBody>
      </p:sp>
      <p:sp>
        <p:nvSpPr>
          <p:cNvPr id="56" name="Pentagon 55"/>
          <p:cNvSpPr/>
          <p:nvPr/>
        </p:nvSpPr>
        <p:spPr bwMode="auto">
          <a:xfrm>
            <a:off x="4917658" y="2362200"/>
            <a:ext cx="416342" cy="304800"/>
          </a:xfrm>
          <a:prstGeom prst="homePlate">
            <a:avLst/>
          </a:prstGeom>
          <a:solidFill>
            <a:srgbClr val="005A7A"/>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r>
              <a:rPr lang="en-US" sz="1800" dirty="0" smtClean="0">
                <a:solidFill>
                  <a:srgbClr val="FFFFFF"/>
                </a:solidFill>
                <a:latin typeface="Calibri" panose="020F0502020204030204" pitchFamily="34" charset="0"/>
              </a:rPr>
              <a:t>C</a:t>
            </a:r>
            <a:r>
              <a:rPr lang="en-US" sz="1800" baseline="-25000" dirty="0" smtClean="0">
                <a:solidFill>
                  <a:srgbClr val="FFFFFF"/>
                </a:solidFill>
                <a:latin typeface="Calibri" panose="020F0502020204030204" pitchFamily="34" charset="0"/>
              </a:rPr>
              <a:t>3</a:t>
            </a:r>
          </a:p>
        </p:txBody>
      </p:sp>
      <p:cxnSp>
        <p:nvCxnSpPr>
          <p:cNvPr id="60" name="Straight Arrow Connector 59"/>
          <p:cNvCxnSpPr/>
          <p:nvPr/>
        </p:nvCxnSpPr>
        <p:spPr bwMode="auto">
          <a:xfrm>
            <a:off x="1190248" y="1752600"/>
            <a:ext cx="493132" cy="457200"/>
          </a:xfrm>
          <a:prstGeom prst="straightConnector1">
            <a:avLst/>
          </a:prstGeom>
          <a:solidFill>
            <a:schemeClr val="accent1"/>
          </a:solidFill>
          <a:ln w="38100" cap="rnd" cmpd="sng" algn="ctr">
            <a:solidFill>
              <a:schemeClr val="tx1"/>
            </a:solidFill>
            <a:prstDash val="solid"/>
            <a:round/>
            <a:headEnd type="none" w="med" len="med"/>
            <a:tailEnd type="triangle" w="med" len="med"/>
          </a:ln>
          <a:effectLst/>
        </p:spPr>
      </p:cxnSp>
      <p:cxnSp>
        <p:nvCxnSpPr>
          <p:cNvPr id="62" name="Straight Arrow Connector 61"/>
          <p:cNvCxnSpPr/>
          <p:nvPr/>
        </p:nvCxnSpPr>
        <p:spPr bwMode="auto">
          <a:xfrm flipH="1">
            <a:off x="644942" y="1752600"/>
            <a:ext cx="545306" cy="457200"/>
          </a:xfrm>
          <a:prstGeom prst="straightConnector1">
            <a:avLst/>
          </a:prstGeom>
          <a:solidFill>
            <a:schemeClr val="accent1"/>
          </a:solidFill>
          <a:ln w="38100" cap="rnd" cmpd="sng" algn="ctr">
            <a:solidFill>
              <a:schemeClr val="tx1"/>
            </a:solidFill>
            <a:prstDash val="solid"/>
            <a:round/>
            <a:headEnd type="none" w="med" len="med"/>
            <a:tailEnd type="triangle" w="med" len="med"/>
          </a:ln>
          <a:effectLst/>
        </p:spPr>
      </p:cxnSp>
      <p:cxnSp>
        <p:nvCxnSpPr>
          <p:cNvPr id="64" name="Straight Arrow Connector 63"/>
          <p:cNvCxnSpPr/>
          <p:nvPr/>
        </p:nvCxnSpPr>
        <p:spPr bwMode="auto">
          <a:xfrm>
            <a:off x="2335381" y="1752600"/>
            <a:ext cx="0" cy="457200"/>
          </a:xfrm>
          <a:prstGeom prst="straightConnector1">
            <a:avLst/>
          </a:prstGeom>
          <a:solidFill>
            <a:schemeClr val="accent1"/>
          </a:solidFill>
          <a:ln w="57150" cap="rnd" cmpd="sng" algn="ctr">
            <a:solidFill>
              <a:schemeClr val="tx1"/>
            </a:solidFill>
            <a:prstDash val="solid"/>
            <a:round/>
            <a:headEnd type="none" w="med" len="med"/>
            <a:tailEnd type="triangle" w="med" len="med"/>
          </a:ln>
          <a:effectLst/>
        </p:spPr>
      </p:cxnSp>
      <p:cxnSp>
        <p:nvCxnSpPr>
          <p:cNvPr id="67" name="Straight Arrow Connector 66"/>
          <p:cNvCxnSpPr/>
          <p:nvPr/>
        </p:nvCxnSpPr>
        <p:spPr bwMode="auto">
          <a:xfrm>
            <a:off x="2335381" y="1752600"/>
            <a:ext cx="788819" cy="457200"/>
          </a:xfrm>
          <a:prstGeom prst="straightConnector1">
            <a:avLst/>
          </a:prstGeom>
          <a:solidFill>
            <a:schemeClr val="accent1"/>
          </a:solidFill>
          <a:ln w="38100" cap="rnd" cmpd="sng" algn="ctr">
            <a:solidFill>
              <a:schemeClr val="tx1"/>
            </a:solidFill>
            <a:prstDash val="solid"/>
            <a:round/>
            <a:headEnd type="none" w="med" len="med"/>
            <a:tailEnd type="triangle" w="med" len="med"/>
          </a:ln>
          <a:effectLst/>
        </p:spPr>
      </p:cxnSp>
      <p:cxnSp>
        <p:nvCxnSpPr>
          <p:cNvPr id="69" name="Straight Arrow Connector 68"/>
          <p:cNvCxnSpPr/>
          <p:nvPr/>
        </p:nvCxnSpPr>
        <p:spPr bwMode="auto">
          <a:xfrm flipH="1">
            <a:off x="3276600" y="1752600"/>
            <a:ext cx="240506" cy="457200"/>
          </a:xfrm>
          <a:prstGeom prst="straightConnector1">
            <a:avLst/>
          </a:prstGeom>
          <a:solidFill>
            <a:schemeClr val="accent1"/>
          </a:solidFill>
          <a:ln w="28575" cap="rnd" cmpd="sng" algn="ctr">
            <a:solidFill>
              <a:schemeClr val="tx1"/>
            </a:solidFill>
            <a:prstDash val="solid"/>
            <a:round/>
            <a:headEnd type="none" w="med" len="med"/>
            <a:tailEnd type="triangle" w="med" len="med"/>
          </a:ln>
          <a:effectLst/>
        </p:spPr>
      </p:cxnSp>
      <p:cxnSp>
        <p:nvCxnSpPr>
          <p:cNvPr id="70" name="Straight Arrow Connector 69"/>
          <p:cNvCxnSpPr/>
          <p:nvPr/>
        </p:nvCxnSpPr>
        <p:spPr bwMode="auto">
          <a:xfrm>
            <a:off x="3517106" y="1752600"/>
            <a:ext cx="618123" cy="457200"/>
          </a:xfrm>
          <a:prstGeom prst="straightConnector1">
            <a:avLst/>
          </a:prstGeom>
          <a:solidFill>
            <a:schemeClr val="accent1"/>
          </a:solidFill>
          <a:ln w="28575" cap="rnd" cmpd="sng" algn="ctr">
            <a:solidFill>
              <a:schemeClr val="tx1"/>
            </a:solidFill>
            <a:prstDash val="solid"/>
            <a:round/>
            <a:headEnd type="none" w="med" len="med"/>
            <a:tailEnd type="triangle" w="med" len="med"/>
          </a:ln>
          <a:effectLst/>
        </p:spPr>
      </p:cxnSp>
      <p:cxnSp>
        <p:nvCxnSpPr>
          <p:cNvPr id="71" name="Straight Arrow Connector 70"/>
          <p:cNvCxnSpPr/>
          <p:nvPr/>
        </p:nvCxnSpPr>
        <p:spPr bwMode="auto">
          <a:xfrm flipH="1">
            <a:off x="2567690" y="1752600"/>
            <a:ext cx="949416" cy="457200"/>
          </a:xfrm>
          <a:prstGeom prst="straightConnector1">
            <a:avLst/>
          </a:prstGeom>
          <a:solidFill>
            <a:schemeClr val="accent1"/>
          </a:solidFill>
          <a:ln w="28575" cap="rnd" cmpd="sng" algn="ctr">
            <a:solidFill>
              <a:schemeClr val="tx1"/>
            </a:solidFill>
            <a:prstDash val="solid"/>
            <a:round/>
            <a:headEnd type="none" w="med" len="med"/>
            <a:tailEnd type="triangle" w="med" len="med"/>
          </a:ln>
          <a:effectLst/>
        </p:spPr>
      </p:cxnSp>
      <p:cxnSp>
        <p:nvCxnSpPr>
          <p:cNvPr id="74" name="Straight Arrow Connector 73"/>
          <p:cNvCxnSpPr/>
          <p:nvPr/>
        </p:nvCxnSpPr>
        <p:spPr bwMode="auto">
          <a:xfrm>
            <a:off x="4660106" y="1752600"/>
            <a:ext cx="0" cy="457200"/>
          </a:xfrm>
          <a:prstGeom prst="straightConnector1">
            <a:avLst/>
          </a:prstGeom>
          <a:solidFill>
            <a:schemeClr val="accent1"/>
          </a:solidFill>
          <a:ln w="57150" cap="rnd" cmpd="sng" algn="ctr">
            <a:solidFill>
              <a:schemeClr val="tx1"/>
            </a:solidFill>
            <a:prstDash val="solid"/>
            <a:round/>
            <a:headEnd type="none" w="med" len="med"/>
            <a:tailEnd type="triangle" w="med" len="med"/>
          </a:ln>
          <a:effectLst/>
        </p:spPr>
      </p:cxnSp>
      <p:cxnSp>
        <p:nvCxnSpPr>
          <p:cNvPr id="75" name="Straight Arrow Connector 74"/>
          <p:cNvCxnSpPr/>
          <p:nvPr/>
        </p:nvCxnSpPr>
        <p:spPr bwMode="auto">
          <a:xfrm>
            <a:off x="4660106" y="1752600"/>
            <a:ext cx="369094" cy="457200"/>
          </a:xfrm>
          <a:prstGeom prst="straightConnector1">
            <a:avLst/>
          </a:prstGeom>
          <a:solidFill>
            <a:schemeClr val="accent1"/>
          </a:solidFill>
          <a:ln w="38100" cap="rnd" cmpd="sng" algn="ctr">
            <a:solidFill>
              <a:schemeClr val="tx1"/>
            </a:solidFill>
            <a:prstDash val="solid"/>
            <a:round/>
            <a:headEnd type="none" w="med" len="med"/>
            <a:tailEnd type="triangle" w="med" len="med"/>
          </a:ln>
          <a:effectLst/>
        </p:spPr>
      </p:cxnSp>
      <p:cxnSp>
        <p:nvCxnSpPr>
          <p:cNvPr id="76" name="Straight Arrow Connector 75"/>
          <p:cNvCxnSpPr/>
          <p:nvPr/>
        </p:nvCxnSpPr>
        <p:spPr bwMode="auto">
          <a:xfrm flipH="1">
            <a:off x="3517106" y="1752600"/>
            <a:ext cx="1143001" cy="457200"/>
          </a:xfrm>
          <a:prstGeom prst="straightConnector1">
            <a:avLst/>
          </a:prstGeom>
          <a:solidFill>
            <a:schemeClr val="accent1"/>
          </a:solidFill>
          <a:ln w="19050" cap="rnd" cmpd="sng" algn="ctr">
            <a:solidFill>
              <a:schemeClr val="tx1"/>
            </a:solidFill>
            <a:prstDash val="sysDash"/>
            <a:round/>
            <a:headEnd type="none" w="med" len="med"/>
            <a:tailEnd type="triangle" w="med" len="med"/>
          </a:ln>
          <a:effectLst/>
        </p:spPr>
      </p:cxnSp>
      <p:sp>
        <p:nvSpPr>
          <p:cNvPr id="30" name="Rectangle 29"/>
          <p:cNvSpPr/>
          <p:nvPr/>
        </p:nvSpPr>
        <p:spPr bwMode="auto">
          <a:xfrm>
            <a:off x="628568" y="3500111"/>
            <a:ext cx="226007" cy="233689"/>
          </a:xfrm>
          <a:prstGeom prst="rect">
            <a:avLst/>
          </a:prstGeom>
          <a:solidFill>
            <a:schemeClr val="accent2"/>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en-US" sz="1800">
              <a:solidFill>
                <a:srgbClr val="FFFFFF"/>
              </a:solidFill>
              <a:latin typeface="Calibri" panose="020F0502020204030204" pitchFamily="34" charset="0"/>
            </a:endParaRPr>
          </a:p>
        </p:txBody>
      </p:sp>
      <p:sp>
        <p:nvSpPr>
          <p:cNvPr id="83" name="Rectangle 82"/>
          <p:cNvSpPr/>
          <p:nvPr/>
        </p:nvSpPr>
        <p:spPr bwMode="auto">
          <a:xfrm>
            <a:off x="1095625" y="3500111"/>
            <a:ext cx="226007" cy="233689"/>
          </a:xfrm>
          <a:prstGeom prst="rect">
            <a:avLst/>
          </a:prstGeom>
          <a:solidFill>
            <a:schemeClr val="accent6">
              <a:lumMod val="60000"/>
              <a:lumOff val="4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en-US" sz="1800">
              <a:solidFill>
                <a:srgbClr val="FFFFFF"/>
              </a:solidFill>
              <a:latin typeface="Calibri" panose="020F0502020204030204" pitchFamily="34" charset="0"/>
            </a:endParaRPr>
          </a:p>
        </p:txBody>
      </p:sp>
      <p:sp>
        <p:nvSpPr>
          <p:cNvPr id="84" name="Rectangle 83"/>
          <p:cNvSpPr/>
          <p:nvPr/>
        </p:nvSpPr>
        <p:spPr bwMode="auto">
          <a:xfrm>
            <a:off x="1570376" y="3383266"/>
            <a:ext cx="226007" cy="350534"/>
          </a:xfrm>
          <a:prstGeom prst="rect">
            <a:avLst/>
          </a:prstGeom>
          <a:solidFill>
            <a:schemeClr val="accent2">
              <a:lumMod val="7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en-US" sz="1800">
              <a:solidFill>
                <a:srgbClr val="FFFFFF"/>
              </a:solidFill>
              <a:latin typeface="Calibri" panose="020F0502020204030204" pitchFamily="34" charset="0"/>
            </a:endParaRPr>
          </a:p>
        </p:txBody>
      </p:sp>
      <p:sp>
        <p:nvSpPr>
          <p:cNvPr id="85" name="Rectangle 84"/>
          <p:cNvSpPr/>
          <p:nvPr/>
        </p:nvSpPr>
        <p:spPr bwMode="auto">
          <a:xfrm>
            <a:off x="2410537" y="3266421"/>
            <a:ext cx="226007" cy="467379"/>
          </a:xfrm>
          <a:prstGeom prst="rect">
            <a:avLst/>
          </a:prstGeom>
          <a:solidFill>
            <a:schemeClr val="accent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en-US" sz="1800">
              <a:solidFill>
                <a:srgbClr val="FFFFFF"/>
              </a:solidFill>
              <a:latin typeface="Calibri" panose="020F0502020204030204" pitchFamily="34" charset="0"/>
            </a:endParaRPr>
          </a:p>
        </p:txBody>
      </p:sp>
      <p:sp>
        <p:nvSpPr>
          <p:cNvPr id="86" name="Rectangle 85"/>
          <p:cNvSpPr/>
          <p:nvPr/>
        </p:nvSpPr>
        <p:spPr bwMode="auto">
          <a:xfrm>
            <a:off x="3241037" y="3032732"/>
            <a:ext cx="226007" cy="701068"/>
          </a:xfrm>
          <a:prstGeom prst="rect">
            <a:avLst/>
          </a:prstGeom>
          <a:solidFill>
            <a:schemeClr val="accent1">
              <a:lumMod val="40000"/>
              <a:lumOff val="6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en-US" sz="1800">
              <a:solidFill>
                <a:srgbClr val="FFFFFF"/>
              </a:solidFill>
              <a:latin typeface="Calibri" panose="020F0502020204030204" pitchFamily="34" charset="0"/>
            </a:endParaRPr>
          </a:p>
        </p:txBody>
      </p:sp>
      <p:sp>
        <p:nvSpPr>
          <p:cNvPr id="87" name="Rectangle 86"/>
          <p:cNvSpPr/>
          <p:nvPr/>
        </p:nvSpPr>
        <p:spPr bwMode="auto">
          <a:xfrm>
            <a:off x="4062412" y="3616955"/>
            <a:ext cx="226007" cy="116845"/>
          </a:xfrm>
          <a:prstGeom prst="rect">
            <a:avLst/>
          </a:prstGeom>
          <a:solidFill>
            <a:srgbClr val="005A7A"/>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en-US" sz="1800">
              <a:solidFill>
                <a:srgbClr val="FFFFFF"/>
              </a:solidFill>
              <a:latin typeface="Calibri" panose="020F0502020204030204" pitchFamily="34" charset="0"/>
            </a:endParaRPr>
          </a:p>
        </p:txBody>
      </p:sp>
      <p:sp>
        <p:nvSpPr>
          <p:cNvPr id="88" name="Rectangle 87"/>
          <p:cNvSpPr/>
          <p:nvPr/>
        </p:nvSpPr>
        <p:spPr bwMode="auto">
          <a:xfrm>
            <a:off x="4525293" y="3383266"/>
            <a:ext cx="226007" cy="350534"/>
          </a:xfrm>
          <a:prstGeom prst="rect">
            <a:avLst/>
          </a:prstGeom>
          <a:solidFill>
            <a:srgbClr val="11C1F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en-US" sz="1800">
              <a:solidFill>
                <a:srgbClr val="FFFFFF"/>
              </a:solidFill>
              <a:latin typeface="Calibri" panose="020F0502020204030204" pitchFamily="34" charset="0"/>
            </a:endParaRPr>
          </a:p>
        </p:txBody>
      </p:sp>
      <p:sp>
        <p:nvSpPr>
          <p:cNvPr id="89" name="Rectangle 88"/>
          <p:cNvSpPr/>
          <p:nvPr/>
        </p:nvSpPr>
        <p:spPr bwMode="auto">
          <a:xfrm>
            <a:off x="4988174" y="3500111"/>
            <a:ext cx="226007" cy="233689"/>
          </a:xfrm>
          <a:prstGeom prst="rect">
            <a:avLst/>
          </a:prstGeom>
          <a:solidFill>
            <a:srgbClr val="005A7A"/>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en-US" sz="1800">
              <a:solidFill>
                <a:srgbClr val="FFFFFF"/>
              </a:solidFill>
              <a:latin typeface="Calibri" panose="020F0502020204030204" pitchFamily="34" charset="0"/>
            </a:endParaRPr>
          </a:p>
        </p:txBody>
      </p:sp>
      <p:cxnSp>
        <p:nvCxnSpPr>
          <p:cNvPr id="100" name="Straight Arrow Connector 99"/>
          <p:cNvCxnSpPr/>
          <p:nvPr/>
        </p:nvCxnSpPr>
        <p:spPr bwMode="auto">
          <a:xfrm flipH="1">
            <a:off x="1732170" y="1752600"/>
            <a:ext cx="588846" cy="457200"/>
          </a:xfrm>
          <a:prstGeom prst="straightConnector1">
            <a:avLst/>
          </a:prstGeom>
          <a:solidFill>
            <a:schemeClr val="accent1"/>
          </a:solidFill>
          <a:ln w="19050" cap="rnd" cmpd="sng" algn="ctr">
            <a:solidFill>
              <a:schemeClr val="tx1"/>
            </a:solidFill>
            <a:prstDash val="sysDash"/>
            <a:round/>
            <a:headEnd type="none" w="med" len="med"/>
            <a:tailEnd type="triangle" w="med" len="med"/>
          </a:ln>
          <a:effectLst/>
        </p:spPr>
      </p:cxnSp>
      <p:grpSp>
        <p:nvGrpSpPr>
          <p:cNvPr id="7176" name="Group 7175"/>
          <p:cNvGrpSpPr/>
          <p:nvPr/>
        </p:nvGrpSpPr>
        <p:grpSpPr>
          <a:xfrm rot="5400000">
            <a:off x="4525293" y="3879862"/>
            <a:ext cx="226007" cy="701068"/>
            <a:chOff x="3839039" y="3891527"/>
            <a:chExt cx="226007" cy="701068"/>
          </a:xfrm>
        </p:grpSpPr>
        <p:sp>
          <p:nvSpPr>
            <p:cNvPr id="104" name="Rectangle 103"/>
            <p:cNvSpPr/>
            <p:nvPr/>
          </p:nvSpPr>
          <p:spPr bwMode="auto">
            <a:xfrm>
              <a:off x="3839039" y="4475750"/>
              <a:ext cx="226007" cy="116845"/>
            </a:xfrm>
            <a:prstGeom prst="rect">
              <a:avLst/>
            </a:prstGeom>
            <a:solidFill>
              <a:srgbClr val="005A7A"/>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en-US" sz="1800">
                <a:solidFill>
                  <a:srgbClr val="FFFFFF"/>
                </a:solidFill>
                <a:latin typeface="Calibri" panose="020F0502020204030204" pitchFamily="34" charset="0"/>
              </a:endParaRPr>
            </a:p>
          </p:txBody>
        </p:sp>
        <p:sp>
          <p:nvSpPr>
            <p:cNvPr id="105" name="Rectangle 104"/>
            <p:cNvSpPr/>
            <p:nvPr/>
          </p:nvSpPr>
          <p:spPr bwMode="auto">
            <a:xfrm>
              <a:off x="3839039" y="4125216"/>
              <a:ext cx="226007" cy="350534"/>
            </a:xfrm>
            <a:prstGeom prst="rect">
              <a:avLst/>
            </a:prstGeom>
            <a:solidFill>
              <a:srgbClr val="11C1F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en-US" sz="1800">
                <a:solidFill>
                  <a:srgbClr val="FFFFFF"/>
                </a:solidFill>
                <a:latin typeface="Calibri" panose="020F0502020204030204" pitchFamily="34" charset="0"/>
              </a:endParaRPr>
            </a:p>
          </p:txBody>
        </p:sp>
        <p:sp>
          <p:nvSpPr>
            <p:cNvPr id="106" name="Rectangle 105"/>
            <p:cNvSpPr/>
            <p:nvPr/>
          </p:nvSpPr>
          <p:spPr bwMode="auto">
            <a:xfrm>
              <a:off x="3839039" y="3891527"/>
              <a:ext cx="226007" cy="233689"/>
            </a:xfrm>
            <a:prstGeom prst="rect">
              <a:avLst/>
            </a:prstGeom>
            <a:solidFill>
              <a:srgbClr val="005A7A"/>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en-US" sz="1800">
                <a:solidFill>
                  <a:srgbClr val="FFFFFF"/>
                </a:solidFill>
                <a:latin typeface="Calibri" panose="020F0502020204030204" pitchFamily="34" charset="0"/>
              </a:endParaRPr>
            </a:p>
          </p:txBody>
        </p:sp>
      </p:grpSp>
      <p:grpSp>
        <p:nvGrpSpPr>
          <p:cNvPr id="7174" name="Group 7173"/>
          <p:cNvGrpSpPr/>
          <p:nvPr/>
        </p:nvGrpSpPr>
        <p:grpSpPr>
          <a:xfrm rot="5400000">
            <a:off x="1103205" y="3821440"/>
            <a:ext cx="226007" cy="817912"/>
            <a:chOff x="656453" y="3873477"/>
            <a:chExt cx="226007" cy="817912"/>
          </a:xfrm>
        </p:grpSpPr>
        <p:sp>
          <p:nvSpPr>
            <p:cNvPr id="101" name="Rectangle 100"/>
            <p:cNvSpPr/>
            <p:nvPr/>
          </p:nvSpPr>
          <p:spPr bwMode="auto">
            <a:xfrm>
              <a:off x="656453" y="4457700"/>
              <a:ext cx="226007" cy="233689"/>
            </a:xfrm>
            <a:prstGeom prst="rect">
              <a:avLst/>
            </a:prstGeom>
            <a:solidFill>
              <a:schemeClr val="accent2"/>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en-US" sz="1800">
                <a:solidFill>
                  <a:srgbClr val="FFFFFF"/>
                </a:solidFill>
                <a:latin typeface="Calibri" panose="020F0502020204030204" pitchFamily="34" charset="0"/>
              </a:endParaRPr>
            </a:p>
          </p:txBody>
        </p:sp>
        <p:sp>
          <p:nvSpPr>
            <p:cNvPr id="102" name="Rectangle 101"/>
            <p:cNvSpPr/>
            <p:nvPr/>
          </p:nvSpPr>
          <p:spPr bwMode="auto">
            <a:xfrm>
              <a:off x="656453" y="4224011"/>
              <a:ext cx="226007" cy="233689"/>
            </a:xfrm>
            <a:prstGeom prst="rect">
              <a:avLst/>
            </a:prstGeom>
            <a:solidFill>
              <a:schemeClr val="accent6">
                <a:lumMod val="60000"/>
                <a:lumOff val="4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en-US" sz="1800">
                <a:solidFill>
                  <a:srgbClr val="FFFFFF"/>
                </a:solidFill>
                <a:latin typeface="Calibri" panose="020F0502020204030204" pitchFamily="34" charset="0"/>
              </a:endParaRPr>
            </a:p>
          </p:txBody>
        </p:sp>
        <p:sp>
          <p:nvSpPr>
            <p:cNvPr id="103" name="Rectangle 102"/>
            <p:cNvSpPr/>
            <p:nvPr/>
          </p:nvSpPr>
          <p:spPr bwMode="auto">
            <a:xfrm>
              <a:off x="656453" y="3873477"/>
              <a:ext cx="226007" cy="350534"/>
            </a:xfrm>
            <a:prstGeom prst="rect">
              <a:avLst/>
            </a:prstGeom>
            <a:solidFill>
              <a:schemeClr val="accent2">
                <a:lumMod val="7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en-US" sz="1800">
                <a:solidFill>
                  <a:srgbClr val="FFFFFF"/>
                </a:solidFill>
                <a:latin typeface="Calibri" panose="020F0502020204030204" pitchFamily="34" charset="0"/>
              </a:endParaRPr>
            </a:p>
          </p:txBody>
        </p:sp>
      </p:grpSp>
      <p:grpSp>
        <p:nvGrpSpPr>
          <p:cNvPr id="110" name="Group 109"/>
          <p:cNvGrpSpPr/>
          <p:nvPr/>
        </p:nvGrpSpPr>
        <p:grpSpPr>
          <a:xfrm rot="5400000">
            <a:off x="1103205" y="4431040"/>
            <a:ext cx="226007" cy="817912"/>
            <a:chOff x="656453" y="3873477"/>
            <a:chExt cx="226007" cy="817912"/>
          </a:xfrm>
        </p:grpSpPr>
        <p:sp>
          <p:nvSpPr>
            <p:cNvPr id="111" name="Rectangle 110"/>
            <p:cNvSpPr/>
            <p:nvPr/>
          </p:nvSpPr>
          <p:spPr bwMode="auto">
            <a:xfrm>
              <a:off x="656453" y="4457700"/>
              <a:ext cx="226007" cy="233689"/>
            </a:xfrm>
            <a:prstGeom prst="rect">
              <a:avLst/>
            </a:prstGeom>
            <a:solidFill>
              <a:schemeClr val="accent2"/>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en-US" sz="1800">
                <a:solidFill>
                  <a:srgbClr val="FFFFFF"/>
                </a:solidFill>
                <a:latin typeface="Calibri" panose="020F0502020204030204" pitchFamily="34" charset="0"/>
              </a:endParaRPr>
            </a:p>
          </p:txBody>
        </p:sp>
        <p:sp>
          <p:nvSpPr>
            <p:cNvPr id="112" name="Rectangle 111"/>
            <p:cNvSpPr/>
            <p:nvPr/>
          </p:nvSpPr>
          <p:spPr bwMode="auto">
            <a:xfrm>
              <a:off x="656453" y="4224011"/>
              <a:ext cx="226007" cy="233689"/>
            </a:xfrm>
            <a:prstGeom prst="rect">
              <a:avLst/>
            </a:prstGeom>
            <a:solidFill>
              <a:schemeClr val="accent6">
                <a:lumMod val="60000"/>
                <a:lumOff val="4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en-US" sz="1800">
                <a:solidFill>
                  <a:srgbClr val="FFFFFF"/>
                </a:solidFill>
                <a:latin typeface="Calibri" panose="020F0502020204030204" pitchFamily="34" charset="0"/>
              </a:endParaRPr>
            </a:p>
          </p:txBody>
        </p:sp>
        <p:sp>
          <p:nvSpPr>
            <p:cNvPr id="113" name="Rectangle 112"/>
            <p:cNvSpPr/>
            <p:nvPr/>
          </p:nvSpPr>
          <p:spPr bwMode="auto">
            <a:xfrm>
              <a:off x="656453" y="3873477"/>
              <a:ext cx="226007" cy="350534"/>
            </a:xfrm>
            <a:prstGeom prst="rect">
              <a:avLst/>
            </a:prstGeom>
            <a:solidFill>
              <a:schemeClr val="accent2">
                <a:lumMod val="7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en-US" sz="1800">
                <a:solidFill>
                  <a:srgbClr val="FFFFFF"/>
                </a:solidFill>
                <a:latin typeface="Calibri" panose="020F0502020204030204" pitchFamily="34" charset="0"/>
              </a:endParaRPr>
            </a:p>
          </p:txBody>
        </p:sp>
      </p:grpSp>
      <p:grpSp>
        <p:nvGrpSpPr>
          <p:cNvPr id="7178" name="Group 7177"/>
          <p:cNvGrpSpPr/>
          <p:nvPr/>
        </p:nvGrpSpPr>
        <p:grpSpPr>
          <a:xfrm>
            <a:off x="2362200" y="4117393"/>
            <a:ext cx="1168448" cy="226007"/>
            <a:chOff x="2092723" y="4218874"/>
            <a:chExt cx="1168448" cy="226007"/>
          </a:xfrm>
        </p:grpSpPr>
        <p:sp>
          <p:nvSpPr>
            <p:cNvPr id="107" name="Rectangle 106"/>
            <p:cNvSpPr/>
            <p:nvPr/>
          </p:nvSpPr>
          <p:spPr bwMode="auto">
            <a:xfrm rot="5400000">
              <a:off x="2213409" y="4098188"/>
              <a:ext cx="226007" cy="467379"/>
            </a:xfrm>
            <a:prstGeom prst="rect">
              <a:avLst/>
            </a:prstGeom>
            <a:solidFill>
              <a:schemeClr val="accent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en-US" sz="1800">
                <a:solidFill>
                  <a:srgbClr val="FFFFFF"/>
                </a:solidFill>
                <a:latin typeface="Calibri" panose="020F0502020204030204" pitchFamily="34" charset="0"/>
              </a:endParaRPr>
            </a:p>
          </p:txBody>
        </p:sp>
        <p:sp>
          <p:nvSpPr>
            <p:cNvPr id="108" name="Rectangle 107"/>
            <p:cNvSpPr/>
            <p:nvPr/>
          </p:nvSpPr>
          <p:spPr bwMode="auto">
            <a:xfrm rot="5400000">
              <a:off x="2797633" y="3981344"/>
              <a:ext cx="226007" cy="701068"/>
            </a:xfrm>
            <a:prstGeom prst="rect">
              <a:avLst/>
            </a:prstGeom>
            <a:solidFill>
              <a:schemeClr val="accent1">
                <a:lumMod val="40000"/>
                <a:lumOff val="6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en-US" sz="1800">
                <a:solidFill>
                  <a:srgbClr val="FFFFFF"/>
                </a:solidFill>
                <a:latin typeface="Calibri" panose="020F0502020204030204" pitchFamily="34" charset="0"/>
              </a:endParaRPr>
            </a:p>
          </p:txBody>
        </p:sp>
      </p:grpSp>
      <p:grpSp>
        <p:nvGrpSpPr>
          <p:cNvPr id="7180" name="Group 7179"/>
          <p:cNvGrpSpPr/>
          <p:nvPr/>
        </p:nvGrpSpPr>
        <p:grpSpPr>
          <a:xfrm>
            <a:off x="4138960" y="4726993"/>
            <a:ext cx="998672" cy="226007"/>
            <a:chOff x="3954328" y="4016058"/>
            <a:chExt cx="998672" cy="226007"/>
          </a:xfrm>
        </p:grpSpPr>
        <p:sp>
          <p:nvSpPr>
            <p:cNvPr id="115" name="Rectangle 114"/>
            <p:cNvSpPr/>
            <p:nvPr/>
          </p:nvSpPr>
          <p:spPr bwMode="auto">
            <a:xfrm rot="5400000">
              <a:off x="3924547" y="4045839"/>
              <a:ext cx="226007" cy="166446"/>
            </a:xfrm>
            <a:prstGeom prst="rect">
              <a:avLst/>
            </a:prstGeom>
            <a:solidFill>
              <a:srgbClr val="005A7A"/>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en-US" sz="1800">
                <a:solidFill>
                  <a:srgbClr val="FFFFFF"/>
                </a:solidFill>
                <a:latin typeface="Calibri" panose="020F0502020204030204" pitchFamily="34" charset="0"/>
              </a:endParaRPr>
            </a:p>
          </p:txBody>
        </p:sp>
        <p:sp>
          <p:nvSpPr>
            <p:cNvPr id="116" name="Rectangle 115"/>
            <p:cNvSpPr/>
            <p:nvPr/>
          </p:nvSpPr>
          <p:spPr bwMode="auto">
            <a:xfrm rot="5400000">
              <a:off x="4257438" y="3879394"/>
              <a:ext cx="226007" cy="499336"/>
            </a:xfrm>
            <a:prstGeom prst="rect">
              <a:avLst/>
            </a:prstGeom>
            <a:solidFill>
              <a:srgbClr val="11C1F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en-US" sz="1800">
                <a:solidFill>
                  <a:srgbClr val="FFFFFF"/>
                </a:solidFill>
                <a:latin typeface="Calibri" panose="020F0502020204030204" pitchFamily="34" charset="0"/>
              </a:endParaRPr>
            </a:p>
          </p:txBody>
        </p:sp>
        <p:sp>
          <p:nvSpPr>
            <p:cNvPr id="117" name="Rectangle 116"/>
            <p:cNvSpPr/>
            <p:nvPr/>
          </p:nvSpPr>
          <p:spPr bwMode="auto">
            <a:xfrm rot="5400000">
              <a:off x="4673551" y="3962617"/>
              <a:ext cx="226007" cy="332890"/>
            </a:xfrm>
            <a:prstGeom prst="rect">
              <a:avLst/>
            </a:prstGeom>
            <a:solidFill>
              <a:srgbClr val="005A7A"/>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en-US" sz="1800">
                <a:solidFill>
                  <a:srgbClr val="FFFFFF"/>
                </a:solidFill>
                <a:latin typeface="Calibri" panose="020F0502020204030204" pitchFamily="34" charset="0"/>
              </a:endParaRPr>
            </a:p>
          </p:txBody>
        </p:sp>
      </p:grpSp>
      <p:grpSp>
        <p:nvGrpSpPr>
          <p:cNvPr id="118" name="Group 117"/>
          <p:cNvGrpSpPr/>
          <p:nvPr/>
        </p:nvGrpSpPr>
        <p:grpSpPr>
          <a:xfrm rot="5400000">
            <a:off x="2833421" y="4532269"/>
            <a:ext cx="226007" cy="615454"/>
            <a:chOff x="1733862" y="3634597"/>
            <a:chExt cx="226007" cy="1168447"/>
          </a:xfrm>
        </p:grpSpPr>
        <p:sp>
          <p:nvSpPr>
            <p:cNvPr id="119" name="Rectangle 118"/>
            <p:cNvSpPr/>
            <p:nvPr/>
          </p:nvSpPr>
          <p:spPr bwMode="auto">
            <a:xfrm>
              <a:off x="1733862" y="4335665"/>
              <a:ext cx="226007" cy="467379"/>
            </a:xfrm>
            <a:prstGeom prst="rect">
              <a:avLst/>
            </a:prstGeom>
            <a:solidFill>
              <a:schemeClr val="accent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en-US" sz="1800">
                <a:solidFill>
                  <a:srgbClr val="FFFFFF"/>
                </a:solidFill>
                <a:latin typeface="Calibri" panose="020F0502020204030204" pitchFamily="34" charset="0"/>
              </a:endParaRPr>
            </a:p>
          </p:txBody>
        </p:sp>
        <p:sp>
          <p:nvSpPr>
            <p:cNvPr id="120" name="Rectangle 119"/>
            <p:cNvSpPr/>
            <p:nvPr/>
          </p:nvSpPr>
          <p:spPr bwMode="auto">
            <a:xfrm>
              <a:off x="1733862" y="3634597"/>
              <a:ext cx="226007" cy="701068"/>
            </a:xfrm>
            <a:prstGeom prst="rect">
              <a:avLst/>
            </a:prstGeom>
            <a:solidFill>
              <a:schemeClr val="accent1">
                <a:lumMod val="40000"/>
                <a:lumOff val="6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en-US" sz="1800">
                <a:solidFill>
                  <a:srgbClr val="FFFFFF"/>
                </a:solidFill>
                <a:latin typeface="Calibri" panose="020F0502020204030204" pitchFamily="34" charset="0"/>
              </a:endParaRPr>
            </a:p>
          </p:txBody>
        </p:sp>
      </p:grpSp>
      <p:sp>
        <p:nvSpPr>
          <p:cNvPr id="122" name="Rectangle 121"/>
          <p:cNvSpPr/>
          <p:nvPr/>
        </p:nvSpPr>
        <p:spPr>
          <a:xfrm>
            <a:off x="5562600" y="3409890"/>
            <a:ext cx="3048000" cy="400110"/>
          </a:xfrm>
          <a:prstGeom prst="rect">
            <a:avLst/>
          </a:prstGeom>
        </p:spPr>
        <p:txBody>
          <a:bodyPr wrap="square">
            <a:spAutoFit/>
          </a:bodyPr>
          <a:lstStyle/>
          <a:p>
            <a:pPr eaLnBrk="1" hangingPunct="1"/>
            <a:r>
              <a:rPr lang="en-US" sz="2000" kern="0" dirty="0" smtClean="0">
                <a:solidFill>
                  <a:srgbClr val="FFFFFF"/>
                </a:solidFill>
                <a:latin typeface="Calibri" pitchFamily="34" charset="0"/>
              </a:rPr>
              <a:t>Weight hits by significance</a:t>
            </a:r>
            <a:endParaRPr lang="en-US" sz="1400" kern="0" dirty="0">
              <a:solidFill>
                <a:srgbClr val="FFFFFF"/>
              </a:solidFill>
              <a:latin typeface="Calibri" pitchFamily="34" charset="0"/>
            </a:endParaRPr>
          </a:p>
        </p:txBody>
      </p:sp>
      <p:sp>
        <p:nvSpPr>
          <p:cNvPr id="126" name="Rectangle 125"/>
          <p:cNvSpPr/>
          <p:nvPr/>
        </p:nvSpPr>
        <p:spPr>
          <a:xfrm>
            <a:off x="5562600" y="4019490"/>
            <a:ext cx="3048000" cy="400110"/>
          </a:xfrm>
          <a:prstGeom prst="rect">
            <a:avLst/>
          </a:prstGeom>
        </p:spPr>
        <p:txBody>
          <a:bodyPr wrap="square">
            <a:spAutoFit/>
          </a:bodyPr>
          <a:lstStyle/>
          <a:p>
            <a:pPr eaLnBrk="1" hangingPunct="1"/>
            <a:r>
              <a:rPr lang="en-US" sz="2000" kern="0" dirty="0" smtClean="0">
                <a:solidFill>
                  <a:srgbClr val="FFFFFF"/>
                </a:solidFill>
                <a:latin typeface="Calibri" pitchFamily="34" charset="0"/>
              </a:rPr>
              <a:t>Sum over families</a:t>
            </a:r>
            <a:endParaRPr lang="en-US" sz="1400" kern="0" dirty="0">
              <a:solidFill>
                <a:srgbClr val="FFFFFF"/>
              </a:solidFill>
              <a:latin typeface="Calibri" pitchFamily="34" charset="0"/>
            </a:endParaRPr>
          </a:p>
        </p:txBody>
      </p:sp>
      <p:sp>
        <p:nvSpPr>
          <p:cNvPr id="127" name="Rectangle 126"/>
          <p:cNvSpPr/>
          <p:nvPr/>
        </p:nvSpPr>
        <p:spPr>
          <a:xfrm>
            <a:off x="5562600" y="4629090"/>
            <a:ext cx="3048000" cy="400110"/>
          </a:xfrm>
          <a:prstGeom prst="rect">
            <a:avLst/>
          </a:prstGeom>
        </p:spPr>
        <p:txBody>
          <a:bodyPr wrap="square">
            <a:spAutoFit/>
          </a:bodyPr>
          <a:lstStyle/>
          <a:p>
            <a:pPr eaLnBrk="1" hangingPunct="1"/>
            <a:r>
              <a:rPr lang="en-US" sz="2000" kern="0" dirty="0" smtClean="0">
                <a:solidFill>
                  <a:srgbClr val="FFFFFF"/>
                </a:solidFill>
                <a:latin typeface="Calibri" pitchFamily="34" charset="0"/>
              </a:rPr>
              <a:t>Adjust for sequence length</a:t>
            </a:r>
            <a:endParaRPr lang="en-US" sz="1400" kern="0" dirty="0">
              <a:solidFill>
                <a:srgbClr val="FFFFFF"/>
              </a:solidFill>
              <a:latin typeface="Calibri" pitchFamily="34" charset="0"/>
            </a:endParaRPr>
          </a:p>
        </p:txBody>
      </p:sp>
      <p:cxnSp>
        <p:nvCxnSpPr>
          <p:cNvPr id="7182" name="Straight Connector 7181"/>
          <p:cNvCxnSpPr/>
          <p:nvPr/>
        </p:nvCxnSpPr>
        <p:spPr bwMode="auto">
          <a:xfrm>
            <a:off x="304800" y="3780020"/>
            <a:ext cx="5029200"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7183" name="Left Brace 7182"/>
          <p:cNvSpPr/>
          <p:nvPr/>
        </p:nvSpPr>
        <p:spPr bwMode="auto">
          <a:xfrm rot="16200000">
            <a:off x="1117935" y="3481565"/>
            <a:ext cx="153694" cy="930395"/>
          </a:xfrm>
          <a:prstGeom prst="leftBrace">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FFFFFF"/>
              </a:solidFill>
            </a:endParaRPr>
          </a:p>
        </p:txBody>
      </p:sp>
      <p:sp>
        <p:nvSpPr>
          <p:cNvPr id="131" name="Left Brace 130"/>
          <p:cNvSpPr/>
          <p:nvPr/>
        </p:nvSpPr>
        <p:spPr bwMode="auto">
          <a:xfrm rot="16200000">
            <a:off x="2849236" y="3496555"/>
            <a:ext cx="153694" cy="930395"/>
          </a:xfrm>
          <a:prstGeom prst="leftBrace">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FFFFFF"/>
              </a:solidFill>
            </a:endParaRPr>
          </a:p>
        </p:txBody>
      </p:sp>
      <p:sp>
        <p:nvSpPr>
          <p:cNvPr id="132" name="Left Brace 131"/>
          <p:cNvSpPr/>
          <p:nvPr/>
        </p:nvSpPr>
        <p:spPr bwMode="auto">
          <a:xfrm rot="16200000">
            <a:off x="4579351" y="3497850"/>
            <a:ext cx="153694" cy="930395"/>
          </a:xfrm>
          <a:prstGeom prst="leftBrace">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FFFFFF"/>
              </a:solidFill>
            </a:endParaRPr>
          </a:p>
        </p:txBody>
      </p:sp>
      <p:cxnSp>
        <p:nvCxnSpPr>
          <p:cNvPr id="133" name="Straight Connector 132"/>
          <p:cNvCxnSpPr/>
          <p:nvPr/>
        </p:nvCxnSpPr>
        <p:spPr bwMode="auto">
          <a:xfrm flipV="1">
            <a:off x="819524" y="4399176"/>
            <a:ext cx="0" cy="285690"/>
          </a:xfrm>
          <a:prstGeom prst="line">
            <a:avLst/>
          </a:prstGeom>
          <a:solidFill>
            <a:schemeClr val="accent1"/>
          </a:solidFill>
          <a:ln w="12700" cap="flat" cmpd="sng" algn="ctr">
            <a:solidFill>
              <a:schemeClr val="tx1"/>
            </a:solidFill>
            <a:prstDash val="sysDot"/>
            <a:round/>
            <a:headEnd type="none" w="med" len="med"/>
            <a:tailEnd type="none" w="med" len="med"/>
          </a:ln>
          <a:effectLst/>
        </p:spPr>
      </p:cxnSp>
      <p:cxnSp>
        <p:nvCxnSpPr>
          <p:cNvPr id="136" name="Straight Connector 135"/>
          <p:cNvCxnSpPr/>
          <p:nvPr/>
        </p:nvCxnSpPr>
        <p:spPr bwMode="auto">
          <a:xfrm flipV="1">
            <a:off x="1600200" y="4399176"/>
            <a:ext cx="0" cy="285690"/>
          </a:xfrm>
          <a:prstGeom prst="line">
            <a:avLst/>
          </a:prstGeom>
          <a:solidFill>
            <a:schemeClr val="accent1"/>
          </a:solidFill>
          <a:ln w="12700" cap="flat" cmpd="sng" algn="ctr">
            <a:solidFill>
              <a:schemeClr val="tx1"/>
            </a:solidFill>
            <a:prstDash val="sysDot"/>
            <a:round/>
            <a:headEnd type="none" w="med" len="med"/>
            <a:tailEnd type="none" w="med" len="med"/>
          </a:ln>
          <a:effectLst/>
        </p:spPr>
      </p:cxnSp>
      <p:cxnSp>
        <p:nvCxnSpPr>
          <p:cNvPr id="137" name="Straight Connector 136"/>
          <p:cNvCxnSpPr/>
          <p:nvPr/>
        </p:nvCxnSpPr>
        <p:spPr bwMode="auto">
          <a:xfrm flipH="1" flipV="1">
            <a:off x="2362200" y="4399176"/>
            <a:ext cx="258580" cy="285690"/>
          </a:xfrm>
          <a:prstGeom prst="line">
            <a:avLst/>
          </a:prstGeom>
          <a:solidFill>
            <a:schemeClr val="accent1"/>
          </a:solidFill>
          <a:ln w="12700" cap="flat" cmpd="sng" algn="ctr">
            <a:solidFill>
              <a:schemeClr val="tx1"/>
            </a:solidFill>
            <a:prstDash val="sysDot"/>
            <a:round/>
            <a:headEnd type="none" w="med" len="med"/>
            <a:tailEnd type="none" w="med" len="med"/>
          </a:ln>
          <a:effectLst/>
        </p:spPr>
      </p:cxnSp>
      <p:cxnSp>
        <p:nvCxnSpPr>
          <p:cNvPr id="138" name="Straight Connector 137"/>
          <p:cNvCxnSpPr/>
          <p:nvPr/>
        </p:nvCxnSpPr>
        <p:spPr bwMode="auto">
          <a:xfrm flipV="1">
            <a:off x="3230380" y="4399176"/>
            <a:ext cx="300268" cy="285690"/>
          </a:xfrm>
          <a:prstGeom prst="line">
            <a:avLst/>
          </a:prstGeom>
          <a:solidFill>
            <a:schemeClr val="accent1"/>
          </a:solidFill>
          <a:ln w="12700" cap="flat" cmpd="sng" algn="ctr">
            <a:solidFill>
              <a:schemeClr val="tx1"/>
            </a:solidFill>
            <a:prstDash val="sysDot"/>
            <a:round/>
            <a:headEnd type="none" w="med" len="med"/>
            <a:tailEnd type="none" w="med" len="med"/>
          </a:ln>
          <a:effectLst/>
        </p:spPr>
      </p:cxnSp>
      <p:cxnSp>
        <p:nvCxnSpPr>
          <p:cNvPr id="139" name="Straight Connector 138"/>
          <p:cNvCxnSpPr/>
          <p:nvPr/>
        </p:nvCxnSpPr>
        <p:spPr bwMode="auto">
          <a:xfrm flipV="1">
            <a:off x="4138959" y="4399176"/>
            <a:ext cx="150726" cy="285690"/>
          </a:xfrm>
          <a:prstGeom prst="line">
            <a:avLst/>
          </a:prstGeom>
          <a:solidFill>
            <a:schemeClr val="accent1"/>
          </a:solidFill>
          <a:ln w="12700" cap="flat" cmpd="sng" algn="ctr">
            <a:solidFill>
              <a:schemeClr val="tx1"/>
            </a:solidFill>
            <a:prstDash val="sysDot"/>
            <a:round/>
            <a:headEnd type="none" w="med" len="med"/>
            <a:tailEnd type="none" w="med" len="med"/>
          </a:ln>
          <a:effectLst/>
        </p:spPr>
      </p:cxnSp>
      <p:cxnSp>
        <p:nvCxnSpPr>
          <p:cNvPr id="140" name="Straight Connector 139"/>
          <p:cNvCxnSpPr/>
          <p:nvPr/>
        </p:nvCxnSpPr>
        <p:spPr bwMode="auto">
          <a:xfrm flipH="1" flipV="1">
            <a:off x="4975485" y="4399176"/>
            <a:ext cx="125692" cy="285690"/>
          </a:xfrm>
          <a:prstGeom prst="line">
            <a:avLst/>
          </a:prstGeom>
          <a:solidFill>
            <a:schemeClr val="accent1"/>
          </a:solidFill>
          <a:ln w="12700" cap="flat" cmpd="sng" algn="ctr">
            <a:solidFill>
              <a:schemeClr val="tx1"/>
            </a:solidFill>
            <a:prstDash val="sysDot"/>
            <a:round/>
            <a:headEnd type="none" w="med" len="med"/>
            <a:tailEnd type="none" w="med" len="med"/>
          </a:ln>
          <a:effectLst/>
        </p:spPr>
      </p:cxnSp>
      <p:pic>
        <p:nvPicPr>
          <p:cNvPr id="1026"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71832"/>
          <a:stretch/>
        </p:blipFill>
        <p:spPr bwMode="auto">
          <a:xfrm>
            <a:off x="1143000" y="5200180"/>
            <a:ext cx="910443" cy="14292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6"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8361"/>
          <a:stretch/>
        </p:blipFill>
        <p:spPr bwMode="auto">
          <a:xfrm>
            <a:off x="2135889" y="5200180"/>
            <a:ext cx="2315493" cy="14292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40552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fade">
                                      <p:cBhvr>
                                        <p:cTn id="7" dur="500"/>
                                        <p:tgtEl>
                                          <p:spTgt spid="62"/>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60"/>
                                        </p:tgtEl>
                                        <p:attrNameLst>
                                          <p:attrName>style.visibility</p:attrName>
                                        </p:attrNameLst>
                                      </p:cBhvr>
                                      <p:to>
                                        <p:strVal val="visible"/>
                                      </p:to>
                                    </p:set>
                                    <p:animEffect transition="in" filter="fade">
                                      <p:cBhvr>
                                        <p:cTn id="13" dur="500"/>
                                        <p:tgtEl>
                                          <p:spTgt spid="60"/>
                                        </p:tgtEl>
                                      </p:cBhvr>
                                    </p:animEffect>
                                  </p:childTnLst>
                                </p:cTn>
                              </p:par>
                              <p:par>
                                <p:cTn id="14" presetID="10" presetClass="entr" presetSubtype="0" fill="hold" nodeType="withEffect">
                                  <p:stCondLst>
                                    <p:cond delay="0"/>
                                  </p:stCondLst>
                                  <p:childTnLst>
                                    <p:set>
                                      <p:cBhvr>
                                        <p:cTn id="15" dur="1" fill="hold">
                                          <p:stCondLst>
                                            <p:cond delay="0"/>
                                          </p:stCondLst>
                                        </p:cTn>
                                        <p:tgtEl>
                                          <p:spTgt spid="100"/>
                                        </p:tgtEl>
                                        <p:attrNameLst>
                                          <p:attrName>style.visibility</p:attrName>
                                        </p:attrNameLst>
                                      </p:cBhvr>
                                      <p:to>
                                        <p:strVal val="visible"/>
                                      </p:to>
                                    </p:set>
                                    <p:animEffect transition="in" filter="fade">
                                      <p:cBhvr>
                                        <p:cTn id="16" dur="500"/>
                                        <p:tgtEl>
                                          <p:spTgt spid="100"/>
                                        </p:tgtEl>
                                      </p:cBhvr>
                                    </p:animEffect>
                                  </p:childTnLst>
                                </p:cTn>
                              </p:par>
                              <p:par>
                                <p:cTn id="17" presetID="10" presetClass="entr" presetSubtype="0" fill="hold" nodeType="with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fade">
                                      <p:cBhvr>
                                        <p:cTn id="19" dur="500"/>
                                        <p:tgtEl>
                                          <p:spTgt spid="64"/>
                                        </p:tgtEl>
                                      </p:cBhvr>
                                    </p:animEffect>
                                  </p:childTnLst>
                                </p:cTn>
                              </p:par>
                              <p:par>
                                <p:cTn id="20" presetID="10" presetClass="entr" presetSubtype="0" fill="hold" nodeType="withEffect">
                                  <p:stCondLst>
                                    <p:cond delay="0"/>
                                  </p:stCondLst>
                                  <p:childTnLst>
                                    <p:set>
                                      <p:cBhvr>
                                        <p:cTn id="21" dur="1" fill="hold">
                                          <p:stCondLst>
                                            <p:cond delay="0"/>
                                          </p:stCondLst>
                                        </p:cTn>
                                        <p:tgtEl>
                                          <p:spTgt spid="67"/>
                                        </p:tgtEl>
                                        <p:attrNameLst>
                                          <p:attrName>style.visibility</p:attrName>
                                        </p:attrNameLst>
                                      </p:cBhvr>
                                      <p:to>
                                        <p:strVal val="visible"/>
                                      </p:to>
                                    </p:set>
                                    <p:animEffect transition="in" filter="fade">
                                      <p:cBhvr>
                                        <p:cTn id="22" dur="500"/>
                                        <p:tgtEl>
                                          <p:spTgt spid="67"/>
                                        </p:tgtEl>
                                      </p:cBhvr>
                                    </p:animEffect>
                                  </p:childTnLst>
                                </p:cTn>
                              </p:par>
                              <p:par>
                                <p:cTn id="23" presetID="10" presetClass="entr" presetSubtype="0" fill="hold" nodeType="withEffect">
                                  <p:stCondLst>
                                    <p:cond delay="0"/>
                                  </p:stCondLst>
                                  <p:childTnLst>
                                    <p:set>
                                      <p:cBhvr>
                                        <p:cTn id="24" dur="1" fill="hold">
                                          <p:stCondLst>
                                            <p:cond delay="0"/>
                                          </p:stCondLst>
                                        </p:cTn>
                                        <p:tgtEl>
                                          <p:spTgt spid="71"/>
                                        </p:tgtEl>
                                        <p:attrNameLst>
                                          <p:attrName>style.visibility</p:attrName>
                                        </p:attrNameLst>
                                      </p:cBhvr>
                                      <p:to>
                                        <p:strVal val="visible"/>
                                      </p:to>
                                    </p:set>
                                    <p:animEffect transition="in" filter="fade">
                                      <p:cBhvr>
                                        <p:cTn id="25" dur="500"/>
                                        <p:tgtEl>
                                          <p:spTgt spid="71"/>
                                        </p:tgtEl>
                                      </p:cBhvr>
                                    </p:animEffect>
                                  </p:childTnLst>
                                </p:cTn>
                              </p:par>
                              <p:par>
                                <p:cTn id="26" presetID="10" presetClass="entr" presetSubtype="0" fill="hold" nodeType="with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fade">
                                      <p:cBhvr>
                                        <p:cTn id="28" dur="500"/>
                                        <p:tgtEl>
                                          <p:spTgt spid="69"/>
                                        </p:tgtEl>
                                      </p:cBhvr>
                                    </p:animEffect>
                                  </p:childTnLst>
                                </p:cTn>
                              </p:par>
                              <p:par>
                                <p:cTn id="29" presetID="10" presetClass="entr" presetSubtype="0" fill="hold" nodeType="withEffect">
                                  <p:stCondLst>
                                    <p:cond delay="0"/>
                                  </p:stCondLst>
                                  <p:childTnLst>
                                    <p:set>
                                      <p:cBhvr>
                                        <p:cTn id="30" dur="1" fill="hold">
                                          <p:stCondLst>
                                            <p:cond delay="0"/>
                                          </p:stCondLst>
                                        </p:cTn>
                                        <p:tgtEl>
                                          <p:spTgt spid="70"/>
                                        </p:tgtEl>
                                        <p:attrNameLst>
                                          <p:attrName>style.visibility</p:attrName>
                                        </p:attrNameLst>
                                      </p:cBhvr>
                                      <p:to>
                                        <p:strVal val="visible"/>
                                      </p:to>
                                    </p:set>
                                    <p:animEffect transition="in" filter="fade">
                                      <p:cBhvr>
                                        <p:cTn id="31" dur="500"/>
                                        <p:tgtEl>
                                          <p:spTgt spid="70"/>
                                        </p:tgtEl>
                                      </p:cBhvr>
                                    </p:animEffect>
                                  </p:childTnLst>
                                </p:cTn>
                              </p:par>
                              <p:par>
                                <p:cTn id="32" presetID="10" presetClass="entr" presetSubtype="0"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Effect transition="in" filter="fade">
                                      <p:cBhvr>
                                        <p:cTn id="34" dur="500"/>
                                        <p:tgtEl>
                                          <p:spTgt spid="76"/>
                                        </p:tgtEl>
                                      </p:cBhvr>
                                    </p:animEffect>
                                  </p:childTnLst>
                                </p:cTn>
                              </p:par>
                              <p:par>
                                <p:cTn id="35" presetID="10" presetClass="entr" presetSubtype="0" fill="hold" nodeType="withEffect">
                                  <p:stCondLst>
                                    <p:cond delay="0"/>
                                  </p:stCondLst>
                                  <p:childTnLst>
                                    <p:set>
                                      <p:cBhvr>
                                        <p:cTn id="36" dur="1" fill="hold">
                                          <p:stCondLst>
                                            <p:cond delay="0"/>
                                          </p:stCondLst>
                                        </p:cTn>
                                        <p:tgtEl>
                                          <p:spTgt spid="74"/>
                                        </p:tgtEl>
                                        <p:attrNameLst>
                                          <p:attrName>style.visibility</p:attrName>
                                        </p:attrNameLst>
                                      </p:cBhvr>
                                      <p:to>
                                        <p:strVal val="visible"/>
                                      </p:to>
                                    </p:set>
                                    <p:animEffect transition="in" filter="fade">
                                      <p:cBhvr>
                                        <p:cTn id="37" dur="500"/>
                                        <p:tgtEl>
                                          <p:spTgt spid="74"/>
                                        </p:tgtEl>
                                      </p:cBhvr>
                                    </p:animEffect>
                                  </p:childTnLst>
                                </p:cTn>
                              </p:par>
                              <p:par>
                                <p:cTn id="38" presetID="10" presetClass="entr" presetSubtype="0" fill="hold" nodeType="with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fade">
                                      <p:cBhvr>
                                        <p:cTn id="40" dur="500"/>
                                        <p:tgtEl>
                                          <p:spTgt spid="7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500"/>
                                        <p:tgtEl>
                                          <p:spTgt spid="45"/>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7173"/>
                                        </p:tgtEl>
                                        <p:attrNameLst>
                                          <p:attrName>style.visibility</p:attrName>
                                        </p:attrNameLst>
                                      </p:cBhvr>
                                      <p:to>
                                        <p:strVal val="visible"/>
                                      </p:to>
                                    </p:set>
                                    <p:animEffect transition="in" filter="fade">
                                      <p:cBhvr>
                                        <p:cTn id="48" dur="500"/>
                                        <p:tgtEl>
                                          <p:spTgt spid="7173"/>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500"/>
                                        <p:tgtEl>
                                          <p:spTgt spid="3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500"/>
                                        <p:tgtEl>
                                          <p:spTgt spid="83"/>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fade">
                                      <p:cBhvr>
                                        <p:cTn id="59" dur="500"/>
                                        <p:tgtEl>
                                          <p:spTgt spid="84"/>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85"/>
                                        </p:tgtEl>
                                        <p:attrNameLst>
                                          <p:attrName>style.visibility</p:attrName>
                                        </p:attrNameLst>
                                      </p:cBhvr>
                                      <p:to>
                                        <p:strVal val="visible"/>
                                      </p:to>
                                    </p:set>
                                    <p:animEffect transition="in" filter="fade">
                                      <p:cBhvr>
                                        <p:cTn id="62" dur="500"/>
                                        <p:tgtEl>
                                          <p:spTgt spid="85"/>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86"/>
                                        </p:tgtEl>
                                        <p:attrNameLst>
                                          <p:attrName>style.visibility</p:attrName>
                                        </p:attrNameLst>
                                      </p:cBhvr>
                                      <p:to>
                                        <p:strVal val="visible"/>
                                      </p:to>
                                    </p:set>
                                    <p:animEffect transition="in" filter="fade">
                                      <p:cBhvr>
                                        <p:cTn id="65" dur="500"/>
                                        <p:tgtEl>
                                          <p:spTgt spid="86"/>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87"/>
                                        </p:tgtEl>
                                        <p:attrNameLst>
                                          <p:attrName>style.visibility</p:attrName>
                                        </p:attrNameLst>
                                      </p:cBhvr>
                                      <p:to>
                                        <p:strVal val="visible"/>
                                      </p:to>
                                    </p:set>
                                    <p:animEffect transition="in" filter="fade">
                                      <p:cBhvr>
                                        <p:cTn id="68" dur="500"/>
                                        <p:tgtEl>
                                          <p:spTgt spid="87"/>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88"/>
                                        </p:tgtEl>
                                        <p:attrNameLst>
                                          <p:attrName>style.visibility</p:attrName>
                                        </p:attrNameLst>
                                      </p:cBhvr>
                                      <p:to>
                                        <p:strVal val="visible"/>
                                      </p:to>
                                    </p:set>
                                    <p:animEffect transition="in" filter="fade">
                                      <p:cBhvr>
                                        <p:cTn id="71" dur="500"/>
                                        <p:tgtEl>
                                          <p:spTgt spid="88"/>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89"/>
                                        </p:tgtEl>
                                        <p:attrNameLst>
                                          <p:attrName>style.visibility</p:attrName>
                                        </p:attrNameLst>
                                      </p:cBhvr>
                                      <p:to>
                                        <p:strVal val="visible"/>
                                      </p:to>
                                    </p:set>
                                    <p:animEffect transition="in" filter="fade">
                                      <p:cBhvr>
                                        <p:cTn id="74" dur="500"/>
                                        <p:tgtEl>
                                          <p:spTgt spid="89"/>
                                        </p:tgtEl>
                                      </p:cBhvr>
                                    </p:animEffect>
                                  </p:childTnLst>
                                </p:cTn>
                              </p:par>
                              <p:par>
                                <p:cTn id="75" presetID="10" presetClass="entr" presetSubtype="0" fill="hold" nodeType="withEffect">
                                  <p:stCondLst>
                                    <p:cond delay="0"/>
                                  </p:stCondLst>
                                  <p:childTnLst>
                                    <p:set>
                                      <p:cBhvr>
                                        <p:cTn id="76" dur="1" fill="hold">
                                          <p:stCondLst>
                                            <p:cond delay="0"/>
                                          </p:stCondLst>
                                        </p:cTn>
                                        <p:tgtEl>
                                          <p:spTgt spid="7182"/>
                                        </p:tgtEl>
                                        <p:attrNameLst>
                                          <p:attrName>style.visibility</p:attrName>
                                        </p:attrNameLst>
                                      </p:cBhvr>
                                      <p:to>
                                        <p:strVal val="visible"/>
                                      </p:to>
                                    </p:set>
                                    <p:animEffect transition="in" filter="fade">
                                      <p:cBhvr>
                                        <p:cTn id="77" dur="500"/>
                                        <p:tgtEl>
                                          <p:spTgt spid="7182"/>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122"/>
                                        </p:tgtEl>
                                        <p:attrNameLst>
                                          <p:attrName>style.visibility</p:attrName>
                                        </p:attrNameLst>
                                      </p:cBhvr>
                                      <p:to>
                                        <p:strVal val="visible"/>
                                      </p:to>
                                    </p:set>
                                    <p:animEffect transition="in" filter="fade">
                                      <p:cBhvr>
                                        <p:cTn id="80" dur="500"/>
                                        <p:tgtEl>
                                          <p:spTgt spid="122"/>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nodeType="clickEffect">
                                  <p:stCondLst>
                                    <p:cond delay="0"/>
                                  </p:stCondLst>
                                  <p:childTnLst>
                                    <p:set>
                                      <p:cBhvr>
                                        <p:cTn id="84" dur="1" fill="hold">
                                          <p:stCondLst>
                                            <p:cond delay="0"/>
                                          </p:stCondLst>
                                        </p:cTn>
                                        <p:tgtEl>
                                          <p:spTgt spid="7176"/>
                                        </p:tgtEl>
                                        <p:attrNameLst>
                                          <p:attrName>style.visibility</p:attrName>
                                        </p:attrNameLst>
                                      </p:cBhvr>
                                      <p:to>
                                        <p:strVal val="visible"/>
                                      </p:to>
                                    </p:set>
                                    <p:animEffect transition="in" filter="fade">
                                      <p:cBhvr>
                                        <p:cTn id="85" dur="500"/>
                                        <p:tgtEl>
                                          <p:spTgt spid="7176"/>
                                        </p:tgtEl>
                                      </p:cBhvr>
                                    </p:animEffect>
                                  </p:childTnLst>
                                </p:cTn>
                              </p:par>
                              <p:par>
                                <p:cTn id="86" presetID="10" presetClass="entr" presetSubtype="0" fill="hold" nodeType="withEffect">
                                  <p:stCondLst>
                                    <p:cond delay="0"/>
                                  </p:stCondLst>
                                  <p:childTnLst>
                                    <p:set>
                                      <p:cBhvr>
                                        <p:cTn id="87" dur="1" fill="hold">
                                          <p:stCondLst>
                                            <p:cond delay="0"/>
                                          </p:stCondLst>
                                        </p:cTn>
                                        <p:tgtEl>
                                          <p:spTgt spid="7174"/>
                                        </p:tgtEl>
                                        <p:attrNameLst>
                                          <p:attrName>style.visibility</p:attrName>
                                        </p:attrNameLst>
                                      </p:cBhvr>
                                      <p:to>
                                        <p:strVal val="visible"/>
                                      </p:to>
                                    </p:set>
                                    <p:animEffect transition="in" filter="fade">
                                      <p:cBhvr>
                                        <p:cTn id="88" dur="500"/>
                                        <p:tgtEl>
                                          <p:spTgt spid="7174"/>
                                        </p:tgtEl>
                                      </p:cBhvr>
                                    </p:animEffect>
                                  </p:childTnLst>
                                </p:cTn>
                              </p:par>
                              <p:par>
                                <p:cTn id="89" presetID="10" presetClass="entr" presetSubtype="0" fill="hold" nodeType="withEffect">
                                  <p:stCondLst>
                                    <p:cond delay="0"/>
                                  </p:stCondLst>
                                  <p:childTnLst>
                                    <p:set>
                                      <p:cBhvr>
                                        <p:cTn id="90" dur="1" fill="hold">
                                          <p:stCondLst>
                                            <p:cond delay="0"/>
                                          </p:stCondLst>
                                        </p:cTn>
                                        <p:tgtEl>
                                          <p:spTgt spid="7178"/>
                                        </p:tgtEl>
                                        <p:attrNameLst>
                                          <p:attrName>style.visibility</p:attrName>
                                        </p:attrNameLst>
                                      </p:cBhvr>
                                      <p:to>
                                        <p:strVal val="visible"/>
                                      </p:to>
                                    </p:set>
                                    <p:animEffect transition="in" filter="fade">
                                      <p:cBhvr>
                                        <p:cTn id="91" dur="500"/>
                                        <p:tgtEl>
                                          <p:spTgt spid="7178"/>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7183"/>
                                        </p:tgtEl>
                                        <p:attrNameLst>
                                          <p:attrName>style.visibility</p:attrName>
                                        </p:attrNameLst>
                                      </p:cBhvr>
                                      <p:to>
                                        <p:strVal val="visible"/>
                                      </p:to>
                                    </p:set>
                                    <p:animEffect transition="in" filter="fade">
                                      <p:cBhvr>
                                        <p:cTn id="94" dur="500"/>
                                        <p:tgtEl>
                                          <p:spTgt spid="7183"/>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131"/>
                                        </p:tgtEl>
                                        <p:attrNameLst>
                                          <p:attrName>style.visibility</p:attrName>
                                        </p:attrNameLst>
                                      </p:cBhvr>
                                      <p:to>
                                        <p:strVal val="visible"/>
                                      </p:to>
                                    </p:set>
                                    <p:animEffect transition="in" filter="fade">
                                      <p:cBhvr>
                                        <p:cTn id="97" dur="500"/>
                                        <p:tgtEl>
                                          <p:spTgt spid="131"/>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132"/>
                                        </p:tgtEl>
                                        <p:attrNameLst>
                                          <p:attrName>style.visibility</p:attrName>
                                        </p:attrNameLst>
                                      </p:cBhvr>
                                      <p:to>
                                        <p:strVal val="visible"/>
                                      </p:to>
                                    </p:set>
                                    <p:animEffect transition="in" filter="fade">
                                      <p:cBhvr>
                                        <p:cTn id="100" dur="500"/>
                                        <p:tgtEl>
                                          <p:spTgt spid="132"/>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126"/>
                                        </p:tgtEl>
                                        <p:attrNameLst>
                                          <p:attrName>style.visibility</p:attrName>
                                        </p:attrNameLst>
                                      </p:cBhvr>
                                      <p:to>
                                        <p:strVal val="visible"/>
                                      </p:to>
                                    </p:set>
                                    <p:animEffect transition="in" filter="fade">
                                      <p:cBhvr>
                                        <p:cTn id="103" dur="500"/>
                                        <p:tgtEl>
                                          <p:spTgt spid="126"/>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nodeType="clickEffect">
                                  <p:stCondLst>
                                    <p:cond delay="0"/>
                                  </p:stCondLst>
                                  <p:childTnLst>
                                    <p:set>
                                      <p:cBhvr>
                                        <p:cTn id="107" dur="1" fill="hold">
                                          <p:stCondLst>
                                            <p:cond delay="0"/>
                                          </p:stCondLst>
                                        </p:cTn>
                                        <p:tgtEl>
                                          <p:spTgt spid="110"/>
                                        </p:tgtEl>
                                        <p:attrNameLst>
                                          <p:attrName>style.visibility</p:attrName>
                                        </p:attrNameLst>
                                      </p:cBhvr>
                                      <p:to>
                                        <p:strVal val="visible"/>
                                      </p:to>
                                    </p:set>
                                    <p:animEffect transition="in" filter="fade">
                                      <p:cBhvr>
                                        <p:cTn id="108" dur="500"/>
                                        <p:tgtEl>
                                          <p:spTgt spid="110"/>
                                        </p:tgtEl>
                                      </p:cBhvr>
                                    </p:animEffect>
                                  </p:childTnLst>
                                </p:cTn>
                              </p:par>
                              <p:par>
                                <p:cTn id="109" presetID="10" presetClass="entr" presetSubtype="0" fill="hold" nodeType="withEffect">
                                  <p:stCondLst>
                                    <p:cond delay="0"/>
                                  </p:stCondLst>
                                  <p:childTnLst>
                                    <p:set>
                                      <p:cBhvr>
                                        <p:cTn id="110" dur="1" fill="hold">
                                          <p:stCondLst>
                                            <p:cond delay="0"/>
                                          </p:stCondLst>
                                        </p:cTn>
                                        <p:tgtEl>
                                          <p:spTgt spid="7180"/>
                                        </p:tgtEl>
                                        <p:attrNameLst>
                                          <p:attrName>style.visibility</p:attrName>
                                        </p:attrNameLst>
                                      </p:cBhvr>
                                      <p:to>
                                        <p:strVal val="visible"/>
                                      </p:to>
                                    </p:set>
                                    <p:animEffect transition="in" filter="fade">
                                      <p:cBhvr>
                                        <p:cTn id="111" dur="500"/>
                                        <p:tgtEl>
                                          <p:spTgt spid="7180"/>
                                        </p:tgtEl>
                                      </p:cBhvr>
                                    </p:animEffect>
                                  </p:childTnLst>
                                </p:cTn>
                              </p:par>
                              <p:par>
                                <p:cTn id="112" presetID="10" presetClass="entr" presetSubtype="0" fill="hold" nodeType="withEffect">
                                  <p:stCondLst>
                                    <p:cond delay="0"/>
                                  </p:stCondLst>
                                  <p:childTnLst>
                                    <p:set>
                                      <p:cBhvr>
                                        <p:cTn id="113" dur="1" fill="hold">
                                          <p:stCondLst>
                                            <p:cond delay="0"/>
                                          </p:stCondLst>
                                        </p:cTn>
                                        <p:tgtEl>
                                          <p:spTgt spid="118"/>
                                        </p:tgtEl>
                                        <p:attrNameLst>
                                          <p:attrName>style.visibility</p:attrName>
                                        </p:attrNameLst>
                                      </p:cBhvr>
                                      <p:to>
                                        <p:strVal val="visible"/>
                                      </p:to>
                                    </p:set>
                                    <p:animEffect transition="in" filter="fade">
                                      <p:cBhvr>
                                        <p:cTn id="114" dur="500"/>
                                        <p:tgtEl>
                                          <p:spTgt spid="118"/>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127"/>
                                        </p:tgtEl>
                                        <p:attrNameLst>
                                          <p:attrName>style.visibility</p:attrName>
                                        </p:attrNameLst>
                                      </p:cBhvr>
                                      <p:to>
                                        <p:strVal val="visible"/>
                                      </p:to>
                                    </p:set>
                                    <p:animEffect transition="in" filter="fade">
                                      <p:cBhvr>
                                        <p:cTn id="117" dur="500"/>
                                        <p:tgtEl>
                                          <p:spTgt spid="127"/>
                                        </p:tgtEl>
                                      </p:cBhvr>
                                    </p:animEffect>
                                  </p:childTnLst>
                                </p:cTn>
                              </p:par>
                              <p:par>
                                <p:cTn id="118" presetID="10" presetClass="entr" presetSubtype="0" fill="hold" nodeType="withEffect">
                                  <p:stCondLst>
                                    <p:cond delay="0"/>
                                  </p:stCondLst>
                                  <p:childTnLst>
                                    <p:set>
                                      <p:cBhvr>
                                        <p:cTn id="119" dur="1" fill="hold">
                                          <p:stCondLst>
                                            <p:cond delay="0"/>
                                          </p:stCondLst>
                                        </p:cTn>
                                        <p:tgtEl>
                                          <p:spTgt spid="133"/>
                                        </p:tgtEl>
                                        <p:attrNameLst>
                                          <p:attrName>style.visibility</p:attrName>
                                        </p:attrNameLst>
                                      </p:cBhvr>
                                      <p:to>
                                        <p:strVal val="visible"/>
                                      </p:to>
                                    </p:set>
                                    <p:animEffect transition="in" filter="fade">
                                      <p:cBhvr>
                                        <p:cTn id="120" dur="500"/>
                                        <p:tgtEl>
                                          <p:spTgt spid="133"/>
                                        </p:tgtEl>
                                      </p:cBhvr>
                                    </p:animEffect>
                                  </p:childTnLst>
                                </p:cTn>
                              </p:par>
                              <p:par>
                                <p:cTn id="121" presetID="10" presetClass="entr" presetSubtype="0" fill="hold"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500"/>
                                        <p:tgtEl>
                                          <p:spTgt spid="136"/>
                                        </p:tgtEl>
                                      </p:cBhvr>
                                    </p:animEffect>
                                  </p:childTnLst>
                                </p:cTn>
                              </p:par>
                              <p:par>
                                <p:cTn id="124" presetID="10" presetClass="entr" presetSubtype="0" fill="hold" nodeType="withEffect">
                                  <p:stCondLst>
                                    <p:cond delay="0"/>
                                  </p:stCondLst>
                                  <p:childTnLst>
                                    <p:set>
                                      <p:cBhvr>
                                        <p:cTn id="125" dur="1" fill="hold">
                                          <p:stCondLst>
                                            <p:cond delay="0"/>
                                          </p:stCondLst>
                                        </p:cTn>
                                        <p:tgtEl>
                                          <p:spTgt spid="137"/>
                                        </p:tgtEl>
                                        <p:attrNameLst>
                                          <p:attrName>style.visibility</p:attrName>
                                        </p:attrNameLst>
                                      </p:cBhvr>
                                      <p:to>
                                        <p:strVal val="visible"/>
                                      </p:to>
                                    </p:set>
                                    <p:animEffect transition="in" filter="fade">
                                      <p:cBhvr>
                                        <p:cTn id="126" dur="500"/>
                                        <p:tgtEl>
                                          <p:spTgt spid="137"/>
                                        </p:tgtEl>
                                      </p:cBhvr>
                                    </p:animEffect>
                                  </p:childTnLst>
                                </p:cTn>
                              </p:par>
                              <p:par>
                                <p:cTn id="127" presetID="10" presetClass="entr" presetSubtype="0" fill="hold" nodeType="with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500"/>
                                        <p:tgtEl>
                                          <p:spTgt spid="138"/>
                                        </p:tgtEl>
                                      </p:cBhvr>
                                    </p:animEffect>
                                  </p:childTnLst>
                                </p:cTn>
                              </p:par>
                              <p:par>
                                <p:cTn id="130" presetID="10" presetClass="entr" presetSubtype="0" fill="hold" nodeType="withEffect">
                                  <p:stCondLst>
                                    <p:cond delay="0"/>
                                  </p:stCondLst>
                                  <p:childTnLst>
                                    <p:set>
                                      <p:cBhvr>
                                        <p:cTn id="131" dur="1" fill="hold">
                                          <p:stCondLst>
                                            <p:cond delay="0"/>
                                          </p:stCondLst>
                                        </p:cTn>
                                        <p:tgtEl>
                                          <p:spTgt spid="139"/>
                                        </p:tgtEl>
                                        <p:attrNameLst>
                                          <p:attrName>style.visibility</p:attrName>
                                        </p:attrNameLst>
                                      </p:cBhvr>
                                      <p:to>
                                        <p:strVal val="visible"/>
                                      </p:to>
                                    </p:set>
                                    <p:animEffect transition="in" filter="fade">
                                      <p:cBhvr>
                                        <p:cTn id="132" dur="500"/>
                                        <p:tgtEl>
                                          <p:spTgt spid="139"/>
                                        </p:tgtEl>
                                      </p:cBhvr>
                                    </p:animEffect>
                                  </p:childTnLst>
                                </p:cTn>
                              </p:par>
                              <p:par>
                                <p:cTn id="133" presetID="10" presetClass="entr" presetSubtype="0" fill="hold" nodeType="withEffect">
                                  <p:stCondLst>
                                    <p:cond delay="0"/>
                                  </p:stCondLst>
                                  <p:childTnLst>
                                    <p:set>
                                      <p:cBhvr>
                                        <p:cTn id="134" dur="1" fill="hold">
                                          <p:stCondLst>
                                            <p:cond delay="0"/>
                                          </p:stCondLst>
                                        </p:cTn>
                                        <p:tgtEl>
                                          <p:spTgt spid="140"/>
                                        </p:tgtEl>
                                        <p:attrNameLst>
                                          <p:attrName>style.visibility</p:attrName>
                                        </p:attrNameLst>
                                      </p:cBhvr>
                                      <p:to>
                                        <p:strVal val="visible"/>
                                      </p:to>
                                    </p:set>
                                    <p:animEffect transition="in" filter="fade">
                                      <p:cBhvr>
                                        <p:cTn id="135" dur="500"/>
                                        <p:tgtEl>
                                          <p:spTgt spid="140"/>
                                        </p:tgtEl>
                                      </p:cBhvr>
                                    </p:animEffect>
                                  </p:childTnLst>
                                </p:cTn>
                              </p:par>
                            </p:childTnLst>
                          </p:cTn>
                        </p:par>
                      </p:childTnLst>
                    </p:cTn>
                  </p:par>
                  <p:par>
                    <p:cTn id="136" fill="hold">
                      <p:stCondLst>
                        <p:cond delay="indefinite"/>
                      </p:stCondLst>
                      <p:childTnLst>
                        <p:par>
                          <p:cTn id="137" fill="hold">
                            <p:stCondLst>
                              <p:cond delay="0"/>
                            </p:stCondLst>
                            <p:childTnLst>
                              <p:par>
                                <p:cTn id="138" presetID="10" presetClass="entr" presetSubtype="0" fill="hold" nodeType="clickEffect">
                                  <p:stCondLst>
                                    <p:cond delay="0"/>
                                  </p:stCondLst>
                                  <p:childTnLst>
                                    <p:set>
                                      <p:cBhvr>
                                        <p:cTn id="139" dur="1" fill="hold">
                                          <p:stCondLst>
                                            <p:cond delay="0"/>
                                          </p:stCondLst>
                                        </p:cTn>
                                        <p:tgtEl>
                                          <p:spTgt spid="1026"/>
                                        </p:tgtEl>
                                        <p:attrNameLst>
                                          <p:attrName>style.visibility</p:attrName>
                                        </p:attrNameLst>
                                      </p:cBhvr>
                                      <p:to>
                                        <p:strVal val="visible"/>
                                      </p:to>
                                    </p:set>
                                    <p:animEffect transition="in" filter="fade">
                                      <p:cBhvr>
                                        <p:cTn id="140" dur="500"/>
                                        <p:tgtEl>
                                          <p:spTgt spid="1026"/>
                                        </p:tgtEl>
                                      </p:cBhvr>
                                    </p:animEffect>
                                  </p:childTnLst>
                                </p:cTn>
                              </p:par>
                              <p:par>
                                <p:cTn id="141" presetID="10" presetClass="entr" presetSubtype="0" fill="hold" grpId="0" nodeType="withEffect">
                                  <p:stCondLst>
                                    <p:cond delay="0"/>
                                  </p:stCondLst>
                                  <p:childTnLst>
                                    <p:set>
                                      <p:cBhvr>
                                        <p:cTn id="142" dur="1" fill="hold">
                                          <p:stCondLst>
                                            <p:cond delay="0"/>
                                          </p:stCondLst>
                                        </p:cTn>
                                        <p:tgtEl>
                                          <p:spTgt spid="79"/>
                                        </p:tgtEl>
                                        <p:attrNameLst>
                                          <p:attrName>style.visibility</p:attrName>
                                        </p:attrNameLst>
                                      </p:cBhvr>
                                      <p:to>
                                        <p:strVal val="visible"/>
                                      </p:to>
                                    </p:set>
                                    <p:animEffect transition="in" filter="fade">
                                      <p:cBhvr>
                                        <p:cTn id="143" dur="500"/>
                                        <p:tgtEl>
                                          <p:spTgt spid="79"/>
                                        </p:tgtEl>
                                      </p:cBhvr>
                                    </p:animEffect>
                                  </p:childTnLst>
                                </p:cTn>
                              </p:par>
                            </p:childTnLst>
                          </p:cTn>
                        </p:par>
                      </p:childTnLst>
                    </p:cTn>
                  </p:par>
                  <p:par>
                    <p:cTn id="144" fill="hold">
                      <p:stCondLst>
                        <p:cond delay="indefinite"/>
                      </p:stCondLst>
                      <p:childTnLst>
                        <p:par>
                          <p:cTn id="145" fill="hold">
                            <p:stCondLst>
                              <p:cond delay="0"/>
                            </p:stCondLst>
                            <p:childTnLst>
                              <p:par>
                                <p:cTn id="146" presetID="10" presetClass="entr" presetSubtype="0" fill="hold" nodeType="clickEffect">
                                  <p:stCondLst>
                                    <p:cond delay="0"/>
                                  </p:stCondLst>
                                  <p:childTnLst>
                                    <p:set>
                                      <p:cBhvr>
                                        <p:cTn id="147" dur="1" fill="hold">
                                          <p:stCondLst>
                                            <p:cond delay="0"/>
                                          </p:stCondLst>
                                        </p:cTn>
                                        <p:tgtEl>
                                          <p:spTgt spid="166"/>
                                        </p:tgtEl>
                                        <p:attrNameLst>
                                          <p:attrName>style.visibility</p:attrName>
                                        </p:attrNameLst>
                                      </p:cBhvr>
                                      <p:to>
                                        <p:strVal val="visible"/>
                                      </p:to>
                                    </p:set>
                                    <p:animEffect transition="in" filter="fade">
                                      <p:cBhvr>
                                        <p:cTn id="148" dur="500"/>
                                        <p:tgtEl>
                                          <p:spTgt spid="1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79" grpId="0"/>
      <p:bldP spid="30" grpId="0" animBg="1"/>
      <p:bldP spid="83" grpId="0" animBg="1"/>
      <p:bldP spid="84" grpId="0" animBg="1"/>
      <p:bldP spid="85" grpId="0" animBg="1"/>
      <p:bldP spid="86" grpId="0" animBg="1"/>
      <p:bldP spid="87" grpId="0" animBg="1"/>
      <p:bldP spid="88" grpId="0" animBg="1"/>
      <p:bldP spid="89" grpId="0" animBg="1"/>
      <p:bldP spid="122" grpId="0"/>
      <p:bldP spid="126" grpId="0"/>
      <p:bldP spid="127" grpId="0"/>
      <p:bldP spid="7183" grpId="0" animBg="1"/>
      <p:bldP spid="131" grpId="0" animBg="1"/>
      <p:bldP spid="13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p:cNvSpPr/>
          <p:nvPr/>
        </p:nvSpPr>
        <p:spPr bwMode="auto">
          <a:xfrm>
            <a:off x="52357" y="1447800"/>
            <a:ext cx="4323197" cy="5410200"/>
          </a:xfrm>
          <a:prstGeom prst="rect">
            <a:avLst/>
          </a:prstGeom>
          <a:solidFill>
            <a:schemeClr val="accent1">
              <a:alpha val="2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FFFFFF"/>
              </a:solidFill>
            </a:endParaRPr>
          </a:p>
        </p:txBody>
      </p:sp>
      <p:sp>
        <p:nvSpPr>
          <p:cNvPr id="54" name="Rectangle 53"/>
          <p:cNvSpPr/>
          <p:nvPr/>
        </p:nvSpPr>
        <p:spPr bwMode="auto">
          <a:xfrm>
            <a:off x="6324600" y="1447799"/>
            <a:ext cx="2819400" cy="1669112"/>
          </a:xfrm>
          <a:prstGeom prst="rect">
            <a:avLst/>
          </a:prstGeom>
          <a:solidFill>
            <a:srgbClr val="0070C0">
              <a:alpha val="2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FFFFFF"/>
              </a:solidFill>
            </a:endParaRPr>
          </a:p>
        </p:txBody>
      </p:sp>
      <p:sp>
        <p:nvSpPr>
          <p:cNvPr id="102" name="Rectangle 101"/>
          <p:cNvSpPr/>
          <p:nvPr/>
        </p:nvSpPr>
        <p:spPr bwMode="auto">
          <a:xfrm>
            <a:off x="4375554" y="1447800"/>
            <a:ext cx="609600" cy="5410200"/>
          </a:xfrm>
          <a:prstGeom prst="rect">
            <a:avLst/>
          </a:prstGeom>
          <a:solidFill>
            <a:schemeClr val="accent1">
              <a:alpha val="2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FFFFFF"/>
              </a:solidFill>
            </a:endParaRPr>
          </a:p>
        </p:txBody>
      </p:sp>
      <p:sp>
        <p:nvSpPr>
          <p:cNvPr id="80" name="Rectangle 79"/>
          <p:cNvSpPr/>
          <p:nvPr/>
        </p:nvSpPr>
        <p:spPr bwMode="auto">
          <a:xfrm>
            <a:off x="6324600" y="3270490"/>
            <a:ext cx="2819400" cy="875725"/>
          </a:xfrm>
          <a:prstGeom prst="rect">
            <a:avLst/>
          </a:prstGeom>
          <a:solidFill>
            <a:schemeClr val="accent6">
              <a:alpha val="2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FFFFFF"/>
              </a:solidFill>
            </a:endParaRPr>
          </a:p>
        </p:txBody>
      </p:sp>
      <p:pic>
        <p:nvPicPr>
          <p:cNvPr id="307202"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50307" y="1524000"/>
            <a:ext cx="574610" cy="766147"/>
          </a:xfrm>
          <a:prstGeom prst="rect">
            <a:avLst/>
          </a:prstGeom>
          <a:noFill/>
        </p:spPr>
      </p:pic>
      <p:sp>
        <p:nvSpPr>
          <p:cNvPr id="42" name="TextBox 41"/>
          <p:cNvSpPr txBox="1"/>
          <p:nvPr/>
        </p:nvSpPr>
        <p:spPr>
          <a:xfrm>
            <a:off x="147099" y="2286000"/>
            <a:ext cx="603726" cy="461665"/>
          </a:xfrm>
          <a:prstGeom prst="rect">
            <a:avLst/>
          </a:prstGeom>
          <a:noFill/>
        </p:spPr>
        <p:txBody>
          <a:bodyPr wrap="none" rtlCol="0">
            <a:spAutoFit/>
          </a:bodyPr>
          <a:lstStyle/>
          <a:p>
            <a:pPr algn="ctr"/>
            <a:r>
              <a:rPr lang="en-US" sz="1200" dirty="0" smtClean="0">
                <a:solidFill>
                  <a:srgbClr val="FFFFFF"/>
                </a:solidFill>
              </a:rPr>
              <a:t>Alex</a:t>
            </a:r>
            <a:br>
              <a:rPr lang="en-US" sz="1200" dirty="0" smtClean="0">
                <a:solidFill>
                  <a:srgbClr val="FFFFFF"/>
                </a:solidFill>
              </a:rPr>
            </a:br>
            <a:r>
              <a:rPr lang="en-US" sz="1200" dirty="0" err="1" smtClean="0">
                <a:solidFill>
                  <a:srgbClr val="FFFFFF"/>
                </a:solidFill>
              </a:rPr>
              <a:t>Kostic</a:t>
            </a:r>
            <a:endParaRPr lang="en-US" sz="1200" dirty="0" smtClean="0">
              <a:solidFill>
                <a:srgbClr val="FFFFFF"/>
              </a:solidFill>
            </a:endParaRPr>
          </a:p>
        </p:txBody>
      </p:sp>
      <p:pic>
        <p:nvPicPr>
          <p:cNvPr id="307201" name="Picture 1" descr="C:\Users\eblis\Documents\My Dropbox\working\berkeley_08-06-10\people_files\lwaldron.jpg"/>
          <p:cNvPicPr>
            <a:picLocks noChangeAspect="1" noChangeArrowheads="1"/>
          </p:cNvPicPr>
          <p:nvPr/>
        </p:nvPicPr>
        <p:blipFill>
          <a:blip r:embed="rId4" cstate="print"/>
          <a:srcRect/>
          <a:stretch>
            <a:fillRect/>
          </a:stretch>
        </p:blipFill>
        <p:spPr bwMode="auto">
          <a:xfrm>
            <a:off x="963320" y="1524000"/>
            <a:ext cx="581723" cy="782094"/>
          </a:xfrm>
          <a:prstGeom prst="rect">
            <a:avLst/>
          </a:prstGeom>
          <a:noFill/>
        </p:spPr>
      </p:pic>
      <p:sp>
        <p:nvSpPr>
          <p:cNvPr id="46" name="TextBox 45"/>
          <p:cNvSpPr txBox="1"/>
          <p:nvPr/>
        </p:nvSpPr>
        <p:spPr>
          <a:xfrm>
            <a:off x="878311" y="2286000"/>
            <a:ext cx="751979" cy="461665"/>
          </a:xfrm>
          <a:prstGeom prst="rect">
            <a:avLst/>
          </a:prstGeom>
          <a:noFill/>
        </p:spPr>
        <p:txBody>
          <a:bodyPr wrap="none" rtlCol="0">
            <a:spAutoFit/>
          </a:bodyPr>
          <a:lstStyle/>
          <a:p>
            <a:pPr algn="ctr"/>
            <a:r>
              <a:rPr lang="en-US" sz="1200" dirty="0" smtClean="0">
                <a:solidFill>
                  <a:srgbClr val="FFFFFF"/>
                </a:solidFill>
              </a:rPr>
              <a:t>Levi</a:t>
            </a:r>
            <a:br>
              <a:rPr lang="en-US" sz="1200" dirty="0" smtClean="0">
                <a:solidFill>
                  <a:srgbClr val="FFFFFF"/>
                </a:solidFill>
              </a:rPr>
            </a:br>
            <a:r>
              <a:rPr lang="en-US" sz="1200" dirty="0" smtClean="0">
                <a:solidFill>
                  <a:srgbClr val="FFFFFF"/>
                </a:solidFill>
              </a:rPr>
              <a:t>Waldron</a:t>
            </a:r>
          </a:p>
        </p:txBody>
      </p:sp>
      <p:sp>
        <p:nvSpPr>
          <p:cNvPr id="81" name="TextBox 80"/>
          <p:cNvSpPr txBox="1"/>
          <p:nvPr/>
        </p:nvSpPr>
        <p:spPr>
          <a:xfrm>
            <a:off x="6338310" y="1447800"/>
            <a:ext cx="2499527" cy="307777"/>
          </a:xfrm>
          <a:prstGeom prst="rect">
            <a:avLst/>
          </a:prstGeom>
          <a:noFill/>
        </p:spPr>
        <p:txBody>
          <a:bodyPr wrap="none" rtlCol="0">
            <a:spAutoFit/>
          </a:bodyPr>
          <a:lstStyle/>
          <a:p>
            <a:r>
              <a:rPr lang="en-US" sz="1400" u="sng" dirty="0" smtClean="0">
                <a:solidFill>
                  <a:srgbClr val="FFFFFF"/>
                </a:solidFill>
              </a:rPr>
              <a:t>Human Microbiome Project 2</a:t>
            </a:r>
          </a:p>
        </p:txBody>
      </p:sp>
      <p:sp>
        <p:nvSpPr>
          <p:cNvPr id="83" name="TextBox 82"/>
          <p:cNvSpPr txBox="1"/>
          <p:nvPr/>
        </p:nvSpPr>
        <p:spPr>
          <a:xfrm>
            <a:off x="6338310" y="1676400"/>
            <a:ext cx="1459504" cy="1200329"/>
          </a:xfrm>
          <a:prstGeom prst="rect">
            <a:avLst/>
          </a:prstGeom>
          <a:noFill/>
        </p:spPr>
        <p:txBody>
          <a:bodyPr wrap="none" rtlCol="0">
            <a:spAutoFit/>
          </a:bodyPr>
          <a:lstStyle/>
          <a:p>
            <a:r>
              <a:rPr lang="en-US" sz="1200" dirty="0" err="1" smtClean="0">
                <a:solidFill>
                  <a:srgbClr val="FFFFFF"/>
                </a:solidFill>
              </a:rPr>
              <a:t>Lita</a:t>
            </a:r>
            <a:r>
              <a:rPr lang="en-US" sz="1200" dirty="0" smtClean="0">
                <a:solidFill>
                  <a:srgbClr val="FFFFFF"/>
                </a:solidFill>
              </a:rPr>
              <a:t> Procter</a:t>
            </a:r>
          </a:p>
          <a:p>
            <a:r>
              <a:rPr lang="en-US" sz="1200" dirty="0" smtClean="0">
                <a:solidFill>
                  <a:srgbClr val="FFFFFF"/>
                </a:solidFill>
              </a:rPr>
              <a:t>Jon Braun</a:t>
            </a:r>
          </a:p>
          <a:p>
            <a:r>
              <a:rPr lang="en-US" sz="1200" dirty="0" smtClean="0">
                <a:solidFill>
                  <a:srgbClr val="FFFFFF"/>
                </a:solidFill>
              </a:rPr>
              <a:t>Dermot McGovern</a:t>
            </a:r>
          </a:p>
          <a:p>
            <a:r>
              <a:rPr lang="en-US" sz="1200" dirty="0" err="1" smtClean="0">
                <a:solidFill>
                  <a:srgbClr val="FFFFFF"/>
                </a:solidFill>
              </a:rPr>
              <a:t>Subra</a:t>
            </a:r>
            <a:r>
              <a:rPr lang="en-US" sz="1200" dirty="0" smtClean="0">
                <a:solidFill>
                  <a:srgbClr val="FFFFFF"/>
                </a:solidFill>
              </a:rPr>
              <a:t> </a:t>
            </a:r>
            <a:r>
              <a:rPr lang="en-US" sz="1200" dirty="0" err="1" smtClean="0">
                <a:solidFill>
                  <a:srgbClr val="FFFFFF"/>
                </a:solidFill>
              </a:rPr>
              <a:t>Kugathasan</a:t>
            </a:r>
            <a:endParaRPr lang="en-US" sz="1200" dirty="0" smtClean="0">
              <a:solidFill>
                <a:srgbClr val="FFFFFF"/>
              </a:solidFill>
            </a:endParaRPr>
          </a:p>
          <a:p>
            <a:r>
              <a:rPr lang="en-US" sz="1200" dirty="0" smtClean="0">
                <a:solidFill>
                  <a:srgbClr val="FFFFFF"/>
                </a:solidFill>
              </a:rPr>
              <a:t>Ted Denson</a:t>
            </a:r>
          </a:p>
          <a:p>
            <a:r>
              <a:rPr lang="en-US" sz="1200" dirty="0" smtClean="0">
                <a:solidFill>
                  <a:srgbClr val="FFFFFF"/>
                </a:solidFill>
              </a:rPr>
              <a:t>Janet Jansson</a:t>
            </a:r>
          </a:p>
        </p:txBody>
      </p:sp>
      <p:grpSp>
        <p:nvGrpSpPr>
          <p:cNvPr id="13" name="Group 12"/>
          <p:cNvGrpSpPr/>
          <p:nvPr/>
        </p:nvGrpSpPr>
        <p:grpSpPr>
          <a:xfrm>
            <a:off x="5109585" y="1524000"/>
            <a:ext cx="1292968" cy="2410599"/>
            <a:chOff x="5307732" y="1524000"/>
            <a:chExt cx="1292968" cy="2410599"/>
          </a:xfrm>
        </p:grpSpPr>
        <p:sp>
          <p:nvSpPr>
            <p:cNvPr id="67" name="TextBox 66"/>
            <p:cNvSpPr txBox="1"/>
            <p:nvPr/>
          </p:nvSpPr>
          <p:spPr>
            <a:xfrm>
              <a:off x="5415460" y="3657600"/>
              <a:ext cx="1185240" cy="276999"/>
            </a:xfrm>
            <a:prstGeom prst="rect">
              <a:avLst/>
            </a:prstGeom>
            <a:noFill/>
          </p:spPr>
          <p:txBody>
            <a:bodyPr wrap="none" rtlCol="0">
              <a:spAutoFit/>
            </a:bodyPr>
            <a:lstStyle/>
            <a:p>
              <a:pPr algn="ctr"/>
              <a:r>
                <a:rPr lang="en-US" sz="1200" u="sng" dirty="0" err="1" smtClean="0">
                  <a:solidFill>
                    <a:srgbClr val="FFFFFF"/>
                  </a:solidFill>
                </a:rPr>
                <a:t>Ramnik</a:t>
              </a:r>
              <a:r>
                <a:rPr lang="en-US" sz="1200" u="sng" dirty="0" smtClean="0">
                  <a:solidFill>
                    <a:srgbClr val="FFFFFF"/>
                  </a:solidFill>
                </a:rPr>
                <a:t> Xavier</a:t>
              </a:r>
            </a:p>
          </p:txBody>
        </p:sp>
        <p:pic>
          <p:nvPicPr>
            <p:cNvPr id="56" name="Picture 5" descr="C:\Users\eblis\Desktop\Mgh_crest.gif"/>
            <p:cNvPicPr>
              <a:picLocks noChangeAspect="1" noChangeArrowheads="1"/>
            </p:cNvPicPr>
            <p:nvPr/>
          </p:nvPicPr>
          <p:blipFill>
            <a:blip r:embed="rId5" cstate="print"/>
            <a:srcRect/>
            <a:stretch>
              <a:fillRect/>
            </a:stretch>
          </p:blipFill>
          <p:spPr bwMode="auto">
            <a:xfrm>
              <a:off x="5307788" y="3507509"/>
              <a:ext cx="228544" cy="266700"/>
            </a:xfrm>
            <a:prstGeom prst="rect">
              <a:avLst/>
            </a:prstGeom>
            <a:noFill/>
          </p:spPr>
        </p:pic>
        <p:pic>
          <p:nvPicPr>
            <p:cNvPr id="69" name="Picture 1"/>
            <p:cNvPicPr>
              <a:picLocks noChangeAspect="1" noChangeArrowheads="1"/>
            </p:cNvPicPr>
            <p:nvPr/>
          </p:nvPicPr>
          <p:blipFill rotWithShape="1">
            <a:blip r:embed="rId6" cstate="print"/>
            <a:srcRect l="13333" t="1" r="13333" b="6167"/>
            <a:stretch/>
          </p:blipFill>
          <p:spPr bwMode="auto">
            <a:xfrm>
              <a:off x="5709972" y="2895600"/>
              <a:ext cx="592640" cy="787472"/>
            </a:xfrm>
            <a:prstGeom prst="rect">
              <a:avLst/>
            </a:prstGeom>
            <a:noFill/>
            <a:ln w="9525">
              <a:noFill/>
              <a:miter lim="800000"/>
              <a:headEnd/>
              <a:tailEnd/>
            </a:ln>
          </p:spPr>
        </p:pic>
        <p:pic>
          <p:nvPicPr>
            <p:cNvPr id="88" name="Picture 9"/>
            <p:cNvPicPr>
              <a:picLocks noChangeAspect="1" noChangeArrowheads="1"/>
            </p:cNvPicPr>
            <p:nvPr/>
          </p:nvPicPr>
          <p:blipFill>
            <a:blip r:embed="rId7" cstate="print"/>
            <a:srcRect l="21136" r="20062" b="22954"/>
            <a:stretch>
              <a:fillRect/>
            </a:stretch>
          </p:blipFill>
          <p:spPr bwMode="auto">
            <a:xfrm>
              <a:off x="5702786" y="1524000"/>
              <a:ext cx="599826" cy="812668"/>
            </a:xfrm>
            <a:prstGeom prst="rect">
              <a:avLst/>
            </a:prstGeom>
            <a:noFill/>
            <a:ln w="12700" cap="flat">
              <a:noFill/>
              <a:miter lim="800000"/>
              <a:headEnd/>
              <a:tailEnd/>
            </a:ln>
          </p:spPr>
        </p:pic>
        <p:pic>
          <p:nvPicPr>
            <p:cNvPr id="78" name="Picture 1" descr="C:\Documents and Settings\chuttenh\My Documents\My Dropbox\hg\share\logos\broad.jpg"/>
            <p:cNvPicPr>
              <a:picLocks noChangeAspect="1" noChangeArrowheads="1"/>
            </p:cNvPicPr>
            <p:nvPr/>
          </p:nvPicPr>
          <p:blipFill>
            <a:blip r:embed="rId8" cstate="print"/>
            <a:srcRect r="76223" b="-9543"/>
            <a:stretch>
              <a:fillRect/>
            </a:stretch>
          </p:blipFill>
          <p:spPr bwMode="auto">
            <a:xfrm>
              <a:off x="5307732" y="2333509"/>
              <a:ext cx="228600" cy="264524"/>
            </a:xfrm>
            <a:prstGeom prst="rect">
              <a:avLst/>
            </a:prstGeom>
            <a:noFill/>
          </p:spPr>
        </p:pic>
        <p:sp>
          <p:nvSpPr>
            <p:cNvPr id="79" name="TextBox 78"/>
            <p:cNvSpPr txBox="1"/>
            <p:nvPr/>
          </p:nvSpPr>
          <p:spPr>
            <a:xfrm>
              <a:off x="5504040" y="2362200"/>
              <a:ext cx="996938" cy="276999"/>
            </a:xfrm>
            <a:prstGeom prst="rect">
              <a:avLst/>
            </a:prstGeom>
            <a:noFill/>
          </p:spPr>
          <p:txBody>
            <a:bodyPr wrap="none" rtlCol="0">
              <a:spAutoFit/>
            </a:bodyPr>
            <a:lstStyle/>
            <a:p>
              <a:pPr algn="ctr"/>
              <a:r>
                <a:rPr lang="en-US" sz="1200" u="sng" dirty="0" smtClean="0">
                  <a:solidFill>
                    <a:srgbClr val="FFFFFF"/>
                  </a:solidFill>
                </a:rPr>
                <a:t>Dirk </a:t>
              </a:r>
              <a:r>
                <a:rPr lang="en-US" sz="1200" u="sng" dirty="0" err="1" smtClean="0">
                  <a:solidFill>
                    <a:srgbClr val="FFFFFF"/>
                  </a:solidFill>
                </a:rPr>
                <a:t>Gevers</a:t>
              </a:r>
              <a:endParaRPr lang="en-US" sz="1200" u="sng" dirty="0" smtClean="0">
                <a:solidFill>
                  <a:srgbClr val="FFFFFF"/>
                </a:solidFill>
              </a:endParaRPr>
            </a:p>
          </p:txBody>
        </p:sp>
      </p:grpSp>
      <p:pic>
        <p:nvPicPr>
          <p:cNvPr id="449537" name="Picture 1" descr="C:\Documents and Settings\chuttenh\My Documents\My Dropbox\hg\share\logos\broad.jpg"/>
          <p:cNvPicPr>
            <a:picLocks noChangeAspect="1" noChangeArrowheads="1"/>
          </p:cNvPicPr>
          <p:nvPr/>
        </p:nvPicPr>
        <p:blipFill>
          <a:blip r:embed="rId8" cstate="print"/>
          <a:srcRect/>
          <a:stretch>
            <a:fillRect/>
          </a:stretch>
        </p:blipFill>
        <p:spPr bwMode="auto">
          <a:xfrm>
            <a:off x="7914332" y="2721880"/>
            <a:ext cx="1121664" cy="281724"/>
          </a:xfrm>
          <a:prstGeom prst="rect">
            <a:avLst/>
          </a:prstGeom>
          <a:noFill/>
          <a:ln w="25400">
            <a:solidFill>
              <a:schemeClr val="tx1"/>
            </a:solidFill>
            <a:miter lim="800000"/>
          </a:ln>
        </p:spPr>
      </p:pic>
      <p:sp>
        <p:nvSpPr>
          <p:cNvPr id="55" name="TextBox 54"/>
          <p:cNvSpPr txBox="1"/>
          <p:nvPr/>
        </p:nvSpPr>
        <p:spPr>
          <a:xfrm>
            <a:off x="6333481" y="3492275"/>
            <a:ext cx="1382335" cy="646331"/>
          </a:xfrm>
          <a:prstGeom prst="rect">
            <a:avLst/>
          </a:prstGeom>
          <a:noFill/>
        </p:spPr>
        <p:txBody>
          <a:bodyPr wrap="none" rtlCol="0">
            <a:spAutoFit/>
          </a:bodyPr>
          <a:lstStyle/>
          <a:p>
            <a:r>
              <a:rPr lang="en-US" sz="1200" dirty="0" smtClean="0">
                <a:solidFill>
                  <a:srgbClr val="FFFFFF"/>
                </a:solidFill>
              </a:rPr>
              <a:t>Jane Peterson</a:t>
            </a:r>
          </a:p>
          <a:p>
            <a:r>
              <a:rPr lang="en-US" sz="1200" dirty="0" smtClean="0">
                <a:solidFill>
                  <a:srgbClr val="FFFFFF"/>
                </a:solidFill>
              </a:rPr>
              <a:t>Sarah Highlander</a:t>
            </a:r>
          </a:p>
          <a:p>
            <a:r>
              <a:rPr lang="en-US" sz="1200" dirty="0" smtClean="0">
                <a:solidFill>
                  <a:srgbClr val="FFFFFF"/>
                </a:solidFill>
              </a:rPr>
              <a:t>Barbara </a:t>
            </a:r>
            <a:r>
              <a:rPr lang="en-US" sz="1200" dirty="0" err="1" smtClean="0">
                <a:solidFill>
                  <a:srgbClr val="FFFFFF"/>
                </a:solidFill>
              </a:rPr>
              <a:t>Methe</a:t>
            </a:r>
            <a:endParaRPr lang="en-US" sz="1200" dirty="0" smtClean="0">
              <a:solidFill>
                <a:srgbClr val="FFFFFF"/>
              </a:solidFill>
            </a:endParaRPr>
          </a:p>
        </p:txBody>
      </p:sp>
      <p:sp>
        <p:nvSpPr>
          <p:cNvPr id="73" name="TextBox 72"/>
          <p:cNvSpPr txBox="1"/>
          <p:nvPr/>
        </p:nvSpPr>
        <p:spPr>
          <a:xfrm>
            <a:off x="2590800" y="1143000"/>
            <a:ext cx="3442649" cy="246221"/>
          </a:xfrm>
          <a:prstGeom prst="rect">
            <a:avLst/>
          </a:prstGeom>
          <a:noFill/>
        </p:spPr>
        <p:txBody>
          <a:bodyPr wrap="none" lIns="0" tIns="0" rIns="0" bIns="0" rtlCol="0">
            <a:spAutoFit/>
          </a:bodyPr>
          <a:lstStyle/>
          <a:p>
            <a:pPr algn="ctr">
              <a:spcAft>
                <a:spcPts val="0"/>
              </a:spcAft>
            </a:pPr>
            <a:r>
              <a:rPr lang="en-US" sz="1600" b="1" dirty="0" smtClean="0">
                <a:solidFill>
                  <a:srgbClr val="C82020"/>
                </a:solidFill>
              </a:rPr>
              <a:t>http://huttenhower.sph.harvard.edu</a:t>
            </a:r>
            <a:endParaRPr lang="en-US" sz="1600" b="1" dirty="0">
              <a:solidFill>
                <a:srgbClr val="C82020"/>
              </a:solidFill>
            </a:endParaRPr>
          </a:p>
        </p:txBody>
      </p:sp>
      <p:sp>
        <p:nvSpPr>
          <p:cNvPr id="90" name="TextBox 89"/>
          <p:cNvSpPr txBox="1"/>
          <p:nvPr/>
        </p:nvSpPr>
        <p:spPr>
          <a:xfrm>
            <a:off x="49505" y="3621275"/>
            <a:ext cx="797664" cy="461665"/>
          </a:xfrm>
          <a:prstGeom prst="rect">
            <a:avLst/>
          </a:prstGeom>
          <a:noFill/>
        </p:spPr>
        <p:txBody>
          <a:bodyPr wrap="none" rtlCol="0">
            <a:spAutoFit/>
          </a:bodyPr>
          <a:lstStyle/>
          <a:p>
            <a:pPr algn="ctr"/>
            <a:r>
              <a:rPr lang="en-US" sz="1200" dirty="0" smtClean="0">
                <a:solidFill>
                  <a:srgbClr val="FFFFFF"/>
                </a:solidFill>
              </a:rPr>
              <a:t>George</a:t>
            </a:r>
            <a:br>
              <a:rPr lang="en-US" sz="1200" dirty="0" smtClean="0">
                <a:solidFill>
                  <a:srgbClr val="FFFFFF"/>
                </a:solidFill>
              </a:rPr>
            </a:br>
            <a:r>
              <a:rPr lang="en-US" sz="1200" dirty="0" err="1" smtClean="0">
                <a:solidFill>
                  <a:srgbClr val="FFFFFF"/>
                </a:solidFill>
              </a:rPr>
              <a:t>Weingart</a:t>
            </a:r>
            <a:endParaRPr lang="en-US" sz="1200" dirty="0" smtClean="0">
              <a:solidFill>
                <a:srgbClr val="FFFFFF"/>
              </a:solidFill>
            </a:endParaRPr>
          </a:p>
        </p:txBody>
      </p:sp>
      <p:sp>
        <p:nvSpPr>
          <p:cNvPr id="93" name="TextBox 92"/>
          <p:cNvSpPr txBox="1"/>
          <p:nvPr/>
        </p:nvSpPr>
        <p:spPr>
          <a:xfrm>
            <a:off x="2614291" y="2286000"/>
            <a:ext cx="580808" cy="461665"/>
          </a:xfrm>
          <a:prstGeom prst="rect">
            <a:avLst/>
          </a:prstGeom>
          <a:noFill/>
        </p:spPr>
        <p:txBody>
          <a:bodyPr wrap="none" rtlCol="0">
            <a:spAutoFit/>
          </a:bodyPr>
          <a:lstStyle/>
          <a:p>
            <a:pPr algn="ctr"/>
            <a:r>
              <a:rPr lang="en-US" sz="1200" dirty="0" smtClean="0">
                <a:solidFill>
                  <a:srgbClr val="FFFFFF"/>
                </a:solidFill>
              </a:rPr>
              <a:t>Tim</a:t>
            </a:r>
            <a:br>
              <a:rPr lang="en-US" sz="1200" dirty="0" smtClean="0">
                <a:solidFill>
                  <a:srgbClr val="FFFFFF"/>
                </a:solidFill>
              </a:rPr>
            </a:br>
            <a:r>
              <a:rPr lang="en-US" sz="1200" dirty="0" smtClean="0">
                <a:solidFill>
                  <a:srgbClr val="FFFFFF"/>
                </a:solidFill>
              </a:rPr>
              <a:t>Tickle</a:t>
            </a:r>
          </a:p>
        </p:txBody>
      </p:sp>
      <p:sp>
        <p:nvSpPr>
          <p:cNvPr id="99" name="TextBox 98"/>
          <p:cNvSpPr txBox="1"/>
          <p:nvPr/>
        </p:nvSpPr>
        <p:spPr>
          <a:xfrm>
            <a:off x="1726656" y="2286000"/>
            <a:ext cx="706443" cy="461665"/>
          </a:xfrm>
          <a:prstGeom prst="rect">
            <a:avLst/>
          </a:prstGeom>
          <a:noFill/>
        </p:spPr>
        <p:txBody>
          <a:bodyPr wrap="none" rtlCol="0">
            <a:spAutoFit/>
          </a:bodyPr>
          <a:lstStyle/>
          <a:p>
            <a:pPr algn="ctr"/>
            <a:r>
              <a:rPr lang="en-US" sz="1200" dirty="0" err="1" smtClean="0">
                <a:solidFill>
                  <a:srgbClr val="FFFFFF"/>
                </a:solidFill>
              </a:rPr>
              <a:t>Xochitl</a:t>
            </a:r>
            <a:r>
              <a:rPr lang="en-US" sz="1200" dirty="0">
                <a:solidFill>
                  <a:srgbClr val="FFFFFF"/>
                </a:solidFill>
              </a:rPr>
              <a:t/>
            </a:r>
            <a:br>
              <a:rPr lang="en-US" sz="1200" dirty="0">
                <a:solidFill>
                  <a:srgbClr val="FFFFFF"/>
                </a:solidFill>
              </a:rPr>
            </a:br>
            <a:r>
              <a:rPr lang="en-US" sz="1200" dirty="0" smtClean="0">
                <a:solidFill>
                  <a:srgbClr val="FFFFFF"/>
                </a:solidFill>
              </a:rPr>
              <a:t>Morgan</a:t>
            </a:r>
          </a:p>
        </p:txBody>
      </p:sp>
      <p:pic>
        <p:nvPicPr>
          <p:cNvPr id="61" name="Picture 2" descr="C:\Users\eblis\Desktop\TimothyTickle.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603574" y="1523999"/>
            <a:ext cx="581722" cy="77490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Daniela Boernigen"/>
          <p:cNvPicPr>
            <a:picLocks noChangeAspect="1" noChangeArrowheads="1"/>
          </p:cNvPicPr>
          <p:nvPr/>
        </p:nvPicPr>
        <p:blipFill>
          <a:blip r:embed="rId10" cstate="print"/>
          <a:srcRect/>
          <a:stretch>
            <a:fillRect/>
          </a:stretch>
        </p:blipFill>
        <p:spPr bwMode="auto">
          <a:xfrm>
            <a:off x="3423699" y="1524000"/>
            <a:ext cx="581723" cy="777569"/>
          </a:xfrm>
          <a:prstGeom prst="rect">
            <a:avLst/>
          </a:prstGeom>
          <a:noFill/>
        </p:spPr>
      </p:pic>
      <p:sp>
        <p:nvSpPr>
          <p:cNvPr id="60" name="TextBox 59"/>
          <p:cNvSpPr txBox="1"/>
          <p:nvPr/>
        </p:nvSpPr>
        <p:spPr>
          <a:xfrm>
            <a:off x="3286693" y="2286000"/>
            <a:ext cx="886255" cy="461665"/>
          </a:xfrm>
          <a:prstGeom prst="rect">
            <a:avLst/>
          </a:prstGeom>
          <a:noFill/>
        </p:spPr>
        <p:txBody>
          <a:bodyPr wrap="none" rtlCol="0">
            <a:spAutoFit/>
          </a:bodyPr>
          <a:lstStyle/>
          <a:p>
            <a:pPr algn="ctr"/>
            <a:r>
              <a:rPr lang="en-US" sz="1200" dirty="0" smtClean="0">
                <a:solidFill>
                  <a:srgbClr val="FFFFFF"/>
                </a:solidFill>
              </a:rPr>
              <a:t>Daniela</a:t>
            </a:r>
            <a:br>
              <a:rPr lang="en-US" sz="1200" dirty="0" smtClean="0">
                <a:solidFill>
                  <a:srgbClr val="FFFFFF"/>
                </a:solidFill>
              </a:rPr>
            </a:br>
            <a:r>
              <a:rPr lang="en-US" sz="1200" dirty="0" err="1" smtClean="0">
                <a:solidFill>
                  <a:srgbClr val="FFFFFF"/>
                </a:solidFill>
              </a:rPr>
              <a:t>Boernigen</a:t>
            </a:r>
            <a:endParaRPr lang="en-US" sz="1200" dirty="0" smtClean="0">
              <a:solidFill>
                <a:srgbClr val="FFFFFF"/>
              </a:solidFill>
            </a:endParaRPr>
          </a:p>
        </p:txBody>
      </p:sp>
      <p:sp>
        <p:nvSpPr>
          <p:cNvPr id="74" name="TextBox 73"/>
          <p:cNvSpPr txBox="1"/>
          <p:nvPr/>
        </p:nvSpPr>
        <p:spPr>
          <a:xfrm>
            <a:off x="840034" y="3621275"/>
            <a:ext cx="825867" cy="461665"/>
          </a:xfrm>
          <a:prstGeom prst="rect">
            <a:avLst/>
          </a:prstGeom>
          <a:noFill/>
        </p:spPr>
        <p:txBody>
          <a:bodyPr wrap="none" rtlCol="0">
            <a:spAutoFit/>
          </a:bodyPr>
          <a:lstStyle/>
          <a:p>
            <a:pPr algn="ctr"/>
            <a:r>
              <a:rPr lang="en-US" sz="1200" spc="-50" dirty="0" smtClean="0">
                <a:solidFill>
                  <a:srgbClr val="FFFFFF"/>
                </a:solidFill>
              </a:rPr>
              <a:t>Emma</a:t>
            </a:r>
            <a:br>
              <a:rPr lang="en-US" sz="1200" spc="-50" dirty="0" smtClean="0">
                <a:solidFill>
                  <a:srgbClr val="FFFFFF"/>
                </a:solidFill>
              </a:rPr>
            </a:br>
            <a:r>
              <a:rPr lang="en-US" sz="1200" spc="-50" dirty="0" err="1" smtClean="0">
                <a:solidFill>
                  <a:srgbClr val="FFFFFF"/>
                </a:solidFill>
              </a:rPr>
              <a:t>Schwager</a:t>
            </a:r>
            <a:endParaRPr lang="en-US" sz="1200" spc="-50" dirty="0" smtClean="0">
              <a:solidFill>
                <a:srgbClr val="FFFFFF"/>
              </a:solidFill>
            </a:endParaRPr>
          </a:p>
        </p:txBody>
      </p:sp>
      <p:sp>
        <p:nvSpPr>
          <p:cNvPr id="75" name="TextBox 74"/>
          <p:cNvSpPr txBox="1"/>
          <p:nvPr/>
        </p:nvSpPr>
        <p:spPr>
          <a:xfrm>
            <a:off x="862164" y="4953000"/>
            <a:ext cx="808935" cy="461665"/>
          </a:xfrm>
          <a:prstGeom prst="rect">
            <a:avLst/>
          </a:prstGeom>
          <a:noFill/>
        </p:spPr>
        <p:txBody>
          <a:bodyPr wrap="none" rtlCol="0">
            <a:spAutoFit/>
          </a:bodyPr>
          <a:lstStyle/>
          <a:p>
            <a:pPr algn="ctr"/>
            <a:r>
              <a:rPr lang="en-US" sz="1200" dirty="0" smtClean="0">
                <a:solidFill>
                  <a:srgbClr val="FFFFFF"/>
                </a:solidFill>
              </a:rPr>
              <a:t>Jim</a:t>
            </a:r>
            <a:br>
              <a:rPr lang="en-US" sz="1200" dirty="0" smtClean="0">
                <a:solidFill>
                  <a:srgbClr val="FFFFFF"/>
                </a:solidFill>
              </a:rPr>
            </a:br>
            <a:r>
              <a:rPr lang="en-US" sz="1200" dirty="0" smtClean="0">
                <a:solidFill>
                  <a:srgbClr val="FFFFFF"/>
                </a:solidFill>
              </a:rPr>
              <a:t>Kaminski</a:t>
            </a:r>
          </a:p>
        </p:txBody>
      </p:sp>
      <p:pic>
        <p:nvPicPr>
          <p:cNvPr id="86" name="Picture 2" descr="Emma Schwager"/>
          <p:cNvPicPr>
            <a:picLocks noChangeAspect="1" noChangeArrowheads="1"/>
          </p:cNvPicPr>
          <p:nvPr/>
        </p:nvPicPr>
        <p:blipFill>
          <a:blip r:embed="rId11" cstate="print"/>
          <a:srcRect/>
          <a:stretch>
            <a:fillRect/>
          </a:stretch>
        </p:blipFill>
        <p:spPr bwMode="auto">
          <a:xfrm>
            <a:off x="969941" y="2819400"/>
            <a:ext cx="581723" cy="775631"/>
          </a:xfrm>
          <a:prstGeom prst="rect">
            <a:avLst/>
          </a:prstGeom>
          <a:noFill/>
        </p:spPr>
      </p:pic>
      <p:pic>
        <p:nvPicPr>
          <p:cNvPr id="87" name="Picture 4" descr="Jim Kaminski"/>
          <p:cNvPicPr>
            <a:picLocks noChangeAspect="1" noChangeArrowheads="1"/>
          </p:cNvPicPr>
          <p:nvPr/>
        </p:nvPicPr>
        <p:blipFill>
          <a:blip r:embed="rId12" cstate="print"/>
          <a:srcRect/>
          <a:stretch>
            <a:fillRect/>
          </a:stretch>
        </p:blipFill>
        <p:spPr bwMode="auto">
          <a:xfrm>
            <a:off x="966249" y="4191000"/>
            <a:ext cx="581723" cy="775631"/>
          </a:xfrm>
          <a:prstGeom prst="rect">
            <a:avLst/>
          </a:prstGeom>
          <a:noFill/>
        </p:spPr>
      </p:pic>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47099" y="5536398"/>
            <a:ext cx="581723" cy="775630"/>
          </a:xfrm>
          <a:prstGeom prst="rect">
            <a:avLst/>
          </a:prstGeom>
        </p:spPr>
      </p:pic>
      <p:pic>
        <p:nvPicPr>
          <p:cNvPr id="8" name="Picture 7"/>
          <p:cNvPicPr>
            <a:picLocks noChangeAspect="1"/>
          </p:cNvPicPr>
          <p:nvPr/>
        </p:nvPicPr>
        <p:blipFill>
          <a:blip r:embed="rId14" cstate="print"/>
          <a:stretch>
            <a:fillRect/>
          </a:stretch>
        </p:blipFill>
        <p:spPr>
          <a:xfrm>
            <a:off x="1787860" y="2819400"/>
            <a:ext cx="581723" cy="775630"/>
          </a:xfrm>
          <a:prstGeom prst="rect">
            <a:avLst/>
          </a:prstGeom>
        </p:spPr>
      </p:pic>
      <p:pic>
        <p:nvPicPr>
          <p:cNvPr id="14" name="Picture 13"/>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785399" y="4191000"/>
            <a:ext cx="581723" cy="775630"/>
          </a:xfrm>
          <a:prstGeom prst="rect">
            <a:avLst/>
          </a:prstGeom>
        </p:spPr>
      </p:pic>
      <p:sp>
        <p:nvSpPr>
          <p:cNvPr id="98" name="TextBox 97"/>
          <p:cNvSpPr txBox="1"/>
          <p:nvPr/>
        </p:nvSpPr>
        <p:spPr>
          <a:xfrm>
            <a:off x="32154" y="6320135"/>
            <a:ext cx="800745" cy="461665"/>
          </a:xfrm>
          <a:prstGeom prst="rect">
            <a:avLst/>
          </a:prstGeom>
          <a:noFill/>
        </p:spPr>
        <p:txBody>
          <a:bodyPr wrap="none" rtlCol="0">
            <a:spAutoFit/>
          </a:bodyPr>
          <a:lstStyle/>
          <a:p>
            <a:pPr algn="ctr"/>
            <a:r>
              <a:rPr lang="en-US" sz="1200" dirty="0" err="1" smtClean="0">
                <a:solidFill>
                  <a:srgbClr val="FFFFFF"/>
                </a:solidFill>
              </a:rPr>
              <a:t>Afrah</a:t>
            </a:r>
            <a:r>
              <a:rPr lang="en-US" sz="1200" dirty="0">
                <a:solidFill>
                  <a:srgbClr val="FFFFFF"/>
                </a:solidFill>
              </a:rPr>
              <a:t/>
            </a:r>
            <a:br>
              <a:rPr lang="en-US" sz="1200" dirty="0">
                <a:solidFill>
                  <a:srgbClr val="FFFFFF"/>
                </a:solidFill>
              </a:rPr>
            </a:br>
            <a:r>
              <a:rPr lang="en-US" sz="1200" dirty="0" err="1" smtClean="0">
                <a:solidFill>
                  <a:srgbClr val="FFFFFF"/>
                </a:solidFill>
              </a:rPr>
              <a:t>Shafquat</a:t>
            </a:r>
            <a:endParaRPr lang="en-US" sz="1200" dirty="0" smtClean="0">
              <a:solidFill>
                <a:srgbClr val="FFFFFF"/>
              </a:solidFill>
            </a:endParaRPr>
          </a:p>
        </p:txBody>
      </p:sp>
      <p:sp>
        <p:nvSpPr>
          <p:cNvPr id="100" name="TextBox 99"/>
          <p:cNvSpPr txBox="1"/>
          <p:nvPr/>
        </p:nvSpPr>
        <p:spPr>
          <a:xfrm>
            <a:off x="1713047" y="3621275"/>
            <a:ext cx="774847" cy="461665"/>
          </a:xfrm>
          <a:prstGeom prst="rect">
            <a:avLst/>
          </a:prstGeom>
          <a:noFill/>
        </p:spPr>
        <p:txBody>
          <a:bodyPr wrap="none" rtlCol="0">
            <a:spAutoFit/>
          </a:bodyPr>
          <a:lstStyle/>
          <a:p>
            <a:pPr algn="ctr"/>
            <a:r>
              <a:rPr lang="en-US" sz="1200" spc="-50" dirty="0" smtClean="0">
                <a:solidFill>
                  <a:srgbClr val="FFFFFF"/>
                </a:solidFill>
              </a:rPr>
              <a:t>Eric</a:t>
            </a:r>
            <a:br>
              <a:rPr lang="en-US" sz="1200" spc="-50" dirty="0" smtClean="0">
                <a:solidFill>
                  <a:srgbClr val="FFFFFF"/>
                </a:solidFill>
              </a:rPr>
            </a:br>
            <a:r>
              <a:rPr lang="en-US" sz="1200" spc="-50" dirty="0" err="1" smtClean="0">
                <a:solidFill>
                  <a:srgbClr val="FFFFFF"/>
                </a:solidFill>
              </a:rPr>
              <a:t>Franzosa</a:t>
            </a:r>
            <a:endParaRPr lang="en-US" sz="1200" spc="-50" dirty="0" smtClean="0">
              <a:solidFill>
                <a:srgbClr val="FFFFFF"/>
              </a:solidFill>
            </a:endParaRPr>
          </a:p>
        </p:txBody>
      </p:sp>
      <p:sp>
        <p:nvSpPr>
          <p:cNvPr id="101" name="TextBox 100"/>
          <p:cNvSpPr txBox="1"/>
          <p:nvPr/>
        </p:nvSpPr>
        <p:spPr>
          <a:xfrm>
            <a:off x="2631136" y="3621275"/>
            <a:ext cx="535423" cy="461665"/>
          </a:xfrm>
          <a:prstGeom prst="rect">
            <a:avLst/>
          </a:prstGeom>
          <a:noFill/>
        </p:spPr>
        <p:txBody>
          <a:bodyPr wrap="none" rtlCol="0">
            <a:spAutoFit/>
          </a:bodyPr>
          <a:lstStyle/>
          <a:p>
            <a:pPr algn="ctr"/>
            <a:r>
              <a:rPr lang="en-US" sz="1200" dirty="0" err="1" smtClean="0">
                <a:solidFill>
                  <a:srgbClr val="FFFFFF"/>
                </a:solidFill>
              </a:rPr>
              <a:t>Boyu</a:t>
            </a:r>
            <a:r>
              <a:rPr lang="en-US" sz="1200" dirty="0">
                <a:solidFill>
                  <a:srgbClr val="FFFFFF"/>
                </a:solidFill>
              </a:rPr>
              <a:t/>
            </a:r>
            <a:br>
              <a:rPr lang="en-US" sz="1200" dirty="0">
                <a:solidFill>
                  <a:srgbClr val="FFFFFF"/>
                </a:solidFill>
              </a:rPr>
            </a:br>
            <a:r>
              <a:rPr lang="en-US" sz="1200" dirty="0" err="1" smtClean="0">
                <a:solidFill>
                  <a:srgbClr val="FFFFFF"/>
                </a:solidFill>
              </a:rPr>
              <a:t>Ren</a:t>
            </a:r>
            <a:endParaRPr lang="en-US" sz="1200" dirty="0" smtClean="0">
              <a:solidFill>
                <a:srgbClr val="FFFFFF"/>
              </a:solidFill>
            </a:endParaRPr>
          </a:p>
        </p:txBody>
      </p:sp>
      <p:sp>
        <p:nvSpPr>
          <p:cNvPr id="103" name="TextBox 102"/>
          <p:cNvSpPr txBox="1"/>
          <p:nvPr/>
        </p:nvSpPr>
        <p:spPr>
          <a:xfrm>
            <a:off x="1734600" y="4953000"/>
            <a:ext cx="697727" cy="461665"/>
          </a:xfrm>
          <a:prstGeom prst="rect">
            <a:avLst/>
          </a:prstGeom>
          <a:noFill/>
        </p:spPr>
        <p:txBody>
          <a:bodyPr wrap="none" rtlCol="0">
            <a:spAutoFit/>
          </a:bodyPr>
          <a:lstStyle/>
          <a:p>
            <a:pPr algn="ctr"/>
            <a:r>
              <a:rPr lang="en-US" sz="1200" dirty="0" smtClean="0">
                <a:solidFill>
                  <a:srgbClr val="FFFFFF"/>
                </a:solidFill>
              </a:rPr>
              <a:t>Regina</a:t>
            </a:r>
            <a:br>
              <a:rPr lang="en-US" sz="1200" dirty="0" smtClean="0">
                <a:solidFill>
                  <a:srgbClr val="FFFFFF"/>
                </a:solidFill>
              </a:rPr>
            </a:br>
            <a:r>
              <a:rPr lang="en-US" sz="1200" dirty="0" err="1" smtClean="0">
                <a:solidFill>
                  <a:srgbClr val="FFFFFF"/>
                </a:solidFill>
              </a:rPr>
              <a:t>Joice</a:t>
            </a:r>
            <a:endParaRPr lang="en-US" sz="1200" dirty="0" smtClean="0">
              <a:solidFill>
                <a:srgbClr val="FFFFFF"/>
              </a:solidFill>
            </a:endParaRPr>
          </a:p>
        </p:txBody>
      </p:sp>
      <p:sp>
        <p:nvSpPr>
          <p:cNvPr id="104" name="TextBox 103"/>
          <p:cNvSpPr txBox="1"/>
          <p:nvPr/>
        </p:nvSpPr>
        <p:spPr>
          <a:xfrm>
            <a:off x="2559417" y="4953000"/>
            <a:ext cx="695172" cy="461665"/>
          </a:xfrm>
          <a:prstGeom prst="rect">
            <a:avLst/>
          </a:prstGeom>
          <a:noFill/>
        </p:spPr>
        <p:txBody>
          <a:bodyPr wrap="none" rtlCol="0">
            <a:spAutoFit/>
          </a:bodyPr>
          <a:lstStyle/>
          <a:p>
            <a:pPr algn="ctr"/>
            <a:r>
              <a:rPr lang="en-US" sz="1200" dirty="0" smtClean="0">
                <a:solidFill>
                  <a:srgbClr val="FFFFFF"/>
                </a:solidFill>
              </a:rPr>
              <a:t>Koji</a:t>
            </a:r>
            <a:br>
              <a:rPr lang="en-US" sz="1200" dirty="0" smtClean="0">
                <a:solidFill>
                  <a:srgbClr val="FFFFFF"/>
                </a:solidFill>
              </a:rPr>
            </a:br>
            <a:r>
              <a:rPr lang="en-US" sz="1200" dirty="0" smtClean="0">
                <a:solidFill>
                  <a:srgbClr val="FFFFFF"/>
                </a:solidFill>
              </a:rPr>
              <a:t>Yasuda</a:t>
            </a:r>
          </a:p>
        </p:txBody>
      </p:sp>
      <p:sp>
        <p:nvSpPr>
          <p:cNvPr id="18" name="TextBox 17"/>
          <p:cNvSpPr txBox="1"/>
          <p:nvPr/>
        </p:nvSpPr>
        <p:spPr>
          <a:xfrm>
            <a:off x="6705600" y="1676400"/>
            <a:ext cx="2451630" cy="1015663"/>
          </a:xfrm>
          <a:prstGeom prst="rect">
            <a:avLst/>
          </a:prstGeom>
          <a:noFill/>
        </p:spPr>
        <p:txBody>
          <a:bodyPr wrap="square" rtlCol="0">
            <a:spAutoFit/>
          </a:bodyPr>
          <a:lstStyle/>
          <a:p>
            <a:pPr algn="r"/>
            <a:r>
              <a:rPr lang="en-US" sz="1200" dirty="0" smtClean="0">
                <a:solidFill>
                  <a:srgbClr val="FFFFFF"/>
                </a:solidFill>
              </a:rPr>
              <a:t>Bruce </a:t>
            </a:r>
            <a:r>
              <a:rPr lang="en-US" sz="1200" dirty="0" err="1" smtClean="0">
                <a:solidFill>
                  <a:srgbClr val="FFFFFF"/>
                </a:solidFill>
              </a:rPr>
              <a:t>Birren</a:t>
            </a:r>
            <a:endParaRPr lang="en-US" sz="1200" dirty="0" smtClean="0">
              <a:solidFill>
                <a:srgbClr val="FFFFFF"/>
              </a:solidFill>
            </a:endParaRPr>
          </a:p>
          <a:p>
            <a:pPr algn="r"/>
            <a:r>
              <a:rPr lang="en-US" sz="1200" dirty="0" smtClean="0">
                <a:solidFill>
                  <a:srgbClr val="FFFFFF"/>
                </a:solidFill>
              </a:rPr>
              <a:t>Chad Nusbaum</a:t>
            </a:r>
          </a:p>
          <a:p>
            <a:pPr algn="r"/>
            <a:r>
              <a:rPr lang="en-US" sz="1200" dirty="0" smtClean="0">
                <a:solidFill>
                  <a:srgbClr val="FFFFFF"/>
                </a:solidFill>
              </a:rPr>
              <a:t>Clary </a:t>
            </a:r>
            <a:r>
              <a:rPr lang="en-US" sz="1200" dirty="0" err="1" smtClean="0">
                <a:solidFill>
                  <a:srgbClr val="FFFFFF"/>
                </a:solidFill>
              </a:rPr>
              <a:t>Clish</a:t>
            </a:r>
            <a:endParaRPr lang="en-US" sz="1200" dirty="0" smtClean="0">
              <a:solidFill>
                <a:srgbClr val="FFFFFF"/>
              </a:solidFill>
            </a:endParaRPr>
          </a:p>
          <a:p>
            <a:pPr algn="r"/>
            <a:r>
              <a:rPr lang="en-US" sz="1200" dirty="0" smtClean="0">
                <a:solidFill>
                  <a:srgbClr val="FFFFFF"/>
                </a:solidFill>
              </a:rPr>
              <a:t>Joe Petrosino</a:t>
            </a:r>
          </a:p>
          <a:p>
            <a:pPr algn="r"/>
            <a:r>
              <a:rPr lang="en-US" sz="1200" dirty="0" smtClean="0">
                <a:solidFill>
                  <a:srgbClr val="FFFFFF"/>
                </a:solidFill>
              </a:rPr>
              <a:t>Thad </a:t>
            </a:r>
            <a:r>
              <a:rPr lang="en-US" sz="1200" dirty="0" err="1" smtClean="0">
                <a:solidFill>
                  <a:srgbClr val="FFFFFF"/>
                </a:solidFill>
              </a:rPr>
              <a:t>Stappenbeck</a:t>
            </a:r>
            <a:endParaRPr lang="en-US" sz="1200" dirty="0" smtClean="0">
              <a:solidFill>
                <a:srgbClr val="FFFFFF"/>
              </a:solidFill>
            </a:endParaRPr>
          </a:p>
        </p:txBody>
      </p:sp>
      <p:pic>
        <p:nvPicPr>
          <p:cNvPr id="105" name="Picture 9"/>
          <p:cNvPicPr>
            <a:picLocks noChangeAspect="1" noChangeArrowheads="1"/>
          </p:cNvPicPr>
          <p:nvPr/>
        </p:nvPicPr>
        <p:blipFill>
          <a:blip r:embed="rId16" cstate="print"/>
          <a:srcRect/>
          <a:stretch>
            <a:fillRect/>
          </a:stretch>
        </p:blipFill>
        <p:spPr bwMode="auto">
          <a:xfrm>
            <a:off x="8077200" y="609600"/>
            <a:ext cx="438150" cy="438150"/>
          </a:xfrm>
          <a:prstGeom prst="rect">
            <a:avLst/>
          </a:prstGeom>
          <a:noFill/>
          <a:ln w="9525">
            <a:noFill/>
            <a:miter lim="800000"/>
            <a:headEnd/>
            <a:tailEnd/>
          </a:ln>
        </p:spPr>
      </p:pic>
      <p:pic>
        <p:nvPicPr>
          <p:cNvPr id="106" name="Picture 3" descr="C:\Users\eblis\Dropbox\hg\share\logos\nsf.png"/>
          <p:cNvPicPr>
            <a:picLocks noChangeAspect="1" noChangeArrowheads="1"/>
          </p:cNvPicPr>
          <p:nvPr/>
        </p:nvPicPr>
        <p:blipFill>
          <a:blip r:embed="rId17" cstate="print"/>
          <a:srcRect/>
          <a:stretch>
            <a:fillRect/>
          </a:stretch>
        </p:blipFill>
        <p:spPr bwMode="auto">
          <a:xfrm>
            <a:off x="8584504" y="604172"/>
            <a:ext cx="482397" cy="482397"/>
          </a:xfrm>
          <a:prstGeom prst="rect">
            <a:avLst/>
          </a:prstGeom>
          <a:noFill/>
        </p:spPr>
      </p:pic>
      <p:pic>
        <p:nvPicPr>
          <p:cNvPr id="107" name="Picture 8" descr="C:\Users\eblis\Dropbox\hg\share\logos\aro.gif"/>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7543800" y="533400"/>
            <a:ext cx="464453" cy="464453"/>
          </a:xfrm>
          <a:prstGeom prst="rect">
            <a:avLst/>
          </a:prstGeom>
          <a:noFill/>
          <a:extLst>
            <a:ext uri="{909E8E84-426E-40dd-AFC4-6F175D3DCCD1}">
              <a14:hiddenFill xmlns:a14="http://schemas.microsoft.com/office/drawing/2010/main">
                <a:solidFill>
                  <a:srgbClr val="FFFFFF"/>
                </a:solidFill>
              </a14:hiddenFill>
            </a:ext>
          </a:extLst>
        </p:spPr>
      </p:pic>
      <p:pic>
        <p:nvPicPr>
          <p:cNvPr id="108" name="Picture 107" descr="sloan_black.png"/>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8610600" y="32150"/>
            <a:ext cx="431074" cy="457377"/>
          </a:xfrm>
          <a:prstGeom prst="rect">
            <a:avLst/>
          </a:prstGeom>
        </p:spPr>
      </p:pic>
      <p:pic>
        <p:nvPicPr>
          <p:cNvPr id="109" name="Picture 108" descr="jdrf.png"/>
          <p:cNvPicPr>
            <a:picLocks noChangeAspect="1"/>
          </p:cNvPicPr>
          <p:nvPr/>
        </p:nvPicPr>
        <p:blipFill rotWithShape="1">
          <a:blip r:embed="rId20" cstate="print">
            <a:extLst>
              <a:ext uri="{28A0092B-C50C-407E-A947-70E740481C1C}">
                <a14:useLocalDpi xmlns:a14="http://schemas.microsoft.com/office/drawing/2010/main" val="0"/>
              </a:ext>
            </a:extLst>
          </a:blip>
          <a:srcRect r="25240"/>
          <a:stretch/>
        </p:blipFill>
        <p:spPr>
          <a:xfrm>
            <a:off x="8382000" y="1143000"/>
            <a:ext cx="685800" cy="281864"/>
          </a:xfrm>
          <a:prstGeom prst="rect">
            <a:avLst/>
          </a:prstGeom>
        </p:spPr>
      </p:pic>
      <p:pic>
        <p:nvPicPr>
          <p:cNvPr id="110" name="Picture 109" descr="ccfa.jpg"/>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8080188" y="76200"/>
            <a:ext cx="382286" cy="438401"/>
          </a:xfrm>
          <a:prstGeom prst="rect">
            <a:avLst/>
          </a:prstGeom>
        </p:spPr>
      </p:pic>
      <p:pic>
        <p:nvPicPr>
          <p:cNvPr id="111" name="Picture 110" descr="danone.gif"/>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7303902" y="141120"/>
            <a:ext cx="653796" cy="317500"/>
          </a:xfrm>
          <a:prstGeom prst="rect">
            <a:avLst/>
          </a:prstGeom>
        </p:spPr>
      </p:pic>
      <p:pic>
        <p:nvPicPr>
          <p:cNvPr id="15" name="Picture 14"/>
          <p:cNvPicPr>
            <a:picLocks noChangeAspect="1"/>
          </p:cNvPicPr>
          <p:nvPr/>
        </p:nvPicPr>
        <p:blipFill>
          <a:blip r:embed="rId23"/>
          <a:stretch>
            <a:fillRect/>
          </a:stretch>
        </p:blipFill>
        <p:spPr>
          <a:xfrm>
            <a:off x="2604549" y="4191000"/>
            <a:ext cx="581723" cy="775630"/>
          </a:xfrm>
          <a:prstGeom prst="rect">
            <a:avLst/>
          </a:prstGeom>
        </p:spPr>
      </p:pic>
      <p:pic>
        <p:nvPicPr>
          <p:cNvPr id="16" name="Picture 15"/>
          <p:cNvPicPr>
            <a:picLocks noChangeAspect="1"/>
          </p:cNvPicPr>
          <p:nvPr/>
        </p:nvPicPr>
        <p:blipFill>
          <a:blip r:embed="rId24"/>
          <a:stretch>
            <a:fillRect/>
          </a:stretch>
        </p:blipFill>
        <p:spPr>
          <a:xfrm>
            <a:off x="2605779" y="2819400"/>
            <a:ext cx="581723" cy="775630"/>
          </a:xfrm>
          <a:prstGeom prst="rect">
            <a:avLst/>
          </a:prstGeom>
        </p:spPr>
      </p:pic>
      <p:pic>
        <p:nvPicPr>
          <p:cNvPr id="85" name="Picture 84"/>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152022" y="2819400"/>
            <a:ext cx="581723" cy="775630"/>
          </a:xfrm>
          <a:prstGeom prst="rect">
            <a:avLst/>
          </a:prstGeom>
        </p:spPr>
      </p:pic>
      <p:sp>
        <p:nvSpPr>
          <p:cNvPr id="96" name="TextBox 95"/>
          <p:cNvSpPr txBox="1"/>
          <p:nvPr/>
        </p:nvSpPr>
        <p:spPr>
          <a:xfrm>
            <a:off x="3395309" y="3621275"/>
            <a:ext cx="637990" cy="461665"/>
          </a:xfrm>
          <a:prstGeom prst="rect">
            <a:avLst/>
          </a:prstGeom>
          <a:noFill/>
        </p:spPr>
        <p:txBody>
          <a:bodyPr wrap="none" rtlCol="0">
            <a:spAutoFit/>
          </a:bodyPr>
          <a:lstStyle/>
          <a:p>
            <a:pPr algn="ctr"/>
            <a:r>
              <a:rPr lang="en-US" sz="1200" dirty="0" smtClean="0">
                <a:solidFill>
                  <a:srgbClr val="FFFFFF"/>
                </a:solidFill>
              </a:rPr>
              <a:t>Tiffany</a:t>
            </a:r>
            <a:br>
              <a:rPr lang="en-US" sz="1200" dirty="0" smtClean="0">
                <a:solidFill>
                  <a:srgbClr val="FFFFFF"/>
                </a:solidFill>
              </a:rPr>
            </a:br>
            <a:r>
              <a:rPr lang="en-US" sz="1200" dirty="0" smtClean="0">
                <a:solidFill>
                  <a:srgbClr val="FFFFFF"/>
                </a:solidFill>
              </a:rPr>
              <a:t>Hsu</a:t>
            </a:r>
          </a:p>
        </p:txBody>
      </p:sp>
      <p:pic>
        <p:nvPicPr>
          <p:cNvPr id="97" name="Picture 96"/>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3423699" y="2819400"/>
            <a:ext cx="581373" cy="775630"/>
          </a:xfrm>
          <a:prstGeom prst="rect">
            <a:avLst/>
          </a:prstGeom>
        </p:spPr>
      </p:pic>
      <p:sp>
        <p:nvSpPr>
          <p:cNvPr id="125" name="TextBox 124"/>
          <p:cNvSpPr txBox="1"/>
          <p:nvPr/>
        </p:nvSpPr>
        <p:spPr>
          <a:xfrm>
            <a:off x="3433059" y="4953000"/>
            <a:ext cx="569612" cy="461665"/>
          </a:xfrm>
          <a:prstGeom prst="rect">
            <a:avLst/>
          </a:prstGeom>
          <a:noFill/>
        </p:spPr>
        <p:txBody>
          <a:bodyPr wrap="none" rtlCol="0">
            <a:spAutoFit/>
          </a:bodyPr>
          <a:lstStyle/>
          <a:p>
            <a:pPr algn="ctr"/>
            <a:r>
              <a:rPr lang="en-US" sz="1200" dirty="0" smtClean="0">
                <a:solidFill>
                  <a:srgbClr val="FFFFFF"/>
                </a:solidFill>
              </a:rPr>
              <a:t>Kevin</a:t>
            </a:r>
            <a:br>
              <a:rPr lang="en-US" sz="1200" dirty="0" smtClean="0">
                <a:solidFill>
                  <a:srgbClr val="FFFFFF"/>
                </a:solidFill>
              </a:rPr>
            </a:br>
            <a:r>
              <a:rPr lang="en-US" sz="1200" dirty="0" smtClean="0">
                <a:solidFill>
                  <a:srgbClr val="FFFFFF"/>
                </a:solidFill>
              </a:rPr>
              <a:t>Oh</a:t>
            </a:r>
          </a:p>
        </p:txBody>
      </p:sp>
      <p:pic>
        <p:nvPicPr>
          <p:cNvPr id="126" name="Picture 125"/>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3423699" y="4191000"/>
            <a:ext cx="581723" cy="775630"/>
          </a:xfrm>
          <a:prstGeom prst="rect">
            <a:avLst/>
          </a:prstGeom>
        </p:spPr>
      </p:pic>
      <p:sp>
        <p:nvSpPr>
          <p:cNvPr id="132" name="Title 1"/>
          <p:cNvSpPr>
            <a:spLocks noGrp="1"/>
          </p:cNvSpPr>
          <p:nvPr>
            <p:ph type="title"/>
          </p:nvPr>
        </p:nvSpPr>
        <p:spPr>
          <a:xfrm>
            <a:off x="1151934" y="-25400"/>
            <a:ext cx="6315666" cy="1143000"/>
          </a:xfrm>
        </p:spPr>
        <p:txBody>
          <a:bodyPr/>
          <a:lstStyle/>
          <a:p>
            <a:r>
              <a:rPr lang="en-US" sz="4000" b="1" dirty="0" smtClean="0"/>
              <a:t>Thanks!</a:t>
            </a:r>
            <a:endParaRPr lang="en-US" sz="4000" b="1" dirty="0"/>
          </a:p>
        </p:txBody>
      </p:sp>
      <p:pic>
        <p:nvPicPr>
          <p:cNvPr id="2" name="Picture 1"/>
          <p:cNvPicPr>
            <a:picLocks noChangeAspect="1"/>
          </p:cNvPicPr>
          <p:nvPr/>
        </p:nvPicPr>
        <p:blipFill>
          <a:blip r:embed="rId28"/>
          <a:stretch>
            <a:fillRect/>
          </a:stretch>
        </p:blipFill>
        <p:spPr>
          <a:xfrm>
            <a:off x="2608781" y="5536398"/>
            <a:ext cx="578362" cy="771149"/>
          </a:xfrm>
          <a:prstGeom prst="rect">
            <a:avLst/>
          </a:prstGeom>
        </p:spPr>
      </p:pic>
      <p:pic>
        <p:nvPicPr>
          <p:cNvPr id="3" name="Picture 2"/>
          <p:cNvPicPr>
            <a:picLocks noChangeAspect="1"/>
          </p:cNvPicPr>
          <p:nvPr/>
        </p:nvPicPr>
        <p:blipFill>
          <a:blip r:embed="rId29"/>
          <a:stretch>
            <a:fillRect/>
          </a:stretch>
        </p:blipFill>
        <p:spPr>
          <a:xfrm>
            <a:off x="1788594" y="5536398"/>
            <a:ext cx="579278" cy="774553"/>
          </a:xfrm>
          <a:prstGeom prst="rect">
            <a:avLst/>
          </a:prstGeom>
        </p:spPr>
      </p:pic>
      <p:pic>
        <p:nvPicPr>
          <p:cNvPr id="5" name="Picture 4"/>
          <p:cNvPicPr>
            <a:picLocks noChangeAspect="1"/>
          </p:cNvPicPr>
          <p:nvPr/>
        </p:nvPicPr>
        <p:blipFill>
          <a:blip r:embed="rId30"/>
          <a:stretch>
            <a:fillRect/>
          </a:stretch>
        </p:blipFill>
        <p:spPr>
          <a:xfrm>
            <a:off x="969731" y="5536398"/>
            <a:ext cx="577954" cy="770606"/>
          </a:xfrm>
          <a:prstGeom prst="rect">
            <a:avLst/>
          </a:prstGeom>
        </p:spPr>
      </p:pic>
      <p:sp>
        <p:nvSpPr>
          <p:cNvPr id="127" name="TextBox 126"/>
          <p:cNvSpPr txBox="1"/>
          <p:nvPr/>
        </p:nvSpPr>
        <p:spPr>
          <a:xfrm>
            <a:off x="818632" y="6320135"/>
            <a:ext cx="868973" cy="461665"/>
          </a:xfrm>
          <a:prstGeom prst="rect">
            <a:avLst/>
          </a:prstGeom>
          <a:noFill/>
        </p:spPr>
        <p:txBody>
          <a:bodyPr wrap="none" rtlCol="0">
            <a:spAutoFit/>
          </a:bodyPr>
          <a:lstStyle/>
          <a:p>
            <a:pPr algn="ctr"/>
            <a:r>
              <a:rPr lang="en-US" sz="1200" dirty="0" smtClean="0">
                <a:solidFill>
                  <a:srgbClr val="FFFFFF"/>
                </a:solidFill>
              </a:rPr>
              <a:t>Randall</a:t>
            </a:r>
            <a:br>
              <a:rPr lang="en-US" sz="1200" dirty="0" smtClean="0">
                <a:solidFill>
                  <a:srgbClr val="FFFFFF"/>
                </a:solidFill>
              </a:rPr>
            </a:br>
            <a:r>
              <a:rPr lang="en-US" sz="1200" dirty="0" err="1" smtClean="0">
                <a:solidFill>
                  <a:srgbClr val="FFFFFF"/>
                </a:solidFill>
              </a:rPr>
              <a:t>Schwager</a:t>
            </a:r>
            <a:endParaRPr lang="en-US" sz="1200" dirty="0" smtClean="0">
              <a:solidFill>
                <a:srgbClr val="FFFFFF"/>
              </a:solidFill>
            </a:endParaRPr>
          </a:p>
        </p:txBody>
      </p:sp>
      <p:sp>
        <p:nvSpPr>
          <p:cNvPr id="128" name="TextBox 127"/>
          <p:cNvSpPr txBox="1"/>
          <p:nvPr/>
        </p:nvSpPr>
        <p:spPr>
          <a:xfrm>
            <a:off x="1636950" y="6320135"/>
            <a:ext cx="869048" cy="461665"/>
          </a:xfrm>
          <a:prstGeom prst="rect">
            <a:avLst/>
          </a:prstGeom>
          <a:noFill/>
        </p:spPr>
        <p:txBody>
          <a:bodyPr wrap="none" rtlCol="0">
            <a:spAutoFit/>
          </a:bodyPr>
          <a:lstStyle/>
          <a:p>
            <a:pPr algn="ctr"/>
            <a:r>
              <a:rPr lang="en-US" sz="1200" dirty="0" err="1" smtClean="0">
                <a:solidFill>
                  <a:srgbClr val="FFFFFF"/>
                </a:solidFill>
              </a:rPr>
              <a:t>Chengwei</a:t>
            </a:r>
            <a:r>
              <a:rPr lang="en-US" sz="1200" dirty="0" smtClean="0">
                <a:solidFill>
                  <a:srgbClr val="FFFFFF"/>
                </a:solidFill>
              </a:rPr>
              <a:t/>
            </a:r>
            <a:br>
              <a:rPr lang="en-US" sz="1200" dirty="0" smtClean="0">
                <a:solidFill>
                  <a:srgbClr val="FFFFFF"/>
                </a:solidFill>
              </a:rPr>
            </a:br>
            <a:r>
              <a:rPr lang="en-US" sz="1200" dirty="0" err="1" smtClean="0">
                <a:solidFill>
                  <a:srgbClr val="FFFFFF"/>
                </a:solidFill>
              </a:rPr>
              <a:t>Luo</a:t>
            </a:r>
            <a:endParaRPr lang="en-US" sz="1200" dirty="0" smtClean="0">
              <a:solidFill>
                <a:srgbClr val="FFFFFF"/>
              </a:solidFill>
            </a:endParaRPr>
          </a:p>
        </p:txBody>
      </p:sp>
      <p:sp>
        <p:nvSpPr>
          <p:cNvPr id="129" name="TextBox 128"/>
          <p:cNvSpPr txBox="1"/>
          <p:nvPr/>
        </p:nvSpPr>
        <p:spPr>
          <a:xfrm>
            <a:off x="2596493" y="6320135"/>
            <a:ext cx="586669" cy="461665"/>
          </a:xfrm>
          <a:prstGeom prst="rect">
            <a:avLst/>
          </a:prstGeom>
          <a:noFill/>
        </p:spPr>
        <p:txBody>
          <a:bodyPr wrap="none" rtlCol="0">
            <a:spAutoFit/>
          </a:bodyPr>
          <a:lstStyle/>
          <a:p>
            <a:pPr algn="ctr"/>
            <a:r>
              <a:rPr lang="en-US" sz="1200" dirty="0" smtClean="0">
                <a:solidFill>
                  <a:srgbClr val="FFFFFF"/>
                </a:solidFill>
              </a:rPr>
              <a:t>Keith</a:t>
            </a:r>
            <a:br>
              <a:rPr lang="en-US" sz="1200" dirty="0" smtClean="0">
                <a:solidFill>
                  <a:srgbClr val="FFFFFF"/>
                </a:solidFill>
              </a:rPr>
            </a:br>
            <a:r>
              <a:rPr lang="en-US" sz="1200" dirty="0" smtClean="0">
                <a:solidFill>
                  <a:srgbClr val="FFFFFF"/>
                </a:solidFill>
              </a:rPr>
              <a:t>Bayer</a:t>
            </a:r>
          </a:p>
        </p:txBody>
      </p:sp>
      <p:pic>
        <p:nvPicPr>
          <p:cNvPr id="10" name="Picture 3" descr="C:\Users\CHUTTENH\Desktop\download.jpg"/>
          <p:cNvPicPr>
            <a:picLocks noChangeAspect="1" noChangeArrowheads="1"/>
          </p:cNvPicPr>
          <p:nvPr/>
        </p:nvPicPr>
        <p:blipFill rotWithShape="1">
          <a:blip r:embed="rId31" cstate="print">
            <a:extLst>
              <a:ext uri="{28A0092B-C50C-407E-A947-70E740481C1C}">
                <a14:useLocalDpi xmlns:a14="http://schemas.microsoft.com/office/drawing/2010/main" val="0"/>
              </a:ext>
            </a:extLst>
          </a:blip>
          <a:srcRect l="1" r="27366" b="25761"/>
          <a:stretch/>
        </p:blipFill>
        <p:spPr bwMode="auto">
          <a:xfrm>
            <a:off x="3416283" y="5535638"/>
            <a:ext cx="586388" cy="762000"/>
          </a:xfrm>
          <a:prstGeom prst="rect">
            <a:avLst/>
          </a:prstGeom>
          <a:noFill/>
          <a:extLst>
            <a:ext uri="{909E8E84-426E-40dd-AFC4-6F175D3DCCD1}">
              <a14:hiddenFill xmlns:a14="http://schemas.microsoft.com/office/drawing/2010/main">
                <a:solidFill>
                  <a:srgbClr val="FFFFFF"/>
                </a:solidFill>
              </a14:hiddenFill>
            </a:ext>
          </a:extLst>
        </p:spPr>
      </p:pic>
      <p:sp>
        <p:nvSpPr>
          <p:cNvPr id="130" name="TextBox 129"/>
          <p:cNvSpPr txBox="1"/>
          <p:nvPr/>
        </p:nvSpPr>
        <p:spPr>
          <a:xfrm>
            <a:off x="3345495" y="6324908"/>
            <a:ext cx="737777" cy="461665"/>
          </a:xfrm>
          <a:prstGeom prst="rect">
            <a:avLst/>
          </a:prstGeom>
          <a:noFill/>
        </p:spPr>
        <p:txBody>
          <a:bodyPr wrap="none" rtlCol="0">
            <a:spAutoFit/>
          </a:bodyPr>
          <a:lstStyle/>
          <a:p>
            <a:pPr algn="ctr"/>
            <a:r>
              <a:rPr lang="en-US" sz="1200" dirty="0" smtClean="0">
                <a:solidFill>
                  <a:srgbClr val="FFFFFF"/>
                </a:solidFill>
              </a:rPr>
              <a:t>Moran</a:t>
            </a:r>
            <a:br>
              <a:rPr lang="en-US" sz="1200" dirty="0" smtClean="0">
                <a:solidFill>
                  <a:srgbClr val="FFFFFF"/>
                </a:solidFill>
              </a:rPr>
            </a:br>
            <a:r>
              <a:rPr lang="en-US" sz="1200" dirty="0" err="1" smtClean="0">
                <a:solidFill>
                  <a:srgbClr val="FFFFFF"/>
                </a:solidFill>
              </a:rPr>
              <a:t>Yassour</a:t>
            </a:r>
            <a:endParaRPr lang="en-US" sz="1200" dirty="0" smtClean="0">
              <a:solidFill>
                <a:srgbClr val="FFFFFF"/>
              </a:solidFill>
            </a:endParaRPr>
          </a:p>
        </p:txBody>
      </p:sp>
      <p:sp>
        <p:nvSpPr>
          <p:cNvPr id="140" name="TextBox 139"/>
          <p:cNvSpPr txBox="1"/>
          <p:nvPr/>
        </p:nvSpPr>
        <p:spPr>
          <a:xfrm>
            <a:off x="6333481" y="3260698"/>
            <a:ext cx="2351926" cy="307777"/>
          </a:xfrm>
          <a:prstGeom prst="rect">
            <a:avLst/>
          </a:prstGeom>
          <a:noFill/>
        </p:spPr>
        <p:txBody>
          <a:bodyPr wrap="none" rtlCol="0">
            <a:spAutoFit/>
          </a:bodyPr>
          <a:lstStyle/>
          <a:p>
            <a:r>
              <a:rPr lang="en-US" sz="1400" u="sng" dirty="0" smtClean="0">
                <a:solidFill>
                  <a:srgbClr val="FFFFFF"/>
                </a:solidFill>
              </a:rPr>
              <a:t>Human Microbiome Project</a:t>
            </a:r>
          </a:p>
        </p:txBody>
      </p:sp>
      <p:sp>
        <p:nvSpPr>
          <p:cNvPr id="141" name="TextBox 140"/>
          <p:cNvSpPr txBox="1"/>
          <p:nvPr/>
        </p:nvSpPr>
        <p:spPr>
          <a:xfrm>
            <a:off x="7706718" y="3492275"/>
            <a:ext cx="1450512" cy="646331"/>
          </a:xfrm>
          <a:prstGeom prst="rect">
            <a:avLst/>
          </a:prstGeom>
          <a:noFill/>
        </p:spPr>
        <p:txBody>
          <a:bodyPr wrap="none" rtlCol="0">
            <a:spAutoFit/>
          </a:bodyPr>
          <a:lstStyle/>
          <a:p>
            <a:pPr algn="r"/>
            <a:r>
              <a:rPr lang="en-US" sz="1200" dirty="0" smtClean="0">
                <a:solidFill>
                  <a:srgbClr val="FFFFFF"/>
                </a:solidFill>
              </a:rPr>
              <a:t>Karen Nelson</a:t>
            </a:r>
          </a:p>
          <a:p>
            <a:pPr algn="r"/>
            <a:r>
              <a:rPr lang="en-US" sz="1200" dirty="0" smtClean="0">
                <a:solidFill>
                  <a:srgbClr val="FFFFFF"/>
                </a:solidFill>
              </a:rPr>
              <a:t>George Weinstock</a:t>
            </a:r>
          </a:p>
          <a:p>
            <a:pPr algn="r"/>
            <a:r>
              <a:rPr lang="en-US" sz="1200" dirty="0" smtClean="0">
                <a:solidFill>
                  <a:srgbClr val="FFFFFF"/>
                </a:solidFill>
              </a:rPr>
              <a:t>Owen White</a:t>
            </a:r>
          </a:p>
        </p:txBody>
      </p:sp>
      <p:pic>
        <p:nvPicPr>
          <p:cNvPr id="11" name="Picture 10"/>
          <p:cNvPicPr>
            <a:picLocks noChangeAspect="1"/>
          </p:cNvPicPr>
          <p:nvPr/>
        </p:nvPicPr>
        <p:blipFill rotWithShape="1">
          <a:blip r:embed="rId32"/>
          <a:srcRect t="4292"/>
          <a:stretch/>
        </p:blipFill>
        <p:spPr>
          <a:xfrm>
            <a:off x="4261899" y="5535083"/>
            <a:ext cx="597958" cy="763057"/>
          </a:xfrm>
          <a:prstGeom prst="rect">
            <a:avLst/>
          </a:prstGeom>
        </p:spPr>
      </p:pic>
      <p:sp>
        <p:nvSpPr>
          <p:cNvPr id="120" name="TextBox 119"/>
          <p:cNvSpPr txBox="1"/>
          <p:nvPr/>
        </p:nvSpPr>
        <p:spPr>
          <a:xfrm>
            <a:off x="4133461" y="6324600"/>
            <a:ext cx="890438" cy="461665"/>
          </a:xfrm>
          <a:prstGeom prst="rect">
            <a:avLst/>
          </a:prstGeom>
          <a:noFill/>
        </p:spPr>
        <p:txBody>
          <a:bodyPr wrap="none" rtlCol="0">
            <a:spAutoFit/>
          </a:bodyPr>
          <a:lstStyle/>
          <a:p>
            <a:pPr algn="ctr"/>
            <a:r>
              <a:rPr lang="en-US" sz="1200" dirty="0" smtClean="0">
                <a:solidFill>
                  <a:srgbClr val="FFFFFF"/>
                </a:solidFill>
              </a:rPr>
              <a:t>Alexandra</a:t>
            </a:r>
            <a:br>
              <a:rPr lang="en-US" sz="1200" dirty="0" smtClean="0">
                <a:solidFill>
                  <a:srgbClr val="FFFFFF"/>
                </a:solidFill>
              </a:rPr>
            </a:br>
            <a:r>
              <a:rPr lang="en-US" sz="1200" dirty="0" err="1" smtClean="0">
                <a:solidFill>
                  <a:srgbClr val="FFFFFF"/>
                </a:solidFill>
              </a:rPr>
              <a:t>Sirota</a:t>
            </a:r>
            <a:endParaRPr lang="en-US" sz="1200" dirty="0" smtClean="0">
              <a:solidFill>
                <a:srgbClr val="FFFFFF"/>
              </a:solidFill>
            </a:endParaRPr>
          </a:p>
        </p:txBody>
      </p:sp>
      <p:pic>
        <p:nvPicPr>
          <p:cNvPr id="134" name="Picture 133"/>
          <p:cNvPicPr>
            <a:picLocks noChangeAspect="1"/>
          </p:cNvPicPr>
          <p:nvPr/>
        </p:nvPicPr>
        <p:blipFill>
          <a:blip r:embed="rId33"/>
          <a:stretch>
            <a:fillRect/>
          </a:stretch>
        </p:blipFill>
        <p:spPr>
          <a:xfrm>
            <a:off x="1795112" y="1523999"/>
            <a:ext cx="569258" cy="759011"/>
          </a:xfrm>
          <a:prstGeom prst="rect">
            <a:avLst/>
          </a:prstGeom>
        </p:spPr>
      </p:pic>
      <p:pic>
        <p:nvPicPr>
          <p:cNvPr id="4" name="Picture 3"/>
          <p:cNvPicPr>
            <a:picLocks noChangeAspect="1"/>
          </p:cNvPicPr>
          <p:nvPr/>
        </p:nvPicPr>
        <p:blipFill>
          <a:blip r:embed="rId34"/>
          <a:stretch>
            <a:fillRect/>
          </a:stretch>
        </p:blipFill>
        <p:spPr>
          <a:xfrm>
            <a:off x="4261899" y="4191000"/>
            <a:ext cx="628650" cy="838200"/>
          </a:xfrm>
          <a:prstGeom prst="rect">
            <a:avLst/>
          </a:prstGeom>
        </p:spPr>
      </p:pic>
      <p:pic>
        <p:nvPicPr>
          <p:cNvPr id="6" name="Picture 5"/>
          <p:cNvPicPr>
            <a:picLocks noChangeAspect="1"/>
          </p:cNvPicPr>
          <p:nvPr/>
        </p:nvPicPr>
        <p:blipFill>
          <a:blip r:embed="rId35"/>
          <a:stretch>
            <a:fillRect/>
          </a:stretch>
        </p:blipFill>
        <p:spPr>
          <a:xfrm>
            <a:off x="4261899" y="2819400"/>
            <a:ext cx="595662" cy="804333"/>
          </a:xfrm>
          <a:prstGeom prst="rect">
            <a:avLst/>
          </a:prstGeom>
        </p:spPr>
      </p:pic>
      <p:sp>
        <p:nvSpPr>
          <p:cNvPr id="118" name="TextBox 117"/>
          <p:cNvSpPr txBox="1"/>
          <p:nvPr/>
        </p:nvSpPr>
        <p:spPr>
          <a:xfrm>
            <a:off x="4218099" y="4953000"/>
            <a:ext cx="693569" cy="461665"/>
          </a:xfrm>
          <a:prstGeom prst="rect">
            <a:avLst/>
          </a:prstGeom>
          <a:noFill/>
        </p:spPr>
        <p:txBody>
          <a:bodyPr wrap="none" rtlCol="0">
            <a:spAutoFit/>
          </a:bodyPr>
          <a:lstStyle/>
          <a:p>
            <a:pPr algn="ctr"/>
            <a:r>
              <a:rPr lang="en-US" sz="1200" dirty="0" err="1" smtClean="0">
                <a:solidFill>
                  <a:srgbClr val="FFFFFF"/>
                </a:solidFill>
              </a:rPr>
              <a:t>Galeb</a:t>
            </a:r>
            <a:r>
              <a:rPr lang="en-US" sz="1200" dirty="0" smtClean="0">
                <a:solidFill>
                  <a:srgbClr val="FFFFFF"/>
                </a:solidFill>
              </a:rPr>
              <a:t/>
            </a:r>
            <a:br>
              <a:rPr lang="en-US" sz="1200" dirty="0" smtClean="0">
                <a:solidFill>
                  <a:srgbClr val="FFFFFF"/>
                </a:solidFill>
              </a:rPr>
            </a:br>
            <a:r>
              <a:rPr lang="en-US" sz="1200" dirty="0" smtClean="0">
                <a:solidFill>
                  <a:srgbClr val="FFFFFF"/>
                </a:solidFill>
              </a:rPr>
              <a:t>Abu-Ali</a:t>
            </a:r>
          </a:p>
        </p:txBody>
      </p:sp>
      <p:sp>
        <p:nvSpPr>
          <p:cNvPr id="135" name="TextBox 134"/>
          <p:cNvSpPr txBox="1"/>
          <p:nvPr/>
        </p:nvSpPr>
        <p:spPr>
          <a:xfrm>
            <a:off x="4087346" y="3636202"/>
            <a:ext cx="937501" cy="461665"/>
          </a:xfrm>
          <a:prstGeom prst="rect">
            <a:avLst/>
          </a:prstGeom>
          <a:noFill/>
        </p:spPr>
        <p:txBody>
          <a:bodyPr wrap="none" rtlCol="0">
            <a:spAutoFit/>
          </a:bodyPr>
          <a:lstStyle/>
          <a:p>
            <a:pPr algn="ctr"/>
            <a:r>
              <a:rPr lang="en-US" sz="1200" dirty="0" smtClean="0">
                <a:solidFill>
                  <a:srgbClr val="FFFFFF"/>
                </a:solidFill>
              </a:rPr>
              <a:t>Ali</a:t>
            </a:r>
            <a:br>
              <a:rPr lang="en-US" sz="1200" dirty="0" smtClean="0">
                <a:solidFill>
                  <a:srgbClr val="FFFFFF"/>
                </a:solidFill>
              </a:rPr>
            </a:br>
            <a:r>
              <a:rPr lang="en-US" sz="1200" dirty="0" err="1" smtClean="0">
                <a:solidFill>
                  <a:srgbClr val="FFFFFF"/>
                </a:solidFill>
              </a:rPr>
              <a:t>Rahnavard</a:t>
            </a:r>
            <a:endParaRPr lang="en-US" sz="1200" dirty="0" smtClean="0">
              <a:solidFill>
                <a:srgbClr val="FFFFFF"/>
              </a:solidFill>
            </a:endParaRPr>
          </a:p>
        </p:txBody>
      </p:sp>
      <p:grpSp>
        <p:nvGrpSpPr>
          <p:cNvPr id="20" name="Group 19"/>
          <p:cNvGrpSpPr/>
          <p:nvPr/>
        </p:nvGrpSpPr>
        <p:grpSpPr>
          <a:xfrm>
            <a:off x="6400800" y="5565102"/>
            <a:ext cx="1067039" cy="1246428"/>
            <a:chOff x="5685264" y="5565102"/>
            <a:chExt cx="1067039" cy="1246428"/>
          </a:xfrm>
        </p:grpSpPr>
        <p:sp>
          <p:nvSpPr>
            <p:cNvPr id="89" name="TextBox 88"/>
            <p:cNvSpPr txBox="1"/>
            <p:nvPr/>
          </p:nvSpPr>
          <p:spPr>
            <a:xfrm>
              <a:off x="5908878" y="6349865"/>
              <a:ext cx="843425" cy="461665"/>
            </a:xfrm>
            <a:prstGeom prst="rect">
              <a:avLst/>
            </a:prstGeom>
            <a:noFill/>
          </p:spPr>
          <p:txBody>
            <a:bodyPr wrap="none" rtlCol="0">
              <a:spAutoFit/>
            </a:bodyPr>
            <a:lstStyle/>
            <a:p>
              <a:pPr algn="ctr"/>
              <a:r>
                <a:rPr lang="en-US" sz="1200" u="sng" dirty="0" smtClean="0">
                  <a:solidFill>
                    <a:srgbClr val="FFFFFF"/>
                  </a:solidFill>
                </a:rPr>
                <a:t>Katherine</a:t>
              </a:r>
              <a:br>
                <a:rPr lang="en-US" sz="1200" u="sng" dirty="0" smtClean="0">
                  <a:solidFill>
                    <a:srgbClr val="FFFFFF"/>
                  </a:solidFill>
                </a:rPr>
              </a:br>
              <a:r>
                <a:rPr lang="en-US" sz="1200" u="sng" dirty="0" smtClean="0">
                  <a:solidFill>
                    <a:srgbClr val="FFFFFF"/>
                  </a:solidFill>
                </a:rPr>
                <a:t>Lemon</a:t>
              </a:r>
              <a:endParaRPr lang="en-US" sz="1200" dirty="0" smtClean="0">
                <a:solidFill>
                  <a:srgbClr val="FFFFFF"/>
                </a:solidFill>
              </a:endParaRPr>
            </a:p>
          </p:txBody>
        </p:sp>
        <p:pic>
          <p:nvPicPr>
            <p:cNvPr id="116" name="Picture 5" descr="C:\Documents and Settings\eblis\My Documents\My Dropbox\working\gatech_11-08-09\forsyth.png"/>
            <p:cNvPicPr>
              <a:picLocks noChangeAspect="1" noChangeArrowheads="1"/>
            </p:cNvPicPr>
            <p:nvPr/>
          </p:nvPicPr>
          <p:blipFill>
            <a:blip r:embed="rId36" cstate="print"/>
            <a:srcRect/>
            <a:stretch>
              <a:fillRect/>
            </a:stretch>
          </p:blipFill>
          <p:spPr bwMode="auto">
            <a:xfrm>
              <a:off x="5685264" y="6334273"/>
              <a:ext cx="239889" cy="239889"/>
            </a:xfrm>
            <a:prstGeom prst="rect">
              <a:avLst/>
            </a:prstGeom>
            <a:noFill/>
          </p:spPr>
        </p:pic>
        <p:pic>
          <p:nvPicPr>
            <p:cNvPr id="117" name="Picture 8" descr="http://www.aaas.org/sites/default/files/migrate/uploads/0711abelson_microbiome_lemon.jpg"/>
            <p:cNvPicPr>
              <a:picLocks noChangeAspect="1" noChangeArrowheads="1"/>
            </p:cNvPicPr>
            <p:nvPr/>
          </p:nvPicPr>
          <p:blipFill rotWithShape="1">
            <a:blip r:embed="rId37" cstate="print">
              <a:extLst>
                <a:ext uri="{28A0092B-C50C-407E-A947-70E740481C1C}">
                  <a14:useLocalDpi xmlns:a14="http://schemas.microsoft.com/office/drawing/2010/main" val="0"/>
                </a:ext>
              </a:extLst>
            </a:blip>
            <a:srcRect/>
            <a:stretch/>
          </p:blipFill>
          <p:spPr bwMode="auto">
            <a:xfrm>
              <a:off x="6029376" y="5565102"/>
              <a:ext cx="594360" cy="77266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9" name="Group 18"/>
          <p:cNvGrpSpPr/>
          <p:nvPr/>
        </p:nvGrpSpPr>
        <p:grpSpPr>
          <a:xfrm>
            <a:off x="7462924" y="5565102"/>
            <a:ext cx="1715606" cy="1246428"/>
            <a:chOff x="7208024" y="5565102"/>
            <a:chExt cx="1715606" cy="1246428"/>
          </a:xfrm>
        </p:grpSpPr>
        <p:sp>
          <p:nvSpPr>
            <p:cNvPr id="114" name="TextBox 113"/>
            <p:cNvSpPr txBox="1"/>
            <p:nvPr/>
          </p:nvSpPr>
          <p:spPr>
            <a:xfrm>
              <a:off x="7374571" y="6349865"/>
              <a:ext cx="1549059" cy="461665"/>
            </a:xfrm>
            <a:prstGeom prst="rect">
              <a:avLst/>
            </a:prstGeom>
            <a:noFill/>
          </p:spPr>
          <p:txBody>
            <a:bodyPr wrap="none" rtlCol="0">
              <a:spAutoFit/>
            </a:bodyPr>
            <a:lstStyle/>
            <a:p>
              <a:pPr algn="ctr"/>
              <a:r>
                <a:rPr lang="en-US" sz="1200" u="sng" dirty="0" smtClean="0">
                  <a:solidFill>
                    <a:srgbClr val="FFFFFF"/>
                  </a:solidFill>
                </a:rPr>
                <a:t>Brendan </a:t>
              </a:r>
              <a:r>
                <a:rPr lang="en-US" sz="1200" u="sng" dirty="0" err="1" smtClean="0">
                  <a:solidFill>
                    <a:srgbClr val="FFFFFF"/>
                  </a:solidFill>
                </a:rPr>
                <a:t>Bohannan</a:t>
              </a:r>
              <a:endParaRPr lang="en-US" sz="1200" u="sng" dirty="0" smtClean="0">
                <a:solidFill>
                  <a:srgbClr val="FFFFFF"/>
                </a:solidFill>
              </a:endParaRPr>
            </a:p>
            <a:p>
              <a:pPr algn="ctr"/>
              <a:r>
                <a:rPr lang="en-US" sz="1200" dirty="0" smtClean="0">
                  <a:solidFill>
                    <a:srgbClr val="FFFFFF"/>
                  </a:solidFill>
                </a:rPr>
                <a:t>James Meadow</a:t>
              </a:r>
            </a:p>
          </p:txBody>
        </p:sp>
        <p:pic>
          <p:nvPicPr>
            <p:cNvPr id="115" name="Picture 6" descr="http://blogs.uoregon.edu/chelseakari/files/2013/10/Oregon-logo1.jpg"/>
            <p:cNvPicPr>
              <a:picLocks noChangeAspect="1" noChangeArrowheads="1"/>
            </p:cNvPicPr>
            <p:nvPr/>
          </p:nvPicPr>
          <p:blipFill rotWithShape="1">
            <a:blip r:embed="rId38" cstate="print">
              <a:extLst>
                <a:ext uri="{28A0092B-C50C-407E-A947-70E740481C1C}">
                  <a14:useLocalDpi xmlns:a14="http://schemas.microsoft.com/office/drawing/2010/main" val="0"/>
                </a:ext>
              </a:extLst>
            </a:blip>
            <a:srcRect b="13750"/>
            <a:stretch/>
          </p:blipFill>
          <p:spPr bwMode="auto">
            <a:xfrm>
              <a:off x="7208024" y="6380743"/>
              <a:ext cx="186812" cy="152400"/>
            </a:xfrm>
            <a:prstGeom prst="rect">
              <a:avLst/>
            </a:prstGeom>
            <a:noFill/>
            <a:extLst>
              <a:ext uri="{909E8E84-426E-40dd-AFC4-6F175D3DCCD1}">
                <a14:hiddenFill xmlns:a14="http://schemas.microsoft.com/office/drawing/2010/main">
                  <a:solidFill>
                    <a:srgbClr val="FFFFFF"/>
                  </a:solidFill>
                </a14:hiddenFill>
              </a:ext>
            </a:extLst>
          </p:spPr>
        </p:pic>
        <p:pic>
          <p:nvPicPr>
            <p:cNvPr id="119" name="Picture 4" descr="C:\Users\CHUTTENH\Desktop\Brendan-Bohanna_5.jpg"/>
            <p:cNvPicPr>
              <a:picLocks noChangeAspect="1" noChangeArrowheads="1"/>
            </p:cNvPicPr>
            <p:nvPr/>
          </p:nvPicPr>
          <p:blipFill rotWithShape="1">
            <a:blip r:embed="rId39">
              <a:extLst>
                <a:ext uri="{28A0092B-C50C-407E-A947-70E740481C1C}">
                  <a14:useLocalDpi xmlns:a14="http://schemas.microsoft.com/office/drawing/2010/main" val="0"/>
                </a:ext>
              </a:extLst>
            </a:blip>
            <a:srcRect l="18315" r="16881" b="23176"/>
            <a:stretch/>
          </p:blipFill>
          <p:spPr bwMode="auto">
            <a:xfrm>
              <a:off x="7831613" y="5565102"/>
              <a:ext cx="594360" cy="805261"/>
            </a:xfrm>
            <a:prstGeom prst="rect">
              <a:avLst/>
            </a:prstGeom>
            <a:noFill/>
            <a:extLst>
              <a:ext uri="{909E8E84-426E-40dd-AFC4-6F175D3DCCD1}">
                <a14:hiddenFill xmlns:a14="http://schemas.microsoft.com/office/drawing/2010/main">
                  <a:solidFill>
                    <a:srgbClr val="FFFFFF"/>
                  </a:solidFill>
                </a14:hiddenFill>
              </a:ext>
            </a:extLst>
          </p:spPr>
        </p:pic>
      </p:grpSp>
      <p:sp>
        <p:nvSpPr>
          <p:cNvPr id="157" name="TextBox 156"/>
          <p:cNvSpPr txBox="1"/>
          <p:nvPr/>
        </p:nvSpPr>
        <p:spPr>
          <a:xfrm>
            <a:off x="5335616" y="6324600"/>
            <a:ext cx="958891" cy="276999"/>
          </a:xfrm>
          <a:prstGeom prst="rect">
            <a:avLst/>
          </a:prstGeom>
          <a:noFill/>
        </p:spPr>
        <p:txBody>
          <a:bodyPr wrap="none" rtlCol="0">
            <a:spAutoFit/>
          </a:bodyPr>
          <a:lstStyle/>
          <a:p>
            <a:pPr algn="ctr"/>
            <a:r>
              <a:rPr lang="en-US" sz="1200" u="sng" dirty="0" smtClean="0">
                <a:solidFill>
                  <a:srgbClr val="FFFFFF"/>
                </a:solidFill>
              </a:rPr>
              <a:t>Andy Chan</a:t>
            </a:r>
          </a:p>
        </p:txBody>
      </p:sp>
      <p:pic>
        <p:nvPicPr>
          <p:cNvPr id="22" name="Picture 21"/>
          <p:cNvPicPr>
            <a:picLocks noChangeAspect="1"/>
          </p:cNvPicPr>
          <p:nvPr/>
        </p:nvPicPr>
        <p:blipFill>
          <a:blip r:embed="rId40"/>
          <a:stretch>
            <a:fillRect/>
          </a:stretch>
        </p:blipFill>
        <p:spPr>
          <a:xfrm>
            <a:off x="5501889" y="4191000"/>
            <a:ext cx="603108" cy="775424"/>
          </a:xfrm>
          <a:prstGeom prst="rect">
            <a:avLst/>
          </a:prstGeom>
        </p:spPr>
      </p:pic>
      <p:sp>
        <p:nvSpPr>
          <p:cNvPr id="147" name="TextBox 146"/>
          <p:cNvSpPr txBox="1"/>
          <p:nvPr/>
        </p:nvSpPr>
        <p:spPr>
          <a:xfrm>
            <a:off x="5233208" y="5029200"/>
            <a:ext cx="1112135" cy="261610"/>
          </a:xfrm>
          <a:prstGeom prst="rect">
            <a:avLst/>
          </a:prstGeom>
          <a:noFill/>
        </p:spPr>
        <p:txBody>
          <a:bodyPr wrap="none" rtlCol="0">
            <a:spAutoFit/>
          </a:bodyPr>
          <a:lstStyle/>
          <a:p>
            <a:pPr algn="ctr"/>
            <a:r>
              <a:rPr lang="en-US" sz="1100" u="sng" dirty="0" smtClean="0">
                <a:solidFill>
                  <a:srgbClr val="FFFFFF"/>
                </a:solidFill>
              </a:rPr>
              <a:t>Wendy Garrett</a:t>
            </a:r>
            <a:endParaRPr lang="en-US" sz="1100" u="sng" dirty="0">
              <a:solidFill>
                <a:srgbClr val="FFFFFF"/>
              </a:solidFill>
            </a:endParaRPr>
          </a:p>
        </p:txBody>
      </p:sp>
      <p:pic>
        <p:nvPicPr>
          <p:cNvPr id="23" name="Picture 22"/>
          <p:cNvPicPr>
            <a:picLocks noChangeAspect="1"/>
          </p:cNvPicPr>
          <p:nvPr/>
        </p:nvPicPr>
        <p:blipFill rotWithShape="1">
          <a:blip r:embed="rId41"/>
          <a:srcRect l="16453" r="17600" b="15063"/>
          <a:stretch/>
        </p:blipFill>
        <p:spPr>
          <a:xfrm>
            <a:off x="5520090" y="5529087"/>
            <a:ext cx="557583" cy="771352"/>
          </a:xfrm>
          <a:prstGeom prst="rect">
            <a:avLst/>
          </a:prstGeom>
        </p:spPr>
      </p:pic>
      <p:pic>
        <p:nvPicPr>
          <p:cNvPr id="24" name="Picture 23"/>
          <p:cNvPicPr>
            <a:picLocks noChangeAspect="1"/>
          </p:cNvPicPr>
          <p:nvPr/>
        </p:nvPicPr>
        <p:blipFill rotWithShape="1">
          <a:blip r:embed="rId42"/>
          <a:srcRect r="80659"/>
          <a:stretch/>
        </p:blipFill>
        <p:spPr>
          <a:xfrm>
            <a:off x="5105400" y="5682850"/>
            <a:ext cx="280516" cy="261220"/>
          </a:xfrm>
          <a:prstGeom prst="rect">
            <a:avLst/>
          </a:prstGeom>
          <a:solidFill>
            <a:schemeClr val="tx1"/>
          </a:solidFill>
        </p:spPr>
      </p:pic>
      <p:pic>
        <p:nvPicPr>
          <p:cNvPr id="25" name="Picture 24"/>
          <p:cNvPicPr>
            <a:picLocks noChangeAspect="1"/>
          </p:cNvPicPr>
          <p:nvPr/>
        </p:nvPicPr>
        <p:blipFill>
          <a:blip r:embed="rId43"/>
          <a:stretch>
            <a:fillRect/>
          </a:stretch>
        </p:blipFill>
        <p:spPr>
          <a:xfrm>
            <a:off x="5105400" y="5298137"/>
            <a:ext cx="264439" cy="308513"/>
          </a:xfrm>
          <a:prstGeom prst="rect">
            <a:avLst/>
          </a:prstGeom>
        </p:spPr>
      </p:pic>
      <p:sp>
        <p:nvSpPr>
          <p:cNvPr id="113" name="TextBox 112"/>
          <p:cNvSpPr txBox="1"/>
          <p:nvPr/>
        </p:nvSpPr>
        <p:spPr>
          <a:xfrm>
            <a:off x="4235968" y="2286000"/>
            <a:ext cx="663839" cy="461665"/>
          </a:xfrm>
          <a:prstGeom prst="rect">
            <a:avLst/>
          </a:prstGeom>
          <a:noFill/>
        </p:spPr>
        <p:txBody>
          <a:bodyPr wrap="none" rtlCol="0">
            <a:spAutoFit/>
          </a:bodyPr>
          <a:lstStyle/>
          <a:p>
            <a:pPr algn="ctr"/>
            <a:r>
              <a:rPr lang="en-US" sz="1200" dirty="0" smtClean="0">
                <a:solidFill>
                  <a:srgbClr val="FFFFFF"/>
                </a:solidFill>
              </a:rPr>
              <a:t>Lauren</a:t>
            </a:r>
            <a:br>
              <a:rPr lang="en-US" sz="1200" dirty="0" smtClean="0">
                <a:solidFill>
                  <a:srgbClr val="FFFFFF"/>
                </a:solidFill>
              </a:rPr>
            </a:br>
            <a:r>
              <a:rPr lang="en-US" sz="1200" dirty="0" smtClean="0">
                <a:solidFill>
                  <a:srgbClr val="FFFFFF"/>
                </a:solidFill>
              </a:rPr>
              <a:t>McIver</a:t>
            </a:r>
          </a:p>
        </p:txBody>
      </p:sp>
      <p:pic>
        <p:nvPicPr>
          <p:cNvPr id="122" name="Picture 121"/>
          <p:cNvPicPr>
            <a:picLocks noChangeAspect="1"/>
          </p:cNvPicPr>
          <p:nvPr/>
        </p:nvPicPr>
        <p:blipFill>
          <a:blip r:embed="rId44"/>
          <a:stretch>
            <a:fillRect/>
          </a:stretch>
        </p:blipFill>
        <p:spPr>
          <a:xfrm>
            <a:off x="4267200" y="1523999"/>
            <a:ext cx="580688" cy="774251"/>
          </a:xfrm>
          <a:prstGeom prst="rect">
            <a:avLst/>
          </a:prstGeom>
        </p:spPr>
      </p:pic>
      <p:sp>
        <p:nvSpPr>
          <p:cNvPr id="131" name="TextBox 130"/>
          <p:cNvSpPr txBox="1"/>
          <p:nvPr/>
        </p:nvSpPr>
        <p:spPr>
          <a:xfrm>
            <a:off x="-59444" y="4953000"/>
            <a:ext cx="992579" cy="461665"/>
          </a:xfrm>
          <a:prstGeom prst="rect">
            <a:avLst/>
          </a:prstGeom>
          <a:noFill/>
        </p:spPr>
        <p:txBody>
          <a:bodyPr wrap="none" rtlCol="0">
            <a:spAutoFit/>
          </a:bodyPr>
          <a:lstStyle/>
          <a:p>
            <a:pPr algn="ctr"/>
            <a:r>
              <a:rPr lang="en-US" sz="1200" spc="-80" dirty="0" err="1" smtClean="0">
                <a:solidFill>
                  <a:srgbClr val="FFFFFF"/>
                </a:solidFill>
              </a:rPr>
              <a:t>Ayshwarya</a:t>
            </a:r>
            <a:r>
              <a:rPr lang="en-US" sz="1200" spc="-80" dirty="0" smtClean="0">
                <a:solidFill>
                  <a:srgbClr val="FFFFFF"/>
                </a:solidFill>
              </a:rPr>
              <a:t/>
            </a:r>
            <a:br>
              <a:rPr lang="en-US" sz="1200" spc="-80" dirty="0" smtClean="0">
                <a:solidFill>
                  <a:srgbClr val="FFFFFF"/>
                </a:solidFill>
              </a:rPr>
            </a:br>
            <a:r>
              <a:rPr lang="en-US" sz="1200" spc="-80" dirty="0" smtClean="0">
                <a:solidFill>
                  <a:srgbClr val="FFFFFF"/>
                </a:solidFill>
              </a:rPr>
              <a:t>Subramanian</a:t>
            </a:r>
          </a:p>
        </p:txBody>
      </p:sp>
      <p:pic>
        <p:nvPicPr>
          <p:cNvPr id="133" name="Picture 132"/>
          <p:cNvPicPr>
            <a:picLocks noChangeAspect="1"/>
          </p:cNvPicPr>
          <p:nvPr/>
        </p:nvPicPr>
        <p:blipFill>
          <a:blip r:embed="rId45"/>
          <a:stretch>
            <a:fillRect/>
          </a:stretch>
        </p:blipFill>
        <p:spPr>
          <a:xfrm>
            <a:off x="150495" y="4191000"/>
            <a:ext cx="582103" cy="776136"/>
          </a:xfrm>
          <a:prstGeom prst="rect">
            <a:avLst/>
          </a:prstGeom>
        </p:spPr>
      </p:pic>
      <p:sp>
        <p:nvSpPr>
          <p:cNvPr id="137" name="TextBox 136"/>
          <p:cNvSpPr txBox="1"/>
          <p:nvPr/>
        </p:nvSpPr>
        <p:spPr>
          <a:xfrm>
            <a:off x="7758048" y="5007188"/>
            <a:ext cx="1262410" cy="461665"/>
          </a:xfrm>
          <a:prstGeom prst="rect">
            <a:avLst/>
          </a:prstGeom>
          <a:noFill/>
        </p:spPr>
        <p:txBody>
          <a:bodyPr wrap="none" rtlCol="0">
            <a:spAutoFit/>
          </a:bodyPr>
          <a:lstStyle/>
          <a:p>
            <a:pPr algn="ctr"/>
            <a:r>
              <a:rPr lang="en-US" sz="1200" u="sng" dirty="0" err="1" smtClean="0">
                <a:solidFill>
                  <a:srgbClr val="FFFFFF"/>
                </a:solidFill>
              </a:rPr>
              <a:t>Gautam</a:t>
            </a:r>
            <a:r>
              <a:rPr lang="en-US" sz="1200" u="sng" dirty="0" smtClean="0">
                <a:solidFill>
                  <a:srgbClr val="FFFFFF"/>
                </a:solidFill>
              </a:rPr>
              <a:t> </a:t>
            </a:r>
            <a:r>
              <a:rPr lang="en-US" sz="1200" u="sng" dirty="0" err="1" smtClean="0">
                <a:solidFill>
                  <a:srgbClr val="FFFFFF"/>
                </a:solidFill>
              </a:rPr>
              <a:t>Dantas</a:t>
            </a:r>
            <a:endParaRPr lang="en-US" sz="1200" dirty="0" smtClean="0">
              <a:solidFill>
                <a:srgbClr val="FFFFFF"/>
              </a:solidFill>
            </a:endParaRPr>
          </a:p>
          <a:p>
            <a:pPr algn="ctr"/>
            <a:r>
              <a:rPr lang="en-US" sz="1200" dirty="0" smtClean="0">
                <a:solidFill>
                  <a:srgbClr val="FFFFFF"/>
                </a:solidFill>
              </a:rPr>
              <a:t>Molly Gibson</a:t>
            </a:r>
          </a:p>
        </p:txBody>
      </p:sp>
      <p:sp>
        <p:nvSpPr>
          <p:cNvPr id="138" name="TextBox 137"/>
          <p:cNvSpPr txBox="1"/>
          <p:nvPr/>
        </p:nvSpPr>
        <p:spPr>
          <a:xfrm>
            <a:off x="6515192" y="5019130"/>
            <a:ext cx="1062942" cy="261610"/>
          </a:xfrm>
          <a:prstGeom prst="rect">
            <a:avLst/>
          </a:prstGeom>
          <a:noFill/>
        </p:spPr>
        <p:txBody>
          <a:bodyPr wrap="none" rtlCol="0">
            <a:spAutoFit/>
          </a:bodyPr>
          <a:lstStyle/>
          <a:p>
            <a:pPr algn="ctr"/>
            <a:r>
              <a:rPr lang="en-US" sz="1100" u="sng" dirty="0" smtClean="0">
                <a:solidFill>
                  <a:srgbClr val="FFFFFF"/>
                </a:solidFill>
              </a:rPr>
              <a:t>Nicola </a:t>
            </a:r>
            <a:r>
              <a:rPr lang="en-US" sz="1100" u="sng" dirty="0" err="1" smtClean="0">
                <a:solidFill>
                  <a:srgbClr val="FFFFFF"/>
                </a:solidFill>
              </a:rPr>
              <a:t>Segata</a:t>
            </a:r>
            <a:endParaRPr lang="en-US" sz="1100" u="sng" dirty="0">
              <a:solidFill>
                <a:srgbClr val="FFFFFF"/>
              </a:solidFill>
            </a:endParaRPr>
          </a:p>
        </p:txBody>
      </p:sp>
      <p:pic>
        <p:nvPicPr>
          <p:cNvPr id="144" name="Picture 2" descr="C:\Users\eblis\Documents\My Dropbox\working\berkeley_08-06-10\people_files\nicola-segata.jpg"/>
          <p:cNvPicPr>
            <a:picLocks noChangeAspect="1" noChangeArrowheads="1"/>
          </p:cNvPicPr>
          <p:nvPr/>
        </p:nvPicPr>
        <p:blipFill>
          <a:blip r:embed="rId46" cstate="print"/>
          <a:srcRect/>
          <a:stretch>
            <a:fillRect/>
          </a:stretch>
        </p:blipFill>
        <p:spPr bwMode="auto">
          <a:xfrm>
            <a:off x="6742800" y="4191000"/>
            <a:ext cx="611851" cy="805827"/>
          </a:xfrm>
          <a:prstGeom prst="rect">
            <a:avLst/>
          </a:prstGeom>
          <a:noFill/>
        </p:spPr>
      </p:pic>
      <p:pic>
        <p:nvPicPr>
          <p:cNvPr id="145" name="Picture 144"/>
          <p:cNvPicPr>
            <a:picLocks noChangeAspect="1"/>
          </p:cNvPicPr>
          <p:nvPr/>
        </p:nvPicPr>
        <p:blipFill>
          <a:blip r:embed="rId47"/>
          <a:stretch>
            <a:fillRect/>
          </a:stretch>
        </p:blipFill>
        <p:spPr>
          <a:xfrm>
            <a:off x="6400800" y="4854548"/>
            <a:ext cx="187509" cy="187352"/>
          </a:xfrm>
          <a:prstGeom prst="rect">
            <a:avLst/>
          </a:prstGeom>
          <a:solidFill>
            <a:schemeClr val="tx1"/>
          </a:solidFill>
        </p:spPr>
      </p:pic>
      <p:pic>
        <p:nvPicPr>
          <p:cNvPr id="148" name="Picture 147"/>
          <p:cNvPicPr>
            <a:picLocks noChangeAspect="1"/>
          </p:cNvPicPr>
          <p:nvPr/>
        </p:nvPicPr>
        <p:blipFill rotWithShape="1">
          <a:blip r:embed="rId48"/>
          <a:srcRect l="39679" r="33615" b="66823"/>
          <a:stretch/>
        </p:blipFill>
        <p:spPr>
          <a:xfrm>
            <a:off x="7616436" y="4849586"/>
            <a:ext cx="184539" cy="199974"/>
          </a:xfrm>
          <a:prstGeom prst="rect">
            <a:avLst/>
          </a:prstGeom>
        </p:spPr>
      </p:pic>
      <p:pic>
        <p:nvPicPr>
          <p:cNvPr id="149" name="Picture 148"/>
          <p:cNvPicPr>
            <a:picLocks noChangeAspect="1"/>
          </p:cNvPicPr>
          <p:nvPr/>
        </p:nvPicPr>
        <p:blipFill rotWithShape="1">
          <a:blip r:embed="rId49"/>
          <a:srcRect l="15631" r="15351" b="8581"/>
          <a:stretch/>
        </p:blipFill>
        <p:spPr>
          <a:xfrm>
            <a:off x="8077201" y="4191000"/>
            <a:ext cx="602607" cy="798208"/>
          </a:xfrm>
          <a:prstGeom prst="rect">
            <a:avLst/>
          </a:prstGeom>
        </p:spPr>
      </p:pic>
      <p:sp>
        <p:nvSpPr>
          <p:cNvPr id="121" name="Rounded Rectangle 120"/>
          <p:cNvSpPr/>
          <p:nvPr/>
        </p:nvSpPr>
        <p:spPr bwMode="auto">
          <a:xfrm>
            <a:off x="1676400" y="2790840"/>
            <a:ext cx="838200" cy="1295400"/>
          </a:xfrm>
          <a:prstGeom prst="roundRect">
            <a:avLst/>
          </a:prstGeom>
          <a:noFill/>
          <a:ln w="635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36" name="Rounded Rectangle 135"/>
          <p:cNvSpPr/>
          <p:nvPr/>
        </p:nvSpPr>
        <p:spPr bwMode="auto">
          <a:xfrm>
            <a:off x="4145776" y="4131540"/>
            <a:ext cx="838200" cy="1295400"/>
          </a:xfrm>
          <a:prstGeom prst="roundRect">
            <a:avLst/>
          </a:prstGeom>
          <a:noFill/>
          <a:ln w="635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12" name="Rounded Rectangle 111"/>
          <p:cNvSpPr/>
          <p:nvPr/>
        </p:nvSpPr>
        <p:spPr bwMode="auto">
          <a:xfrm>
            <a:off x="853501" y="4131540"/>
            <a:ext cx="838200" cy="1295400"/>
          </a:xfrm>
          <a:prstGeom prst="roundRect">
            <a:avLst/>
          </a:prstGeom>
          <a:noFill/>
          <a:ln w="635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Tree>
    <p:extLst>
      <p:ext uri="{BB962C8B-B14F-4D97-AF65-F5344CB8AC3E}">
        <p14:creationId xmlns:p14="http://schemas.microsoft.com/office/powerpoint/2010/main" val="2048881510"/>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0" y="0"/>
            <a:ext cx="9144000" cy="1447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Tree>
    <p:extLst>
      <p:ext uri="{BB962C8B-B14F-4D97-AF65-F5344CB8AC3E}">
        <p14:creationId xmlns:p14="http://schemas.microsoft.com/office/powerpoint/2010/main" val="28852237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6" name="Group 7175"/>
          <p:cNvGrpSpPr/>
          <p:nvPr/>
        </p:nvGrpSpPr>
        <p:grpSpPr>
          <a:xfrm>
            <a:off x="567083" y="3412412"/>
            <a:ext cx="3086100" cy="1219200"/>
            <a:chOff x="507039" y="3369838"/>
            <a:chExt cx="3086100" cy="1219200"/>
          </a:xfrm>
        </p:grpSpPr>
        <p:sp>
          <p:nvSpPr>
            <p:cNvPr id="7175" name="Rounded Rectangle 7174"/>
            <p:cNvSpPr/>
            <p:nvPr/>
          </p:nvSpPr>
          <p:spPr bwMode="auto">
            <a:xfrm>
              <a:off x="507039" y="3369838"/>
              <a:ext cx="3086100" cy="1219200"/>
            </a:xfrm>
            <a:prstGeom prst="roundRect">
              <a:avLst/>
            </a:prstGeom>
            <a:solidFill>
              <a:schemeClr val="bg1">
                <a:lumMod val="85000"/>
                <a:lumOff val="1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FFFFFF"/>
                </a:solidFill>
              </a:endParaRPr>
            </a:p>
          </p:txBody>
        </p:sp>
        <p:grpSp>
          <p:nvGrpSpPr>
            <p:cNvPr id="7171" name="Group 7170"/>
            <p:cNvGrpSpPr/>
            <p:nvPr/>
          </p:nvGrpSpPr>
          <p:grpSpPr>
            <a:xfrm>
              <a:off x="626057" y="3483807"/>
              <a:ext cx="2848064" cy="991262"/>
              <a:chOff x="445908" y="4618220"/>
              <a:chExt cx="3504587" cy="1219763"/>
            </a:xfrm>
          </p:grpSpPr>
          <p:grpSp>
            <p:nvGrpSpPr>
              <p:cNvPr id="99" name="Group 98"/>
              <p:cNvGrpSpPr/>
              <p:nvPr/>
            </p:nvGrpSpPr>
            <p:grpSpPr>
              <a:xfrm>
                <a:off x="445908" y="5073346"/>
                <a:ext cx="515675" cy="318599"/>
                <a:chOff x="533400" y="5638800"/>
                <a:chExt cx="616676" cy="381000"/>
              </a:xfrm>
            </p:grpSpPr>
            <p:sp>
              <p:nvSpPr>
                <p:cNvPr id="126" name="Oval 125"/>
                <p:cNvSpPr/>
                <p:nvPr/>
              </p:nvSpPr>
              <p:spPr bwMode="auto">
                <a:xfrm>
                  <a:off x="533400" y="5638800"/>
                  <a:ext cx="381000" cy="381000"/>
                </a:xfrm>
                <a:prstGeom prst="ellipse">
                  <a:avLst/>
                </a:prstGeom>
                <a:solidFill>
                  <a:schemeClr val="tx1">
                    <a:lumMod val="50000"/>
                  </a:scheme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FFFFFF"/>
                    </a:solidFill>
                  </a:endParaRPr>
                </a:p>
              </p:txBody>
            </p:sp>
            <p:cxnSp>
              <p:nvCxnSpPr>
                <p:cNvPr id="127" name="Straight Arrow Connector 126"/>
                <p:cNvCxnSpPr>
                  <a:stCxn id="126" idx="6"/>
                </p:cNvCxnSpPr>
                <p:nvPr/>
              </p:nvCxnSpPr>
              <p:spPr bwMode="auto">
                <a:xfrm>
                  <a:off x="914400" y="5829300"/>
                  <a:ext cx="235676" cy="0"/>
                </a:xfrm>
                <a:prstGeom prst="straightConnector1">
                  <a:avLst/>
                </a:prstGeom>
                <a:solidFill>
                  <a:schemeClr val="tx1">
                    <a:lumMod val="65000"/>
                  </a:schemeClr>
                </a:solidFill>
                <a:ln w="38100" cap="flat" cmpd="sng" algn="ctr">
                  <a:solidFill>
                    <a:schemeClr val="tx1"/>
                  </a:solidFill>
                  <a:prstDash val="solid"/>
                  <a:round/>
                  <a:headEnd type="none" w="med" len="med"/>
                  <a:tailEnd type="triangle" w="lg" len="med"/>
                </a:ln>
                <a:effectLst/>
              </p:spPr>
            </p:cxnSp>
          </p:grpSp>
          <p:grpSp>
            <p:nvGrpSpPr>
              <p:cNvPr id="100" name="Group 99"/>
              <p:cNvGrpSpPr/>
              <p:nvPr/>
            </p:nvGrpSpPr>
            <p:grpSpPr>
              <a:xfrm>
                <a:off x="1043691" y="5073346"/>
                <a:ext cx="515675" cy="318599"/>
                <a:chOff x="533400" y="5638800"/>
                <a:chExt cx="616676" cy="381000"/>
              </a:xfrm>
            </p:grpSpPr>
            <p:sp>
              <p:nvSpPr>
                <p:cNvPr id="124" name="Oval 123"/>
                <p:cNvSpPr/>
                <p:nvPr/>
              </p:nvSpPr>
              <p:spPr bwMode="auto">
                <a:xfrm>
                  <a:off x="533400" y="5638800"/>
                  <a:ext cx="381000" cy="381000"/>
                </a:xfrm>
                <a:prstGeom prst="ellipse">
                  <a:avLst/>
                </a:prstGeom>
                <a:solidFill>
                  <a:schemeClr val="accent2"/>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FFFFFF"/>
                    </a:solidFill>
                  </a:endParaRPr>
                </a:p>
              </p:txBody>
            </p:sp>
            <p:cxnSp>
              <p:nvCxnSpPr>
                <p:cNvPr id="125" name="Straight Arrow Connector 124"/>
                <p:cNvCxnSpPr>
                  <a:stCxn id="124" idx="6"/>
                </p:cNvCxnSpPr>
                <p:nvPr/>
              </p:nvCxnSpPr>
              <p:spPr bwMode="auto">
                <a:xfrm>
                  <a:off x="914400" y="5829300"/>
                  <a:ext cx="235676" cy="0"/>
                </a:xfrm>
                <a:prstGeom prst="straightConnector1">
                  <a:avLst/>
                </a:prstGeom>
                <a:solidFill>
                  <a:schemeClr val="tx1">
                    <a:lumMod val="65000"/>
                  </a:schemeClr>
                </a:solidFill>
                <a:ln w="38100" cap="flat" cmpd="sng" algn="ctr">
                  <a:solidFill>
                    <a:schemeClr val="tx1"/>
                  </a:solidFill>
                  <a:prstDash val="solid"/>
                  <a:round/>
                  <a:headEnd type="none" w="med" len="med"/>
                  <a:tailEnd type="triangle" w="lg" len="med"/>
                </a:ln>
                <a:effectLst/>
              </p:spPr>
            </p:cxnSp>
          </p:grpSp>
          <p:grpSp>
            <p:nvGrpSpPr>
              <p:cNvPr id="101" name="Group 100"/>
              <p:cNvGrpSpPr/>
              <p:nvPr/>
            </p:nvGrpSpPr>
            <p:grpSpPr>
              <a:xfrm>
                <a:off x="1641473" y="5073346"/>
                <a:ext cx="515675" cy="318599"/>
                <a:chOff x="533400" y="5638800"/>
                <a:chExt cx="616676" cy="381000"/>
              </a:xfrm>
            </p:grpSpPr>
            <p:sp>
              <p:nvSpPr>
                <p:cNvPr id="122" name="Oval 121"/>
                <p:cNvSpPr/>
                <p:nvPr/>
              </p:nvSpPr>
              <p:spPr bwMode="auto">
                <a:xfrm>
                  <a:off x="533400" y="5638800"/>
                  <a:ext cx="381000" cy="381000"/>
                </a:xfrm>
                <a:prstGeom prst="ellipse">
                  <a:avLst/>
                </a:prstGeom>
                <a:solidFill>
                  <a:schemeClr val="tx1">
                    <a:lumMod val="50000"/>
                  </a:scheme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b="1" smtClean="0">
                    <a:solidFill>
                      <a:srgbClr val="FFFFFF"/>
                    </a:solidFill>
                  </a:endParaRPr>
                </a:p>
              </p:txBody>
            </p:sp>
            <p:cxnSp>
              <p:nvCxnSpPr>
                <p:cNvPr id="123" name="Straight Arrow Connector 122"/>
                <p:cNvCxnSpPr>
                  <a:stCxn id="122" idx="6"/>
                </p:cNvCxnSpPr>
                <p:nvPr/>
              </p:nvCxnSpPr>
              <p:spPr bwMode="auto">
                <a:xfrm>
                  <a:off x="914400" y="5829300"/>
                  <a:ext cx="235676" cy="0"/>
                </a:xfrm>
                <a:prstGeom prst="straightConnector1">
                  <a:avLst/>
                </a:prstGeom>
                <a:solidFill>
                  <a:schemeClr val="tx1">
                    <a:lumMod val="65000"/>
                  </a:schemeClr>
                </a:solidFill>
                <a:ln w="38100" cap="flat" cmpd="sng" algn="ctr">
                  <a:solidFill>
                    <a:schemeClr val="tx1"/>
                  </a:solidFill>
                  <a:prstDash val="solid"/>
                  <a:round/>
                  <a:headEnd type="none" w="med" len="med"/>
                  <a:tailEnd type="triangle" w="lg" len="med"/>
                </a:ln>
                <a:effectLst/>
              </p:spPr>
            </p:cxnSp>
          </p:grpSp>
          <p:grpSp>
            <p:nvGrpSpPr>
              <p:cNvPr id="102" name="Group 101"/>
              <p:cNvGrpSpPr/>
              <p:nvPr/>
            </p:nvGrpSpPr>
            <p:grpSpPr>
              <a:xfrm>
                <a:off x="2239256" y="5073346"/>
                <a:ext cx="515675" cy="318599"/>
                <a:chOff x="533400" y="5638800"/>
                <a:chExt cx="616676" cy="381000"/>
              </a:xfrm>
            </p:grpSpPr>
            <p:sp>
              <p:nvSpPr>
                <p:cNvPr id="120" name="Oval 119"/>
                <p:cNvSpPr/>
                <p:nvPr/>
              </p:nvSpPr>
              <p:spPr bwMode="auto">
                <a:xfrm>
                  <a:off x="533400" y="5638800"/>
                  <a:ext cx="381000" cy="381000"/>
                </a:xfrm>
                <a:prstGeom prst="ellipse">
                  <a:avLst/>
                </a:prstGeom>
                <a:solidFill>
                  <a:schemeClr val="bg1"/>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FFFFFF"/>
                    </a:solidFill>
                  </a:endParaRPr>
                </a:p>
              </p:txBody>
            </p:sp>
            <p:cxnSp>
              <p:nvCxnSpPr>
                <p:cNvPr id="121" name="Straight Arrow Connector 120"/>
                <p:cNvCxnSpPr>
                  <a:stCxn id="120" idx="6"/>
                </p:cNvCxnSpPr>
                <p:nvPr/>
              </p:nvCxnSpPr>
              <p:spPr bwMode="auto">
                <a:xfrm>
                  <a:off x="914400" y="5829300"/>
                  <a:ext cx="235676" cy="0"/>
                </a:xfrm>
                <a:prstGeom prst="straightConnector1">
                  <a:avLst/>
                </a:prstGeom>
                <a:solidFill>
                  <a:schemeClr val="tx1">
                    <a:lumMod val="65000"/>
                  </a:schemeClr>
                </a:solidFill>
                <a:ln w="38100" cap="flat" cmpd="sng" algn="ctr">
                  <a:solidFill>
                    <a:schemeClr val="tx1"/>
                  </a:solidFill>
                  <a:prstDash val="solid"/>
                  <a:round/>
                  <a:headEnd type="none" w="med" len="med"/>
                  <a:tailEnd type="triangle" w="lg" len="med"/>
                </a:ln>
                <a:effectLst/>
              </p:spPr>
            </p:cxnSp>
          </p:grpSp>
          <p:grpSp>
            <p:nvGrpSpPr>
              <p:cNvPr id="103" name="Group 102"/>
              <p:cNvGrpSpPr/>
              <p:nvPr/>
            </p:nvGrpSpPr>
            <p:grpSpPr>
              <a:xfrm>
                <a:off x="2837038" y="5073346"/>
                <a:ext cx="515675" cy="318599"/>
                <a:chOff x="533400" y="5638800"/>
                <a:chExt cx="616676" cy="381000"/>
              </a:xfrm>
            </p:grpSpPr>
            <p:sp>
              <p:nvSpPr>
                <p:cNvPr id="118" name="Oval 117"/>
                <p:cNvSpPr/>
                <p:nvPr/>
              </p:nvSpPr>
              <p:spPr bwMode="auto">
                <a:xfrm>
                  <a:off x="533400" y="5638800"/>
                  <a:ext cx="381000" cy="381000"/>
                </a:xfrm>
                <a:prstGeom prst="ellipse">
                  <a:avLst/>
                </a:prstGeom>
                <a:solidFill>
                  <a:srgbClr val="0078A2"/>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FFFFFF"/>
                    </a:solidFill>
                  </a:endParaRPr>
                </a:p>
              </p:txBody>
            </p:sp>
            <p:cxnSp>
              <p:nvCxnSpPr>
                <p:cNvPr id="119" name="Straight Arrow Connector 118"/>
                <p:cNvCxnSpPr>
                  <a:stCxn id="118" idx="6"/>
                </p:cNvCxnSpPr>
                <p:nvPr/>
              </p:nvCxnSpPr>
              <p:spPr bwMode="auto">
                <a:xfrm>
                  <a:off x="914400" y="5829300"/>
                  <a:ext cx="235676" cy="0"/>
                </a:xfrm>
                <a:prstGeom prst="straightConnector1">
                  <a:avLst/>
                </a:prstGeom>
                <a:solidFill>
                  <a:schemeClr val="tx1">
                    <a:lumMod val="65000"/>
                  </a:schemeClr>
                </a:solidFill>
                <a:ln w="38100" cap="flat" cmpd="sng" algn="ctr">
                  <a:solidFill>
                    <a:schemeClr val="tx1"/>
                  </a:solidFill>
                  <a:prstDash val="solid"/>
                  <a:round/>
                  <a:headEnd type="none" w="med" len="med"/>
                  <a:tailEnd type="triangle" w="lg" len="med"/>
                </a:ln>
                <a:effectLst/>
              </p:spPr>
            </p:cxnSp>
          </p:grpSp>
          <p:grpSp>
            <p:nvGrpSpPr>
              <p:cNvPr id="104" name="Group 103"/>
              <p:cNvGrpSpPr/>
              <p:nvPr/>
            </p:nvGrpSpPr>
            <p:grpSpPr>
              <a:xfrm>
                <a:off x="3434820" y="5073346"/>
                <a:ext cx="515675" cy="318599"/>
                <a:chOff x="533400" y="5638800"/>
                <a:chExt cx="616676" cy="381000"/>
              </a:xfrm>
            </p:grpSpPr>
            <p:sp>
              <p:nvSpPr>
                <p:cNvPr id="116" name="Oval 115"/>
                <p:cNvSpPr/>
                <p:nvPr/>
              </p:nvSpPr>
              <p:spPr bwMode="auto">
                <a:xfrm>
                  <a:off x="533400" y="5638800"/>
                  <a:ext cx="381000" cy="381000"/>
                </a:xfrm>
                <a:prstGeom prst="ellipse">
                  <a:avLst/>
                </a:prstGeom>
                <a:solidFill>
                  <a:schemeClr val="tx1">
                    <a:lumMod val="50000"/>
                  </a:scheme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FFFFFF"/>
                    </a:solidFill>
                  </a:endParaRPr>
                </a:p>
              </p:txBody>
            </p:sp>
            <p:cxnSp>
              <p:nvCxnSpPr>
                <p:cNvPr id="117" name="Straight Arrow Connector 116"/>
                <p:cNvCxnSpPr>
                  <a:stCxn id="116" idx="6"/>
                </p:cNvCxnSpPr>
                <p:nvPr/>
              </p:nvCxnSpPr>
              <p:spPr bwMode="auto">
                <a:xfrm>
                  <a:off x="914400" y="5829300"/>
                  <a:ext cx="235676" cy="0"/>
                </a:xfrm>
                <a:prstGeom prst="straightConnector1">
                  <a:avLst/>
                </a:prstGeom>
                <a:solidFill>
                  <a:schemeClr val="tx1">
                    <a:lumMod val="65000"/>
                  </a:schemeClr>
                </a:solidFill>
                <a:ln w="38100" cap="flat" cmpd="sng" algn="ctr">
                  <a:solidFill>
                    <a:schemeClr val="tx1"/>
                  </a:solidFill>
                  <a:prstDash val="solid"/>
                  <a:round/>
                  <a:headEnd type="none" w="med" len="med"/>
                  <a:tailEnd type="triangle" w="lg" len="med"/>
                </a:ln>
                <a:effectLst/>
              </p:spPr>
            </p:cxnSp>
          </p:grpSp>
          <p:grpSp>
            <p:nvGrpSpPr>
              <p:cNvPr id="7170" name="Group 7169"/>
              <p:cNvGrpSpPr/>
              <p:nvPr/>
            </p:nvGrpSpPr>
            <p:grpSpPr>
              <a:xfrm>
                <a:off x="1800772" y="5391945"/>
                <a:ext cx="2145053" cy="446038"/>
                <a:chOff x="1800772" y="5391945"/>
                <a:chExt cx="2145053" cy="446038"/>
              </a:xfrm>
            </p:grpSpPr>
            <p:grpSp>
              <p:nvGrpSpPr>
                <p:cNvPr id="105" name="Group 104"/>
                <p:cNvGrpSpPr/>
                <p:nvPr/>
              </p:nvGrpSpPr>
              <p:grpSpPr>
                <a:xfrm>
                  <a:off x="2234586" y="5519384"/>
                  <a:ext cx="515675" cy="318599"/>
                  <a:chOff x="533400" y="5638800"/>
                  <a:chExt cx="616676" cy="381000"/>
                </a:xfrm>
              </p:grpSpPr>
              <p:sp>
                <p:nvSpPr>
                  <p:cNvPr id="114" name="Oval 113"/>
                  <p:cNvSpPr/>
                  <p:nvPr/>
                </p:nvSpPr>
                <p:spPr bwMode="auto">
                  <a:xfrm>
                    <a:off x="533400" y="5638800"/>
                    <a:ext cx="381000" cy="381000"/>
                  </a:xfrm>
                  <a:prstGeom prst="ellipse">
                    <a:avLst/>
                  </a:prstGeom>
                  <a:solidFill>
                    <a:schemeClr val="bg1"/>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FFFFFF"/>
                      </a:solidFill>
                    </a:endParaRPr>
                  </a:p>
                </p:txBody>
              </p:sp>
              <p:cxnSp>
                <p:nvCxnSpPr>
                  <p:cNvPr id="115" name="Straight Arrow Connector 114"/>
                  <p:cNvCxnSpPr>
                    <a:stCxn id="114" idx="6"/>
                  </p:cNvCxnSpPr>
                  <p:nvPr/>
                </p:nvCxnSpPr>
                <p:spPr bwMode="auto">
                  <a:xfrm>
                    <a:off x="914400" y="5829300"/>
                    <a:ext cx="235676" cy="0"/>
                  </a:xfrm>
                  <a:prstGeom prst="straightConnector1">
                    <a:avLst/>
                  </a:prstGeom>
                  <a:solidFill>
                    <a:schemeClr val="tx1">
                      <a:lumMod val="65000"/>
                    </a:schemeClr>
                  </a:solidFill>
                  <a:ln w="38100" cap="flat" cmpd="sng" algn="ctr">
                    <a:solidFill>
                      <a:schemeClr val="tx1"/>
                    </a:solidFill>
                    <a:prstDash val="solid"/>
                    <a:round/>
                    <a:headEnd type="none" w="med" len="med"/>
                    <a:tailEnd type="triangle" w="lg" len="med"/>
                  </a:ln>
                  <a:effectLst/>
                </p:spPr>
              </p:cxnSp>
            </p:grpSp>
            <p:grpSp>
              <p:nvGrpSpPr>
                <p:cNvPr id="106" name="Group 105"/>
                <p:cNvGrpSpPr/>
                <p:nvPr/>
              </p:nvGrpSpPr>
              <p:grpSpPr>
                <a:xfrm>
                  <a:off x="2832369" y="5519384"/>
                  <a:ext cx="515675" cy="318599"/>
                  <a:chOff x="533400" y="5638800"/>
                  <a:chExt cx="616676" cy="381000"/>
                </a:xfrm>
              </p:grpSpPr>
              <p:sp>
                <p:nvSpPr>
                  <p:cNvPr id="112" name="Oval 111"/>
                  <p:cNvSpPr/>
                  <p:nvPr/>
                </p:nvSpPr>
                <p:spPr bwMode="auto">
                  <a:xfrm>
                    <a:off x="533400" y="5638800"/>
                    <a:ext cx="381000" cy="381000"/>
                  </a:xfrm>
                  <a:prstGeom prst="ellipse">
                    <a:avLst/>
                  </a:prstGeom>
                  <a:solidFill>
                    <a:schemeClr val="bg1"/>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FFFFFF"/>
                      </a:solidFill>
                    </a:endParaRPr>
                  </a:p>
                </p:txBody>
              </p:sp>
              <p:cxnSp>
                <p:nvCxnSpPr>
                  <p:cNvPr id="113" name="Straight Arrow Connector 112"/>
                  <p:cNvCxnSpPr>
                    <a:stCxn id="112" idx="6"/>
                  </p:cNvCxnSpPr>
                  <p:nvPr/>
                </p:nvCxnSpPr>
                <p:spPr bwMode="auto">
                  <a:xfrm>
                    <a:off x="914400" y="5829300"/>
                    <a:ext cx="235676" cy="0"/>
                  </a:xfrm>
                  <a:prstGeom prst="straightConnector1">
                    <a:avLst/>
                  </a:prstGeom>
                  <a:solidFill>
                    <a:schemeClr val="tx1">
                      <a:lumMod val="65000"/>
                    </a:schemeClr>
                  </a:solidFill>
                  <a:ln w="38100" cap="flat" cmpd="sng" algn="ctr">
                    <a:solidFill>
                      <a:schemeClr val="tx1"/>
                    </a:solidFill>
                    <a:prstDash val="solid"/>
                    <a:round/>
                    <a:headEnd type="none" w="med" len="med"/>
                    <a:tailEnd type="triangle" w="lg" len="med"/>
                  </a:ln>
                  <a:effectLst/>
                </p:spPr>
              </p:cxnSp>
            </p:grpSp>
            <p:grpSp>
              <p:nvGrpSpPr>
                <p:cNvPr id="107" name="Group 106"/>
                <p:cNvGrpSpPr/>
                <p:nvPr/>
              </p:nvGrpSpPr>
              <p:grpSpPr>
                <a:xfrm>
                  <a:off x="3430150" y="5519384"/>
                  <a:ext cx="515675" cy="318599"/>
                  <a:chOff x="533400" y="5638800"/>
                  <a:chExt cx="616676" cy="381000"/>
                </a:xfrm>
              </p:grpSpPr>
              <p:sp>
                <p:nvSpPr>
                  <p:cNvPr id="110" name="Oval 109"/>
                  <p:cNvSpPr/>
                  <p:nvPr/>
                </p:nvSpPr>
                <p:spPr bwMode="auto">
                  <a:xfrm>
                    <a:off x="533400" y="5638800"/>
                    <a:ext cx="381000" cy="381000"/>
                  </a:xfrm>
                  <a:prstGeom prst="ellipse">
                    <a:avLst/>
                  </a:prstGeom>
                  <a:solidFill>
                    <a:schemeClr val="accent1"/>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FFFFFF"/>
                      </a:solidFill>
                    </a:endParaRPr>
                  </a:p>
                </p:txBody>
              </p:sp>
              <p:cxnSp>
                <p:nvCxnSpPr>
                  <p:cNvPr id="111" name="Straight Arrow Connector 110"/>
                  <p:cNvCxnSpPr>
                    <a:stCxn id="110" idx="6"/>
                  </p:cNvCxnSpPr>
                  <p:nvPr/>
                </p:nvCxnSpPr>
                <p:spPr bwMode="auto">
                  <a:xfrm>
                    <a:off x="914400" y="5829300"/>
                    <a:ext cx="235676" cy="0"/>
                  </a:xfrm>
                  <a:prstGeom prst="straightConnector1">
                    <a:avLst/>
                  </a:prstGeom>
                  <a:solidFill>
                    <a:schemeClr val="tx1">
                      <a:lumMod val="65000"/>
                    </a:schemeClr>
                  </a:solidFill>
                  <a:ln w="38100" cap="flat" cmpd="sng" algn="ctr">
                    <a:solidFill>
                      <a:schemeClr val="tx1"/>
                    </a:solidFill>
                    <a:prstDash val="solid"/>
                    <a:round/>
                    <a:headEnd type="none" w="med" len="med"/>
                    <a:tailEnd type="triangle" w="lg" len="med"/>
                  </a:ln>
                  <a:effectLst/>
                </p:spPr>
              </p:cxnSp>
            </p:grpSp>
            <p:cxnSp>
              <p:nvCxnSpPr>
                <p:cNvPr id="108" name="Straight Arrow Connector 107"/>
                <p:cNvCxnSpPr/>
                <p:nvPr/>
              </p:nvCxnSpPr>
              <p:spPr bwMode="auto">
                <a:xfrm>
                  <a:off x="1800772" y="5678684"/>
                  <a:ext cx="352410" cy="0"/>
                </a:xfrm>
                <a:prstGeom prst="straightConnector1">
                  <a:avLst/>
                </a:prstGeom>
                <a:solidFill>
                  <a:schemeClr val="tx1">
                    <a:lumMod val="65000"/>
                  </a:schemeClr>
                </a:solidFill>
                <a:ln w="38100" cap="flat" cmpd="sng" algn="ctr">
                  <a:solidFill>
                    <a:schemeClr val="tx1"/>
                  </a:solidFill>
                  <a:prstDash val="solid"/>
                  <a:round/>
                  <a:headEnd type="none" w="med" len="med"/>
                  <a:tailEnd type="triangle" w="lg" len="med"/>
                </a:ln>
                <a:effectLst/>
              </p:spPr>
            </p:cxnSp>
            <p:cxnSp>
              <p:nvCxnSpPr>
                <p:cNvPr id="109" name="Straight Connector 108"/>
                <p:cNvCxnSpPr>
                  <a:stCxn id="122" idx="4"/>
                </p:cNvCxnSpPr>
                <p:nvPr/>
              </p:nvCxnSpPr>
              <p:spPr bwMode="auto">
                <a:xfrm>
                  <a:off x="1800772" y="5391945"/>
                  <a:ext cx="0" cy="286739"/>
                </a:xfrm>
                <a:prstGeom prst="line">
                  <a:avLst/>
                </a:prstGeom>
                <a:solidFill>
                  <a:schemeClr val="tx1">
                    <a:lumMod val="65000"/>
                  </a:schemeClr>
                </a:solidFill>
                <a:ln w="38100" cap="rnd" cmpd="sng" algn="ctr">
                  <a:solidFill>
                    <a:schemeClr val="tx1"/>
                  </a:solidFill>
                  <a:prstDash val="solid"/>
                  <a:round/>
                  <a:headEnd type="none" w="med" len="med"/>
                  <a:tailEnd type="none" w="lg" len="med"/>
                </a:ln>
                <a:effectLst/>
              </p:spPr>
            </p:cxnSp>
          </p:grpSp>
          <p:grpSp>
            <p:nvGrpSpPr>
              <p:cNvPr id="128" name="Group 127"/>
              <p:cNvGrpSpPr/>
              <p:nvPr/>
            </p:nvGrpSpPr>
            <p:grpSpPr>
              <a:xfrm flipV="1">
                <a:off x="1210689" y="4618220"/>
                <a:ext cx="2145053" cy="446038"/>
                <a:chOff x="1800772" y="5391945"/>
                <a:chExt cx="2145053" cy="446038"/>
              </a:xfrm>
            </p:grpSpPr>
            <p:grpSp>
              <p:nvGrpSpPr>
                <p:cNvPr id="129" name="Group 128"/>
                <p:cNvGrpSpPr/>
                <p:nvPr/>
              </p:nvGrpSpPr>
              <p:grpSpPr>
                <a:xfrm>
                  <a:off x="2234586" y="5519384"/>
                  <a:ext cx="515675" cy="318599"/>
                  <a:chOff x="533400" y="5638800"/>
                  <a:chExt cx="616676" cy="381000"/>
                </a:xfrm>
              </p:grpSpPr>
              <p:sp>
                <p:nvSpPr>
                  <p:cNvPr id="138" name="Oval 137"/>
                  <p:cNvSpPr/>
                  <p:nvPr/>
                </p:nvSpPr>
                <p:spPr bwMode="auto">
                  <a:xfrm>
                    <a:off x="533400" y="5638800"/>
                    <a:ext cx="381000" cy="381000"/>
                  </a:xfrm>
                  <a:prstGeom prst="ellipse">
                    <a:avLst/>
                  </a:prstGeom>
                  <a:solidFill>
                    <a:schemeClr val="bg1"/>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FFFFFF"/>
                      </a:solidFill>
                    </a:endParaRPr>
                  </a:p>
                </p:txBody>
              </p:sp>
              <p:cxnSp>
                <p:nvCxnSpPr>
                  <p:cNvPr id="139" name="Straight Arrow Connector 138"/>
                  <p:cNvCxnSpPr>
                    <a:stCxn id="138" idx="6"/>
                  </p:cNvCxnSpPr>
                  <p:nvPr/>
                </p:nvCxnSpPr>
                <p:spPr bwMode="auto">
                  <a:xfrm>
                    <a:off x="914400" y="5829300"/>
                    <a:ext cx="235676" cy="0"/>
                  </a:xfrm>
                  <a:prstGeom prst="straightConnector1">
                    <a:avLst/>
                  </a:prstGeom>
                  <a:solidFill>
                    <a:schemeClr val="tx1">
                      <a:lumMod val="65000"/>
                    </a:schemeClr>
                  </a:solidFill>
                  <a:ln w="38100" cap="flat" cmpd="sng" algn="ctr">
                    <a:solidFill>
                      <a:schemeClr val="tx1"/>
                    </a:solidFill>
                    <a:prstDash val="solid"/>
                    <a:round/>
                    <a:headEnd type="none" w="med" len="med"/>
                    <a:tailEnd type="triangle" w="lg" len="med"/>
                  </a:ln>
                  <a:effectLst/>
                </p:spPr>
              </p:cxnSp>
            </p:grpSp>
            <p:grpSp>
              <p:nvGrpSpPr>
                <p:cNvPr id="130" name="Group 129"/>
                <p:cNvGrpSpPr/>
                <p:nvPr/>
              </p:nvGrpSpPr>
              <p:grpSpPr>
                <a:xfrm>
                  <a:off x="2832369" y="5519384"/>
                  <a:ext cx="515675" cy="318599"/>
                  <a:chOff x="533400" y="5638800"/>
                  <a:chExt cx="616676" cy="381000"/>
                </a:xfrm>
              </p:grpSpPr>
              <p:sp>
                <p:nvSpPr>
                  <p:cNvPr id="136" name="Oval 135"/>
                  <p:cNvSpPr/>
                  <p:nvPr/>
                </p:nvSpPr>
                <p:spPr bwMode="auto">
                  <a:xfrm>
                    <a:off x="533400" y="5638800"/>
                    <a:ext cx="381000" cy="381000"/>
                  </a:xfrm>
                  <a:prstGeom prst="ellipse">
                    <a:avLst/>
                  </a:prstGeom>
                  <a:solidFill>
                    <a:schemeClr val="bg1"/>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FFFFFF"/>
                      </a:solidFill>
                    </a:endParaRPr>
                  </a:p>
                </p:txBody>
              </p:sp>
              <p:cxnSp>
                <p:nvCxnSpPr>
                  <p:cNvPr id="137" name="Straight Arrow Connector 136"/>
                  <p:cNvCxnSpPr>
                    <a:stCxn id="136" idx="6"/>
                  </p:cNvCxnSpPr>
                  <p:nvPr/>
                </p:nvCxnSpPr>
                <p:spPr bwMode="auto">
                  <a:xfrm>
                    <a:off x="914400" y="5829300"/>
                    <a:ext cx="235676" cy="0"/>
                  </a:xfrm>
                  <a:prstGeom prst="straightConnector1">
                    <a:avLst/>
                  </a:prstGeom>
                  <a:solidFill>
                    <a:schemeClr val="tx1">
                      <a:lumMod val="65000"/>
                    </a:schemeClr>
                  </a:solidFill>
                  <a:ln w="38100" cap="flat" cmpd="sng" algn="ctr">
                    <a:solidFill>
                      <a:schemeClr val="tx1"/>
                    </a:solidFill>
                    <a:prstDash val="solid"/>
                    <a:round/>
                    <a:headEnd type="none" w="med" len="med"/>
                    <a:tailEnd type="triangle" w="lg" len="med"/>
                  </a:ln>
                  <a:effectLst/>
                </p:spPr>
              </p:cxnSp>
            </p:grpSp>
            <p:grpSp>
              <p:nvGrpSpPr>
                <p:cNvPr id="131" name="Group 130"/>
                <p:cNvGrpSpPr/>
                <p:nvPr/>
              </p:nvGrpSpPr>
              <p:grpSpPr>
                <a:xfrm>
                  <a:off x="3430150" y="5519384"/>
                  <a:ext cx="515675" cy="318599"/>
                  <a:chOff x="533400" y="5638800"/>
                  <a:chExt cx="616676" cy="381000"/>
                </a:xfrm>
              </p:grpSpPr>
              <p:sp>
                <p:nvSpPr>
                  <p:cNvPr id="134" name="Oval 133"/>
                  <p:cNvSpPr/>
                  <p:nvPr/>
                </p:nvSpPr>
                <p:spPr bwMode="auto">
                  <a:xfrm>
                    <a:off x="533400" y="5638800"/>
                    <a:ext cx="381000" cy="381000"/>
                  </a:xfrm>
                  <a:prstGeom prst="ellipse">
                    <a:avLst/>
                  </a:prstGeom>
                  <a:solidFill>
                    <a:schemeClr val="bg1"/>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FFFFFF"/>
                      </a:solidFill>
                    </a:endParaRPr>
                  </a:p>
                </p:txBody>
              </p:sp>
              <p:cxnSp>
                <p:nvCxnSpPr>
                  <p:cNvPr id="135" name="Straight Arrow Connector 134"/>
                  <p:cNvCxnSpPr>
                    <a:stCxn id="134" idx="6"/>
                  </p:cNvCxnSpPr>
                  <p:nvPr/>
                </p:nvCxnSpPr>
                <p:spPr bwMode="auto">
                  <a:xfrm>
                    <a:off x="914400" y="5829300"/>
                    <a:ext cx="235676" cy="0"/>
                  </a:xfrm>
                  <a:prstGeom prst="straightConnector1">
                    <a:avLst/>
                  </a:prstGeom>
                  <a:solidFill>
                    <a:schemeClr val="tx1">
                      <a:lumMod val="65000"/>
                    </a:schemeClr>
                  </a:solidFill>
                  <a:ln w="38100" cap="flat" cmpd="sng" algn="ctr">
                    <a:solidFill>
                      <a:schemeClr val="tx1"/>
                    </a:solidFill>
                    <a:prstDash val="solid"/>
                    <a:round/>
                    <a:headEnd type="none" w="med" len="med"/>
                    <a:tailEnd type="triangle" w="lg" len="med"/>
                  </a:ln>
                  <a:effectLst/>
                </p:spPr>
              </p:cxnSp>
            </p:grpSp>
            <p:cxnSp>
              <p:nvCxnSpPr>
                <p:cNvPr id="132" name="Straight Arrow Connector 131"/>
                <p:cNvCxnSpPr/>
                <p:nvPr/>
              </p:nvCxnSpPr>
              <p:spPr bwMode="auto">
                <a:xfrm>
                  <a:off x="1800772" y="5678684"/>
                  <a:ext cx="352410" cy="0"/>
                </a:xfrm>
                <a:prstGeom prst="straightConnector1">
                  <a:avLst/>
                </a:prstGeom>
                <a:solidFill>
                  <a:schemeClr val="tx1">
                    <a:lumMod val="65000"/>
                  </a:schemeClr>
                </a:solidFill>
                <a:ln w="38100" cap="flat" cmpd="sng" algn="ctr">
                  <a:solidFill>
                    <a:schemeClr val="tx1"/>
                  </a:solidFill>
                  <a:prstDash val="solid"/>
                  <a:round/>
                  <a:headEnd type="none" w="med" len="med"/>
                  <a:tailEnd type="triangle" w="lg" len="med"/>
                </a:ln>
                <a:effectLst/>
              </p:spPr>
            </p:cxnSp>
            <p:cxnSp>
              <p:nvCxnSpPr>
                <p:cNvPr id="133" name="Straight Connector 132"/>
                <p:cNvCxnSpPr/>
                <p:nvPr/>
              </p:nvCxnSpPr>
              <p:spPr bwMode="auto">
                <a:xfrm>
                  <a:off x="1800772" y="5391945"/>
                  <a:ext cx="0" cy="286739"/>
                </a:xfrm>
                <a:prstGeom prst="line">
                  <a:avLst/>
                </a:prstGeom>
                <a:solidFill>
                  <a:schemeClr val="tx1">
                    <a:lumMod val="65000"/>
                  </a:schemeClr>
                </a:solidFill>
                <a:ln w="38100" cap="rnd" cmpd="sng" algn="ctr">
                  <a:solidFill>
                    <a:schemeClr val="tx1"/>
                  </a:solidFill>
                  <a:prstDash val="solid"/>
                  <a:round/>
                  <a:headEnd type="none" w="med" len="med"/>
                  <a:tailEnd type="none" w="lg" len="med"/>
                </a:ln>
                <a:effectLst/>
              </p:spPr>
            </p:cxnSp>
          </p:grpSp>
        </p:grpSp>
      </p:grpSp>
      <p:grpSp>
        <p:nvGrpSpPr>
          <p:cNvPr id="232" name="Group 231"/>
          <p:cNvGrpSpPr/>
          <p:nvPr/>
        </p:nvGrpSpPr>
        <p:grpSpPr>
          <a:xfrm>
            <a:off x="567083" y="3412412"/>
            <a:ext cx="3086100" cy="1219200"/>
            <a:chOff x="507039" y="3369838"/>
            <a:chExt cx="3086100" cy="1219200"/>
          </a:xfrm>
        </p:grpSpPr>
        <p:sp>
          <p:nvSpPr>
            <p:cNvPr id="233" name="Rounded Rectangle 232"/>
            <p:cNvSpPr/>
            <p:nvPr/>
          </p:nvSpPr>
          <p:spPr bwMode="auto">
            <a:xfrm>
              <a:off x="507039" y="3369838"/>
              <a:ext cx="3086100" cy="1219200"/>
            </a:xfrm>
            <a:prstGeom prst="roundRect">
              <a:avLst/>
            </a:prstGeom>
            <a:solidFill>
              <a:schemeClr val="bg1">
                <a:lumMod val="85000"/>
                <a:lumOff val="1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FFFFFF"/>
                </a:solidFill>
              </a:endParaRPr>
            </a:p>
          </p:txBody>
        </p:sp>
        <p:grpSp>
          <p:nvGrpSpPr>
            <p:cNvPr id="234" name="Group 233"/>
            <p:cNvGrpSpPr/>
            <p:nvPr/>
          </p:nvGrpSpPr>
          <p:grpSpPr>
            <a:xfrm>
              <a:off x="626057" y="3853675"/>
              <a:ext cx="2848064" cy="621396"/>
              <a:chOff x="445908" y="5073346"/>
              <a:chExt cx="3504587" cy="764637"/>
            </a:xfrm>
          </p:grpSpPr>
          <p:grpSp>
            <p:nvGrpSpPr>
              <p:cNvPr id="235" name="Group 234"/>
              <p:cNvGrpSpPr/>
              <p:nvPr/>
            </p:nvGrpSpPr>
            <p:grpSpPr>
              <a:xfrm>
                <a:off x="445908" y="5073346"/>
                <a:ext cx="515675" cy="318599"/>
                <a:chOff x="533400" y="5638800"/>
                <a:chExt cx="616676" cy="381000"/>
              </a:xfrm>
            </p:grpSpPr>
            <p:sp>
              <p:nvSpPr>
                <p:cNvPr id="275" name="Oval 274"/>
                <p:cNvSpPr/>
                <p:nvPr/>
              </p:nvSpPr>
              <p:spPr bwMode="auto">
                <a:xfrm>
                  <a:off x="533400" y="5638800"/>
                  <a:ext cx="381000" cy="381000"/>
                </a:xfrm>
                <a:prstGeom prst="ellipse">
                  <a:avLst/>
                </a:prstGeom>
                <a:solidFill>
                  <a:schemeClr val="tx1">
                    <a:lumMod val="50000"/>
                  </a:scheme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FFFFFF"/>
                    </a:solidFill>
                  </a:endParaRPr>
                </a:p>
              </p:txBody>
            </p:sp>
            <p:cxnSp>
              <p:nvCxnSpPr>
                <p:cNvPr id="276" name="Straight Arrow Connector 275"/>
                <p:cNvCxnSpPr>
                  <a:stCxn id="275" idx="6"/>
                </p:cNvCxnSpPr>
                <p:nvPr/>
              </p:nvCxnSpPr>
              <p:spPr bwMode="auto">
                <a:xfrm>
                  <a:off x="914400" y="5829300"/>
                  <a:ext cx="235676" cy="0"/>
                </a:xfrm>
                <a:prstGeom prst="straightConnector1">
                  <a:avLst/>
                </a:prstGeom>
                <a:solidFill>
                  <a:schemeClr val="tx1">
                    <a:lumMod val="65000"/>
                  </a:schemeClr>
                </a:solidFill>
                <a:ln w="38100" cap="flat" cmpd="sng" algn="ctr">
                  <a:solidFill>
                    <a:schemeClr val="tx1"/>
                  </a:solidFill>
                  <a:prstDash val="solid"/>
                  <a:round/>
                  <a:headEnd type="none" w="med" len="med"/>
                  <a:tailEnd type="triangle" w="lg" len="med"/>
                </a:ln>
                <a:effectLst/>
              </p:spPr>
            </p:cxnSp>
          </p:grpSp>
          <p:grpSp>
            <p:nvGrpSpPr>
              <p:cNvPr id="236" name="Group 235"/>
              <p:cNvGrpSpPr/>
              <p:nvPr/>
            </p:nvGrpSpPr>
            <p:grpSpPr>
              <a:xfrm>
                <a:off x="1043691" y="5073346"/>
                <a:ext cx="515675" cy="318599"/>
                <a:chOff x="533400" y="5638800"/>
                <a:chExt cx="616676" cy="381000"/>
              </a:xfrm>
            </p:grpSpPr>
            <p:sp>
              <p:nvSpPr>
                <p:cNvPr id="273" name="Oval 272"/>
                <p:cNvSpPr/>
                <p:nvPr/>
              </p:nvSpPr>
              <p:spPr bwMode="auto">
                <a:xfrm>
                  <a:off x="533400" y="5638800"/>
                  <a:ext cx="381000" cy="381000"/>
                </a:xfrm>
                <a:prstGeom prst="ellipse">
                  <a:avLst/>
                </a:prstGeom>
                <a:solidFill>
                  <a:schemeClr val="accent2"/>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FFFFFF"/>
                    </a:solidFill>
                  </a:endParaRPr>
                </a:p>
              </p:txBody>
            </p:sp>
            <p:cxnSp>
              <p:nvCxnSpPr>
                <p:cNvPr id="274" name="Straight Arrow Connector 273"/>
                <p:cNvCxnSpPr>
                  <a:stCxn id="273" idx="6"/>
                </p:cNvCxnSpPr>
                <p:nvPr/>
              </p:nvCxnSpPr>
              <p:spPr bwMode="auto">
                <a:xfrm>
                  <a:off x="914400" y="5829300"/>
                  <a:ext cx="235676" cy="0"/>
                </a:xfrm>
                <a:prstGeom prst="straightConnector1">
                  <a:avLst/>
                </a:prstGeom>
                <a:solidFill>
                  <a:schemeClr val="tx1">
                    <a:lumMod val="65000"/>
                  </a:schemeClr>
                </a:solidFill>
                <a:ln w="38100" cap="flat" cmpd="sng" algn="ctr">
                  <a:solidFill>
                    <a:schemeClr val="tx1"/>
                  </a:solidFill>
                  <a:prstDash val="solid"/>
                  <a:round/>
                  <a:headEnd type="none" w="med" len="med"/>
                  <a:tailEnd type="triangle" w="lg" len="med"/>
                </a:ln>
                <a:effectLst/>
              </p:spPr>
            </p:cxnSp>
          </p:grpSp>
          <p:grpSp>
            <p:nvGrpSpPr>
              <p:cNvPr id="237" name="Group 236"/>
              <p:cNvGrpSpPr/>
              <p:nvPr/>
            </p:nvGrpSpPr>
            <p:grpSpPr>
              <a:xfrm>
                <a:off x="1641473" y="5073346"/>
                <a:ext cx="515675" cy="318599"/>
                <a:chOff x="533400" y="5638800"/>
                <a:chExt cx="616676" cy="381000"/>
              </a:xfrm>
            </p:grpSpPr>
            <p:sp>
              <p:nvSpPr>
                <p:cNvPr id="271" name="Oval 270"/>
                <p:cNvSpPr/>
                <p:nvPr/>
              </p:nvSpPr>
              <p:spPr bwMode="auto">
                <a:xfrm>
                  <a:off x="533400" y="5638800"/>
                  <a:ext cx="381000" cy="381000"/>
                </a:xfrm>
                <a:prstGeom prst="ellipse">
                  <a:avLst/>
                </a:prstGeom>
                <a:solidFill>
                  <a:schemeClr val="tx1">
                    <a:lumMod val="50000"/>
                  </a:scheme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b="1" smtClean="0">
                    <a:solidFill>
                      <a:srgbClr val="FFFFFF"/>
                    </a:solidFill>
                  </a:endParaRPr>
                </a:p>
              </p:txBody>
            </p:sp>
            <p:cxnSp>
              <p:nvCxnSpPr>
                <p:cNvPr id="272" name="Straight Arrow Connector 271"/>
                <p:cNvCxnSpPr>
                  <a:stCxn id="271" idx="6"/>
                </p:cNvCxnSpPr>
                <p:nvPr/>
              </p:nvCxnSpPr>
              <p:spPr bwMode="auto">
                <a:xfrm>
                  <a:off x="914400" y="5829300"/>
                  <a:ext cx="235676" cy="0"/>
                </a:xfrm>
                <a:prstGeom prst="straightConnector1">
                  <a:avLst/>
                </a:prstGeom>
                <a:solidFill>
                  <a:schemeClr val="tx1">
                    <a:lumMod val="65000"/>
                  </a:schemeClr>
                </a:solidFill>
                <a:ln w="38100" cap="flat" cmpd="sng" algn="ctr">
                  <a:solidFill>
                    <a:schemeClr val="tx1"/>
                  </a:solidFill>
                  <a:prstDash val="solid"/>
                  <a:round/>
                  <a:headEnd type="none" w="med" len="med"/>
                  <a:tailEnd type="triangle" w="lg" len="med"/>
                </a:ln>
                <a:effectLst/>
              </p:spPr>
            </p:cxnSp>
          </p:grpSp>
          <p:grpSp>
            <p:nvGrpSpPr>
              <p:cNvPr id="238" name="Group 237"/>
              <p:cNvGrpSpPr/>
              <p:nvPr/>
            </p:nvGrpSpPr>
            <p:grpSpPr>
              <a:xfrm>
                <a:off x="2239256" y="5073346"/>
                <a:ext cx="515675" cy="318599"/>
                <a:chOff x="533400" y="5638800"/>
                <a:chExt cx="616676" cy="381000"/>
              </a:xfrm>
            </p:grpSpPr>
            <p:sp>
              <p:nvSpPr>
                <p:cNvPr id="269" name="Oval 268"/>
                <p:cNvSpPr/>
                <p:nvPr/>
              </p:nvSpPr>
              <p:spPr bwMode="auto">
                <a:xfrm>
                  <a:off x="533400" y="5638800"/>
                  <a:ext cx="381000" cy="381000"/>
                </a:xfrm>
                <a:prstGeom prst="ellipse">
                  <a:avLst/>
                </a:prstGeom>
                <a:solidFill>
                  <a:schemeClr val="bg1"/>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FFFFFF"/>
                    </a:solidFill>
                  </a:endParaRPr>
                </a:p>
              </p:txBody>
            </p:sp>
            <p:cxnSp>
              <p:nvCxnSpPr>
                <p:cNvPr id="270" name="Straight Arrow Connector 269"/>
                <p:cNvCxnSpPr>
                  <a:stCxn id="269" idx="6"/>
                </p:cNvCxnSpPr>
                <p:nvPr/>
              </p:nvCxnSpPr>
              <p:spPr bwMode="auto">
                <a:xfrm>
                  <a:off x="914400" y="5829300"/>
                  <a:ext cx="235676" cy="0"/>
                </a:xfrm>
                <a:prstGeom prst="straightConnector1">
                  <a:avLst/>
                </a:prstGeom>
                <a:solidFill>
                  <a:schemeClr val="tx1">
                    <a:lumMod val="65000"/>
                  </a:schemeClr>
                </a:solidFill>
                <a:ln w="38100" cap="flat" cmpd="sng" algn="ctr">
                  <a:solidFill>
                    <a:schemeClr val="tx1"/>
                  </a:solidFill>
                  <a:prstDash val="solid"/>
                  <a:round/>
                  <a:headEnd type="none" w="med" len="med"/>
                  <a:tailEnd type="triangle" w="lg" len="med"/>
                </a:ln>
                <a:effectLst/>
              </p:spPr>
            </p:cxnSp>
          </p:grpSp>
          <p:grpSp>
            <p:nvGrpSpPr>
              <p:cNvPr id="239" name="Group 238"/>
              <p:cNvGrpSpPr/>
              <p:nvPr/>
            </p:nvGrpSpPr>
            <p:grpSpPr>
              <a:xfrm>
                <a:off x="2837038" y="5073346"/>
                <a:ext cx="515675" cy="318599"/>
                <a:chOff x="533400" y="5638800"/>
                <a:chExt cx="616676" cy="381000"/>
              </a:xfrm>
            </p:grpSpPr>
            <p:sp>
              <p:nvSpPr>
                <p:cNvPr id="267" name="Oval 266"/>
                <p:cNvSpPr/>
                <p:nvPr/>
              </p:nvSpPr>
              <p:spPr bwMode="auto">
                <a:xfrm>
                  <a:off x="533400" y="5638800"/>
                  <a:ext cx="381000" cy="381000"/>
                </a:xfrm>
                <a:prstGeom prst="ellipse">
                  <a:avLst/>
                </a:prstGeom>
                <a:solidFill>
                  <a:srgbClr val="0078A2"/>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FFFFFF"/>
                    </a:solidFill>
                  </a:endParaRPr>
                </a:p>
              </p:txBody>
            </p:sp>
            <p:cxnSp>
              <p:nvCxnSpPr>
                <p:cNvPr id="268" name="Straight Arrow Connector 267"/>
                <p:cNvCxnSpPr>
                  <a:stCxn id="267" idx="6"/>
                </p:cNvCxnSpPr>
                <p:nvPr/>
              </p:nvCxnSpPr>
              <p:spPr bwMode="auto">
                <a:xfrm>
                  <a:off x="914400" y="5829300"/>
                  <a:ext cx="235676" cy="0"/>
                </a:xfrm>
                <a:prstGeom prst="straightConnector1">
                  <a:avLst/>
                </a:prstGeom>
                <a:solidFill>
                  <a:schemeClr val="tx1">
                    <a:lumMod val="65000"/>
                  </a:schemeClr>
                </a:solidFill>
                <a:ln w="38100" cap="flat" cmpd="sng" algn="ctr">
                  <a:solidFill>
                    <a:schemeClr val="tx1"/>
                  </a:solidFill>
                  <a:prstDash val="solid"/>
                  <a:round/>
                  <a:headEnd type="none" w="med" len="med"/>
                  <a:tailEnd type="triangle" w="lg" len="med"/>
                </a:ln>
                <a:effectLst/>
              </p:spPr>
            </p:cxnSp>
          </p:grpSp>
          <p:grpSp>
            <p:nvGrpSpPr>
              <p:cNvPr id="240" name="Group 239"/>
              <p:cNvGrpSpPr/>
              <p:nvPr/>
            </p:nvGrpSpPr>
            <p:grpSpPr>
              <a:xfrm>
                <a:off x="3434820" y="5073346"/>
                <a:ext cx="515675" cy="318599"/>
                <a:chOff x="533400" y="5638800"/>
                <a:chExt cx="616676" cy="381000"/>
              </a:xfrm>
            </p:grpSpPr>
            <p:sp>
              <p:nvSpPr>
                <p:cNvPr id="265" name="Oval 264"/>
                <p:cNvSpPr/>
                <p:nvPr/>
              </p:nvSpPr>
              <p:spPr bwMode="auto">
                <a:xfrm>
                  <a:off x="533400" y="5638800"/>
                  <a:ext cx="381000" cy="381000"/>
                </a:xfrm>
                <a:prstGeom prst="ellipse">
                  <a:avLst/>
                </a:prstGeom>
                <a:solidFill>
                  <a:schemeClr val="tx1">
                    <a:lumMod val="50000"/>
                  </a:scheme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FFFFFF"/>
                    </a:solidFill>
                  </a:endParaRPr>
                </a:p>
              </p:txBody>
            </p:sp>
            <p:cxnSp>
              <p:nvCxnSpPr>
                <p:cNvPr id="266" name="Straight Arrow Connector 265"/>
                <p:cNvCxnSpPr>
                  <a:stCxn id="265" idx="6"/>
                </p:cNvCxnSpPr>
                <p:nvPr/>
              </p:nvCxnSpPr>
              <p:spPr bwMode="auto">
                <a:xfrm>
                  <a:off x="914400" y="5829300"/>
                  <a:ext cx="235676" cy="0"/>
                </a:xfrm>
                <a:prstGeom prst="straightConnector1">
                  <a:avLst/>
                </a:prstGeom>
                <a:solidFill>
                  <a:schemeClr val="tx1">
                    <a:lumMod val="65000"/>
                  </a:schemeClr>
                </a:solidFill>
                <a:ln w="38100" cap="flat" cmpd="sng" algn="ctr">
                  <a:solidFill>
                    <a:schemeClr val="tx1"/>
                  </a:solidFill>
                  <a:prstDash val="solid"/>
                  <a:round/>
                  <a:headEnd type="none" w="med" len="med"/>
                  <a:tailEnd type="triangle" w="lg" len="med"/>
                </a:ln>
                <a:effectLst/>
              </p:spPr>
            </p:cxnSp>
          </p:grpSp>
          <p:grpSp>
            <p:nvGrpSpPr>
              <p:cNvPr id="241" name="Group 240"/>
              <p:cNvGrpSpPr/>
              <p:nvPr/>
            </p:nvGrpSpPr>
            <p:grpSpPr>
              <a:xfrm>
                <a:off x="1800772" y="5391945"/>
                <a:ext cx="2145053" cy="446038"/>
                <a:chOff x="1800772" y="5391945"/>
                <a:chExt cx="2145053" cy="446038"/>
              </a:xfrm>
            </p:grpSpPr>
            <p:grpSp>
              <p:nvGrpSpPr>
                <p:cNvPr id="254" name="Group 253"/>
                <p:cNvGrpSpPr/>
                <p:nvPr/>
              </p:nvGrpSpPr>
              <p:grpSpPr>
                <a:xfrm>
                  <a:off x="2234586" y="5519384"/>
                  <a:ext cx="515675" cy="318599"/>
                  <a:chOff x="533400" y="5638800"/>
                  <a:chExt cx="616676" cy="381000"/>
                </a:xfrm>
              </p:grpSpPr>
              <p:sp>
                <p:nvSpPr>
                  <p:cNvPr id="263" name="Oval 262"/>
                  <p:cNvSpPr/>
                  <p:nvPr/>
                </p:nvSpPr>
                <p:spPr bwMode="auto">
                  <a:xfrm>
                    <a:off x="533400" y="5638800"/>
                    <a:ext cx="381000" cy="381000"/>
                  </a:xfrm>
                  <a:prstGeom prst="ellipse">
                    <a:avLst/>
                  </a:prstGeom>
                  <a:solidFill>
                    <a:schemeClr val="bg1"/>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FFFFFF"/>
                      </a:solidFill>
                    </a:endParaRPr>
                  </a:p>
                </p:txBody>
              </p:sp>
              <p:cxnSp>
                <p:nvCxnSpPr>
                  <p:cNvPr id="264" name="Straight Arrow Connector 263"/>
                  <p:cNvCxnSpPr>
                    <a:stCxn id="263" idx="6"/>
                  </p:cNvCxnSpPr>
                  <p:nvPr/>
                </p:nvCxnSpPr>
                <p:spPr bwMode="auto">
                  <a:xfrm>
                    <a:off x="914400" y="5829300"/>
                    <a:ext cx="235676" cy="0"/>
                  </a:xfrm>
                  <a:prstGeom prst="straightConnector1">
                    <a:avLst/>
                  </a:prstGeom>
                  <a:solidFill>
                    <a:schemeClr val="tx1">
                      <a:lumMod val="65000"/>
                    </a:schemeClr>
                  </a:solidFill>
                  <a:ln w="38100" cap="flat" cmpd="sng" algn="ctr">
                    <a:solidFill>
                      <a:schemeClr val="tx1"/>
                    </a:solidFill>
                    <a:prstDash val="solid"/>
                    <a:round/>
                    <a:headEnd type="none" w="med" len="med"/>
                    <a:tailEnd type="triangle" w="lg" len="med"/>
                  </a:ln>
                  <a:effectLst/>
                </p:spPr>
              </p:cxnSp>
            </p:grpSp>
            <p:grpSp>
              <p:nvGrpSpPr>
                <p:cNvPr id="255" name="Group 254"/>
                <p:cNvGrpSpPr/>
                <p:nvPr/>
              </p:nvGrpSpPr>
              <p:grpSpPr>
                <a:xfrm>
                  <a:off x="2832369" y="5519384"/>
                  <a:ext cx="515675" cy="318599"/>
                  <a:chOff x="533400" y="5638800"/>
                  <a:chExt cx="616676" cy="381000"/>
                </a:xfrm>
              </p:grpSpPr>
              <p:sp>
                <p:nvSpPr>
                  <p:cNvPr id="261" name="Oval 260"/>
                  <p:cNvSpPr/>
                  <p:nvPr/>
                </p:nvSpPr>
                <p:spPr bwMode="auto">
                  <a:xfrm>
                    <a:off x="533400" y="5638800"/>
                    <a:ext cx="381000" cy="381000"/>
                  </a:xfrm>
                  <a:prstGeom prst="ellipse">
                    <a:avLst/>
                  </a:prstGeom>
                  <a:solidFill>
                    <a:schemeClr val="bg1"/>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FFFFFF"/>
                      </a:solidFill>
                    </a:endParaRPr>
                  </a:p>
                </p:txBody>
              </p:sp>
              <p:cxnSp>
                <p:nvCxnSpPr>
                  <p:cNvPr id="262" name="Straight Arrow Connector 261"/>
                  <p:cNvCxnSpPr>
                    <a:stCxn id="261" idx="6"/>
                  </p:cNvCxnSpPr>
                  <p:nvPr/>
                </p:nvCxnSpPr>
                <p:spPr bwMode="auto">
                  <a:xfrm>
                    <a:off x="914400" y="5829300"/>
                    <a:ext cx="235676" cy="0"/>
                  </a:xfrm>
                  <a:prstGeom prst="straightConnector1">
                    <a:avLst/>
                  </a:prstGeom>
                  <a:solidFill>
                    <a:schemeClr val="tx1">
                      <a:lumMod val="65000"/>
                    </a:schemeClr>
                  </a:solidFill>
                  <a:ln w="38100" cap="flat" cmpd="sng" algn="ctr">
                    <a:solidFill>
                      <a:schemeClr val="tx1"/>
                    </a:solidFill>
                    <a:prstDash val="solid"/>
                    <a:round/>
                    <a:headEnd type="none" w="med" len="med"/>
                    <a:tailEnd type="triangle" w="lg" len="med"/>
                  </a:ln>
                  <a:effectLst/>
                </p:spPr>
              </p:cxnSp>
            </p:grpSp>
            <p:grpSp>
              <p:nvGrpSpPr>
                <p:cNvPr id="256" name="Group 255"/>
                <p:cNvGrpSpPr/>
                <p:nvPr/>
              </p:nvGrpSpPr>
              <p:grpSpPr>
                <a:xfrm>
                  <a:off x="3430150" y="5519384"/>
                  <a:ext cx="515675" cy="318599"/>
                  <a:chOff x="533400" y="5638800"/>
                  <a:chExt cx="616676" cy="381000"/>
                </a:xfrm>
              </p:grpSpPr>
              <p:sp>
                <p:nvSpPr>
                  <p:cNvPr id="259" name="Oval 258"/>
                  <p:cNvSpPr/>
                  <p:nvPr/>
                </p:nvSpPr>
                <p:spPr bwMode="auto">
                  <a:xfrm>
                    <a:off x="533400" y="5638800"/>
                    <a:ext cx="381000" cy="381000"/>
                  </a:xfrm>
                  <a:prstGeom prst="ellipse">
                    <a:avLst/>
                  </a:prstGeom>
                  <a:solidFill>
                    <a:schemeClr val="accent1"/>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FFFFFF"/>
                      </a:solidFill>
                    </a:endParaRPr>
                  </a:p>
                </p:txBody>
              </p:sp>
              <p:cxnSp>
                <p:nvCxnSpPr>
                  <p:cNvPr id="260" name="Straight Arrow Connector 259"/>
                  <p:cNvCxnSpPr>
                    <a:stCxn id="259" idx="6"/>
                  </p:cNvCxnSpPr>
                  <p:nvPr/>
                </p:nvCxnSpPr>
                <p:spPr bwMode="auto">
                  <a:xfrm>
                    <a:off x="914400" y="5829300"/>
                    <a:ext cx="235676" cy="0"/>
                  </a:xfrm>
                  <a:prstGeom prst="straightConnector1">
                    <a:avLst/>
                  </a:prstGeom>
                  <a:solidFill>
                    <a:schemeClr val="tx1">
                      <a:lumMod val="65000"/>
                    </a:schemeClr>
                  </a:solidFill>
                  <a:ln w="38100" cap="flat" cmpd="sng" algn="ctr">
                    <a:solidFill>
                      <a:schemeClr val="tx1"/>
                    </a:solidFill>
                    <a:prstDash val="solid"/>
                    <a:round/>
                    <a:headEnd type="none" w="med" len="med"/>
                    <a:tailEnd type="triangle" w="lg" len="med"/>
                  </a:ln>
                  <a:effectLst/>
                </p:spPr>
              </p:cxnSp>
            </p:grpSp>
            <p:cxnSp>
              <p:nvCxnSpPr>
                <p:cNvPr id="257" name="Straight Arrow Connector 256"/>
                <p:cNvCxnSpPr/>
                <p:nvPr/>
              </p:nvCxnSpPr>
              <p:spPr bwMode="auto">
                <a:xfrm>
                  <a:off x="1800772" y="5678684"/>
                  <a:ext cx="352410" cy="0"/>
                </a:xfrm>
                <a:prstGeom prst="straightConnector1">
                  <a:avLst/>
                </a:prstGeom>
                <a:solidFill>
                  <a:schemeClr val="tx1">
                    <a:lumMod val="65000"/>
                  </a:schemeClr>
                </a:solidFill>
                <a:ln w="38100" cap="flat" cmpd="sng" algn="ctr">
                  <a:solidFill>
                    <a:schemeClr val="tx1"/>
                  </a:solidFill>
                  <a:prstDash val="solid"/>
                  <a:round/>
                  <a:headEnd type="none" w="med" len="med"/>
                  <a:tailEnd type="triangle" w="lg" len="med"/>
                </a:ln>
                <a:effectLst/>
              </p:spPr>
            </p:cxnSp>
            <p:cxnSp>
              <p:nvCxnSpPr>
                <p:cNvPr id="258" name="Straight Connector 257"/>
                <p:cNvCxnSpPr>
                  <a:stCxn id="271" idx="4"/>
                </p:cNvCxnSpPr>
                <p:nvPr/>
              </p:nvCxnSpPr>
              <p:spPr bwMode="auto">
                <a:xfrm>
                  <a:off x="1800772" y="5391945"/>
                  <a:ext cx="0" cy="286739"/>
                </a:xfrm>
                <a:prstGeom prst="line">
                  <a:avLst/>
                </a:prstGeom>
                <a:solidFill>
                  <a:schemeClr val="tx1">
                    <a:lumMod val="65000"/>
                  </a:schemeClr>
                </a:solidFill>
                <a:ln w="38100" cap="rnd" cmpd="sng" algn="ctr">
                  <a:solidFill>
                    <a:schemeClr val="tx1"/>
                  </a:solidFill>
                  <a:prstDash val="solid"/>
                  <a:round/>
                  <a:headEnd type="none" w="med" len="med"/>
                  <a:tailEnd type="none" w="lg" len="med"/>
                </a:ln>
                <a:effectLst/>
              </p:spPr>
            </p:cxnSp>
          </p:grpSp>
        </p:grpSp>
      </p:grpSp>
      <p:grpSp>
        <p:nvGrpSpPr>
          <p:cNvPr id="140" name="Group 139"/>
          <p:cNvGrpSpPr/>
          <p:nvPr/>
        </p:nvGrpSpPr>
        <p:grpSpPr>
          <a:xfrm>
            <a:off x="567083" y="3412412"/>
            <a:ext cx="3086100" cy="1219200"/>
            <a:chOff x="507039" y="3369838"/>
            <a:chExt cx="3086100" cy="1219200"/>
          </a:xfrm>
        </p:grpSpPr>
        <p:sp>
          <p:nvSpPr>
            <p:cNvPr id="141" name="Rounded Rectangle 140"/>
            <p:cNvSpPr/>
            <p:nvPr/>
          </p:nvSpPr>
          <p:spPr bwMode="auto">
            <a:xfrm>
              <a:off x="507039" y="3369838"/>
              <a:ext cx="3086100" cy="1219200"/>
            </a:xfrm>
            <a:prstGeom prst="roundRect">
              <a:avLst/>
            </a:prstGeom>
            <a:solidFill>
              <a:schemeClr val="bg1">
                <a:lumMod val="85000"/>
                <a:lumOff val="1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FFFFFF"/>
                </a:solidFill>
              </a:endParaRPr>
            </a:p>
          </p:txBody>
        </p:sp>
        <p:grpSp>
          <p:nvGrpSpPr>
            <p:cNvPr id="142" name="Group 141"/>
            <p:cNvGrpSpPr/>
            <p:nvPr/>
          </p:nvGrpSpPr>
          <p:grpSpPr>
            <a:xfrm>
              <a:off x="626057" y="3853672"/>
              <a:ext cx="2848064" cy="258915"/>
              <a:chOff x="445908" y="5073346"/>
              <a:chExt cx="3504587" cy="318599"/>
            </a:xfrm>
          </p:grpSpPr>
          <p:grpSp>
            <p:nvGrpSpPr>
              <p:cNvPr id="143" name="Group 142"/>
              <p:cNvGrpSpPr/>
              <p:nvPr/>
            </p:nvGrpSpPr>
            <p:grpSpPr>
              <a:xfrm>
                <a:off x="445908" y="5073346"/>
                <a:ext cx="515675" cy="318599"/>
                <a:chOff x="533400" y="5638800"/>
                <a:chExt cx="616676" cy="381000"/>
              </a:xfrm>
            </p:grpSpPr>
            <p:sp>
              <p:nvSpPr>
                <p:cNvPr id="160" name="Oval 159"/>
                <p:cNvSpPr/>
                <p:nvPr/>
              </p:nvSpPr>
              <p:spPr bwMode="auto">
                <a:xfrm>
                  <a:off x="533400" y="5638800"/>
                  <a:ext cx="381000" cy="381000"/>
                </a:xfrm>
                <a:prstGeom prst="ellipse">
                  <a:avLst/>
                </a:prstGeom>
                <a:solidFill>
                  <a:schemeClr val="tx1">
                    <a:lumMod val="50000"/>
                  </a:scheme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FFFFFF"/>
                    </a:solidFill>
                  </a:endParaRPr>
                </a:p>
              </p:txBody>
            </p:sp>
            <p:cxnSp>
              <p:nvCxnSpPr>
                <p:cNvPr id="161" name="Straight Arrow Connector 160"/>
                <p:cNvCxnSpPr>
                  <a:stCxn id="160" idx="6"/>
                </p:cNvCxnSpPr>
                <p:nvPr/>
              </p:nvCxnSpPr>
              <p:spPr bwMode="auto">
                <a:xfrm>
                  <a:off x="914400" y="5829300"/>
                  <a:ext cx="235676" cy="0"/>
                </a:xfrm>
                <a:prstGeom prst="straightConnector1">
                  <a:avLst/>
                </a:prstGeom>
                <a:solidFill>
                  <a:schemeClr val="tx1">
                    <a:lumMod val="65000"/>
                  </a:schemeClr>
                </a:solidFill>
                <a:ln w="38100" cap="flat" cmpd="sng" algn="ctr">
                  <a:solidFill>
                    <a:schemeClr val="tx1"/>
                  </a:solidFill>
                  <a:prstDash val="solid"/>
                  <a:round/>
                  <a:headEnd type="none" w="med" len="med"/>
                  <a:tailEnd type="triangle" w="lg" len="med"/>
                </a:ln>
                <a:effectLst/>
              </p:spPr>
            </p:cxnSp>
          </p:grpSp>
          <p:grpSp>
            <p:nvGrpSpPr>
              <p:cNvPr id="144" name="Group 143"/>
              <p:cNvGrpSpPr/>
              <p:nvPr/>
            </p:nvGrpSpPr>
            <p:grpSpPr>
              <a:xfrm>
                <a:off x="1043691" y="5073346"/>
                <a:ext cx="515675" cy="318599"/>
                <a:chOff x="533400" y="5638800"/>
                <a:chExt cx="616676" cy="381000"/>
              </a:xfrm>
            </p:grpSpPr>
            <p:sp>
              <p:nvSpPr>
                <p:cNvPr id="158" name="Oval 157"/>
                <p:cNvSpPr/>
                <p:nvPr/>
              </p:nvSpPr>
              <p:spPr bwMode="auto">
                <a:xfrm>
                  <a:off x="533400" y="5638800"/>
                  <a:ext cx="381000" cy="381000"/>
                </a:xfrm>
                <a:prstGeom prst="ellipse">
                  <a:avLst/>
                </a:prstGeom>
                <a:solidFill>
                  <a:schemeClr val="accent2"/>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FFFFFF"/>
                    </a:solidFill>
                  </a:endParaRPr>
                </a:p>
              </p:txBody>
            </p:sp>
            <p:cxnSp>
              <p:nvCxnSpPr>
                <p:cNvPr id="159" name="Straight Arrow Connector 158"/>
                <p:cNvCxnSpPr>
                  <a:stCxn id="158" idx="6"/>
                </p:cNvCxnSpPr>
                <p:nvPr/>
              </p:nvCxnSpPr>
              <p:spPr bwMode="auto">
                <a:xfrm>
                  <a:off x="914400" y="5829300"/>
                  <a:ext cx="235676" cy="0"/>
                </a:xfrm>
                <a:prstGeom prst="straightConnector1">
                  <a:avLst/>
                </a:prstGeom>
                <a:solidFill>
                  <a:schemeClr val="tx1">
                    <a:lumMod val="65000"/>
                  </a:schemeClr>
                </a:solidFill>
                <a:ln w="38100" cap="flat" cmpd="sng" algn="ctr">
                  <a:solidFill>
                    <a:schemeClr val="tx1"/>
                  </a:solidFill>
                  <a:prstDash val="solid"/>
                  <a:round/>
                  <a:headEnd type="none" w="med" len="med"/>
                  <a:tailEnd type="triangle" w="lg" len="med"/>
                </a:ln>
                <a:effectLst/>
              </p:spPr>
            </p:cxnSp>
          </p:grpSp>
          <p:grpSp>
            <p:nvGrpSpPr>
              <p:cNvPr id="145" name="Group 144"/>
              <p:cNvGrpSpPr/>
              <p:nvPr/>
            </p:nvGrpSpPr>
            <p:grpSpPr>
              <a:xfrm>
                <a:off x="1641473" y="5073346"/>
                <a:ext cx="515675" cy="318599"/>
                <a:chOff x="533400" y="5638800"/>
                <a:chExt cx="616676" cy="381000"/>
              </a:xfrm>
            </p:grpSpPr>
            <p:sp>
              <p:nvSpPr>
                <p:cNvPr id="156" name="Oval 155"/>
                <p:cNvSpPr/>
                <p:nvPr/>
              </p:nvSpPr>
              <p:spPr bwMode="auto">
                <a:xfrm>
                  <a:off x="533400" y="5638800"/>
                  <a:ext cx="381000" cy="381000"/>
                </a:xfrm>
                <a:prstGeom prst="ellipse">
                  <a:avLst/>
                </a:prstGeom>
                <a:solidFill>
                  <a:schemeClr val="tx1">
                    <a:lumMod val="50000"/>
                  </a:scheme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b="1" smtClean="0">
                    <a:solidFill>
                      <a:srgbClr val="FFFFFF"/>
                    </a:solidFill>
                  </a:endParaRPr>
                </a:p>
              </p:txBody>
            </p:sp>
            <p:cxnSp>
              <p:nvCxnSpPr>
                <p:cNvPr id="157" name="Straight Arrow Connector 156"/>
                <p:cNvCxnSpPr>
                  <a:stCxn id="156" idx="6"/>
                </p:cNvCxnSpPr>
                <p:nvPr/>
              </p:nvCxnSpPr>
              <p:spPr bwMode="auto">
                <a:xfrm>
                  <a:off x="914400" y="5829300"/>
                  <a:ext cx="235676" cy="0"/>
                </a:xfrm>
                <a:prstGeom prst="straightConnector1">
                  <a:avLst/>
                </a:prstGeom>
                <a:solidFill>
                  <a:schemeClr val="tx1">
                    <a:lumMod val="65000"/>
                  </a:schemeClr>
                </a:solidFill>
                <a:ln w="38100" cap="flat" cmpd="sng" algn="ctr">
                  <a:solidFill>
                    <a:schemeClr val="tx1"/>
                  </a:solidFill>
                  <a:prstDash val="solid"/>
                  <a:round/>
                  <a:headEnd type="none" w="med" len="med"/>
                  <a:tailEnd type="triangle" w="lg" len="med"/>
                </a:ln>
                <a:effectLst/>
              </p:spPr>
            </p:cxnSp>
          </p:grpSp>
          <p:grpSp>
            <p:nvGrpSpPr>
              <p:cNvPr id="146" name="Group 145"/>
              <p:cNvGrpSpPr/>
              <p:nvPr/>
            </p:nvGrpSpPr>
            <p:grpSpPr>
              <a:xfrm>
                <a:off x="2239256" y="5073346"/>
                <a:ext cx="515675" cy="318599"/>
                <a:chOff x="533400" y="5638800"/>
                <a:chExt cx="616676" cy="381000"/>
              </a:xfrm>
            </p:grpSpPr>
            <p:sp>
              <p:nvSpPr>
                <p:cNvPr id="154" name="Oval 153"/>
                <p:cNvSpPr/>
                <p:nvPr/>
              </p:nvSpPr>
              <p:spPr bwMode="auto">
                <a:xfrm>
                  <a:off x="533400" y="5638800"/>
                  <a:ext cx="381000" cy="381000"/>
                </a:xfrm>
                <a:prstGeom prst="ellipse">
                  <a:avLst/>
                </a:prstGeom>
                <a:solidFill>
                  <a:schemeClr val="bg1"/>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en-US" sz="1500" dirty="0" smtClean="0">
                    <a:solidFill>
                      <a:srgbClr val="FFFFFF"/>
                    </a:solidFill>
                    <a:latin typeface="Calibri" panose="020F0502020204030204" pitchFamily="34" charset="0"/>
                  </a:endParaRPr>
                </a:p>
              </p:txBody>
            </p:sp>
            <p:cxnSp>
              <p:nvCxnSpPr>
                <p:cNvPr id="155" name="Straight Arrow Connector 154"/>
                <p:cNvCxnSpPr>
                  <a:stCxn id="154" idx="6"/>
                </p:cNvCxnSpPr>
                <p:nvPr/>
              </p:nvCxnSpPr>
              <p:spPr bwMode="auto">
                <a:xfrm>
                  <a:off x="914400" y="5829300"/>
                  <a:ext cx="235676" cy="0"/>
                </a:xfrm>
                <a:prstGeom prst="straightConnector1">
                  <a:avLst/>
                </a:prstGeom>
                <a:solidFill>
                  <a:schemeClr val="tx1">
                    <a:lumMod val="65000"/>
                  </a:schemeClr>
                </a:solidFill>
                <a:ln w="38100" cap="flat" cmpd="sng" algn="ctr">
                  <a:solidFill>
                    <a:schemeClr val="tx1"/>
                  </a:solidFill>
                  <a:prstDash val="solid"/>
                  <a:round/>
                  <a:headEnd type="none" w="med" len="med"/>
                  <a:tailEnd type="triangle" w="lg" len="med"/>
                </a:ln>
                <a:effectLst/>
              </p:spPr>
            </p:cxnSp>
          </p:grpSp>
          <p:grpSp>
            <p:nvGrpSpPr>
              <p:cNvPr id="147" name="Group 146"/>
              <p:cNvGrpSpPr/>
              <p:nvPr/>
            </p:nvGrpSpPr>
            <p:grpSpPr>
              <a:xfrm>
                <a:off x="2837038" y="5073346"/>
                <a:ext cx="515675" cy="318599"/>
                <a:chOff x="533400" y="5638800"/>
                <a:chExt cx="616676" cy="381000"/>
              </a:xfrm>
            </p:grpSpPr>
            <p:sp>
              <p:nvSpPr>
                <p:cNvPr id="152" name="Oval 151"/>
                <p:cNvSpPr/>
                <p:nvPr/>
              </p:nvSpPr>
              <p:spPr bwMode="auto">
                <a:xfrm>
                  <a:off x="533400" y="5638800"/>
                  <a:ext cx="381000" cy="381000"/>
                </a:xfrm>
                <a:prstGeom prst="ellipse">
                  <a:avLst/>
                </a:prstGeom>
                <a:solidFill>
                  <a:srgbClr val="0078A2"/>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FFFFFF"/>
                    </a:solidFill>
                  </a:endParaRPr>
                </a:p>
              </p:txBody>
            </p:sp>
            <p:cxnSp>
              <p:nvCxnSpPr>
                <p:cNvPr id="153" name="Straight Arrow Connector 152"/>
                <p:cNvCxnSpPr>
                  <a:stCxn id="152" idx="6"/>
                </p:cNvCxnSpPr>
                <p:nvPr/>
              </p:nvCxnSpPr>
              <p:spPr bwMode="auto">
                <a:xfrm>
                  <a:off x="914400" y="5829300"/>
                  <a:ext cx="235676" cy="0"/>
                </a:xfrm>
                <a:prstGeom prst="straightConnector1">
                  <a:avLst/>
                </a:prstGeom>
                <a:solidFill>
                  <a:schemeClr val="tx1">
                    <a:lumMod val="65000"/>
                  </a:schemeClr>
                </a:solidFill>
                <a:ln w="38100" cap="flat" cmpd="sng" algn="ctr">
                  <a:solidFill>
                    <a:schemeClr val="tx1"/>
                  </a:solidFill>
                  <a:prstDash val="solid"/>
                  <a:round/>
                  <a:headEnd type="none" w="med" len="med"/>
                  <a:tailEnd type="triangle" w="lg" len="med"/>
                </a:ln>
                <a:effectLst/>
              </p:spPr>
            </p:cxnSp>
          </p:grpSp>
          <p:grpSp>
            <p:nvGrpSpPr>
              <p:cNvPr id="148" name="Group 147"/>
              <p:cNvGrpSpPr/>
              <p:nvPr/>
            </p:nvGrpSpPr>
            <p:grpSpPr>
              <a:xfrm>
                <a:off x="3434820" y="5073346"/>
                <a:ext cx="515675" cy="318599"/>
                <a:chOff x="533400" y="5638800"/>
                <a:chExt cx="616676" cy="381000"/>
              </a:xfrm>
            </p:grpSpPr>
            <p:sp>
              <p:nvSpPr>
                <p:cNvPr id="150" name="Oval 149"/>
                <p:cNvSpPr/>
                <p:nvPr/>
              </p:nvSpPr>
              <p:spPr bwMode="auto">
                <a:xfrm>
                  <a:off x="533400" y="5638800"/>
                  <a:ext cx="381000" cy="381000"/>
                </a:xfrm>
                <a:prstGeom prst="ellipse">
                  <a:avLst/>
                </a:prstGeom>
                <a:solidFill>
                  <a:schemeClr val="tx1">
                    <a:lumMod val="50000"/>
                  </a:scheme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FFFFFF"/>
                    </a:solidFill>
                  </a:endParaRPr>
                </a:p>
              </p:txBody>
            </p:sp>
            <p:cxnSp>
              <p:nvCxnSpPr>
                <p:cNvPr id="151" name="Straight Arrow Connector 150"/>
                <p:cNvCxnSpPr>
                  <a:stCxn id="150" idx="6"/>
                </p:cNvCxnSpPr>
                <p:nvPr/>
              </p:nvCxnSpPr>
              <p:spPr bwMode="auto">
                <a:xfrm>
                  <a:off x="914400" y="5829300"/>
                  <a:ext cx="235676" cy="0"/>
                </a:xfrm>
                <a:prstGeom prst="straightConnector1">
                  <a:avLst/>
                </a:prstGeom>
                <a:solidFill>
                  <a:schemeClr val="tx1">
                    <a:lumMod val="65000"/>
                  </a:schemeClr>
                </a:solidFill>
                <a:ln w="38100" cap="flat" cmpd="sng" algn="ctr">
                  <a:solidFill>
                    <a:schemeClr val="tx1"/>
                  </a:solidFill>
                  <a:prstDash val="solid"/>
                  <a:round/>
                  <a:headEnd type="none" w="med" len="med"/>
                  <a:tailEnd type="triangle" w="lg" len="med"/>
                </a:ln>
                <a:effectLst/>
              </p:spPr>
            </p:cxnSp>
          </p:grpSp>
        </p:grpSp>
      </p:grpSp>
      <p:grpSp>
        <p:nvGrpSpPr>
          <p:cNvPr id="310" name="Group 309"/>
          <p:cNvGrpSpPr/>
          <p:nvPr/>
        </p:nvGrpSpPr>
        <p:grpSpPr>
          <a:xfrm>
            <a:off x="567083" y="3412412"/>
            <a:ext cx="3086100" cy="1219200"/>
            <a:chOff x="507039" y="3369838"/>
            <a:chExt cx="3086100" cy="1219200"/>
          </a:xfrm>
        </p:grpSpPr>
        <p:sp>
          <p:nvSpPr>
            <p:cNvPr id="311" name="Rounded Rectangle 310"/>
            <p:cNvSpPr/>
            <p:nvPr/>
          </p:nvSpPr>
          <p:spPr bwMode="auto">
            <a:xfrm>
              <a:off x="507039" y="3369838"/>
              <a:ext cx="3086100" cy="1219200"/>
            </a:xfrm>
            <a:prstGeom prst="roundRect">
              <a:avLst/>
            </a:prstGeom>
            <a:solidFill>
              <a:schemeClr val="bg1">
                <a:lumMod val="85000"/>
                <a:lumOff val="1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FFFFFF"/>
                </a:solidFill>
              </a:endParaRPr>
            </a:p>
          </p:txBody>
        </p:sp>
        <p:grpSp>
          <p:nvGrpSpPr>
            <p:cNvPr id="312" name="Group 311"/>
            <p:cNvGrpSpPr/>
            <p:nvPr/>
          </p:nvGrpSpPr>
          <p:grpSpPr>
            <a:xfrm>
              <a:off x="626057" y="3853672"/>
              <a:ext cx="2848064" cy="258915"/>
              <a:chOff x="445908" y="5073346"/>
              <a:chExt cx="3504587" cy="318599"/>
            </a:xfrm>
          </p:grpSpPr>
          <p:grpSp>
            <p:nvGrpSpPr>
              <p:cNvPr id="313" name="Group 312"/>
              <p:cNvGrpSpPr/>
              <p:nvPr/>
            </p:nvGrpSpPr>
            <p:grpSpPr>
              <a:xfrm>
                <a:off x="445908" y="5073346"/>
                <a:ext cx="515675" cy="318599"/>
                <a:chOff x="533400" y="5638800"/>
                <a:chExt cx="616676" cy="381000"/>
              </a:xfrm>
            </p:grpSpPr>
            <p:sp>
              <p:nvSpPr>
                <p:cNvPr id="329" name="Oval 328"/>
                <p:cNvSpPr/>
                <p:nvPr/>
              </p:nvSpPr>
              <p:spPr bwMode="auto">
                <a:xfrm>
                  <a:off x="533400" y="5638800"/>
                  <a:ext cx="381000" cy="381000"/>
                </a:xfrm>
                <a:prstGeom prst="ellipse">
                  <a:avLst/>
                </a:prstGeom>
                <a:solidFill>
                  <a:schemeClr val="tx1">
                    <a:lumMod val="50000"/>
                  </a:scheme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FFFFFF"/>
                    </a:solidFill>
                  </a:endParaRPr>
                </a:p>
              </p:txBody>
            </p:sp>
            <p:cxnSp>
              <p:nvCxnSpPr>
                <p:cNvPr id="330" name="Straight Arrow Connector 329"/>
                <p:cNvCxnSpPr>
                  <a:stCxn id="329" idx="6"/>
                </p:cNvCxnSpPr>
                <p:nvPr/>
              </p:nvCxnSpPr>
              <p:spPr bwMode="auto">
                <a:xfrm>
                  <a:off x="914400" y="5829300"/>
                  <a:ext cx="235676" cy="0"/>
                </a:xfrm>
                <a:prstGeom prst="straightConnector1">
                  <a:avLst/>
                </a:prstGeom>
                <a:solidFill>
                  <a:schemeClr val="tx1">
                    <a:lumMod val="65000"/>
                  </a:schemeClr>
                </a:solidFill>
                <a:ln w="38100" cap="flat" cmpd="sng" algn="ctr">
                  <a:solidFill>
                    <a:schemeClr val="tx1"/>
                  </a:solidFill>
                  <a:prstDash val="solid"/>
                  <a:round/>
                  <a:headEnd type="none" w="med" len="med"/>
                  <a:tailEnd type="triangle" w="lg" len="med"/>
                </a:ln>
                <a:effectLst/>
              </p:spPr>
            </p:cxnSp>
          </p:grpSp>
          <p:grpSp>
            <p:nvGrpSpPr>
              <p:cNvPr id="314" name="Group 313"/>
              <p:cNvGrpSpPr/>
              <p:nvPr/>
            </p:nvGrpSpPr>
            <p:grpSpPr>
              <a:xfrm>
                <a:off x="1043691" y="5073346"/>
                <a:ext cx="515675" cy="318599"/>
                <a:chOff x="533400" y="5638800"/>
                <a:chExt cx="616676" cy="381000"/>
              </a:xfrm>
            </p:grpSpPr>
            <p:sp>
              <p:nvSpPr>
                <p:cNvPr id="327" name="Oval 326"/>
                <p:cNvSpPr/>
                <p:nvPr/>
              </p:nvSpPr>
              <p:spPr bwMode="auto">
                <a:xfrm>
                  <a:off x="533400" y="5638800"/>
                  <a:ext cx="381000" cy="381000"/>
                </a:xfrm>
                <a:prstGeom prst="ellipse">
                  <a:avLst/>
                </a:prstGeom>
                <a:solidFill>
                  <a:schemeClr val="accent2"/>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FFFFFF"/>
                    </a:solidFill>
                  </a:endParaRPr>
                </a:p>
              </p:txBody>
            </p:sp>
            <p:cxnSp>
              <p:nvCxnSpPr>
                <p:cNvPr id="328" name="Straight Arrow Connector 327"/>
                <p:cNvCxnSpPr>
                  <a:stCxn id="327" idx="6"/>
                </p:cNvCxnSpPr>
                <p:nvPr/>
              </p:nvCxnSpPr>
              <p:spPr bwMode="auto">
                <a:xfrm>
                  <a:off x="914400" y="5829300"/>
                  <a:ext cx="235676" cy="0"/>
                </a:xfrm>
                <a:prstGeom prst="straightConnector1">
                  <a:avLst/>
                </a:prstGeom>
                <a:solidFill>
                  <a:schemeClr val="tx1">
                    <a:lumMod val="65000"/>
                  </a:schemeClr>
                </a:solidFill>
                <a:ln w="38100" cap="flat" cmpd="sng" algn="ctr">
                  <a:solidFill>
                    <a:schemeClr val="tx1"/>
                  </a:solidFill>
                  <a:prstDash val="solid"/>
                  <a:round/>
                  <a:headEnd type="none" w="med" len="med"/>
                  <a:tailEnd type="triangle" w="lg" len="med"/>
                </a:ln>
                <a:effectLst/>
              </p:spPr>
            </p:cxnSp>
          </p:grpSp>
          <p:grpSp>
            <p:nvGrpSpPr>
              <p:cNvPr id="315" name="Group 314"/>
              <p:cNvGrpSpPr/>
              <p:nvPr/>
            </p:nvGrpSpPr>
            <p:grpSpPr>
              <a:xfrm>
                <a:off x="1641473" y="5073346"/>
                <a:ext cx="515675" cy="318599"/>
                <a:chOff x="533400" y="5638800"/>
                <a:chExt cx="616676" cy="381000"/>
              </a:xfrm>
            </p:grpSpPr>
            <p:sp>
              <p:nvSpPr>
                <p:cNvPr id="325" name="Oval 324"/>
                <p:cNvSpPr/>
                <p:nvPr/>
              </p:nvSpPr>
              <p:spPr bwMode="auto">
                <a:xfrm>
                  <a:off x="533400" y="5638800"/>
                  <a:ext cx="381000" cy="381000"/>
                </a:xfrm>
                <a:prstGeom prst="ellipse">
                  <a:avLst/>
                </a:prstGeom>
                <a:solidFill>
                  <a:schemeClr val="tx1">
                    <a:lumMod val="50000"/>
                  </a:scheme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b="1" smtClean="0">
                    <a:solidFill>
                      <a:srgbClr val="FFFFFF"/>
                    </a:solidFill>
                  </a:endParaRPr>
                </a:p>
              </p:txBody>
            </p:sp>
            <p:cxnSp>
              <p:nvCxnSpPr>
                <p:cNvPr id="326" name="Straight Arrow Connector 325"/>
                <p:cNvCxnSpPr>
                  <a:stCxn id="325" idx="6"/>
                </p:cNvCxnSpPr>
                <p:nvPr/>
              </p:nvCxnSpPr>
              <p:spPr bwMode="auto">
                <a:xfrm>
                  <a:off x="914400" y="5829300"/>
                  <a:ext cx="235676" cy="0"/>
                </a:xfrm>
                <a:prstGeom prst="straightConnector1">
                  <a:avLst/>
                </a:prstGeom>
                <a:solidFill>
                  <a:schemeClr val="tx1">
                    <a:lumMod val="65000"/>
                  </a:schemeClr>
                </a:solidFill>
                <a:ln w="38100" cap="flat" cmpd="sng" algn="ctr">
                  <a:solidFill>
                    <a:schemeClr val="tx1"/>
                  </a:solidFill>
                  <a:prstDash val="solid"/>
                  <a:round/>
                  <a:headEnd type="none" w="med" len="med"/>
                  <a:tailEnd type="triangle" w="lg" len="med"/>
                </a:ln>
                <a:effectLst/>
              </p:spPr>
            </p:cxnSp>
          </p:grpSp>
          <p:grpSp>
            <p:nvGrpSpPr>
              <p:cNvPr id="316" name="Group 315"/>
              <p:cNvGrpSpPr/>
              <p:nvPr/>
            </p:nvGrpSpPr>
            <p:grpSpPr>
              <a:xfrm>
                <a:off x="2239256" y="5073346"/>
                <a:ext cx="515675" cy="318599"/>
                <a:chOff x="533400" y="5638800"/>
                <a:chExt cx="616676" cy="381000"/>
              </a:xfrm>
            </p:grpSpPr>
            <p:sp>
              <p:nvSpPr>
                <p:cNvPr id="323" name="Oval 322"/>
                <p:cNvSpPr/>
                <p:nvPr/>
              </p:nvSpPr>
              <p:spPr bwMode="auto">
                <a:xfrm>
                  <a:off x="533400" y="5638800"/>
                  <a:ext cx="381000" cy="381000"/>
                </a:xfrm>
                <a:prstGeom prst="ellipse">
                  <a:avLst/>
                </a:prstGeom>
                <a:solidFill>
                  <a:schemeClr val="bg1">
                    <a:lumMod val="65000"/>
                    <a:lumOff val="35000"/>
                  </a:schemeClr>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r>
                    <a:rPr lang="en-US" sz="1500" dirty="0" smtClean="0">
                      <a:solidFill>
                        <a:srgbClr val="FFFFFF"/>
                      </a:solidFill>
                      <a:latin typeface="Calibri" panose="020F0502020204030204" pitchFamily="34" charset="0"/>
                    </a:rPr>
                    <a:t>?</a:t>
                  </a:r>
                </a:p>
              </p:txBody>
            </p:sp>
            <p:cxnSp>
              <p:nvCxnSpPr>
                <p:cNvPr id="324" name="Straight Arrow Connector 323"/>
                <p:cNvCxnSpPr>
                  <a:stCxn id="323" idx="6"/>
                </p:cNvCxnSpPr>
                <p:nvPr/>
              </p:nvCxnSpPr>
              <p:spPr bwMode="auto">
                <a:xfrm>
                  <a:off x="914400" y="5829300"/>
                  <a:ext cx="235676" cy="0"/>
                </a:xfrm>
                <a:prstGeom prst="straightConnector1">
                  <a:avLst/>
                </a:prstGeom>
                <a:solidFill>
                  <a:schemeClr val="tx1">
                    <a:lumMod val="65000"/>
                  </a:schemeClr>
                </a:solidFill>
                <a:ln w="38100" cap="flat" cmpd="sng" algn="ctr">
                  <a:solidFill>
                    <a:schemeClr val="tx1"/>
                  </a:solidFill>
                  <a:prstDash val="solid"/>
                  <a:round/>
                  <a:headEnd type="none" w="med" len="med"/>
                  <a:tailEnd type="triangle" w="lg" len="med"/>
                </a:ln>
                <a:effectLst/>
              </p:spPr>
            </p:cxnSp>
          </p:grpSp>
          <p:grpSp>
            <p:nvGrpSpPr>
              <p:cNvPr id="317" name="Group 316"/>
              <p:cNvGrpSpPr/>
              <p:nvPr/>
            </p:nvGrpSpPr>
            <p:grpSpPr>
              <a:xfrm>
                <a:off x="2837038" y="5073346"/>
                <a:ext cx="515675" cy="318599"/>
                <a:chOff x="533400" y="5638800"/>
                <a:chExt cx="616676" cy="381000"/>
              </a:xfrm>
            </p:grpSpPr>
            <p:sp>
              <p:nvSpPr>
                <p:cNvPr id="321" name="Oval 320"/>
                <p:cNvSpPr/>
                <p:nvPr/>
              </p:nvSpPr>
              <p:spPr bwMode="auto">
                <a:xfrm>
                  <a:off x="533400" y="5638800"/>
                  <a:ext cx="381000" cy="381000"/>
                </a:xfrm>
                <a:prstGeom prst="ellipse">
                  <a:avLst/>
                </a:prstGeom>
                <a:solidFill>
                  <a:srgbClr val="0078A2"/>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FFFFFF"/>
                    </a:solidFill>
                  </a:endParaRPr>
                </a:p>
              </p:txBody>
            </p:sp>
            <p:cxnSp>
              <p:nvCxnSpPr>
                <p:cNvPr id="322" name="Straight Arrow Connector 321"/>
                <p:cNvCxnSpPr>
                  <a:stCxn id="321" idx="6"/>
                </p:cNvCxnSpPr>
                <p:nvPr/>
              </p:nvCxnSpPr>
              <p:spPr bwMode="auto">
                <a:xfrm>
                  <a:off x="914400" y="5829300"/>
                  <a:ext cx="235676" cy="0"/>
                </a:xfrm>
                <a:prstGeom prst="straightConnector1">
                  <a:avLst/>
                </a:prstGeom>
                <a:solidFill>
                  <a:schemeClr val="tx1">
                    <a:lumMod val="65000"/>
                  </a:schemeClr>
                </a:solidFill>
                <a:ln w="38100" cap="flat" cmpd="sng" algn="ctr">
                  <a:solidFill>
                    <a:schemeClr val="tx1"/>
                  </a:solidFill>
                  <a:prstDash val="solid"/>
                  <a:round/>
                  <a:headEnd type="none" w="med" len="med"/>
                  <a:tailEnd type="triangle" w="lg" len="med"/>
                </a:ln>
                <a:effectLst/>
              </p:spPr>
            </p:cxnSp>
          </p:grpSp>
          <p:grpSp>
            <p:nvGrpSpPr>
              <p:cNvPr id="318" name="Group 317"/>
              <p:cNvGrpSpPr/>
              <p:nvPr/>
            </p:nvGrpSpPr>
            <p:grpSpPr>
              <a:xfrm>
                <a:off x="3434820" y="5073346"/>
                <a:ext cx="515675" cy="318599"/>
                <a:chOff x="533400" y="5638800"/>
                <a:chExt cx="616676" cy="381000"/>
              </a:xfrm>
            </p:grpSpPr>
            <p:sp>
              <p:nvSpPr>
                <p:cNvPr id="319" name="Oval 318"/>
                <p:cNvSpPr/>
                <p:nvPr/>
              </p:nvSpPr>
              <p:spPr bwMode="auto">
                <a:xfrm>
                  <a:off x="533400" y="5638800"/>
                  <a:ext cx="381000" cy="381000"/>
                </a:xfrm>
                <a:prstGeom prst="ellipse">
                  <a:avLst/>
                </a:prstGeom>
                <a:solidFill>
                  <a:schemeClr val="tx1">
                    <a:lumMod val="50000"/>
                  </a:scheme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FFFFFF"/>
                    </a:solidFill>
                  </a:endParaRPr>
                </a:p>
              </p:txBody>
            </p:sp>
            <p:cxnSp>
              <p:nvCxnSpPr>
                <p:cNvPr id="320" name="Straight Arrow Connector 319"/>
                <p:cNvCxnSpPr>
                  <a:stCxn id="319" idx="6"/>
                </p:cNvCxnSpPr>
                <p:nvPr/>
              </p:nvCxnSpPr>
              <p:spPr bwMode="auto">
                <a:xfrm>
                  <a:off x="914400" y="5829300"/>
                  <a:ext cx="235676" cy="0"/>
                </a:xfrm>
                <a:prstGeom prst="straightConnector1">
                  <a:avLst/>
                </a:prstGeom>
                <a:solidFill>
                  <a:schemeClr val="tx1">
                    <a:lumMod val="65000"/>
                  </a:schemeClr>
                </a:solidFill>
                <a:ln w="38100" cap="flat" cmpd="sng" algn="ctr">
                  <a:solidFill>
                    <a:schemeClr val="tx1"/>
                  </a:solidFill>
                  <a:prstDash val="solid"/>
                  <a:round/>
                  <a:headEnd type="none" w="med" len="med"/>
                  <a:tailEnd type="triangle" w="lg" len="med"/>
                </a:ln>
                <a:effectLst/>
              </p:spPr>
            </p:cxnSp>
          </p:grpSp>
        </p:grpSp>
      </p:grpSp>
      <p:sp>
        <p:nvSpPr>
          <p:cNvPr id="149" name="Title 1"/>
          <p:cNvSpPr txBox="1">
            <a:spLocks/>
          </p:cNvSpPr>
          <p:nvPr/>
        </p:nvSpPr>
        <p:spPr bwMode="auto">
          <a:xfrm>
            <a:off x="914400" y="762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0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pitchFamily="1" charset="-128"/>
              </a:defRPr>
            </a:lvl2pPr>
            <a:lvl3pPr algn="ctr" rtl="0" fontAlgn="base">
              <a:spcBef>
                <a:spcPct val="0"/>
              </a:spcBef>
              <a:spcAft>
                <a:spcPct val="0"/>
              </a:spcAft>
              <a:defRPr sz="4400">
                <a:solidFill>
                  <a:schemeClr val="tx2"/>
                </a:solidFill>
                <a:latin typeface="Arial" charset="0"/>
                <a:ea typeface="ＭＳ Ｐゴシック" pitchFamily="1" charset="-128"/>
              </a:defRPr>
            </a:lvl3pPr>
            <a:lvl4pPr algn="ctr" rtl="0" fontAlgn="base">
              <a:spcBef>
                <a:spcPct val="0"/>
              </a:spcBef>
              <a:spcAft>
                <a:spcPct val="0"/>
              </a:spcAft>
              <a:defRPr sz="4400">
                <a:solidFill>
                  <a:schemeClr val="tx2"/>
                </a:solidFill>
                <a:latin typeface="Arial" charset="0"/>
                <a:ea typeface="ＭＳ Ｐゴシック" pitchFamily="1" charset="-128"/>
              </a:defRPr>
            </a:lvl4pPr>
            <a:lvl5pPr algn="ctr" rtl="0" fontAlgn="base">
              <a:spcBef>
                <a:spcPct val="0"/>
              </a:spcBef>
              <a:spcAft>
                <a:spcPct val="0"/>
              </a:spcAft>
              <a:defRPr sz="4400">
                <a:solidFill>
                  <a:schemeClr val="tx2"/>
                </a:solidFill>
                <a:latin typeface="Arial" charset="0"/>
                <a:ea typeface="ＭＳ Ｐゴシック" pitchFamily="1" charset="-128"/>
              </a:defRPr>
            </a:lvl5pPr>
            <a:lvl6pPr marL="457200" algn="ctr" rtl="0" fontAlgn="base">
              <a:spcBef>
                <a:spcPct val="0"/>
              </a:spcBef>
              <a:spcAft>
                <a:spcPct val="0"/>
              </a:spcAft>
              <a:defRPr sz="4400">
                <a:solidFill>
                  <a:schemeClr val="tx2"/>
                </a:solidFill>
                <a:latin typeface="Arial" charset="0"/>
                <a:ea typeface="ＭＳ Ｐゴシック" pitchFamily="1" charset="-128"/>
              </a:defRPr>
            </a:lvl6pPr>
            <a:lvl7pPr marL="914400" algn="ctr" rtl="0" fontAlgn="base">
              <a:spcBef>
                <a:spcPct val="0"/>
              </a:spcBef>
              <a:spcAft>
                <a:spcPct val="0"/>
              </a:spcAft>
              <a:defRPr sz="4400">
                <a:solidFill>
                  <a:schemeClr val="tx2"/>
                </a:solidFill>
                <a:latin typeface="Arial" charset="0"/>
                <a:ea typeface="ＭＳ Ｐゴシック" pitchFamily="1" charset="-128"/>
              </a:defRPr>
            </a:lvl7pPr>
            <a:lvl8pPr marL="1371600" algn="ctr" rtl="0" fontAlgn="base">
              <a:spcBef>
                <a:spcPct val="0"/>
              </a:spcBef>
              <a:spcAft>
                <a:spcPct val="0"/>
              </a:spcAft>
              <a:defRPr sz="4400">
                <a:solidFill>
                  <a:schemeClr val="tx2"/>
                </a:solidFill>
                <a:latin typeface="Arial" charset="0"/>
                <a:ea typeface="ＭＳ Ｐゴシック" pitchFamily="1" charset="-128"/>
              </a:defRPr>
            </a:lvl8pPr>
            <a:lvl9pPr marL="1828800" algn="ctr" rtl="0" fontAlgn="base">
              <a:spcBef>
                <a:spcPct val="0"/>
              </a:spcBef>
              <a:spcAft>
                <a:spcPct val="0"/>
              </a:spcAft>
              <a:defRPr sz="4400">
                <a:solidFill>
                  <a:schemeClr val="tx2"/>
                </a:solidFill>
                <a:latin typeface="Arial" charset="0"/>
                <a:ea typeface="ＭＳ Ｐゴシック" pitchFamily="1" charset="-128"/>
              </a:defRPr>
            </a:lvl9pPr>
          </a:lstStyle>
          <a:p>
            <a:pPr algn="l" eaLnBrk="1" hangingPunct="1">
              <a:lnSpc>
                <a:spcPts val="3200"/>
              </a:lnSpc>
            </a:pPr>
            <a:r>
              <a:rPr lang="en-US" sz="3200" b="1" kern="0" dirty="0" err="1" smtClean="0">
                <a:solidFill>
                  <a:srgbClr val="F8DCDC"/>
                </a:solidFill>
                <a:latin typeface="Calibri" pitchFamily="34" charset="0"/>
                <a:ea typeface="ＭＳ Ｐゴシック"/>
              </a:rPr>
              <a:t>HUMAnN</a:t>
            </a:r>
            <a:endParaRPr lang="en-US" sz="3200" b="1" kern="0" dirty="0" smtClean="0">
              <a:solidFill>
                <a:srgbClr val="F8DCDC"/>
              </a:solidFill>
              <a:latin typeface="Calibri" pitchFamily="34" charset="0"/>
              <a:ea typeface="ＭＳ Ｐゴシック"/>
            </a:endParaRPr>
          </a:p>
          <a:p>
            <a:pPr algn="l" eaLnBrk="1" hangingPunct="1">
              <a:lnSpc>
                <a:spcPts val="3200"/>
              </a:lnSpc>
            </a:pPr>
            <a:r>
              <a:rPr lang="en-US" sz="3200" i="1" u="sng" kern="0" dirty="0" smtClean="0">
                <a:solidFill>
                  <a:srgbClr val="F8DCDC"/>
                </a:solidFill>
                <a:latin typeface="Calibri" pitchFamily="34" charset="0"/>
                <a:ea typeface="ＭＳ Ｐゴシック"/>
              </a:rPr>
              <a:t>H</a:t>
            </a:r>
            <a:r>
              <a:rPr lang="en-US" sz="3200" i="1" kern="0" dirty="0" smtClean="0">
                <a:solidFill>
                  <a:srgbClr val="F8DCDC"/>
                </a:solidFill>
                <a:latin typeface="Calibri" pitchFamily="34" charset="0"/>
                <a:ea typeface="ＭＳ Ｐゴシック"/>
              </a:rPr>
              <a:t>MP </a:t>
            </a:r>
            <a:r>
              <a:rPr lang="en-US" sz="3200" i="1" u="sng" kern="0" dirty="0" smtClean="0">
                <a:solidFill>
                  <a:srgbClr val="F8DCDC"/>
                </a:solidFill>
                <a:latin typeface="Calibri" pitchFamily="34" charset="0"/>
                <a:ea typeface="ＭＳ Ｐゴシック"/>
              </a:rPr>
              <a:t>U</a:t>
            </a:r>
            <a:r>
              <a:rPr lang="en-US" sz="3200" i="1" kern="0" dirty="0" smtClean="0">
                <a:solidFill>
                  <a:srgbClr val="F8DCDC"/>
                </a:solidFill>
                <a:latin typeface="Calibri" pitchFamily="34" charset="0"/>
                <a:ea typeface="ＭＳ Ｐゴシック"/>
              </a:rPr>
              <a:t>nified </a:t>
            </a:r>
            <a:r>
              <a:rPr lang="en-US" sz="3200" i="1" u="sng" kern="0" dirty="0" smtClean="0">
                <a:solidFill>
                  <a:srgbClr val="F8DCDC"/>
                </a:solidFill>
                <a:latin typeface="Calibri" pitchFamily="34" charset="0"/>
                <a:ea typeface="ＭＳ Ｐゴシック"/>
              </a:rPr>
              <a:t>M</a:t>
            </a:r>
            <a:r>
              <a:rPr lang="en-US" sz="3200" i="1" kern="0" dirty="0" smtClean="0">
                <a:solidFill>
                  <a:srgbClr val="F8DCDC"/>
                </a:solidFill>
                <a:latin typeface="Calibri" pitchFamily="34" charset="0"/>
                <a:ea typeface="ＭＳ Ｐゴシック"/>
              </a:rPr>
              <a:t>etabolic </a:t>
            </a:r>
            <a:r>
              <a:rPr lang="en-US" sz="3200" i="1" u="sng" kern="0" dirty="0" smtClean="0">
                <a:solidFill>
                  <a:srgbClr val="F8DCDC"/>
                </a:solidFill>
                <a:latin typeface="Calibri" pitchFamily="34" charset="0"/>
                <a:ea typeface="ＭＳ Ｐゴシック"/>
              </a:rPr>
              <a:t>An</a:t>
            </a:r>
            <a:r>
              <a:rPr lang="en-US" sz="3200" i="1" kern="0" dirty="0" smtClean="0">
                <a:solidFill>
                  <a:srgbClr val="F8DCDC"/>
                </a:solidFill>
                <a:latin typeface="Calibri" pitchFamily="34" charset="0"/>
                <a:ea typeface="ＭＳ Ｐゴシック"/>
              </a:rPr>
              <a:t>alysis </a:t>
            </a:r>
            <a:r>
              <a:rPr lang="en-US" sz="3200" i="1" u="sng" kern="0" dirty="0" smtClean="0">
                <a:solidFill>
                  <a:srgbClr val="F8DCDC"/>
                </a:solidFill>
                <a:latin typeface="Calibri" pitchFamily="34" charset="0"/>
                <a:ea typeface="ＭＳ Ｐゴシック"/>
              </a:rPr>
              <a:t>N</a:t>
            </a:r>
            <a:r>
              <a:rPr lang="en-US" sz="3200" i="1" kern="0" dirty="0" smtClean="0">
                <a:solidFill>
                  <a:srgbClr val="F8DCDC"/>
                </a:solidFill>
                <a:latin typeface="Calibri" pitchFamily="34" charset="0"/>
                <a:ea typeface="ＭＳ Ｐゴシック"/>
              </a:rPr>
              <a:t>etwork</a:t>
            </a:r>
          </a:p>
        </p:txBody>
      </p:sp>
      <p:sp>
        <p:nvSpPr>
          <p:cNvPr id="44" name="Rectangle 43"/>
          <p:cNvSpPr/>
          <p:nvPr/>
        </p:nvSpPr>
        <p:spPr>
          <a:xfrm>
            <a:off x="3957974" y="1524000"/>
            <a:ext cx="3635932" cy="1015663"/>
          </a:xfrm>
          <a:prstGeom prst="rect">
            <a:avLst/>
          </a:prstGeom>
        </p:spPr>
        <p:txBody>
          <a:bodyPr wrap="none">
            <a:spAutoFit/>
          </a:bodyPr>
          <a:lstStyle/>
          <a:p>
            <a:pPr eaLnBrk="1" hangingPunct="1"/>
            <a:r>
              <a:rPr lang="en-US" sz="2000" kern="0" dirty="0" smtClean="0">
                <a:solidFill>
                  <a:srgbClr val="FFFFFF"/>
                </a:solidFill>
                <a:latin typeface="Calibri" pitchFamily="34" charset="0"/>
              </a:rPr>
              <a:t>Millions of hits are collapsed into</a:t>
            </a:r>
          </a:p>
          <a:p>
            <a:pPr eaLnBrk="1" hangingPunct="1"/>
            <a:r>
              <a:rPr lang="en-US" sz="2000" kern="0" dirty="0" smtClean="0">
                <a:solidFill>
                  <a:srgbClr val="FFFFFF"/>
                </a:solidFill>
                <a:latin typeface="Calibri" pitchFamily="34" charset="0"/>
              </a:rPr>
              <a:t>thousands of gene families (KOs)</a:t>
            </a:r>
          </a:p>
          <a:p>
            <a:pPr eaLnBrk="1" hangingPunct="1"/>
            <a:r>
              <a:rPr lang="en-US" sz="2000" kern="0" dirty="0" smtClean="0">
                <a:solidFill>
                  <a:srgbClr val="FFFFFF"/>
                </a:solidFill>
                <a:latin typeface="Calibri" pitchFamily="34" charset="0"/>
              </a:rPr>
              <a:t>(</a:t>
            </a:r>
            <a:r>
              <a:rPr lang="en-US" sz="2000" i="1" kern="0" dirty="0" smtClean="0">
                <a:solidFill>
                  <a:srgbClr val="FFFFFF"/>
                </a:solidFill>
                <a:latin typeface="Calibri" pitchFamily="34" charset="0"/>
              </a:rPr>
              <a:t>still a large number</a:t>
            </a:r>
            <a:r>
              <a:rPr lang="en-US" sz="2000" kern="0" dirty="0" smtClean="0">
                <a:solidFill>
                  <a:srgbClr val="FFFFFF"/>
                </a:solidFill>
                <a:latin typeface="Calibri" pitchFamily="34" charset="0"/>
              </a:rPr>
              <a:t>)</a:t>
            </a:r>
          </a:p>
        </p:txBody>
      </p:sp>
      <p:sp>
        <p:nvSpPr>
          <p:cNvPr id="3" name="Right Brace 2"/>
          <p:cNvSpPr/>
          <p:nvPr/>
        </p:nvSpPr>
        <p:spPr bwMode="auto">
          <a:xfrm>
            <a:off x="3429000" y="1524000"/>
            <a:ext cx="381000" cy="1066800"/>
          </a:xfrm>
          <a:prstGeom prst="rightBrace">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FFFFFF"/>
              </a:solidFill>
            </a:endParaRPr>
          </a:p>
        </p:txBody>
      </p:sp>
      <p:sp>
        <p:nvSpPr>
          <p:cNvPr id="186" name="Rectangle 185"/>
          <p:cNvSpPr/>
          <p:nvPr/>
        </p:nvSpPr>
        <p:spPr>
          <a:xfrm>
            <a:off x="3962400" y="2870537"/>
            <a:ext cx="4442242" cy="400110"/>
          </a:xfrm>
          <a:prstGeom prst="rect">
            <a:avLst/>
          </a:prstGeom>
        </p:spPr>
        <p:txBody>
          <a:bodyPr wrap="none">
            <a:spAutoFit/>
          </a:bodyPr>
          <a:lstStyle/>
          <a:p>
            <a:pPr marL="182880" indent="-182880" eaLnBrk="1" hangingPunct="1">
              <a:buFont typeface="Arial" panose="020B0604020202020204" pitchFamily="34" charset="0"/>
              <a:buChar char="•"/>
            </a:pPr>
            <a:r>
              <a:rPr lang="en-US" sz="2000" kern="0" dirty="0" smtClean="0">
                <a:solidFill>
                  <a:srgbClr val="FFFFFF"/>
                </a:solidFill>
                <a:latin typeface="Calibri" pitchFamily="34" charset="0"/>
              </a:rPr>
              <a:t>Map genes to KEGG </a:t>
            </a:r>
            <a:r>
              <a:rPr lang="en-US" sz="2000" strike="sngStrike" kern="0" dirty="0" smtClean="0">
                <a:solidFill>
                  <a:srgbClr val="FFFFFF"/>
                </a:solidFill>
                <a:latin typeface="Calibri" pitchFamily="34" charset="0"/>
              </a:rPr>
              <a:t>pathways</a:t>
            </a:r>
            <a:r>
              <a:rPr lang="en-US" sz="2000" kern="0" dirty="0" smtClean="0">
                <a:solidFill>
                  <a:srgbClr val="FFFFFF"/>
                </a:solidFill>
                <a:latin typeface="Calibri" pitchFamily="34" charset="0"/>
              </a:rPr>
              <a:t> modules</a:t>
            </a:r>
          </a:p>
        </p:txBody>
      </p:sp>
      <p:sp>
        <p:nvSpPr>
          <p:cNvPr id="331" name="Rectangle 330"/>
          <p:cNvSpPr/>
          <p:nvPr/>
        </p:nvSpPr>
        <p:spPr>
          <a:xfrm>
            <a:off x="3962400" y="3276937"/>
            <a:ext cx="4612481" cy="707886"/>
          </a:xfrm>
          <a:prstGeom prst="rect">
            <a:avLst/>
          </a:prstGeom>
        </p:spPr>
        <p:txBody>
          <a:bodyPr wrap="none">
            <a:spAutoFit/>
          </a:bodyPr>
          <a:lstStyle/>
          <a:p>
            <a:pPr marL="182880" indent="-182880" eaLnBrk="1" hangingPunct="1">
              <a:buFont typeface="Arial" panose="020B0604020202020204" pitchFamily="34" charset="0"/>
              <a:buChar char="•"/>
            </a:pPr>
            <a:r>
              <a:rPr lang="en-US" sz="2000" kern="0" dirty="0" smtClean="0">
                <a:solidFill>
                  <a:srgbClr val="FFFFFF"/>
                </a:solidFill>
                <a:latin typeface="Calibri" pitchFamily="34" charset="0"/>
              </a:rPr>
              <a:t>Use </a:t>
            </a:r>
            <a:r>
              <a:rPr lang="en-US" sz="2000" kern="0" dirty="0" err="1" smtClean="0">
                <a:solidFill>
                  <a:srgbClr val="FFFFFF"/>
                </a:solidFill>
                <a:latin typeface="Calibri" pitchFamily="34" charset="0"/>
              </a:rPr>
              <a:t>MinPath</a:t>
            </a:r>
            <a:r>
              <a:rPr lang="en-US" sz="2000" kern="0" dirty="0" smtClean="0">
                <a:solidFill>
                  <a:srgbClr val="FFFFFF"/>
                </a:solidFill>
                <a:latin typeface="Calibri" pitchFamily="34" charset="0"/>
              </a:rPr>
              <a:t> (Ye 2009) to find simplest</a:t>
            </a:r>
            <a:r>
              <a:rPr lang="en-US" sz="2000" kern="0" dirty="0">
                <a:solidFill>
                  <a:srgbClr val="FFFFFF"/>
                </a:solidFill>
                <a:latin typeface="Calibri" pitchFamily="34" charset="0"/>
              </a:rPr>
              <a:t/>
            </a:r>
            <a:br>
              <a:rPr lang="en-US" sz="2000" kern="0" dirty="0">
                <a:solidFill>
                  <a:srgbClr val="FFFFFF"/>
                </a:solidFill>
                <a:latin typeface="Calibri" pitchFamily="34" charset="0"/>
              </a:rPr>
            </a:br>
            <a:r>
              <a:rPr lang="en-US" sz="2000" kern="0" dirty="0" smtClean="0">
                <a:solidFill>
                  <a:srgbClr val="FFFFFF"/>
                </a:solidFill>
                <a:latin typeface="Calibri" pitchFamily="34" charset="0"/>
              </a:rPr>
              <a:t>pathway explanation for observed genes</a:t>
            </a:r>
          </a:p>
        </p:txBody>
      </p:sp>
      <p:sp>
        <p:nvSpPr>
          <p:cNvPr id="332" name="Rectangle 331"/>
          <p:cNvSpPr/>
          <p:nvPr/>
        </p:nvSpPr>
        <p:spPr>
          <a:xfrm>
            <a:off x="3962400" y="3991113"/>
            <a:ext cx="4606069" cy="707886"/>
          </a:xfrm>
          <a:prstGeom prst="rect">
            <a:avLst/>
          </a:prstGeom>
        </p:spPr>
        <p:txBody>
          <a:bodyPr wrap="none">
            <a:spAutoFit/>
          </a:bodyPr>
          <a:lstStyle/>
          <a:p>
            <a:pPr marL="182880" indent="-182880" eaLnBrk="1" hangingPunct="1">
              <a:buFont typeface="Arial" panose="020B0604020202020204" pitchFamily="34" charset="0"/>
              <a:buChar char="•"/>
            </a:pPr>
            <a:r>
              <a:rPr lang="en-US" sz="2000" kern="0" dirty="0" smtClean="0">
                <a:solidFill>
                  <a:srgbClr val="FFFFFF"/>
                </a:solidFill>
                <a:latin typeface="Calibri" pitchFamily="34" charset="0"/>
              </a:rPr>
              <a:t>Remove pathways unlikely to be present</a:t>
            </a:r>
            <a:r>
              <a:rPr lang="en-US" sz="2000" kern="0" dirty="0">
                <a:solidFill>
                  <a:srgbClr val="FFFFFF"/>
                </a:solidFill>
                <a:latin typeface="Calibri" pitchFamily="34" charset="0"/>
              </a:rPr>
              <a:t/>
            </a:r>
            <a:br>
              <a:rPr lang="en-US" sz="2000" kern="0" dirty="0">
                <a:solidFill>
                  <a:srgbClr val="FFFFFF"/>
                </a:solidFill>
                <a:latin typeface="Calibri" pitchFamily="34" charset="0"/>
              </a:rPr>
            </a:br>
            <a:r>
              <a:rPr lang="en-US" sz="2000" kern="0" dirty="0" smtClean="0">
                <a:solidFill>
                  <a:srgbClr val="FFFFFF"/>
                </a:solidFill>
                <a:latin typeface="Calibri" pitchFamily="34" charset="0"/>
              </a:rPr>
              <a:t>due to low organismal abundance</a:t>
            </a:r>
          </a:p>
        </p:txBody>
      </p:sp>
      <p:sp>
        <p:nvSpPr>
          <p:cNvPr id="333" name="Rectangle 332"/>
          <p:cNvSpPr/>
          <p:nvPr/>
        </p:nvSpPr>
        <p:spPr>
          <a:xfrm>
            <a:off x="3962400" y="4705290"/>
            <a:ext cx="2076531" cy="400110"/>
          </a:xfrm>
          <a:prstGeom prst="rect">
            <a:avLst/>
          </a:prstGeom>
        </p:spPr>
        <p:txBody>
          <a:bodyPr wrap="none">
            <a:spAutoFit/>
          </a:bodyPr>
          <a:lstStyle/>
          <a:p>
            <a:pPr marL="182880" indent="-182880" eaLnBrk="1" hangingPunct="1">
              <a:buFont typeface="Arial" panose="020B0604020202020204" pitchFamily="34" charset="0"/>
              <a:buChar char="•"/>
            </a:pPr>
            <a:r>
              <a:rPr lang="en-US" sz="2000" kern="0" dirty="0" smtClean="0">
                <a:solidFill>
                  <a:srgbClr val="FFFFFF"/>
                </a:solidFill>
                <a:latin typeface="Calibri" pitchFamily="34" charset="0"/>
              </a:rPr>
              <a:t>Smooth/fill gaps</a:t>
            </a:r>
          </a:p>
        </p:txBody>
      </p:sp>
      <p:grpSp>
        <p:nvGrpSpPr>
          <p:cNvPr id="2" name="Group 1"/>
          <p:cNvGrpSpPr/>
          <p:nvPr/>
        </p:nvGrpSpPr>
        <p:grpSpPr>
          <a:xfrm>
            <a:off x="58792" y="5431603"/>
            <a:ext cx="8556394" cy="1113121"/>
            <a:chOff x="58792" y="5431603"/>
            <a:chExt cx="8556394" cy="1113121"/>
          </a:xfrm>
        </p:grpSpPr>
        <p:sp>
          <p:nvSpPr>
            <p:cNvPr id="184" name="Rectangle 183"/>
            <p:cNvSpPr/>
            <p:nvPr/>
          </p:nvSpPr>
          <p:spPr>
            <a:xfrm>
              <a:off x="3962400" y="5461337"/>
              <a:ext cx="4652786" cy="1015663"/>
            </a:xfrm>
            <a:prstGeom prst="rect">
              <a:avLst/>
            </a:prstGeom>
          </p:spPr>
          <p:txBody>
            <a:bodyPr wrap="none">
              <a:spAutoFit/>
            </a:bodyPr>
            <a:lstStyle/>
            <a:p>
              <a:pPr eaLnBrk="1" hangingPunct="1"/>
              <a:r>
                <a:rPr lang="en-US" sz="2000" kern="0" dirty="0" smtClean="0">
                  <a:solidFill>
                    <a:srgbClr val="FFFFFF"/>
                  </a:solidFill>
                  <a:latin typeface="Calibri" pitchFamily="34" charset="0"/>
                </a:rPr>
                <a:t>Collapsing KO abundance into KEGG</a:t>
              </a:r>
              <a:br>
                <a:rPr lang="en-US" sz="2000" kern="0" dirty="0" smtClean="0">
                  <a:solidFill>
                    <a:srgbClr val="FFFFFF"/>
                  </a:solidFill>
                  <a:latin typeface="Calibri" pitchFamily="34" charset="0"/>
                </a:rPr>
              </a:br>
              <a:r>
                <a:rPr lang="en-US" sz="2000" kern="0" dirty="0" smtClean="0">
                  <a:solidFill>
                    <a:srgbClr val="FFFFFF"/>
                  </a:solidFill>
                  <a:latin typeface="Calibri" pitchFamily="34" charset="0"/>
                </a:rPr>
                <a:t>module abundance (or presence/absence)</a:t>
              </a:r>
            </a:p>
            <a:p>
              <a:pPr eaLnBrk="1" hangingPunct="1"/>
              <a:r>
                <a:rPr lang="en-US" sz="2000" kern="0" dirty="0" smtClean="0">
                  <a:solidFill>
                    <a:srgbClr val="FFFFFF"/>
                  </a:solidFill>
                  <a:latin typeface="Calibri" pitchFamily="34" charset="0"/>
                </a:rPr>
                <a:t>yields a smaller, more tractable feature set</a:t>
              </a: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92" y="5431603"/>
              <a:ext cx="3771016" cy="588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792" y="5956031"/>
              <a:ext cx="3771016" cy="588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62"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71832"/>
          <a:stretch/>
        </p:blipFill>
        <p:spPr bwMode="auto">
          <a:xfrm>
            <a:off x="348501" y="1371600"/>
            <a:ext cx="813361" cy="12768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8361"/>
          <a:stretch/>
        </p:blipFill>
        <p:spPr bwMode="auto">
          <a:xfrm>
            <a:off x="1271999" y="1371600"/>
            <a:ext cx="2068588" cy="12768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32890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6"/>
                                        </p:tgtEl>
                                        <p:attrNameLst>
                                          <p:attrName>style.visibility</p:attrName>
                                        </p:attrNameLst>
                                      </p:cBhvr>
                                      <p:to>
                                        <p:strVal val="visible"/>
                                      </p:to>
                                    </p:set>
                                    <p:animEffect transition="in" filter="fade">
                                      <p:cBhvr>
                                        <p:cTn id="12" dur="500"/>
                                        <p:tgtEl>
                                          <p:spTgt spid="186"/>
                                        </p:tgtEl>
                                      </p:cBhvr>
                                    </p:animEffect>
                                  </p:childTnLst>
                                </p:cTn>
                              </p:par>
                              <p:par>
                                <p:cTn id="13" presetID="10" presetClass="entr" presetSubtype="0" fill="hold" nodeType="withEffect">
                                  <p:stCondLst>
                                    <p:cond delay="0"/>
                                  </p:stCondLst>
                                  <p:childTnLst>
                                    <p:set>
                                      <p:cBhvr>
                                        <p:cTn id="14" dur="1" fill="hold">
                                          <p:stCondLst>
                                            <p:cond delay="0"/>
                                          </p:stCondLst>
                                        </p:cTn>
                                        <p:tgtEl>
                                          <p:spTgt spid="7176"/>
                                        </p:tgtEl>
                                        <p:attrNameLst>
                                          <p:attrName>style.visibility</p:attrName>
                                        </p:attrNameLst>
                                      </p:cBhvr>
                                      <p:to>
                                        <p:strVal val="visible"/>
                                      </p:to>
                                    </p:set>
                                    <p:animEffect transition="in" filter="fade">
                                      <p:cBhvr>
                                        <p:cTn id="15" dur="500"/>
                                        <p:tgtEl>
                                          <p:spTgt spid="717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31"/>
                                        </p:tgtEl>
                                        <p:attrNameLst>
                                          <p:attrName>style.visibility</p:attrName>
                                        </p:attrNameLst>
                                      </p:cBhvr>
                                      <p:to>
                                        <p:strVal val="visible"/>
                                      </p:to>
                                    </p:set>
                                    <p:animEffect transition="in" filter="fade">
                                      <p:cBhvr>
                                        <p:cTn id="20" dur="500"/>
                                        <p:tgtEl>
                                          <p:spTgt spid="331"/>
                                        </p:tgtEl>
                                      </p:cBhvr>
                                    </p:animEffect>
                                  </p:childTnLst>
                                </p:cTn>
                              </p:par>
                              <p:par>
                                <p:cTn id="21" presetID="10" presetClass="entr" presetSubtype="0" fill="hold" nodeType="withEffect">
                                  <p:stCondLst>
                                    <p:cond delay="0"/>
                                  </p:stCondLst>
                                  <p:childTnLst>
                                    <p:set>
                                      <p:cBhvr>
                                        <p:cTn id="22" dur="1" fill="hold">
                                          <p:stCondLst>
                                            <p:cond delay="0"/>
                                          </p:stCondLst>
                                        </p:cTn>
                                        <p:tgtEl>
                                          <p:spTgt spid="232"/>
                                        </p:tgtEl>
                                        <p:attrNameLst>
                                          <p:attrName>style.visibility</p:attrName>
                                        </p:attrNameLst>
                                      </p:cBhvr>
                                      <p:to>
                                        <p:strVal val="visible"/>
                                      </p:to>
                                    </p:set>
                                    <p:animEffect transition="in" filter="fade">
                                      <p:cBhvr>
                                        <p:cTn id="23" dur="500"/>
                                        <p:tgtEl>
                                          <p:spTgt spid="23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32"/>
                                        </p:tgtEl>
                                        <p:attrNameLst>
                                          <p:attrName>style.visibility</p:attrName>
                                        </p:attrNameLst>
                                      </p:cBhvr>
                                      <p:to>
                                        <p:strVal val="visible"/>
                                      </p:to>
                                    </p:set>
                                    <p:animEffect transition="in" filter="fade">
                                      <p:cBhvr>
                                        <p:cTn id="28" dur="500"/>
                                        <p:tgtEl>
                                          <p:spTgt spid="332"/>
                                        </p:tgtEl>
                                      </p:cBhvr>
                                    </p:animEffect>
                                  </p:childTnLst>
                                </p:cTn>
                              </p:par>
                              <p:par>
                                <p:cTn id="29" presetID="10" presetClass="entr" presetSubtype="0" fill="hold" nodeType="withEffect">
                                  <p:stCondLst>
                                    <p:cond delay="0"/>
                                  </p:stCondLst>
                                  <p:childTnLst>
                                    <p:set>
                                      <p:cBhvr>
                                        <p:cTn id="30" dur="1" fill="hold">
                                          <p:stCondLst>
                                            <p:cond delay="0"/>
                                          </p:stCondLst>
                                        </p:cTn>
                                        <p:tgtEl>
                                          <p:spTgt spid="140"/>
                                        </p:tgtEl>
                                        <p:attrNameLst>
                                          <p:attrName>style.visibility</p:attrName>
                                        </p:attrNameLst>
                                      </p:cBhvr>
                                      <p:to>
                                        <p:strVal val="visible"/>
                                      </p:to>
                                    </p:set>
                                    <p:animEffect transition="in" filter="fade">
                                      <p:cBhvr>
                                        <p:cTn id="31" dur="500"/>
                                        <p:tgtEl>
                                          <p:spTgt spid="14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33"/>
                                        </p:tgtEl>
                                        <p:attrNameLst>
                                          <p:attrName>style.visibility</p:attrName>
                                        </p:attrNameLst>
                                      </p:cBhvr>
                                      <p:to>
                                        <p:strVal val="visible"/>
                                      </p:to>
                                    </p:set>
                                    <p:animEffect transition="in" filter="fade">
                                      <p:cBhvr>
                                        <p:cTn id="36" dur="500"/>
                                        <p:tgtEl>
                                          <p:spTgt spid="333"/>
                                        </p:tgtEl>
                                      </p:cBhvr>
                                    </p:animEffect>
                                  </p:childTnLst>
                                </p:cTn>
                              </p:par>
                              <p:par>
                                <p:cTn id="37" presetID="10" presetClass="entr" presetSubtype="0" fill="hold" nodeType="withEffect">
                                  <p:stCondLst>
                                    <p:cond delay="0"/>
                                  </p:stCondLst>
                                  <p:childTnLst>
                                    <p:set>
                                      <p:cBhvr>
                                        <p:cTn id="38" dur="1" fill="hold">
                                          <p:stCondLst>
                                            <p:cond delay="0"/>
                                          </p:stCondLst>
                                        </p:cTn>
                                        <p:tgtEl>
                                          <p:spTgt spid="310"/>
                                        </p:tgtEl>
                                        <p:attrNameLst>
                                          <p:attrName>style.visibility</p:attrName>
                                        </p:attrNameLst>
                                      </p:cBhvr>
                                      <p:to>
                                        <p:strVal val="visible"/>
                                      </p:to>
                                    </p:set>
                                    <p:animEffect transition="in" filter="fade">
                                      <p:cBhvr>
                                        <p:cTn id="39" dur="500"/>
                                        <p:tgtEl>
                                          <p:spTgt spid="3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p:bldP spid="331" grpId="0"/>
      <p:bldP spid="332" grpId="0"/>
      <p:bldP spid="33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Title 1"/>
          <p:cNvSpPr txBox="1">
            <a:spLocks/>
          </p:cNvSpPr>
          <p:nvPr/>
        </p:nvSpPr>
        <p:spPr bwMode="auto">
          <a:xfrm>
            <a:off x="914400" y="762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0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pitchFamily="1" charset="-128"/>
              </a:defRPr>
            </a:lvl2pPr>
            <a:lvl3pPr algn="ctr" rtl="0" fontAlgn="base">
              <a:spcBef>
                <a:spcPct val="0"/>
              </a:spcBef>
              <a:spcAft>
                <a:spcPct val="0"/>
              </a:spcAft>
              <a:defRPr sz="4400">
                <a:solidFill>
                  <a:schemeClr val="tx2"/>
                </a:solidFill>
                <a:latin typeface="Arial" charset="0"/>
                <a:ea typeface="ＭＳ Ｐゴシック" pitchFamily="1" charset="-128"/>
              </a:defRPr>
            </a:lvl3pPr>
            <a:lvl4pPr algn="ctr" rtl="0" fontAlgn="base">
              <a:spcBef>
                <a:spcPct val="0"/>
              </a:spcBef>
              <a:spcAft>
                <a:spcPct val="0"/>
              </a:spcAft>
              <a:defRPr sz="4400">
                <a:solidFill>
                  <a:schemeClr val="tx2"/>
                </a:solidFill>
                <a:latin typeface="Arial" charset="0"/>
                <a:ea typeface="ＭＳ Ｐゴシック" pitchFamily="1" charset="-128"/>
              </a:defRPr>
            </a:lvl4pPr>
            <a:lvl5pPr algn="ctr" rtl="0" fontAlgn="base">
              <a:spcBef>
                <a:spcPct val="0"/>
              </a:spcBef>
              <a:spcAft>
                <a:spcPct val="0"/>
              </a:spcAft>
              <a:defRPr sz="4400">
                <a:solidFill>
                  <a:schemeClr val="tx2"/>
                </a:solidFill>
                <a:latin typeface="Arial" charset="0"/>
                <a:ea typeface="ＭＳ Ｐゴシック" pitchFamily="1" charset="-128"/>
              </a:defRPr>
            </a:lvl5pPr>
            <a:lvl6pPr marL="457200" algn="ctr" rtl="0" fontAlgn="base">
              <a:spcBef>
                <a:spcPct val="0"/>
              </a:spcBef>
              <a:spcAft>
                <a:spcPct val="0"/>
              </a:spcAft>
              <a:defRPr sz="4400">
                <a:solidFill>
                  <a:schemeClr val="tx2"/>
                </a:solidFill>
                <a:latin typeface="Arial" charset="0"/>
                <a:ea typeface="ＭＳ Ｐゴシック" pitchFamily="1" charset="-128"/>
              </a:defRPr>
            </a:lvl6pPr>
            <a:lvl7pPr marL="914400" algn="ctr" rtl="0" fontAlgn="base">
              <a:spcBef>
                <a:spcPct val="0"/>
              </a:spcBef>
              <a:spcAft>
                <a:spcPct val="0"/>
              </a:spcAft>
              <a:defRPr sz="4400">
                <a:solidFill>
                  <a:schemeClr val="tx2"/>
                </a:solidFill>
                <a:latin typeface="Arial" charset="0"/>
                <a:ea typeface="ＭＳ Ｐゴシック" pitchFamily="1" charset="-128"/>
              </a:defRPr>
            </a:lvl7pPr>
            <a:lvl8pPr marL="1371600" algn="ctr" rtl="0" fontAlgn="base">
              <a:spcBef>
                <a:spcPct val="0"/>
              </a:spcBef>
              <a:spcAft>
                <a:spcPct val="0"/>
              </a:spcAft>
              <a:defRPr sz="4400">
                <a:solidFill>
                  <a:schemeClr val="tx2"/>
                </a:solidFill>
                <a:latin typeface="Arial" charset="0"/>
                <a:ea typeface="ＭＳ Ｐゴシック" pitchFamily="1" charset="-128"/>
              </a:defRPr>
            </a:lvl8pPr>
            <a:lvl9pPr marL="1828800" algn="ctr" rtl="0" fontAlgn="base">
              <a:spcBef>
                <a:spcPct val="0"/>
              </a:spcBef>
              <a:spcAft>
                <a:spcPct val="0"/>
              </a:spcAft>
              <a:defRPr sz="4400">
                <a:solidFill>
                  <a:schemeClr val="tx2"/>
                </a:solidFill>
                <a:latin typeface="Arial" charset="0"/>
                <a:ea typeface="ＭＳ Ｐゴシック" pitchFamily="1" charset="-128"/>
              </a:defRPr>
            </a:lvl9pPr>
          </a:lstStyle>
          <a:p>
            <a:pPr algn="l" eaLnBrk="1" hangingPunct="1">
              <a:lnSpc>
                <a:spcPts val="3200"/>
              </a:lnSpc>
            </a:pPr>
            <a:r>
              <a:rPr lang="en-US" sz="3200" b="1" kern="0" dirty="0" err="1" smtClean="0">
                <a:solidFill>
                  <a:srgbClr val="F8DCDC"/>
                </a:solidFill>
                <a:latin typeface="Calibri" pitchFamily="34" charset="0"/>
                <a:ea typeface="ＭＳ Ｐゴシック"/>
              </a:rPr>
              <a:t>HUMAnN</a:t>
            </a:r>
            <a:r>
              <a:rPr lang="en-US" sz="3200" b="1" kern="0" dirty="0" smtClean="0">
                <a:solidFill>
                  <a:srgbClr val="F8DCDC"/>
                </a:solidFill>
                <a:latin typeface="Calibri" pitchFamily="34" charset="0"/>
                <a:ea typeface="ＭＳ Ｐゴシック"/>
              </a:rPr>
              <a:t> accuracy</a:t>
            </a:r>
          </a:p>
        </p:txBody>
      </p:sp>
      <p:cxnSp>
        <p:nvCxnSpPr>
          <p:cNvPr id="143" name="Straight Connector 142"/>
          <p:cNvCxnSpPr/>
          <p:nvPr/>
        </p:nvCxnSpPr>
        <p:spPr>
          <a:xfrm flipV="1">
            <a:off x="1218208" y="2133074"/>
            <a:ext cx="3505200" cy="2865361"/>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9" name="Picture 2" descr="C:\Users\eblis\Desktop\fig5_eval.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50000"/>
          <a:stretch/>
        </p:blipFill>
        <p:spPr bwMode="auto">
          <a:xfrm>
            <a:off x="304800" y="1295400"/>
            <a:ext cx="4229727" cy="29718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eblis\Desktop\fig5_eval.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0000"/>
          <a:stretch/>
        </p:blipFill>
        <p:spPr bwMode="auto">
          <a:xfrm>
            <a:off x="4534526" y="1295400"/>
            <a:ext cx="4229727" cy="29718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838200" y="4579203"/>
            <a:ext cx="7467600" cy="830997"/>
          </a:xfrm>
          <a:prstGeom prst="rect">
            <a:avLst/>
          </a:prstGeom>
        </p:spPr>
        <p:txBody>
          <a:bodyPr wrap="square">
            <a:spAutoFit/>
          </a:bodyPr>
          <a:lstStyle/>
          <a:p>
            <a:pPr algn="ctr" eaLnBrk="1" hangingPunct="1"/>
            <a:r>
              <a:rPr lang="en-US" kern="0" dirty="0" smtClean="0">
                <a:solidFill>
                  <a:srgbClr val="FFFFFF"/>
                </a:solidFill>
                <a:latin typeface="Calibri" pitchFamily="34" charset="0"/>
              </a:rPr>
              <a:t>Validated against synthetic </a:t>
            </a:r>
            <a:r>
              <a:rPr lang="en-US" kern="0" dirty="0" err="1" smtClean="0">
                <a:solidFill>
                  <a:srgbClr val="FFFFFF"/>
                </a:solidFill>
                <a:latin typeface="Calibri" pitchFamily="34" charset="0"/>
              </a:rPr>
              <a:t>metagenome</a:t>
            </a:r>
            <a:r>
              <a:rPr lang="en-US" kern="0" dirty="0" smtClean="0">
                <a:solidFill>
                  <a:srgbClr val="FFFFFF"/>
                </a:solidFill>
                <a:latin typeface="Calibri" pitchFamily="34" charset="0"/>
              </a:rPr>
              <a:t> samples</a:t>
            </a:r>
          </a:p>
          <a:p>
            <a:pPr algn="ctr" eaLnBrk="1" hangingPunct="1"/>
            <a:r>
              <a:rPr lang="en-US" kern="0" dirty="0" smtClean="0">
                <a:solidFill>
                  <a:srgbClr val="FFFFFF"/>
                </a:solidFill>
                <a:latin typeface="Calibri" pitchFamily="34" charset="0"/>
              </a:rPr>
              <a:t>(similar to </a:t>
            </a:r>
            <a:r>
              <a:rPr lang="en-US" kern="0" dirty="0" err="1" smtClean="0">
                <a:solidFill>
                  <a:srgbClr val="FFFFFF"/>
                </a:solidFill>
                <a:latin typeface="Calibri" pitchFamily="34" charset="0"/>
              </a:rPr>
              <a:t>MetaPhlAn</a:t>
            </a:r>
            <a:r>
              <a:rPr lang="en-US" kern="0" dirty="0" smtClean="0">
                <a:solidFill>
                  <a:srgbClr val="FFFFFF"/>
                </a:solidFill>
                <a:latin typeface="Calibri" pitchFamily="34" charset="0"/>
              </a:rPr>
              <a:t> validation)</a:t>
            </a:r>
          </a:p>
        </p:txBody>
      </p:sp>
      <p:sp>
        <p:nvSpPr>
          <p:cNvPr id="12" name="Rectangle 11"/>
          <p:cNvSpPr/>
          <p:nvPr/>
        </p:nvSpPr>
        <p:spPr>
          <a:xfrm>
            <a:off x="838200" y="5569803"/>
            <a:ext cx="7467600" cy="830997"/>
          </a:xfrm>
          <a:prstGeom prst="rect">
            <a:avLst/>
          </a:prstGeom>
        </p:spPr>
        <p:txBody>
          <a:bodyPr wrap="square">
            <a:spAutoFit/>
          </a:bodyPr>
          <a:lstStyle/>
          <a:p>
            <a:pPr algn="ctr" eaLnBrk="1" hangingPunct="1"/>
            <a:r>
              <a:rPr lang="en-US" kern="0" dirty="0" smtClean="0">
                <a:solidFill>
                  <a:srgbClr val="FFFFFF"/>
                </a:solidFill>
                <a:latin typeface="Calibri" pitchFamily="34" charset="0"/>
              </a:rPr>
              <a:t>Gene family abundance and pathway presence/absence calls beat naïve best-BLAST-hit strategy</a:t>
            </a:r>
          </a:p>
        </p:txBody>
      </p:sp>
    </p:spTree>
    <p:extLst>
      <p:ext uri="{BB962C8B-B14F-4D97-AF65-F5344CB8AC3E}">
        <p14:creationId xmlns:p14="http://schemas.microsoft.com/office/powerpoint/2010/main" val="8721379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Title 1"/>
          <p:cNvSpPr txBox="1">
            <a:spLocks/>
          </p:cNvSpPr>
          <p:nvPr/>
        </p:nvSpPr>
        <p:spPr bwMode="auto">
          <a:xfrm>
            <a:off x="914400" y="762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0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pitchFamily="1" charset="-128"/>
              </a:defRPr>
            </a:lvl2pPr>
            <a:lvl3pPr algn="ctr" rtl="0" fontAlgn="base">
              <a:spcBef>
                <a:spcPct val="0"/>
              </a:spcBef>
              <a:spcAft>
                <a:spcPct val="0"/>
              </a:spcAft>
              <a:defRPr sz="4400">
                <a:solidFill>
                  <a:schemeClr val="tx2"/>
                </a:solidFill>
                <a:latin typeface="Arial" charset="0"/>
                <a:ea typeface="ＭＳ Ｐゴシック" pitchFamily="1" charset="-128"/>
              </a:defRPr>
            </a:lvl3pPr>
            <a:lvl4pPr algn="ctr" rtl="0" fontAlgn="base">
              <a:spcBef>
                <a:spcPct val="0"/>
              </a:spcBef>
              <a:spcAft>
                <a:spcPct val="0"/>
              </a:spcAft>
              <a:defRPr sz="4400">
                <a:solidFill>
                  <a:schemeClr val="tx2"/>
                </a:solidFill>
                <a:latin typeface="Arial" charset="0"/>
                <a:ea typeface="ＭＳ Ｐゴシック" pitchFamily="1" charset="-128"/>
              </a:defRPr>
            </a:lvl4pPr>
            <a:lvl5pPr algn="ctr" rtl="0" fontAlgn="base">
              <a:spcBef>
                <a:spcPct val="0"/>
              </a:spcBef>
              <a:spcAft>
                <a:spcPct val="0"/>
              </a:spcAft>
              <a:defRPr sz="4400">
                <a:solidFill>
                  <a:schemeClr val="tx2"/>
                </a:solidFill>
                <a:latin typeface="Arial" charset="0"/>
                <a:ea typeface="ＭＳ Ｐゴシック" pitchFamily="1" charset="-128"/>
              </a:defRPr>
            </a:lvl5pPr>
            <a:lvl6pPr marL="457200" algn="ctr" rtl="0" fontAlgn="base">
              <a:spcBef>
                <a:spcPct val="0"/>
              </a:spcBef>
              <a:spcAft>
                <a:spcPct val="0"/>
              </a:spcAft>
              <a:defRPr sz="4400">
                <a:solidFill>
                  <a:schemeClr val="tx2"/>
                </a:solidFill>
                <a:latin typeface="Arial" charset="0"/>
                <a:ea typeface="ＭＳ Ｐゴシック" pitchFamily="1" charset="-128"/>
              </a:defRPr>
            </a:lvl6pPr>
            <a:lvl7pPr marL="914400" algn="ctr" rtl="0" fontAlgn="base">
              <a:spcBef>
                <a:spcPct val="0"/>
              </a:spcBef>
              <a:spcAft>
                <a:spcPct val="0"/>
              </a:spcAft>
              <a:defRPr sz="4400">
                <a:solidFill>
                  <a:schemeClr val="tx2"/>
                </a:solidFill>
                <a:latin typeface="Arial" charset="0"/>
                <a:ea typeface="ＭＳ Ｐゴシック" pitchFamily="1" charset="-128"/>
              </a:defRPr>
            </a:lvl7pPr>
            <a:lvl8pPr marL="1371600" algn="ctr" rtl="0" fontAlgn="base">
              <a:spcBef>
                <a:spcPct val="0"/>
              </a:spcBef>
              <a:spcAft>
                <a:spcPct val="0"/>
              </a:spcAft>
              <a:defRPr sz="4400">
                <a:solidFill>
                  <a:schemeClr val="tx2"/>
                </a:solidFill>
                <a:latin typeface="Arial" charset="0"/>
                <a:ea typeface="ＭＳ Ｐゴシック" pitchFamily="1" charset="-128"/>
              </a:defRPr>
            </a:lvl8pPr>
            <a:lvl9pPr marL="1828800" algn="ctr" rtl="0" fontAlgn="base">
              <a:spcBef>
                <a:spcPct val="0"/>
              </a:spcBef>
              <a:spcAft>
                <a:spcPct val="0"/>
              </a:spcAft>
              <a:defRPr sz="4400">
                <a:solidFill>
                  <a:schemeClr val="tx2"/>
                </a:solidFill>
                <a:latin typeface="Arial" charset="0"/>
                <a:ea typeface="ＭＳ Ｐゴシック" pitchFamily="1" charset="-128"/>
              </a:defRPr>
            </a:lvl9pPr>
          </a:lstStyle>
          <a:p>
            <a:pPr algn="l" eaLnBrk="1" hangingPunct="1">
              <a:lnSpc>
                <a:spcPts val="3200"/>
              </a:lnSpc>
            </a:pPr>
            <a:r>
              <a:rPr lang="en-US" sz="3200" b="1" kern="0" dirty="0" err="1" smtClean="0">
                <a:solidFill>
                  <a:srgbClr val="F8DCDC"/>
                </a:solidFill>
                <a:latin typeface="Calibri" pitchFamily="34" charset="0"/>
                <a:ea typeface="ＭＳ Ｐゴシック"/>
              </a:rPr>
              <a:t>HUMAnN</a:t>
            </a:r>
            <a:r>
              <a:rPr lang="en-US" sz="3200" b="1" kern="0" dirty="0" smtClean="0">
                <a:solidFill>
                  <a:srgbClr val="F8DCDC"/>
                </a:solidFill>
                <a:latin typeface="Calibri" pitchFamily="34" charset="0"/>
                <a:ea typeface="ＭＳ Ｐゴシック"/>
              </a:rPr>
              <a:t> in action</a:t>
            </a:r>
          </a:p>
        </p:txBody>
      </p:sp>
      <p:cxnSp>
        <p:nvCxnSpPr>
          <p:cNvPr id="143" name="Straight Connector 142"/>
          <p:cNvCxnSpPr/>
          <p:nvPr/>
        </p:nvCxnSpPr>
        <p:spPr>
          <a:xfrm flipV="1">
            <a:off x="1218208" y="2133074"/>
            <a:ext cx="3505200" cy="2865361"/>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650" y="1600200"/>
            <a:ext cx="8902700" cy="4273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76199" y="6458635"/>
            <a:ext cx="3581401" cy="323165"/>
          </a:xfrm>
          <a:prstGeom prst="rect">
            <a:avLst/>
          </a:prstGeom>
          <a:noFill/>
        </p:spPr>
        <p:txBody>
          <a:bodyPr wrap="square" rtlCol="0">
            <a:spAutoFit/>
          </a:bodyPr>
          <a:lstStyle/>
          <a:p>
            <a:pPr>
              <a:lnSpc>
                <a:spcPts val="1800"/>
              </a:lnSpc>
              <a:buClr>
                <a:srgbClr val="FFFFFF"/>
              </a:buClr>
            </a:pPr>
            <a:r>
              <a:rPr lang="en-US" sz="1600" dirty="0" err="1" smtClean="0">
                <a:solidFill>
                  <a:srgbClr val="000000">
                    <a:lumMod val="50000"/>
                    <a:lumOff val="50000"/>
                  </a:srgbClr>
                </a:solidFill>
                <a:latin typeface="Calibri" panose="020F0502020204030204" pitchFamily="34" charset="0"/>
              </a:rPr>
              <a:t>Franzosa</a:t>
            </a:r>
            <a:r>
              <a:rPr lang="en-US" sz="1600" dirty="0" smtClean="0">
                <a:solidFill>
                  <a:srgbClr val="000000">
                    <a:lumMod val="50000"/>
                    <a:lumOff val="50000"/>
                  </a:srgbClr>
                </a:solidFill>
                <a:latin typeface="Calibri" panose="020F0502020204030204" pitchFamily="34" charset="0"/>
              </a:rPr>
              <a:t> et al. </a:t>
            </a:r>
            <a:r>
              <a:rPr lang="en-US" sz="1600" i="1" dirty="0">
                <a:solidFill>
                  <a:srgbClr val="000000">
                    <a:lumMod val="50000"/>
                    <a:lumOff val="50000"/>
                  </a:srgbClr>
                </a:solidFill>
                <a:latin typeface="Calibri" panose="020F0502020204030204" pitchFamily="34" charset="0"/>
              </a:rPr>
              <a:t>PNAS </a:t>
            </a:r>
            <a:r>
              <a:rPr lang="en-US" sz="1600" dirty="0" smtClean="0">
                <a:solidFill>
                  <a:srgbClr val="000000">
                    <a:lumMod val="50000"/>
                    <a:lumOff val="50000"/>
                  </a:srgbClr>
                </a:solidFill>
                <a:latin typeface="Calibri" panose="020F0502020204030204" pitchFamily="34" charset="0"/>
              </a:rPr>
              <a:t>11:E2329-38 (2014)</a:t>
            </a:r>
            <a:endParaRPr lang="en-US" sz="1600" dirty="0">
              <a:solidFill>
                <a:srgbClr val="000000">
                  <a:lumMod val="50000"/>
                  <a:lumOff val="50000"/>
                </a:srgbClr>
              </a:solidFill>
              <a:latin typeface="Calibri" panose="020F0502020204030204" pitchFamily="34" charset="0"/>
            </a:endParaRPr>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8069" y="1306768"/>
            <a:ext cx="1064090" cy="2673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67200" y="1306768"/>
            <a:ext cx="1064090" cy="2673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10400" y="1315587"/>
            <a:ext cx="1060704" cy="2497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399538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C:\Users\eblis\Desktop\Cacatuidae_phylogeny_tre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68995" y="1388860"/>
            <a:ext cx="2720346" cy="513893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sz="2400" b="1" dirty="0" err="1" smtClean="0"/>
              <a:t>PICRUSt</a:t>
            </a:r>
            <a:r>
              <a:rPr lang="en-US" sz="2400" b="1" dirty="0" smtClean="0"/>
              <a:t>:</a:t>
            </a:r>
            <a:r>
              <a:rPr lang="en-US" sz="2400" dirty="0" smtClean="0"/>
              <a:t> Inferring community metagenomic potential from marker gene sequencing</a:t>
            </a:r>
            <a:endParaRPr lang="en-US" sz="2400" dirty="0"/>
          </a:p>
        </p:txBody>
      </p:sp>
      <p:sp>
        <p:nvSpPr>
          <p:cNvPr id="4" name="Slide Number Placeholder 3"/>
          <p:cNvSpPr>
            <a:spLocks noGrp="1"/>
          </p:cNvSpPr>
          <p:nvPr>
            <p:ph type="sldNum" sz="quarter" idx="12"/>
          </p:nvPr>
        </p:nvSpPr>
        <p:spPr/>
        <p:txBody>
          <a:bodyPr/>
          <a:lstStyle/>
          <a:p>
            <a:fld id="{C71C242F-20BE-4F6C-ABA6-9DCC8641EF60}" type="slidenum">
              <a:rPr lang="en-US" smtClean="0">
                <a:solidFill>
                  <a:srgbClr val="FFFFFF"/>
                </a:solidFill>
              </a:rPr>
              <a:pPr/>
              <a:t>8</a:t>
            </a:fld>
            <a:endParaRPr lang="en-US">
              <a:solidFill>
                <a:srgbClr val="FFFFFF"/>
              </a:solidFill>
            </a:endParaRPr>
          </a:p>
        </p:txBody>
      </p:sp>
      <p:sp>
        <p:nvSpPr>
          <p:cNvPr id="5" name="Rectangle 4"/>
          <p:cNvSpPr/>
          <p:nvPr/>
        </p:nvSpPr>
        <p:spPr bwMode="auto">
          <a:xfrm>
            <a:off x="7823205" y="1320799"/>
            <a:ext cx="547788" cy="135467"/>
          </a:xfrm>
          <a:prstGeom prst="rect">
            <a:avLst/>
          </a:prstGeom>
          <a:solidFill>
            <a:schemeClr val="accent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FFFFFF"/>
              </a:solidFill>
            </a:endParaRPr>
          </a:p>
        </p:txBody>
      </p:sp>
      <p:sp>
        <p:nvSpPr>
          <p:cNvPr id="7" name="Rectangle 6"/>
          <p:cNvSpPr/>
          <p:nvPr/>
        </p:nvSpPr>
        <p:spPr bwMode="auto">
          <a:xfrm>
            <a:off x="7823205" y="2302934"/>
            <a:ext cx="708654" cy="135467"/>
          </a:xfrm>
          <a:prstGeom prst="rect">
            <a:avLst/>
          </a:prstGeom>
          <a:solidFill>
            <a:schemeClr val="accent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FFFFFF"/>
              </a:solidFill>
            </a:endParaRPr>
          </a:p>
        </p:txBody>
      </p:sp>
      <p:sp>
        <p:nvSpPr>
          <p:cNvPr id="8" name="Rectangle 7"/>
          <p:cNvSpPr/>
          <p:nvPr/>
        </p:nvSpPr>
        <p:spPr bwMode="auto">
          <a:xfrm>
            <a:off x="7823205" y="3276600"/>
            <a:ext cx="242988" cy="135467"/>
          </a:xfrm>
          <a:prstGeom prst="rect">
            <a:avLst/>
          </a:prstGeom>
          <a:solidFill>
            <a:schemeClr val="accent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FFFFFF"/>
              </a:solidFill>
            </a:endParaRPr>
          </a:p>
        </p:txBody>
      </p:sp>
      <p:sp>
        <p:nvSpPr>
          <p:cNvPr id="9" name="Rectangle 8"/>
          <p:cNvSpPr/>
          <p:nvPr/>
        </p:nvSpPr>
        <p:spPr bwMode="auto">
          <a:xfrm>
            <a:off x="7823205" y="3031066"/>
            <a:ext cx="319188" cy="135467"/>
          </a:xfrm>
          <a:prstGeom prst="rect">
            <a:avLst/>
          </a:prstGeom>
          <a:solidFill>
            <a:schemeClr val="accent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FFFFFF"/>
              </a:solidFill>
            </a:endParaRPr>
          </a:p>
        </p:txBody>
      </p:sp>
      <p:sp>
        <p:nvSpPr>
          <p:cNvPr id="10" name="Rectangle 9"/>
          <p:cNvSpPr/>
          <p:nvPr/>
        </p:nvSpPr>
        <p:spPr bwMode="auto">
          <a:xfrm>
            <a:off x="7823205" y="4258733"/>
            <a:ext cx="166788" cy="135467"/>
          </a:xfrm>
          <a:prstGeom prst="rect">
            <a:avLst/>
          </a:prstGeom>
          <a:solidFill>
            <a:schemeClr val="accent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FFFFFF"/>
              </a:solidFill>
            </a:endParaRPr>
          </a:p>
        </p:txBody>
      </p:sp>
      <p:sp>
        <p:nvSpPr>
          <p:cNvPr id="11" name="Rectangle 10"/>
          <p:cNvSpPr/>
          <p:nvPr/>
        </p:nvSpPr>
        <p:spPr bwMode="auto">
          <a:xfrm>
            <a:off x="7823205" y="5469469"/>
            <a:ext cx="852588" cy="135467"/>
          </a:xfrm>
          <a:prstGeom prst="rect">
            <a:avLst/>
          </a:prstGeom>
          <a:solidFill>
            <a:schemeClr val="accent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FFFFFF"/>
              </a:solidFill>
            </a:endParaRPr>
          </a:p>
        </p:txBody>
      </p:sp>
      <p:sp>
        <p:nvSpPr>
          <p:cNvPr id="12" name="Rectangle 11"/>
          <p:cNvSpPr/>
          <p:nvPr/>
        </p:nvSpPr>
        <p:spPr bwMode="auto">
          <a:xfrm>
            <a:off x="7823205" y="6189134"/>
            <a:ext cx="83394" cy="135467"/>
          </a:xfrm>
          <a:prstGeom prst="rect">
            <a:avLst/>
          </a:prstGeom>
          <a:solidFill>
            <a:schemeClr val="accent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FFFFFF"/>
              </a:solidFill>
            </a:endParaRPr>
          </a:p>
        </p:txBody>
      </p:sp>
      <p:grpSp>
        <p:nvGrpSpPr>
          <p:cNvPr id="101" name="Group 100"/>
          <p:cNvGrpSpPr/>
          <p:nvPr/>
        </p:nvGrpSpPr>
        <p:grpSpPr>
          <a:xfrm>
            <a:off x="7558194" y="6629400"/>
            <a:ext cx="1433406" cy="261610"/>
            <a:chOff x="7177194" y="6629400"/>
            <a:chExt cx="1433406" cy="261610"/>
          </a:xfrm>
        </p:grpSpPr>
        <p:cxnSp>
          <p:nvCxnSpPr>
            <p:cNvPr id="13" name="Straight Connector 12"/>
            <p:cNvCxnSpPr/>
            <p:nvPr/>
          </p:nvCxnSpPr>
          <p:spPr bwMode="auto">
            <a:xfrm>
              <a:off x="7433739" y="6629400"/>
              <a:ext cx="93725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4" name="TextBox 13"/>
            <p:cNvSpPr txBox="1"/>
            <p:nvPr/>
          </p:nvSpPr>
          <p:spPr>
            <a:xfrm>
              <a:off x="7177194" y="6629400"/>
              <a:ext cx="1433406" cy="261610"/>
            </a:xfrm>
            <a:prstGeom prst="rect">
              <a:avLst/>
            </a:prstGeom>
            <a:noFill/>
          </p:spPr>
          <p:txBody>
            <a:bodyPr wrap="none" rtlCol="0">
              <a:spAutoFit/>
            </a:bodyPr>
            <a:lstStyle/>
            <a:p>
              <a:pPr algn="ctr"/>
              <a:r>
                <a:rPr lang="en-US" sz="1050" dirty="0" smtClean="0">
                  <a:solidFill>
                    <a:srgbClr val="FFFFFF"/>
                  </a:solidFill>
                </a:rPr>
                <a:t>Relative abundance</a:t>
              </a:r>
              <a:endParaRPr lang="en-US" sz="1050" dirty="0">
                <a:solidFill>
                  <a:srgbClr val="FFFFFF"/>
                </a:solidFill>
              </a:endParaRPr>
            </a:p>
          </p:txBody>
        </p:sp>
      </p:grpSp>
      <p:sp>
        <p:nvSpPr>
          <p:cNvPr id="15" name="Oval 14"/>
          <p:cNvSpPr/>
          <p:nvPr/>
        </p:nvSpPr>
        <p:spPr bwMode="auto">
          <a:xfrm>
            <a:off x="7659795" y="1227667"/>
            <a:ext cx="344587" cy="344587"/>
          </a:xfrm>
          <a:prstGeom prst="ellipse">
            <a:avLst/>
          </a:prstGeom>
          <a:blipFill>
            <a:blip r:embed="rId4" cstate="print"/>
            <a:stretch>
              <a:fillRect/>
            </a:stretch>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FFFFFF"/>
              </a:solidFill>
            </a:endParaRPr>
          </a:p>
        </p:txBody>
      </p:sp>
      <p:sp>
        <p:nvSpPr>
          <p:cNvPr id="25" name="Oval 24"/>
          <p:cNvSpPr/>
          <p:nvPr/>
        </p:nvSpPr>
        <p:spPr bwMode="auto">
          <a:xfrm>
            <a:off x="7659795" y="1955473"/>
            <a:ext cx="344587" cy="344587"/>
          </a:xfrm>
          <a:prstGeom prst="ellipse">
            <a:avLst/>
          </a:prstGeom>
          <a:blipFill>
            <a:blip r:embed="rId4" cstate="print"/>
            <a:stretch>
              <a:fillRect/>
            </a:stretch>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FFFFFF"/>
              </a:solidFill>
            </a:endParaRPr>
          </a:p>
        </p:txBody>
      </p:sp>
      <p:sp>
        <p:nvSpPr>
          <p:cNvPr id="26" name="Oval 25"/>
          <p:cNvSpPr/>
          <p:nvPr/>
        </p:nvSpPr>
        <p:spPr bwMode="auto">
          <a:xfrm>
            <a:off x="7027342" y="3177543"/>
            <a:ext cx="344587" cy="344587"/>
          </a:xfrm>
          <a:prstGeom prst="ellipse">
            <a:avLst/>
          </a:prstGeom>
          <a:blipFill>
            <a:blip r:embed="rId4" cstate="print"/>
            <a:stretch>
              <a:fillRect/>
            </a:stretch>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FFFFFF"/>
              </a:solidFill>
            </a:endParaRPr>
          </a:p>
        </p:txBody>
      </p:sp>
      <p:sp>
        <p:nvSpPr>
          <p:cNvPr id="27" name="Oval 26"/>
          <p:cNvSpPr/>
          <p:nvPr/>
        </p:nvSpPr>
        <p:spPr bwMode="auto">
          <a:xfrm>
            <a:off x="7659795" y="4385406"/>
            <a:ext cx="344587" cy="344587"/>
          </a:xfrm>
          <a:prstGeom prst="ellipse">
            <a:avLst/>
          </a:prstGeom>
          <a:blipFill>
            <a:blip r:embed="rId4" cstate="print"/>
            <a:stretch>
              <a:fillRect/>
            </a:stretch>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FFFFFF"/>
              </a:solidFill>
            </a:endParaRPr>
          </a:p>
        </p:txBody>
      </p:sp>
      <p:sp>
        <p:nvSpPr>
          <p:cNvPr id="29" name="Oval 28"/>
          <p:cNvSpPr/>
          <p:nvPr/>
        </p:nvSpPr>
        <p:spPr bwMode="auto">
          <a:xfrm>
            <a:off x="7659795" y="6345338"/>
            <a:ext cx="344587" cy="344587"/>
          </a:xfrm>
          <a:prstGeom prst="ellipse">
            <a:avLst/>
          </a:prstGeom>
          <a:blipFill>
            <a:blip r:embed="rId4" cstate="print"/>
            <a:stretch>
              <a:fillRect/>
            </a:stretch>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FFFFFF"/>
              </a:solidFill>
            </a:endParaRPr>
          </a:p>
        </p:txBody>
      </p:sp>
      <p:sp>
        <p:nvSpPr>
          <p:cNvPr id="30" name="Oval 29"/>
          <p:cNvSpPr/>
          <p:nvPr/>
        </p:nvSpPr>
        <p:spPr bwMode="auto">
          <a:xfrm>
            <a:off x="7043234" y="1374559"/>
            <a:ext cx="293785" cy="293785"/>
          </a:xfrm>
          <a:prstGeom prst="ellipse">
            <a:avLst/>
          </a:prstGeom>
          <a:blipFill dpi="0" rotWithShape="1">
            <a:blip r:embed="rId5" cstate="print">
              <a:alphaModFix amt="75000"/>
              <a:extLst>
                <a:ext uri="{BEBA8EAE-BF5A-486C-A8C5-ECC9F3942E4B}">
                  <a14:imgProps xmlns:a14="http://schemas.microsoft.com/office/drawing/2010/main">
                    <a14:imgLayer r:embed="rId6">
                      <a14:imgEffect>
                        <a14:brightnessContrast bright="-20000"/>
                      </a14:imgEffect>
                    </a14:imgLayer>
                  </a14:imgProps>
                </a:ext>
              </a:extLst>
            </a:blip>
            <a:srcRect/>
            <a:stretch>
              <a:fillRect/>
            </a:stretch>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FFFFFF"/>
              </a:solidFill>
            </a:endParaRPr>
          </a:p>
        </p:txBody>
      </p:sp>
      <p:sp>
        <p:nvSpPr>
          <p:cNvPr id="32" name="Oval 31"/>
          <p:cNvSpPr/>
          <p:nvPr/>
        </p:nvSpPr>
        <p:spPr bwMode="auto">
          <a:xfrm>
            <a:off x="6510519" y="1829622"/>
            <a:ext cx="293785" cy="293785"/>
          </a:xfrm>
          <a:prstGeom prst="ellipse">
            <a:avLst/>
          </a:prstGeom>
          <a:blipFill dpi="0" rotWithShape="1">
            <a:blip r:embed="rId5" cstate="print">
              <a:alphaModFix amt="75000"/>
              <a:extLst>
                <a:ext uri="{BEBA8EAE-BF5A-486C-A8C5-ECC9F3942E4B}">
                  <a14:imgProps xmlns:a14="http://schemas.microsoft.com/office/drawing/2010/main">
                    <a14:imgLayer r:embed="rId6">
                      <a14:imgEffect>
                        <a14:brightnessContrast bright="-20000"/>
                      </a14:imgEffect>
                    </a14:imgLayer>
                  </a14:imgProps>
                </a:ext>
              </a:extLst>
            </a:blip>
            <a:srcRect/>
            <a:stretch>
              <a:fillRect/>
            </a:stretch>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FFFFFF"/>
              </a:solidFill>
            </a:endParaRPr>
          </a:p>
        </p:txBody>
      </p:sp>
      <p:sp>
        <p:nvSpPr>
          <p:cNvPr id="33" name="Oval 32"/>
          <p:cNvSpPr/>
          <p:nvPr/>
        </p:nvSpPr>
        <p:spPr bwMode="auto">
          <a:xfrm>
            <a:off x="6780356" y="2120858"/>
            <a:ext cx="293785" cy="293785"/>
          </a:xfrm>
          <a:prstGeom prst="ellipse">
            <a:avLst/>
          </a:prstGeom>
          <a:blipFill dpi="0" rotWithShape="1">
            <a:blip r:embed="rId5" cstate="print">
              <a:alphaModFix amt="75000"/>
              <a:extLst>
                <a:ext uri="{BEBA8EAE-BF5A-486C-A8C5-ECC9F3942E4B}">
                  <a14:imgProps xmlns:a14="http://schemas.microsoft.com/office/drawing/2010/main">
                    <a14:imgLayer r:embed="rId6">
                      <a14:imgEffect>
                        <a14:brightnessContrast bright="-20000"/>
                      </a14:imgEffect>
                    </a14:imgLayer>
                  </a14:imgProps>
                </a:ext>
              </a:extLst>
            </a:blip>
            <a:srcRect/>
            <a:stretch>
              <a:fillRect/>
            </a:stretch>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FFFFFF"/>
              </a:solidFill>
            </a:endParaRPr>
          </a:p>
        </p:txBody>
      </p:sp>
      <p:sp>
        <p:nvSpPr>
          <p:cNvPr id="34" name="Oval 33"/>
          <p:cNvSpPr/>
          <p:nvPr/>
        </p:nvSpPr>
        <p:spPr bwMode="auto">
          <a:xfrm>
            <a:off x="6238082" y="2136559"/>
            <a:ext cx="293785" cy="293785"/>
          </a:xfrm>
          <a:prstGeom prst="ellipse">
            <a:avLst/>
          </a:prstGeom>
          <a:blipFill dpi="0" rotWithShape="1">
            <a:blip r:embed="rId5" cstate="print">
              <a:alphaModFix amt="75000"/>
              <a:extLst>
                <a:ext uri="{BEBA8EAE-BF5A-486C-A8C5-ECC9F3942E4B}">
                  <a14:imgProps xmlns:a14="http://schemas.microsoft.com/office/drawing/2010/main">
                    <a14:imgLayer r:embed="rId6">
                      <a14:imgEffect>
                        <a14:brightnessContrast bright="-20000"/>
                      </a14:imgEffect>
                    </a14:imgLayer>
                  </a14:imgProps>
                </a:ext>
              </a:extLst>
            </a:blip>
            <a:srcRect/>
            <a:stretch>
              <a:fillRect/>
            </a:stretch>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FFFFFF"/>
              </a:solidFill>
            </a:endParaRPr>
          </a:p>
        </p:txBody>
      </p:sp>
      <p:sp>
        <p:nvSpPr>
          <p:cNvPr id="35" name="Oval 34"/>
          <p:cNvSpPr/>
          <p:nvPr/>
        </p:nvSpPr>
        <p:spPr bwMode="auto">
          <a:xfrm>
            <a:off x="5978165" y="2855810"/>
            <a:ext cx="293785" cy="293785"/>
          </a:xfrm>
          <a:prstGeom prst="ellipse">
            <a:avLst/>
          </a:prstGeom>
          <a:blipFill dpi="0" rotWithShape="1">
            <a:blip r:embed="rId5" cstate="print">
              <a:alphaModFix amt="75000"/>
              <a:extLst>
                <a:ext uri="{BEBA8EAE-BF5A-486C-A8C5-ECC9F3942E4B}">
                  <a14:imgProps xmlns:a14="http://schemas.microsoft.com/office/drawing/2010/main">
                    <a14:imgLayer r:embed="rId6">
                      <a14:imgEffect>
                        <a14:brightnessContrast bright="-20000"/>
                      </a14:imgEffect>
                    </a14:imgLayer>
                  </a14:imgProps>
                </a:ext>
              </a:extLst>
            </a:blip>
            <a:srcRect/>
            <a:stretch>
              <a:fillRect/>
            </a:stretch>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FFFFFF"/>
              </a:solidFill>
            </a:endParaRPr>
          </a:p>
        </p:txBody>
      </p:sp>
      <p:sp>
        <p:nvSpPr>
          <p:cNvPr id="37" name="Oval 36"/>
          <p:cNvSpPr/>
          <p:nvPr/>
        </p:nvSpPr>
        <p:spPr bwMode="auto">
          <a:xfrm>
            <a:off x="6238081" y="3563135"/>
            <a:ext cx="293785" cy="293785"/>
          </a:xfrm>
          <a:prstGeom prst="ellipse">
            <a:avLst/>
          </a:prstGeom>
          <a:blipFill dpi="0" rotWithShape="1">
            <a:blip r:embed="rId5" cstate="print">
              <a:alphaModFix amt="75000"/>
              <a:extLst>
                <a:ext uri="{BEBA8EAE-BF5A-486C-A8C5-ECC9F3942E4B}">
                  <a14:imgProps xmlns:a14="http://schemas.microsoft.com/office/drawing/2010/main">
                    <a14:imgLayer r:embed="rId6">
                      <a14:imgEffect>
                        <a14:brightnessContrast bright="-20000"/>
                      </a14:imgEffect>
                    </a14:imgLayer>
                  </a14:imgProps>
                </a:ext>
              </a:extLst>
            </a:blip>
            <a:srcRect/>
            <a:stretch>
              <a:fillRect/>
            </a:stretch>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FFFFFF"/>
              </a:solidFill>
            </a:endParaRPr>
          </a:p>
        </p:txBody>
      </p:sp>
      <p:sp>
        <p:nvSpPr>
          <p:cNvPr id="39" name="Oval 38"/>
          <p:cNvSpPr/>
          <p:nvPr/>
        </p:nvSpPr>
        <p:spPr bwMode="auto">
          <a:xfrm>
            <a:off x="5430658" y="3969534"/>
            <a:ext cx="293785" cy="293785"/>
          </a:xfrm>
          <a:prstGeom prst="ellipse">
            <a:avLst/>
          </a:prstGeom>
          <a:blipFill dpi="0" rotWithShape="1">
            <a:blip r:embed="rId5" cstate="print">
              <a:alphaModFix amt="75000"/>
              <a:extLst>
                <a:ext uri="{BEBA8EAE-BF5A-486C-A8C5-ECC9F3942E4B}">
                  <a14:imgProps xmlns:a14="http://schemas.microsoft.com/office/drawing/2010/main">
                    <a14:imgLayer r:embed="rId6">
                      <a14:imgEffect>
                        <a14:brightnessContrast bright="-20000"/>
                      </a14:imgEffect>
                    </a14:imgLayer>
                  </a14:imgProps>
                </a:ext>
              </a:extLst>
            </a:blip>
            <a:srcRect/>
            <a:stretch>
              <a:fillRect/>
            </a:stretch>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FFFFFF"/>
              </a:solidFill>
            </a:endParaRPr>
          </a:p>
        </p:txBody>
      </p:sp>
      <p:sp>
        <p:nvSpPr>
          <p:cNvPr id="41" name="Oval 40"/>
          <p:cNvSpPr/>
          <p:nvPr/>
        </p:nvSpPr>
        <p:spPr bwMode="auto">
          <a:xfrm>
            <a:off x="5430658" y="5221391"/>
            <a:ext cx="293785" cy="293785"/>
          </a:xfrm>
          <a:prstGeom prst="ellipse">
            <a:avLst/>
          </a:prstGeom>
          <a:blipFill dpi="0" rotWithShape="1">
            <a:blip r:embed="rId5" cstate="print">
              <a:alphaModFix amt="75000"/>
              <a:extLst>
                <a:ext uri="{BEBA8EAE-BF5A-486C-A8C5-ECC9F3942E4B}">
                  <a14:imgProps xmlns:a14="http://schemas.microsoft.com/office/drawing/2010/main">
                    <a14:imgLayer r:embed="rId6">
                      <a14:imgEffect>
                        <a14:brightnessContrast bright="-20000"/>
                      </a14:imgEffect>
                    </a14:imgLayer>
                  </a14:imgProps>
                </a:ext>
              </a:extLst>
            </a:blip>
            <a:srcRect/>
            <a:stretch>
              <a:fillRect/>
            </a:stretch>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FFFFFF"/>
              </a:solidFill>
            </a:endParaRPr>
          </a:p>
        </p:txBody>
      </p:sp>
      <p:sp>
        <p:nvSpPr>
          <p:cNvPr id="42" name="Oval 41"/>
          <p:cNvSpPr/>
          <p:nvPr/>
        </p:nvSpPr>
        <p:spPr bwMode="auto">
          <a:xfrm>
            <a:off x="5162829" y="4591567"/>
            <a:ext cx="293785" cy="293785"/>
          </a:xfrm>
          <a:prstGeom prst="ellipse">
            <a:avLst/>
          </a:prstGeom>
          <a:blipFill dpi="0" rotWithShape="1">
            <a:blip r:embed="rId5" cstate="print">
              <a:alphaModFix amt="75000"/>
              <a:extLst>
                <a:ext uri="{BEBA8EAE-BF5A-486C-A8C5-ECC9F3942E4B}">
                  <a14:imgProps xmlns:a14="http://schemas.microsoft.com/office/drawing/2010/main">
                    <a14:imgLayer r:embed="rId6">
                      <a14:imgEffect>
                        <a14:brightnessContrast bright="-20000"/>
                      </a14:imgEffect>
                    </a14:imgLayer>
                  </a14:imgProps>
                </a:ext>
              </a:extLst>
            </a:blip>
            <a:srcRect/>
            <a:stretch>
              <a:fillRect/>
            </a:stretch>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FFFFFF"/>
              </a:solidFill>
            </a:endParaRPr>
          </a:p>
        </p:txBody>
      </p:sp>
      <p:sp>
        <p:nvSpPr>
          <p:cNvPr id="43" name="Oval 42"/>
          <p:cNvSpPr/>
          <p:nvPr/>
        </p:nvSpPr>
        <p:spPr bwMode="auto">
          <a:xfrm>
            <a:off x="4942843" y="5477936"/>
            <a:ext cx="293785" cy="293785"/>
          </a:xfrm>
          <a:prstGeom prst="ellipse">
            <a:avLst/>
          </a:prstGeom>
          <a:blipFill dpi="0" rotWithShape="1">
            <a:blip r:embed="rId5" cstate="print">
              <a:alphaModFix amt="75000"/>
              <a:extLst>
                <a:ext uri="{BEBA8EAE-BF5A-486C-A8C5-ECC9F3942E4B}">
                  <a14:imgProps xmlns:a14="http://schemas.microsoft.com/office/drawing/2010/main">
                    <a14:imgLayer r:embed="rId6">
                      <a14:imgEffect>
                        <a14:brightnessContrast bright="-20000"/>
                      </a14:imgEffect>
                    </a14:imgLayer>
                  </a14:imgProps>
                </a:ext>
              </a:extLst>
            </a:blip>
            <a:srcRect/>
            <a:stretch>
              <a:fillRect/>
            </a:stretch>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FFFFFF"/>
              </a:solidFill>
            </a:endParaRPr>
          </a:p>
        </p:txBody>
      </p:sp>
      <p:sp>
        <p:nvSpPr>
          <p:cNvPr id="44" name="TextBox 43"/>
          <p:cNvSpPr txBox="1"/>
          <p:nvPr/>
        </p:nvSpPr>
        <p:spPr>
          <a:xfrm>
            <a:off x="7304544" y="974524"/>
            <a:ext cx="1055097" cy="253916"/>
          </a:xfrm>
          <a:prstGeom prst="rect">
            <a:avLst/>
          </a:prstGeom>
          <a:noFill/>
        </p:spPr>
        <p:txBody>
          <a:bodyPr wrap="none" rtlCol="0">
            <a:spAutoFit/>
          </a:bodyPr>
          <a:lstStyle/>
          <a:p>
            <a:pPr algn="ctr"/>
            <a:r>
              <a:rPr lang="en-US" sz="1050" dirty="0" smtClean="0">
                <a:solidFill>
                  <a:srgbClr val="FFFFFF"/>
                </a:solidFill>
              </a:rPr>
              <a:t>Seq. genomes</a:t>
            </a:r>
            <a:endParaRPr lang="en-US" sz="1050" dirty="0">
              <a:solidFill>
                <a:srgbClr val="FFFFFF"/>
              </a:solidFill>
            </a:endParaRPr>
          </a:p>
        </p:txBody>
      </p:sp>
      <p:sp>
        <p:nvSpPr>
          <p:cNvPr id="45" name="TextBox 44"/>
          <p:cNvSpPr txBox="1"/>
          <p:nvPr/>
        </p:nvSpPr>
        <p:spPr>
          <a:xfrm>
            <a:off x="4090099" y="5257800"/>
            <a:ext cx="1055096" cy="415498"/>
          </a:xfrm>
          <a:prstGeom prst="rect">
            <a:avLst/>
          </a:prstGeom>
          <a:noFill/>
        </p:spPr>
        <p:txBody>
          <a:bodyPr wrap="none" rtlCol="0">
            <a:spAutoFit/>
          </a:bodyPr>
          <a:lstStyle/>
          <a:p>
            <a:pPr algn="ctr"/>
            <a:r>
              <a:rPr lang="en-US" sz="1050" dirty="0" smtClean="0">
                <a:solidFill>
                  <a:srgbClr val="FFFFFF"/>
                </a:solidFill>
              </a:rPr>
              <a:t>Reconstructed</a:t>
            </a:r>
            <a:br>
              <a:rPr lang="en-US" sz="1050" dirty="0" smtClean="0">
                <a:solidFill>
                  <a:srgbClr val="FFFFFF"/>
                </a:solidFill>
              </a:rPr>
            </a:br>
            <a:r>
              <a:rPr lang="en-US" sz="1050" dirty="0" smtClean="0">
                <a:solidFill>
                  <a:srgbClr val="FFFFFF"/>
                </a:solidFill>
              </a:rPr>
              <a:t>“genomes”</a:t>
            </a:r>
            <a:endParaRPr lang="en-US" sz="1050" dirty="0">
              <a:solidFill>
                <a:srgbClr val="FFFFFF"/>
              </a:solidFill>
            </a:endParaRPr>
          </a:p>
        </p:txBody>
      </p:sp>
      <p:grpSp>
        <p:nvGrpSpPr>
          <p:cNvPr id="111" name="Group 110"/>
          <p:cNvGrpSpPr/>
          <p:nvPr/>
        </p:nvGrpSpPr>
        <p:grpSpPr>
          <a:xfrm>
            <a:off x="1917282" y="3886200"/>
            <a:ext cx="981359" cy="2673676"/>
            <a:chOff x="1624587" y="4108124"/>
            <a:chExt cx="981359" cy="2673676"/>
          </a:xfrm>
        </p:grpSpPr>
        <p:grpSp>
          <p:nvGrpSpPr>
            <p:cNvPr id="17" name="Group 16"/>
            <p:cNvGrpSpPr/>
            <p:nvPr/>
          </p:nvGrpSpPr>
          <p:grpSpPr>
            <a:xfrm>
              <a:off x="2020378" y="4524728"/>
              <a:ext cx="189768" cy="2257072"/>
              <a:chOff x="228600" y="2590800"/>
              <a:chExt cx="347242" cy="4130040"/>
            </a:xfrm>
          </p:grpSpPr>
          <p:sp>
            <p:nvSpPr>
              <p:cNvPr id="46" name="Rectangle 4"/>
              <p:cNvSpPr/>
              <p:nvPr/>
            </p:nvSpPr>
            <p:spPr bwMode="auto">
              <a:xfrm>
                <a:off x="228600" y="4656834"/>
                <a:ext cx="347242" cy="347242"/>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FFFFFF"/>
                  </a:solidFill>
                </a:endParaRPr>
              </a:p>
            </p:txBody>
          </p:sp>
          <p:sp>
            <p:nvSpPr>
              <p:cNvPr id="47" name="Rectangle 5"/>
              <p:cNvSpPr/>
              <p:nvPr/>
            </p:nvSpPr>
            <p:spPr bwMode="auto">
              <a:xfrm>
                <a:off x="228600" y="3615109"/>
                <a:ext cx="347242" cy="347242"/>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FFFFFF"/>
                  </a:solidFill>
                </a:endParaRPr>
              </a:p>
            </p:txBody>
          </p:sp>
          <p:sp>
            <p:nvSpPr>
              <p:cNvPr id="48" name="Rectangle 6"/>
              <p:cNvSpPr/>
              <p:nvPr/>
            </p:nvSpPr>
            <p:spPr bwMode="auto">
              <a:xfrm>
                <a:off x="228600" y="5022773"/>
                <a:ext cx="347242" cy="347242"/>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FFFFFF"/>
                  </a:solidFill>
                </a:endParaRPr>
              </a:p>
            </p:txBody>
          </p:sp>
          <p:sp>
            <p:nvSpPr>
              <p:cNvPr id="49" name="Rectangle 7"/>
              <p:cNvSpPr/>
              <p:nvPr/>
            </p:nvSpPr>
            <p:spPr bwMode="auto">
              <a:xfrm>
                <a:off x="228600" y="6373598"/>
                <a:ext cx="347242" cy="347242"/>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FFFFFF"/>
                  </a:solidFill>
                </a:endParaRPr>
              </a:p>
            </p:txBody>
          </p:sp>
          <p:sp>
            <p:nvSpPr>
              <p:cNvPr id="50" name="Rectangle 8"/>
              <p:cNvSpPr/>
              <p:nvPr/>
            </p:nvSpPr>
            <p:spPr bwMode="auto">
              <a:xfrm>
                <a:off x="228600" y="5698560"/>
                <a:ext cx="347242" cy="347242"/>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FFFFFF"/>
                  </a:solidFill>
                </a:endParaRPr>
              </a:p>
            </p:txBody>
          </p:sp>
          <p:sp>
            <p:nvSpPr>
              <p:cNvPr id="51" name="Rectangle 9"/>
              <p:cNvSpPr/>
              <p:nvPr/>
            </p:nvSpPr>
            <p:spPr bwMode="auto">
              <a:xfrm>
                <a:off x="228600" y="2590800"/>
                <a:ext cx="347242" cy="347242"/>
              </a:xfrm>
              <a:prstGeom prst="rect">
                <a:avLst/>
              </a:prstGeom>
              <a:solidFill>
                <a:srgbClr val="A29E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FFFFFF"/>
                  </a:solidFill>
                </a:endParaRPr>
              </a:p>
            </p:txBody>
          </p:sp>
          <p:sp>
            <p:nvSpPr>
              <p:cNvPr id="52" name="Rectangle 10"/>
              <p:cNvSpPr/>
              <p:nvPr/>
            </p:nvSpPr>
            <p:spPr bwMode="auto">
              <a:xfrm>
                <a:off x="228600" y="3265089"/>
                <a:ext cx="347242" cy="347242"/>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FFFFFF"/>
                  </a:solidFill>
                </a:endParaRPr>
              </a:p>
            </p:txBody>
          </p:sp>
          <p:sp>
            <p:nvSpPr>
              <p:cNvPr id="53" name="Rectangle 11"/>
              <p:cNvSpPr/>
              <p:nvPr/>
            </p:nvSpPr>
            <p:spPr bwMode="auto">
              <a:xfrm>
                <a:off x="228600" y="5365957"/>
                <a:ext cx="347242" cy="347242"/>
              </a:xfrm>
              <a:prstGeom prst="rect">
                <a:avLst/>
              </a:prstGeom>
              <a:solidFill>
                <a:srgbClr val="CCCC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FFFFFF"/>
                  </a:solidFill>
                </a:endParaRPr>
              </a:p>
            </p:txBody>
          </p:sp>
          <p:sp>
            <p:nvSpPr>
              <p:cNvPr id="54" name="Rectangle 12"/>
              <p:cNvSpPr/>
              <p:nvPr/>
            </p:nvSpPr>
            <p:spPr bwMode="auto">
              <a:xfrm>
                <a:off x="228600" y="4290147"/>
                <a:ext cx="347242" cy="347242"/>
              </a:xfrm>
              <a:prstGeom prst="rect">
                <a:avLst/>
              </a:prstGeom>
              <a:solidFill>
                <a:srgbClr val="0039A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FFFFFF"/>
                  </a:solidFill>
                </a:endParaRPr>
              </a:p>
            </p:txBody>
          </p:sp>
          <p:sp>
            <p:nvSpPr>
              <p:cNvPr id="55" name="Rectangle 13"/>
              <p:cNvSpPr/>
              <p:nvPr/>
            </p:nvSpPr>
            <p:spPr bwMode="auto">
              <a:xfrm>
                <a:off x="228600" y="2915069"/>
                <a:ext cx="347242" cy="347242"/>
              </a:xfrm>
              <a:prstGeom prst="rect">
                <a:avLst/>
              </a:prstGeom>
              <a:solidFill>
                <a:srgbClr val="00206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FFFFFF"/>
                  </a:solidFill>
                </a:endParaRPr>
              </a:p>
            </p:txBody>
          </p:sp>
          <p:sp>
            <p:nvSpPr>
              <p:cNvPr id="56" name="Rectangle 14"/>
              <p:cNvSpPr/>
              <p:nvPr/>
            </p:nvSpPr>
            <p:spPr bwMode="auto">
              <a:xfrm>
                <a:off x="228600" y="6043230"/>
                <a:ext cx="347242" cy="347242"/>
              </a:xfrm>
              <a:prstGeom prst="rect">
                <a:avLst/>
              </a:prstGeom>
              <a:solidFill>
                <a:srgbClr val="A29E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FFFFFF"/>
                  </a:solidFill>
                </a:endParaRPr>
              </a:p>
            </p:txBody>
          </p:sp>
          <p:sp>
            <p:nvSpPr>
              <p:cNvPr id="57" name="Rectangle 15"/>
              <p:cNvSpPr/>
              <p:nvPr/>
            </p:nvSpPr>
            <p:spPr bwMode="auto">
              <a:xfrm>
                <a:off x="228600" y="3974212"/>
                <a:ext cx="347242" cy="347242"/>
              </a:xfrm>
              <a:prstGeom prst="rect">
                <a:avLst/>
              </a:prstGeom>
              <a:solidFill>
                <a:srgbClr val="0039A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FFFFFF"/>
                  </a:solidFill>
                </a:endParaRPr>
              </a:p>
            </p:txBody>
          </p:sp>
        </p:grpSp>
        <p:sp>
          <p:nvSpPr>
            <p:cNvPr id="72" name="TextBox 71"/>
            <p:cNvSpPr txBox="1"/>
            <p:nvPr/>
          </p:nvSpPr>
          <p:spPr>
            <a:xfrm>
              <a:off x="1624587" y="4108124"/>
              <a:ext cx="981359" cy="415498"/>
            </a:xfrm>
            <a:prstGeom prst="rect">
              <a:avLst/>
            </a:prstGeom>
            <a:noFill/>
          </p:spPr>
          <p:txBody>
            <a:bodyPr wrap="none" rtlCol="0">
              <a:spAutoFit/>
            </a:bodyPr>
            <a:lstStyle/>
            <a:p>
              <a:pPr algn="ctr"/>
              <a:r>
                <a:rPr lang="en-US" sz="1050" dirty="0" smtClean="0">
                  <a:solidFill>
                    <a:srgbClr val="FFFFFF"/>
                  </a:solidFill>
                </a:rPr>
                <a:t>Orthologous</a:t>
              </a:r>
              <a:br>
                <a:rPr lang="en-US" sz="1050" dirty="0" smtClean="0">
                  <a:solidFill>
                    <a:srgbClr val="FFFFFF"/>
                  </a:solidFill>
                </a:rPr>
              </a:br>
              <a:r>
                <a:rPr lang="en-US" sz="1050" dirty="0" smtClean="0">
                  <a:solidFill>
                    <a:srgbClr val="FFFFFF"/>
                  </a:solidFill>
                </a:rPr>
                <a:t>gene families</a:t>
              </a:r>
              <a:endParaRPr lang="en-US" sz="1050" dirty="0">
                <a:solidFill>
                  <a:srgbClr val="FFFFFF"/>
                </a:solidFill>
              </a:endParaRPr>
            </a:p>
          </p:txBody>
        </p:sp>
      </p:grpSp>
      <p:grpSp>
        <p:nvGrpSpPr>
          <p:cNvPr id="112" name="Group 111"/>
          <p:cNvGrpSpPr/>
          <p:nvPr/>
        </p:nvGrpSpPr>
        <p:grpSpPr>
          <a:xfrm>
            <a:off x="829237" y="3886200"/>
            <a:ext cx="958917" cy="2673676"/>
            <a:chOff x="536542" y="4108124"/>
            <a:chExt cx="958917" cy="2673676"/>
          </a:xfrm>
        </p:grpSpPr>
        <p:grpSp>
          <p:nvGrpSpPr>
            <p:cNvPr id="59" name="Group 58"/>
            <p:cNvGrpSpPr/>
            <p:nvPr/>
          </p:nvGrpSpPr>
          <p:grpSpPr>
            <a:xfrm>
              <a:off x="921116" y="4524728"/>
              <a:ext cx="189768" cy="2257072"/>
              <a:chOff x="228600" y="2590800"/>
              <a:chExt cx="347242" cy="4130040"/>
            </a:xfrm>
          </p:grpSpPr>
          <p:sp>
            <p:nvSpPr>
              <p:cNvPr id="60" name="Rectangle 4"/>
              <p:cNvSpPr/>
              <p:nvPr/>
            </p:nvSpPr>
            <p:spPr bwMode="auto">
              <a:xfrm>
                <a:off x="228600" y="4656834"/>
                <a:ext cx="347242" cy="347242"/>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FFFFFF"/>
                  </a:solidFill>
                </a:endParaRPr>
              </a:p>
            </p:txBody>
          </p:sp>
          <p:sp>
            <p:nvSpPr>
              <p:cNvPr id="61" name="Rectangle 5"/>
              <p:cNvSpPr/>
              <p:nvPr/>
            </p:nvSpPr>
            <p:spPr bwMode="auto">
              <a:xfrm>
                <a:off x="228600" y="3615109"/>
                <a:ext cx="347242" cy="347242"/>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FFFFFF"/>
                  </a:solidFill>
                </a:endParaRPr>
              </a:p>
            </p:txBody>
          </p:sp>
          <p:sp>
            <p:nvSpPr>
              <p:cNvPr id="62" name="Rectangle 6"/>
              <p:cNvSpPr/>
              <p:nvPr/>
            </p:nvSpPr>
            <p:spPr bwMode="auto">
              <a:xfrm>
                <a:off x="228600" y="5022773"/>
                <a:ext cx="347242" cy="347242"/>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FFFFFF"/>
                  </a:solidFill>
                </a:endParaRPr>
              </a:p>
            </p:txBody>
          </p:sp>
          <p:sp>
            <p:nvSpPr>
              <p:cNvPr id="63" name="Rectangle 7"/>
              <p:cNvSpPr/>
              <p:nvPr/>
            </p:nvSpPr>
            <p:spPr bwMode="auto">
              <a:xfrm>
                <a:off x="228600" y="6373598"/>
                <a:ext cx="347242" cy="347242"/>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FFFFFF"/>
                  </a:solidFill>
                </a:endParaRPr>
              </a:p>
            </p:txBody>
          </p:sp>
          <p:sp>
            <p:nvSpPr>
              <p:cNvPr id="64" name="Rectangle 8"/>
              <p:cNvSpPr/>
              <p:nvPr/>
            </p:nvSpPr>
            <p:spPr bwMode="auto">
              <a:xfrm>
                <a:off x="228600" y="5698560"/>
                <a:ext cx="347242" cy="347242"/>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FFFFFF"/>
                  </a:solidFill>
                </a:endParaRPr>
              </a:p>
            </p:txBody>
          </p:sp>
          <p:sp>
            <p:nvSpPr>
              <p:cNvPr id="65" name="Rectangle 9"/>
              <p:cNvSpPr/>
              <p:nvPr/>
            </p:nvSpPr>
            <p:spPr bwMode="auto">
              <a:xfrm>
                <a:off x="228600" y="2590800"/>
                <a:ext cx="347242" cy="347242"/>
              </a:xfrm>
              <a:prstGeom prst="rect">
                <a:avLst/>
              </a:prstGeom>
              <a:solidFill>
                <a:srgbClr val="A29E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FFFFFF"/>
                  </a:solidFill>
                </a:endParaRPr>
              </a:p>
            </p:txBody>
          </p:sp>
          <p:sp>
            <p:nvSpPr>
              <p:cNvPr id="66" name="Rectangle 10"/>
              <p:cNvSpPr/>
              <p:nvPr/>
            </p:nvSpPr>
            <p:spPr bwMode="auto">
              <a:xfrm>
                <a:off x="228600" y="3265089"/>
                <a:ext cx="347242" cy="347242"/>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FFFFFF"/>
                  </a:solidFill>
                </a:endParaRPr>
              </a:p>
            </p:txBody>
          </p:sp>
          <p:sp>
            <p:nvSpPr>
              <p:cNvPr id="67" name="Rectangle 11"/>
              <p:cNvSpPr/>
              <p:nvPr/>
            </p:nvSpPr>
            <p:spPr bwMode="auto">
              <a:xfrm>
                <a:off x="228600" y="5365957"/>
                <a:ext cx="347242" cy="347242"/>
              </a:xfrm>
              <a:prstGeom prst="rect">
                <a:avLst/>
              </a:prstGeom>
              <a:solidFill>
                <a:srgbClr val="CCCC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FFFFFF"/>
                  </a:solidFill>
                </a:endParaRPr>
              </a:p>
            </p:txBody>
          </p:sp>
          <p:sp>
            <p:nvSpPr>
              <p:cNvPr id="68" name="Rectangle 12"/>
              <p:cNvSpPr/>
              <p:nvPr/>
            </p:nvSpPr>
            <p:spPr bwMode="auto">
              <a:xfrm>
                <a:off x="228600" y="4290147"/>
                <a:ext cx="347242" cy="347242"/>
              </a:xfrm>
              <a:prstGeom prst="rect">
                <a:avLst/>
              </a:prstGeom>
              <a:solidFill>
                <a:srgbClr val="0039A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FFFFFF"/>
                  </a:solidFill>
                </a:endParaRPr>
              </a:p>
            </p:txBody>
          </p:sp>
          <p:sp>
            <p:nvSpPr>
              <p:cNvPr id="69" name="Rectangle 13"/>
              <p:cNvSpPr/>
              <p:nvPr/>
            </p:nvSpPr>
            <p:spPr bwMode="auto">
              <a:xfrm>
                <a:off x="228600" y="2915069"/>
                <a:ext cx="347242" cy="347242"/>
              </a:xfrm>
              <a:prstGeom prst="rect">
                <a:avLst/>
              </a:prstGeom>
              <a:solidFill>
                <a:srgbClr val="00206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FFFFFF"/>
                  </a:solidFill>
                </a:endParaRPr>
              </a:p>
            </p:txBody>
          </p:sp>
          <p:sp>
            <p:nvSpPr>
              <p:cNvPr id="70" name="Rectangle 14"/>
              <p:cNvSpPr/>
              <p:nvPr/>
            </p:nvSpPr>
            <p:spPr bwMode="auto">
              <a:xfrm>
                <a:off x="228600" y="6043230"/>
                <a:ext cx="347242" cy="347242"/>
              </a:xfrm>
              <a:prstGeom prst="rect">
                <a:avLst/>
              </a:prstGeom>
              <a:solidFill>
                <a:srgbClr val="A29E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FFFFFF"/>
                  </a:solidFill>
                </a:endParaRPr>
              </a:p>
            </p:txBody>
          </p:sp>
          <p:sp>
            <p:nvSpPr>
              <p:cNvPr id="71" name="Rectangle 15"/>
              <p:cNvSpPr/>
              <p:nvPr/>
            </p:nvSpPr>
            <p:spPr bwMode="auto">
              <a:xfrm>
                <a:off x="228600" y="3974212"/>
                <a:ext cx="347242" cy="347242"/>
              </a:xfrm>
              <a:prstGeom prst="rect">
                <a:avLst/>
              </a:prstGeom>
              <a:solidFill>
                <a:srgbClr val="0039A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FFFFFF"/>
                  </a:solidFill>
                </a:endParaRPr>
              </a:p>
            </p:txBody>
          </p:sp>
        </p:grpSp>
        <p:sp>
          <p:nvSpPr>
            <p:cNvPr id="73" name="TextBox 72"/>
            <p:cNvSpPr txBox="1"/>
            <p:nvPr/>
          </p:nvSpPr>
          <p:spPr>
            <a:xfrm>
              <a:off x="536542" y="4108124"/>
              <a:ext cx="958917" cy="415498"/>
            </a:xfrm>
            <a:prstGeom prst="rect">
              <a:avLst/>
            </a:prstGeom>
            <a:noFill/>
          </p:spPr>
          <p:txBody>
            <a:bodyPr wrap="none" rtlCol="0">
              <a:spAutoFit/>
            </a:bodyPr>
            <a:lstStyle/>
            <a:p>
              <a:pPr algn="ctr"/>
              <a:r>
                <a:rPr lang="en-US" sz="1050" dirty="0" smtClean="0">
                  <a:solidFill>
                    <a:srgbClr val="FFFFFF"/>
                  </a:solidFill>
                </a:rPr>
                <a:t>Pathways</a:t>
              </a:r>
              <a:br>
                <a:rPr lang="en-US" sz="1050" dirty="0" smtClean="0">
                  <a:solidFill>
                    <a:srgbClr val="FFFFFF"/>
                  </a:solidFill>
                </a:rPr>
              </a:br>
              <a:r>
                <a:rPr lang="en-US" sz="1050" dirty="0" smtClean="0">
                  <a:solidFill>
                    <a:srgbClr val="FFFFFF"/>
                  </a:solidFill>
                </a:rPr>
                <a:t>and modules</a:t>
              </a:r>
              <a:endParaRPr lang="en-US" sz="1050" dirty="0">
                <a:solidFill>
                  <a:srgbClr val="FFFFFF"/>
                </a:solidFill>
              </a:endParaRPr>
            </a:p>
          </p:txBody>
        </p:sp>
      </p:grpSp>
      <p:grpSp>
        <p:nvGrpSpPr>
          <p:cNvPr id="113" name="Group 112"/>
          <p:cNvGrpSpPr/>
          <p:nvPr/>
        </p:nvGrpSpPr>
        <p:grpSpPr>
          <a:xfrm>
            <a:off x="1479779" y="5216098"/>
            <a:ext cx="769763" cy="838200"/>
            <a:chOff x="1187084" y="5438022"/>
            <a:chExt cx="769763" cy="838200"/>
          </a:xfrm>
        </p:grpSpPr>
        <p:sp>
          <p:nvSpPr>
            <p:cNvPr id="75" name="Down Arrow 74"/>
            <p:cNvSpPr/>
            <p:nvPr/>
          </p:nvSpPr>
          <p:spPr bwMode="auto">
            <a:xfrm rot="5400000" flipH="1">
              <a:off x="1303362" y="5898561"/>
              <a:ext cx="457200" cy="298122"/>
            </a:xfrm>
            <a:prstGeom prst="downArrow">
              <a:avLst/>
            </a:prstGeom>
            <a:solidFill>
              <a:schemeClr val="tx1">
                <a:lumMod val="50000"/>
              </a:schemeClr>
            </a:solidFill>
            <a:ln w="63500" cap="flat" cmpd="sng" algn="ctr">
              <a:solidFill>
                <a:schemeClr val="accent3">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FFFFFF"/>
                </a:solidFill>
              </a:endParaRPr>
            </a:p>
          </p:txBody>
        </p:sp>
        <p:sp>
          <p:nvSpPr>
            <p:cNvPr id="76" name="TextBox 75"/>
            <p:cNvSpPr txBox="1"/>
            <p:nvPr/>
          </p:nvSpPr>
          <p:spPr>
            <a:xfrm>
              <a:off x="1187084" y="5438022"/>
              <a:ext cx="769763" cy="253916"/>
            </a:xfrm>
            <a:prstGeom prst="rect">
              <a:avLst/>
            </a:prstGeom>
            <a:noFill/>
          </p:spPr>
          <p:txBody>
            <a:bodyPr wrap="none" rtlCol="0">
              <a:spAutoFit/>
            </a:bodyPr>
            <a:lstStyle/>
            <a:p>
              <a:pPr algn="ctr"/>
              <a:r>
                <a:rPr lang="en-US" sz="1050" b="1" dirty="0" smtClean="0">
                  <a:solidFill>
                    <a:schemeClr val="accent1"/>
                  </a:solidFill>
                </a:rPr>
                <a:t>HUMAnN</a:t>
              </a:r>
              <a:endParaRPr lang="en-US" sz="1050" b="1" dirty="0">
                <a:solidFill>
                  <a:schemeClr val="accent1"/>
                </a:solidFill>
              </a:endParaRPr>
            </a:p>
          </p:txBody>
        </p:sp>
      </p:grpSp>
      <p:grpSp>
        <p:nvGrpSpPr>
          <p:cNvPr id="110" name="Group 109"/>
          <p:cNvGrpSpPr/>
          <p:nvPr/>
        </p:nvGrpSpPr>
        <p:grpSpPr>
          <a:xfrm>
            <a:off x="3040353" y="3886200"/>
            <a:ext cx="922047" cy="2673676"/>
            <a:chOff x="2747658" y="4108124"/>
            <a:chExt cx="922047" cy="2673676"/>
          </a:xfrm>
        </p:grpSpPr>
        <p:grpSp>
          <p:nvGrpSpPr>
            <p:cNvPr id="77" name="Group 76"/>
            <p:cNvGrpSpPr/>
            <p:nvPr/>
          </p:nvGrpSpPr>
          <p:grpSpPr>
            <a:xfrm>
              <a:off x="3113791" y="4524728"/>
              <a:ext cx="189768" cy="2257072"/>
              <a:chOff x="228600" y="2590800"/>
              <a:chExt cx="347242" cy="4130040"/>
            </a:xfrm>
          </p:grpSpPr>
          <p:sp>
            <p:nvSpPr>
              <p:cNvPr id="78" name="Rectangle 4"/>
              <p:cNvSpPr/>
              <p:nvPr/>
            </p:nvSpPr>
            <p:spPr bwMode="auto">
              <a:xfrm>
                <a:off x="228600" y="4656834"/>
                <a:ext cx="347242" cy="347242"/>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FFFFFF"/>
                  </a:solidFill>
                </a:endParaRPr>
              </a:p>
            </p:txBody>
          </p:sp>
          <p:sp>
            <p:nvSpPr>
              <p:cNvPr id="79" name="Rectangle 5"/>
              <p:cNvSpPr/>
              <p:nvPr/>
            </p:nvSpPr>
            <p:spPr bwMode="auto">
              <a:xfrm>
                <a:off x="228600" y="3615109"/>
                <a:ext cx="347242" cy="347242"/>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FFFFFF"/>
                  </a:solidFill>
                </a:endParaRPr>
              </a:p>
            </p:txBody>
          </p:sp>
          <p:sp>
            <p:nvSpPr>
              <p:cNvPr id="80" name="Rectangle 6"/>
              <p:cNvSpPr/>
              <p:nvPr/>
            </p:nvSpPr>
            <p:spPr bwMode="auto">
              <a:xfrm>
                <a:off x="228600" y="5022773"/>
                <a:ext cx="347242" cy="347242"/>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FFFFFF"/>
                  </a:solidFill>
                </a:endParaRPr>
              </a:p>
            </p:txBody>
          </p:sp>
          <p:sp>
            <p:nvSpPr>
              <p:cNvPr id="81" name="Rectangle 7"/>
              <p:cNvSpPr/>
              <p:nvPr/>
            </p:nvSpPr>
            <p:spPr bwMode="auto">
              <a:xfrm>
                <a:off x="228600" y="6373598"/>
                <a:ext cx="347242" cy="347242"/>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FFFFFF"/>
                  </a:solidFill>
                </a:endParaRPr>
              </a:p>
            </p:txBody>
          </p:sp>
          <p:sp>
            <p:nvSpPr>
              <p:cNvPr id="82" name="Rectangle 8"/>
              <p:cNvSpPr/>
              <p:nvPr/>
            </p:nvSpPr>
            <p:spPr bwMode="auto">
              <a:xfrm>
                <a:off x="228600" y="5698560"/>
                <a:ext cx="347242" cy="347242"/>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FFFFFF"/>
                  </a:solidFill>
                </a:endParaRPr>
              </a:p>
            </p:txBody>
          </p:sp>
          <p:sp>
            <p:nvSpPr>
              <p:cNvPr id="83" name="Rectangle 9"/>
              <p:cNvSpPr/>
              <p:nvPr/>
            </p:nvSpPr>
            <p:spPr bwMode="auto">
              <a:xfrm>
                <a:off x="228600" y="2590800"/>
                <a:ext cx="347242" cy="347242"/>
              </a:xfrm>
              <a:prstGeom prst="rect">
                <a:avLst/>
              </a:prstGeom>
              <a:solidFill>
                <a:srgbClr val="A29E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FFFFFF"/>
                  </a:solidFill>
                </a:endParaRPr>
              </a:p>
            </p:txBody>
          </p:sp>
          <p:sp>
            <p:nvSpPr>
              <p:cNvPr id="84" name="Rectangle 10"/>
              <p:cNvSpPr/>
              <p:nvPr/>
            </p:nvSpPr>
            <p:spPr bwMode="auto">
              <a:xfrm>
                <a:off x="228600" y="3265089"/>
                <a:ext cx="347242" cy="347242"/>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FFFFFF"/>
                  </a:solidFill>
                </a:endParaRPr>
              </a:p>
            </p:txBody>
          </p:sp>
          <p:sp>
            <p:nvSpPr>
              <p:cNvPr id="85" name="Rectangle 11"/>
              <p:cNvSpPr/>
              <p:nvPr/>
            </p:nvSpPr>
            <p:spPr bwMode="auto">
              <a:xfrm>
                <a:off x="228600" y="5365957"/>
                <a:ext cx="347242" cy="347242"/>
              </a:xfrm>
              <a:prstGeom prst="rect">
                <a:avLst/>
              </a:prstGeom>
              <a:solidFill>
                <a:srgbClr val="CCCC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FFFFFF"/>
                  </a:solidFill>
                </a:endParaRPr>
              </a:p>
            </p:txBody>
          </p:sp>
          <p:sp>
            <p:nvSpPr>
              <p:cNvPr id="86" name="Rectangle 12"/>
              <p:cNvSpPr/>
              <p:nvPr/>
            </p:nvSpPr>
            <p:spPr bwMode="auto">
              <a:xfrm>
                <a:off x="228600" y="4290147"/>
                <a:ext cx="347242" cy="347242"/>
              </a:xfrm>
              <a:prstGeom prst="rect">
                <a:avLst/>
              </a:prstGeom>
              <a:solidFill>
                <a:srgbClr val="0039A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FFFFFF"/>
                  </a:solidFill>
                </a:endParaRPr>
              </a:p>
            </p:txBody>
          </p:sp>
          <p:sp>
            <p:nvSpPr>
              <p:cNvPr id="87" name="Rectangle 13"/>
              <p:cNvSpPr/>
              <p:nvPr/>
            </p:nvSpPr>
            <p:spPr bwMode="auto">
              <a:xfrm>
                <a:off x="228600" y="2915069"/>
                <a:ext cx="347242" cy="347242"/>
              </a:xfrm>
              <a:prstGeom prst="rect">
                <a:avLst/>
              </a:prstGeom>
              <a:solidFill>
                <a:srgbClr val="00206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FFFFFF"/>
                  </a:solidFill>
                </a:endParaRPr>
              </a:p>
            </p:txBody>
          </p:sp>
          <p:sp>
            <p:nvSpPr>
              <p:cNvPr id="88" name="Rectangle 14"/>
              <p:cNvSpPr/>
              <p:nvPr/>
            </p:nvSpPr>
            <p:spPr bwMode="auto">
              <a:xfrm>
                <a:off x="228600" y="6043230"/>
                <a:ext cx="347242" cy="347242"/>
              </a:xfrm>
              <a:prstGeom prst="rect">
                <a:avLst/>
              </a:prstGeom>
              <a:solidFill>
                <a:srgbClr val="A29E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FFFFFF"/>
                  </a:solidFill>
                </a:endParaRPr>
              </a:p>
            </p:txBody>
          </p:sp>
          <p:sp>
            <p:nvSpPr>
              <p:cNvPr id="89" name="Rectangle 15"/>
              <p:cNvSpPr/>
              <p:nvPr/>
            </p:nvSpPr>
            <p:spPr bwMode="auto">
              <a:xfrm>
                <a:off x="228600" y="3974212"/>
                <a:ext cx="347242" cy="347242"/>
              </a:xfrm>
              <a:prstGeom prst="rect">
                <a:avLst/>
              </a:prstGeom>
              <a:solidFill>
                <a:srgbClr val="0039A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FFFFFF"/>
                  </a:solidFill>
                </a:endParaRPr>
              </a:p>
            </p:txBody>
          </p:sp>
        </p:grpSp>
        <p:sp>
          <p:nvSpPr>
            <p:cNvPr id="90" name="TextBox 89"/>
            <p:cNvSpPr txBox="1"/>
            <p:nvPr/>
          </p:nvSpPr>
          <p:spPr>
            <a:xfrm>
              <a:off x="2747658" y="4108124"/>
              <a:ext cx="922047" cy="415498"/>
            </a:xfrm>
            <a:prstGeom prst="rect">
              <a:avLst/>
            </a:prstGeom>
            <a:noFill/>
          </p:spPr>
          <p:txBody>
            <a:bodyPr wrap="none" rtlCol="0">
              <a:spAutoFit/>
            </a:bodyPr>
            <a:lstStyle/>
            <a:p>
              <a:pPr algn="ctr"/>
              <a:r>
                <a:rPr lang="en-US" sz="1050" dirty="0" smtClean="0">
                  <a:solidFill>
                    <a:srgbClr val="FFFFFF"/>
                  </a:solidFill>
                </a:rPr>
                <a:t>Taxon</a:t>
              </a:r>
              <a:br>
                <a:rPr lang="en-US" sz="1050" dirty="0" smtClean="0">
                  <a:solidFill>
                    <a:srgbClr val="FFFFFF"/>
                  </a:solidFill>
                </a:rPr>
              </a:br>
              <a:r>
                <a:rPr lang="en-US" sz="1050" dirty="0" smtClean="0">
                  <a:solidFill>
                    <a:srgbClr val="FFFFFF"/>
                  </a:solidFill>
                </a:rPr>
                <a:t>abundances</a:t>
              </a:r>
              <a:endParaRPr lang="en-US" sz="1050" dirty="0">
                <a:solidFill>
                  <a:srgbClr val="FFFFFF"/>
                </a:solidFill>
              </a:endParaRPr>
            </a:p>
          </p:txBody>
        </p:sp>
      </p:grpSp>
      <p:sp>
        <p:nvSpPr>
          <p:cNvPr id="91" name="Down Arrow 90"/>
          <p:cNvSpPr/>
          <p:nvPr/>
        </p:nvSpPr>
        <p:spPr bwMode="auto">
          <a:xfrm rot="5400000" flipH="1">
            <a:off x="2689470" y="5676637"/>
            <a:ext cx="457200" cy="298122"/>
          </a:xfrm>
          <a:prstGeom prst="downArrow">
            <a:avLst/>
          </a:prstGeom>
          <a:solidFill>
            <a:schemeClr val="tx1">
              <a:lumMod val="50000"/>
            </a:schemeClr>
          </a:solidFill>
          <a:ln w="63500" cap="flat" cmpd="sng" algn="ctr">
            <a:solidFill>
              <a:schemeClr val="accent3">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FFFFFF"/>
              </a:solidFill>
            </a:endParaRPr>
          </a:p>
        </p:txBody>
      </p:sp>
      <p:sp>
        <p:nvSpPr>
          <p:cNvPr id="94" name="Freeform 93"/>
          <p:cNvSpPr/>
          <p:nvPr/>
        </p:nvSpPr>
        <p:spPr bwMode="auto">
          <a:xfrm>
            <a:off x="7456595" y="2125133"/>
            <a:ext cx="304800" cy="254000"/>
          </a:xfrm>
          <a:custGeom>
            <a:avLst/>
            <a:gdLst>
              <a:gd name="connsiteX0" fmla="*/ 186267 w 304800"/>
              <a:gd name="connsiteY0" fmla="*/ 8467 h 254000"/>
              <a:gd name="connsiteX1" fmla="*/ 0 w 304800"/>
              <a:gd name="connsiteY1" fmla="*/ 0 h 254000"/>
              <a:gd name="connsiteX2" fmla="*/ 0 w 304800"/>
              <a:gd name="connsiteY2" fmla="*/ 245534 h 254000"/>
              <a:gd name="connsiteX3" fmla="*/ 304800 w 304800"/>
              <a:gd name="connsiteY3" fmla="*/ 254000 h 254000"/>
            </a:gdLst>
            <a:ahLst/>
            <a:cxnLst>
              <a:cxn ang="0">
                <a:pos x="connsiteX0" y="connsiteY0"/>
              </a:cxn>
              <a:cxn ang="0">
                <a:pos x="connsiteX1" y="connsiteY1"/>
              </a:cxn>
              <a:cxn ang="0">
                <a:pos x="connsiteX2" y="connsiteY2"/>
              </a:cxn>
              <a:cxn ang="0">
                <a:pos x="connsiteX3" y="connsiteY3"/>
              </a:cxn>
            </a:cxnLst>
            <a:rect l="l" t="t" r="r" b="b"/>
            <a:pathLst>
              <a:path w="304800" h="254000">
                <a:moveTo>
                  <a:pt x="186267" y="8467"/>
                </a:moveTo>
                <a:lnTo>
                  <a:pt x="0" y="0"/>
                </a:lnTo>
                <a:lnTo>
                  <a:pt x="0" y="245534"/>
                </a:lnTo>
                <a:lnTo>
                  <a:pt x="304800" y="254000"/>
                </a:lnTo>
              </a:path>
            </a:pathLst>
          </a:custGeom>
          <a:noFill/>
          <a:ln w="381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FFFFFF"/>
              </a:solidFill>
            </a:endParaRPr>
          </a:p>
        </p:txBody>
      </p:sp>
      <p:sp>
        <p:nvSpPr>
          <p:cNvPr id="95" name="Freeform 94"/>
          <p:cNvSpPr/>
          <p:nvPr/>
        </p:nvSpPr>
        <p:spPr bwMode="auto">
          <a:xfrm>
            <a:off x="7481995" y="3098800"/>
            <a:ext cx="287867" cy="0"/>
          </a:xfrm>
          <a:custGeom>
            <a:avLst/>
            <a:gdLst>
              <a:gd name="connsiteX0" fmla="*/ 0 w 287867"/>
              <a:gd name="connsiteY0" fmla="*/ 0 h 0"/>
              <a:gd name="connsiteX1" fmla="*/ 287867 w 287867"/>
              <a:gd name="connsiteY1" fmla="*/ 0 h 0"/>
            </a:gdLst>
            <a:ahLst/>
            <a:cxnLst>
              <a:cxn ang="0">
                <a:pos x="connsiteX0" y="connsiteY0"/>
              </a:cxn>
              <a:cxn ang="0">
                <a:pos x="connsiteX1" y="connsiteY1"/>
              </a:cxn>
            </a:cxnLst>
            <a:rect l="l" t="t" r="r" b="b"/>
            <a:pathLst>
              <a:path w="287867">
                <a:moveTo>
                  <a:pt x="0" y="0"/>
                </a:moveTo>
                <a:lnTo>
                  <a:pt x="287867" y="0"/>
                </a:lnTo>
              </a:path>
            </a:pathLst>
          </a:custGeom>
          <a:noFill/>
          <a:ln w="381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FFFFFF"/>
              </a:solidFill>
            </a:endParaRPr>
          </a:p>
        </p:txBody>
      </p:sp>
      <p:sp>
        <p:nvSpPr>
          <p:cNvPr id="98" name="Freeform 97"/>
          <p:cNvSpPr/>
          <p:nvPr/>
        </p:nvSpPr>
        <p:spPr bwMode="auto">
          <a:xfrm>
            <a:off x="7490460" y="3344333"/>
            <a:ext cx="287867" cy="0"/>
          </a:xfrm>
          <a:custGeom>
            <a:avLst/>
            <a:gdLst>
              <a:gd name="connsiteX0" fmla="*/ 0 w 287867"/>
              <a:gd name="connsiteY0" fmla="*/ 0 h 0"/>
              <a:gd name="connsiteX1" fmla="*/ 287867 w 287867"/>
              <a:gd name="connsiteY1" fmla="*/ 0 h 0"/>
            </a:gdLst>
            <a:ahLst/>
            <a:cxnLst>
              <a:cxn ang="0">
                <a:pos x="connsiteX0" y="connsiteY0"/>
              </a:cxn>
              <a:cxn ang="0">
                <a:pos x="connsiteX1" y="connsiteY1"/>
              </a:cxn>
            </a:cxnLst>
            <a:rect l="l" t="t" r="r" b="b"/>
            <a:pathLst>
              <a:path w="287867">
                <a:moveTo>
                  <a:pt x="0" y="0"/>
                </a:moveTo>
                <a:lnTo>
                  <a:pt x="287867" y="0"/>
                </a:lnTo>
              </a:path>
            </a:pathLst>
          </a:custGeom>
          <a:noFill/>
          <a:ln w="381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FFFFFF"/>
              </a:solidFill>
            </a:endParaRPr>
          </a:p>
        </p:txBody>
      </p:sp>
      <p:sp>
        <p:nvSpPr>
          <p:cNvPr id="96" name="Freeform 95"/>
          <p:cNvSpPr/>
          <p:nvPr/>
        </p:nvSpPr>
        <p:spPr bwMode="auto">
          <a:xfrm>
            <a:off x="5856395" y="3649133"/>
            <a:ext cx="1905000" cy="668867"/>
          </a:xfrm>
          <a:custGeom>
            <a:avLst/>
            <a:gdLst>
              <a:gd name="connsiteX0" fmla="*/ 1905000 w 1905000"/>
              <a:gd name="connsiteY0" fmla="*/ 668867 h 668867"/>
              <a:gd name="connsiteX1" fmla="*/ 262467 w 1905000"/>
              <a:gd name="connsiteY1" fmla="*/ 668867 h 668867"/>
              <a:gd name="connsiteX2" fmla="*/ 262467 w 1905000"/>
              <a:gd name="connsiteY2" fmla="*/ 0 h 668867"/>
              <a:gd name="connsiteX3" fmla="*/ 0 w 1905000"/>
              <a:gd name="connsiteY3" fmla="*/ 0 h 668867"/>
            </a:gdLst>
            <a:ahLst/>
            <a:cxnLst>
              <a:cxn ang="0">
                <a:pos x="connsiteX0" y="connsiteY0"/>
              </a:cxn>
              <a:cxn ang="0">
                <a:pos x="connsiteX1" y="connsiteY1"/>
              </a:cxn>
              <a:cxn ang="0">
                <a:pos x="connsiteX2" y="connsiteY2"/>
              </a:cxn>
              <a:cxn ang="0">
                <a:pos x="connsiteX3" y="connsiteY3"/>
              </a:cxn>
            </a:cxnLst>
            <a:rect l="l" t="t" r="r" b="b"/>
            <a:pathLst>
              <a:path w="1905000" h="668867">
                <a:moveTo>
                  <a:pt x="1905000" y="668867"/>
                </a:moveTo>
                <a:lnTo>
                  <a:pt x="262467" y="668867"/>
                </a:lnTo>
                <a:lnTo>
                  <a:pt x="262467" y="0"/>
                </a:lnTo>
                <a:lnTo>
                  <a:pt x="0" y="0"/>
                </a:lnTo>
              </a:path>
            </a:pathLst>
          </a:custGeom>
          <a:noFill/>
          <a:ln w="381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FFFFFF"/>
              </a:solidFill>
            </a:endParaRPr>
          </a:p>
        </p:txBody>
      </p:sp>
      <p:sp>
        <p:nvSpPr>
          <p:cNvPr id="36" name="Oval 35"/>
          <p:cNvSpPr/>
          <p:nvPr/>
        </p:nvSpPr>
        <p:spPr bwMode="auto">
          <a:xfrm>
            <a:off x="5715976" y="3514073"/>
            <a:ext cx="293785" cy="293785"/>
          </a:xfrm>
          <a:prstGeom prst="ellipse">
            <a:avLst/>
          </a:prstGeom>
          <a:blipFill dpi="0" rotWithShape="1">
            <a:blip r:embed="rId5" cstate="print">
              <a:alphaModFix amt="75000"/>
              <a:extLst>
                <a:ext uri="{BEBA8EAE-BF5A-486C-A8C5-ECC9F3942E4B}">
                  <a14:imgProps xmlns:a14="http://schemas.microsoft.com/office/drawing/2010/main">
                    <a14:imgLayer r:embed="rId6">
                      <a14:imgEffect>
                        <a14:brightnessContrast bright="-20000"/>
                      </a14:imgEffect>
                    </a14:imgLayer>
                  </a14:imgProps>
                </a:ext>
              </a:extLst>
            </a:blip>
            <a:srcRect/>
            <a:stretch>
              <a:fillRect/>
            </a:stretch>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FFFFFF"/>
              </a:solidFill>
            </a:endParaRPr>
          </a:p>
        </p:txBody>
      </p:sp>
      <p:sp>
        <p:nvSpPr>
          <p:cNvPr id="97" name="Freeform 96"/>
          <p:cNvSpPr/>
          <p:nvPr/>
        </p:nvSpPr>
        <p:spPr bwMode="auto">
          <a:xfrm>
            <a:off x="6923195" y="5283200"/>
            <a:ext cx="821267" cy="296333"/>
          </a:xfrm>
          <a:custGeom>
            <a:avLst/>
            <a:gdLst>
              <a:gd name="connsiteX0" fmla="*/ 821267 w 821267"/>
              <a:gd name="connsiteY0" fmla="*/ 237067 h 296333"/>
              <a:gd name="connsiteX1" fmla="*/ 550333 w 821267"/>
              <a:gd name="connsiteY1" fmla="*/ 237067 h 296333"/>
              <a:gd name="connsiteX2" fmla="*/ 550333 w 821267"/>
              <a:gd name="connsiteY2" fmla="*/ 0 h 296333"/>
              <a:gd name="connsiteX3" fmla="*/ 270933 w 821267"/>
              <a:gd name="connsiteY3" fmla="*/ 0 h 296333"/>
              <a:gd name="connsiteX4" fmla="*/ 270933 w 821267"/>
              <a:gd name="connsiteY4" fmla="*/ 296333 h 296333"/>
              <a:gd name="connsiteX5" fmla="*/ 0 w 821267"/>
              <a:gd name="connsiteY5" fmla="*/ 296333 h 296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1267" h="296333">
                <a:moveTo>
                  <a:pt x="821267" y="237067"/>
                </a:moveTo>
                <a:lnTo>
                  <a:pt x="550333" y="237067"/>
                </a:lnTo>
                <a:lnTo>
                  <a:pt x="550333" y="0"/>
                </a:lnTo>
                <a:lnTo>
                  <a:pt x="270933" y="0"/>
                </a:lnTo>
                <a:lnTo>
                  <a:pt x="270933" y="296333"/>
                </a:lnTo>
                <a:lnTo>
                  <a:pt x="0" y="296333"/>
                </a:lnTo>
              </a:path>
            </a:pathLst>
          </a:custGeom>
          <a:noFill/>
          <a:ln w="381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FFFFFF"/>
              </a:solidFill>
            </a:endParaRPr>
          </a:p>
        </p:txBody>
      </p:sp>
      <p:sp>
        <p:nvSpPr>
          <p:cNvPr id="28" name="Oval 27"/>
          <p:cNvSpPr/>
          <p:nvPr/>
        </p:nvSpPr>
        <p:spPr bwMode="auto">
          <a:xfrm>
            <a:off x="6746489" y="5410200"/>
            <a:ext cx="344587" cy="344587"/>
          </a:xfrm>
          <a:prstGeom prst="ellipse">
            <a:avLst/>
          </a:prstGeom>
          <a:blipFill>
            <a:blip r:embed="rId4" cstate="print"/>
            <a:stretch>
              <a:fillRect/>
            </a:stretch>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FFFFFF"/>
              </a:solidFill>
            </a:endParaRPr>
          </a:p>
        </p:txBody>
      </p:sp>
      <p:sp>
        <p:nvSpPr>
          <p:cNvPr id="99" name="Freeform 98"/>
          <p:cNvSpPr/>
          <p:nvPr/>
        </p:nvSpPr>
        <p:spPr bwMode="auto">
          <a:xfrm>
            <a:off x="6660728" y="5909733"/>
            <a:ext cx="1092200" cy="347134"/>
          </a:xfrm>
          <a:custGeom>
            <a:avLst/>
            <a:gdLst>
              <a:gd name="connsiteX0" fmla="*/ 1092200 w 1092200"/>
              <a:gd name="connsiteY0" fmla="*/ 347134 h 347134"/>
              <a:gd name="connsiteX1" fmla="*/ 262467 w 1092200"/>
              <a:gd name="connsiteY1" fmla="*/ 347134 h 347134"/>
              <a:gd name="connsiteX2" fmla="*/ 262467 w 1092200"/>
              <a:gd name="connsiteY2" fmla="*/ 0 h 347134"/>
              <a:gd name="connsiteX3" fmla="*/ 0 w 1092200"/>
              <a:gd name="connsiteY3" fmla="*/ 0 h 347134"/>
            </a:gdLst>
            <a:ahLst/>
            <a:cxnLst>
              <a:cxn ang="0">
                <a:pos x="connsiteX0" y="connsiteY0"/>
              </a:cxn>
              <a:cxn ang="0">
                <a:pos x="connsiteX1" y="connsiteY1"/>
              </a:cxn>
              <a:cxn ang="0">
                <a:pos x="connsiteX2" y="connsiteY2"/>
              </a:cxn>
              <a:cxn ang="0">
                <a:pos x="connsiteX3" y="connsiteY3"/>
              </a:cxn>
            </a:cxnLst>
            <a:rect l="l" t="t" r="r" b="b"/>
            <a:pathLst>
              <a:path w="1092200" h="347134">
                <a:moveTo>
                  <a:pt x="1092200" y="347134"/>
                </a:moveTo>
                <a:lnTo>
                  <a:pt x="262467" y="347134"/>
                </a:lnTo>
                <a:lnTo>
                  <a:pt x="262467" y="0"/>
                </a:lnTo>
                <a:lnTo>
                  <a:pt x="0" y="0"/>
                </a:lnTo>
              </a:path>
            </a:pathLst>
          </a:custGeom>
          <a:noFill/>
          <a:ln w="381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FFFFFF"/>
              </a:solidFill>
            </a:endParaRPr>
          </a:p>
        </p:txBody>
      </p:sp>
      <p:sp>
        <p:nvSpPr>
          <p:cNvPr id="40" name="Oval 39"/>
          <p:cNvSpPr/>
          <p:nvPr/>
        </p:nvSpPr>
        <p:spPr bwMode="auto">
          <a:xfrm>
            <a:off x="6514932" y="5771721"/>
            <a:ext cx="293785" cy="293785"/>
          </a:xfrm>
          <a:prstGeom prst="ellipse">
            <a:avLst/>
          </a:prstGeom>
          <a:blipFill dpi="0" rotWithShape="1">
            <a:blip r:embed="rId5" cstate="print">
              <a:alphaModFix amt="75000"/>
              <a:extLst>
                <a:ext uri="{BEBA8EAE-BF5A-486C-A8C5-ECC9F3942E4B}">
                  <a14:imgProps xmlns:a14="http://schemas.microsoft.com/office/drawing/2010/main">
                    <a14:imgLayer r:embed="rId6">
                      <a14:imgEffect>
                        <a14:brightnessContrast bright="-20000"/>
                      </a14:imgEffect>
                    </a14:imgLayer>
                  </a14:imgProps>
                </a:ext>
              </a:extLst>
            </a:blip>
            <a:srcRect/>
            <a:stretch>
              <a:fillRect/>
            </a:stretch>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FFFFFF"/>
              </a:solidFill>
            </a:endParaRPr>
          </a:p>
        </p:txBody>
      </p:sp>
      <p:graphicFrame>
        <p:nvGraphicFramePr>
          <p:cNvPr id="104" name="Chart 103"/>
          <p:cNvGraphicFramePr>
            <a:graphicFrameLocks/>
          </p:cNvGraphicFramePr>
          <p:nvPr>
            <p:extLst>
              <p:ext uri="{D42A27DB-BD31-4B8C-83A1-F6EECF244321}">
                <p14:modId xmlns:p14="http://schemas.microsoft.com/office/powerpoint/2010/main" val="2193254050"/>
              </p:ext>
            </p:extLst>
          </p:nvPr>
        </p:nvGraphicFramePr>
        <p:xfrm>
          <a:off x="3508198" y="1524000"/>
          <a:ext cx="2330714" cy="2064979"/>
        </p:xfrm>
        <a:graphic>
          <a:graphicData uri="http://schemas.openxmlformats.org/drawingml/2006/chart">
            <c:chart xmlns:c="http://schemas.openxmlformats.org/drawingml/2006/chart" xmlns:r="http://schemas.openxmlformats.org/officeDocument/2006/relationships" r:id="rId7"/>
          </a:graphicData>
        </a:graphic>
      </p:graphicFrame>
      <p:sp>
        <p:nvSpPr>
          <p:cNvPr id="100" name="TextBox 99"/>
          <p:cNvSpPr txBox="1"/>
          <p:nvPr/>
        </p:nvSpPr>
        <p:spPr>
          <a:xfrm>
            <a:off x="3886200" y="3548390"/>
            <a:ext cx="1808508" cy="261610"/>
          </a:xfrm>
          <a:prstGeom prst="rect">
            <a:avLst/>
          </a:prstGeom>
          <a:noFill/>
        </p:spPr>
        <p:txBody>
          <a:bodyPr wrap="none" rtlCol="0">
            <a:spAutoFit/>
          </a:bodyPr>
          <a:lstStyle/>
          <a:p>
            <a:pPr algn="ctr"/>
            <a:r>
              <a:rPr lang="en-US" sz="1100" dirty="0" smtClean="0">
                <a:solidFill>
                  <a:srgbClr val="FFFFFF"/>
                </a:solidFill>
              </a:rPr>
              <a:t>16S predicted abundance</a:t>
            </a:r>
            <a:endParaRPr lang="en-US" sz="1100" dirty="0">
              <a:solidFill>
                <a:srgbClr val="FFFFFF"/>
              </a:solidFill>
            </a:endParaRPr>
          </a:p>
        </p:txBody>
      </p:sp>
      <p:sp>
        <p:nvSpPr>
          <p:cNvPr id="107" name="TextBox 106"/>
          <p:cNvSpPr txBox="1"/>
          <p:nvPr/>
        </p:nvSpPr>
        <p:spPr>
          <a:xfrm rot="16200000">
            <a:off x="2523189" y="2290527"/>
            <a:ext cx="1768433" cy="261610"/>
          </a:xfrm>
          <a:prstGeom prst="rect">
            <a:avLst/>
          </a:prstGeom>
          <a:noFill/>
        </p:spPr>
        <p:txBody>
          <a:bodyPr wrap="none" rtlCol="0">
            <a:spAutoFit/>
          </a:bodyPr>
          <a:lstStyle/>
          <a:p>
            <a:pPr algn="ctr"/>
            <a:r>
              <a:rPr lang="en-US" sz="1100" dirty="0" smtClean="0">
                <a:solidFill>
                  <a:srgbClr val="FFFFFF"/>
                </a:solidFill>
              </a:rPr>
              <a:t>Metagenomic abundance</a:t>
            </a:r>
            <a:endParaRPr lang="en-US" sz="1100" dirty="0">
              <a:solidFill>
                <a:srgbClr val="FFFFFF"/>
              </a:solidFill>
            </a:endParaRPr>
          </a:p>
        </p:txBody>
      </p:sp>
      <p:sp>
        <p:nvSpPr>
          <p:cNvPr id="108" name="TextBox 107"/>
          <p:cNvSpPr txBox="1"/>
          <p:nvPr/>
        </p:nvSpPr>
        <p:spPr>
          <a:xfrm>
            <a:off x="3672092" y="1214735"/>
            <a:ext cx="1946416" cy="461665"/>
          </a:xfrm>
          <a:prstGeom prst="rect">
            <a:avLst/>
          </a:prstGeom>
          <a:noFill/>
        </p:spPr>
        <p:txBody>
          <a:bodyPr wrap="none" rtlCol="0">
            <a:spAutoFit/>
          </a:bodyPr>
          <a:lstStyle/>
          <a:p>
            <a:pPr algn="ctr"/>
            <a:r>
              <a:rPr lang="en-US" sz="1200" b="1" dirty="0" smtClean="0">
                <a:solidFill>
                  <a:srgbClr val="FFFFFF"/>
                </a:solidFill>
              </a:rPr>
              <a:t>Gene families in median</a:t>
            </a:r>
            <a:br>
              <a:rPr lang="en-US" sz="1200" b="1" dirty="0" smtClean="0">
                <a:solidFill>
                  <a:srgbClr val="FFFFFF"/>
                </a:solidFill>
              </a:rPr>
            </a:br>
            <a:r>
              <a:rPr lang="en-US" sz="1200" b="1" dirty="0" smtClean="0">
                <a:solidFill>
                  <a:srgbClr val="FFFFFF"/>
                </a:solidFill>
              </a:rPr>
              <a:t>HMP stool sample</a:t>
            </a:r>
            <a:endParaRPr lang="en-US" sz="1200" b="1" dirty="0">
              <a:solidFill>
                <a:srgbClr val="FFFFFF"/>
              </a:solidFill>
            </a:endParaRPr>
          </a:p>
        </p:txBody>
      </p:sp>
      <p:sp>
        <p:nvSpPr>
          <p:cNvPr id="102" name="TextBox 101"/>
          <p:cNvSpPr txBox="1"/>
          <p:nvPr/>
        </p:nvSpPr>
        <p:spPr>
          <a:xfrm>
            <a:off x="1371600" y="838200"/>
            <a:ext cx="2247630" cy="276999"/>
          </a:xfrm>
          <a:prstGeom prst="rect">
            <a:avLst/>
          </a:prstGeom>
          <a:noFill/>
        </p:spPr>
        <p:txBody>
          <a:bodyPr wrap="none" rtlCol="0">
            <a:spAutoFit/>
          </a:bodyPr>
          <a:lstStyle/>
          <a:p>
            <a:r>
              <a:rPr lang="en-US" sz="1200" b="1" dirty="0" smtClean="0">
                <a:solidFill>
                  <a:srgbClr val="C82020"/>
                </a:solidFill>
              </a:rPr>
              <a:t>With Rob Knight, Rob </a:t>
            </a:r>
            <a:r>
              <a:rPr lang="en-US" sz="1200" b="1" dirty="0" err="1" smtClean="0">
                <a:solidFill>
                  <a:srgbClr val="C82020"/>
                </a:solidFill>
              </a:rPr>
              <a:t>Beiko</a:t>
            </a:r>
            <a:endParaRPr lang="en-US" sz="1200" b="1" dirty="0">
              <a:solidFill>
                <a:srgbClr val="C82020"/>
              </a:solidFill>
            </a:endParaRPr>
          </a:p>
        </p:txBody>
      </p:sp>
      <p:sp>
        <p:nvSpPr>
          <p:cNvPr id="3" name="Rectangle 2"/>
          <p:cNvSpPr/>
          <p:nvPr/>
        </p:nvSpPr>
        <p:spPr bwMode="auto">
          <a:xfrm>
            <a:off x="76200" y="1447800"/>
            <a:ext cx="3200400" cy="2057400"/>
          </a:xfrm>
          <a:prstGeom prst="rect">
            <a:avLst/>
          </a:prstGeom>
          <a:solidFill>
            <a:schemeClr val="bg1"/>
          </a:solidFill>
          <a:ln w="6350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algn="ctr"/>
            <a:r>
              <a:rPr lang="en-US" sz="2000" dirty="0">
                <a:solidFill>
                  <a:srgbClr val="FFFFFF"/>
                </a:solidFill>
              </a:rPr>
              <a:t>One can recover </a:t>
            </a:r>
            <a:r>
              <a:rPr lang="en-US" sz="2000" b="1" i="1" u="sng" dirty="0">
                <a:solidFill>
                  <a:srgbClr val="FFFFFF"/>
                </a:solidFill>
              </a:rPr>
              <a:t>general</a:t>
            </a:r>
            <a:r>
              <a:rPr lang="en-US" sz="2000" dirty="0">
                <a:solidFill>
                  <a:srgbClr val="FFFFFF"/>
                </a:solidFill>
              </a:rPr>
              <a:t> community function with reasonable accuracy from 16S profiles.</a:t>
            </a:r>
          </a:p>
          <a:p>
            <a:pPr algn="ctr"/>
            <a:endParaRPr lang="en-US" sz="2000" dirty="0">
              <a:solidFill>
                <a:srgbClr val="FFFFFF"/>
              </a:solidFill>
            </a:endParaRPr>
          </a:p>
          <a:p>
            <a:pPr algn="ctr"/>
            <a:r>
              <a:rPr lang="en-US" sz="1400" b="1" dirty="0">
                <a:solidFill>
                  <a:srgbClr val="FF0000"/>
                </a:solidFill>
              </a:rPr>
              <a:t>http://</a:t>
            </a:r>
            <a:r>
              <a:rPr lang="en-US" sz="1400" b="1" dirty="0" err="1">
                <a:solidFill>
                  <a:srgbClr val="FF0000"/>
                </a:solidFill>
              </a:rPr>
              <a:t>picrust.github.com</a:t>
            </a:r>
            <a:endParaRPr lang="en-US" sz="1400" b="1" dirty="0">
              <a:solidFill>
                <a:srgbClr val="FF0000"/>
              </a:solidFill>
            </a:endParaRPr>
          </a:p>
        </p:txBody>
      </p:sp>
      <p:pic>
        <p:nvPicPr>
          <p:cNvPr id="103" name="Picture 102"/>
          <p:cNvPicPr>
            <a:picLocks noChangeAspect="1"/>
          </p:cNvPicPr>
          <p:nvPr/>
        </p:nvPicPr>
        <p:blipFill rotWithShape="1">
          <a:blip r:embed="rId8"/>
          <a:srcRect l="13586" t="12875" r="14254"/>
          <a:stretch/>
        </p:blipFill>
        <p:spPr>
          <a:xfrm>
            <a:off x="44896" y="5597986"/>
            <a:ext cx="615476" cy="838200"/>
          </a:xfrm>
          <a:prstGeom prst="rect">
            <a:avLst/>
          </a:prstGeom>
        </p:spPr>
      </p:pic>
      <p:sp>
        <p:nvSpPr>
          <p:cNvPr id="105" name="TextBox 104"/>
          <p:cNvSpPr txBox="1"/>
          <p:nvPr/>
        </p:nvSpPr>
        <p:spPr>
          <a:xfrm>
            <a:off x="10533" y="6396335"/>
            <a:ext cx="719267" cy="461665"/>
          </a:xfrm>
          <a:prstGeom prst="rect">
            <a:avLst/>
          </a:prstGeom>
          <a:noFill/>
        </p:spPr>
        <p:txBody>
          <a:bodyPr wrap="none" rtlCol="0">
            <a:spAutoFit/>
          </a:bodyPr>
          <a:lstStyle/>
          <a:p>
            <a:pPr algn="ctr"/>
            <a:r>
              <a:rPr lang="en-US" sz="1200" dirty="0" smtClean="0">
                <a:solidFill>
                  <a:srgbClr val="FFFFFF"/>
                </a:solidFill>
              </a:rPr>
              <a:t>Morgan</a:t>
            </a:r>
            <a:br>
              <a:rPr lang="en-US" sz="1200" dirty="0" smtClean="0">
                <a:solidFill>
                  <a:srgbClr val="FFFFFF"/>
                </a:solidFill>
              </a:rPr>
            </a:br>
            <a:r>
              <a:rPr lang="en-US" sz="1200" dirty="0" err="1" smtClean="0">
                <a:solidFill>
                  <a:srgbClr val="FFFFFF"/>
                </a:solidFill>
              </a:rPr>
              <a:t>Langille</a:t>
            </a:r>
            <a:endParaRPr lang="en-US" sz="1200" dirty="0" smtClean="0">
              <a:solidFill>
                <a:srgbClr val="FFFFFF"/>
              </a:solidFill>
            </a:endParaRPr>
          </a:p>
        </p:txBody>
      </p:sp>
      <p:pic>
        <p:nvPicPr>
          <p:cNvPr id="6" name="Picture 5"/>
          <p:cNvPicPr>
            <a:picLocks noChangeAspect="1"/>
          </p:cNvPicPr>
          <p:nvPr/>
        </p:nvPicPr>
        <p:blipFill rotWithShape="1">
          <a:blip r:embed="rId9"/>
          <a:srcRect l="5838" t="8784" r="26638"/>
          <a:stretch/>
        </p:blipFill>
        <p:spPr>
          <a:xfrm>
            <a:off x="30976" y="4191000"/>
            <a:ext cx="624041" cy="845376"/>
          </a:xfrm>
          <a:prstGeom prst="rect">
            <a:avLst/>
          </a:prstGeom>
        </p:spPr>
      </p:pic>
      <p:sp>
        <p:nvSpPr>
          <p:cNvPr id="106" name="TextBox 105"/>
          <p:cNvSpPr txBox="1"/>
          <p:nvPr/>
        </p:nvSpPr>
        <p:spPr>
          <a:xfrm>
            <a:off x="-49227" y="5029200"/>
            <a:ext cx="817727" cy="461665"/>
          </a:xfrm>
          <a:prstGeom prst="rect">
            <a:avLst/>
          </a:prstGeom>
          <a:noFill/>
        </p:spPr>
        <p:txBody>
          <a:bodyPr wrap="none" rtlCol="0">
            <a:spAutoFit/>
          </a:bodyPr>
          <a:lstStyle/>
          <a:p>
            <a:pPr algn="ctr"/>
            <a:r>
              <a:rPr lang="en-US" sz="1200" dirty="0" smtClean="0">
                <a:solidFill>
                  <a:srgbClr val="FFFFFF"/>
                </a:solidFill>
              </a:rPr>
              <a:t>Jesse</a:t>
            </a:r>
            <a:br>
              <a:rPr lang="en-US" sz="1200" dirty="0" smtClean="0">
                <a:solidFill>
                  <a:srgbClr val="FFFFFF"/>
                </a:solidFill>
              </a:rPr>
            </a:br>
            <a:r>
              <a:rPr lang="en-US" sz="1200" dirty="0" err="1" smtClean="0">
                <a:solidFill>
                  <a:srgbClr val="FFFFFF"/>
                </a:solidFill>
              </a:rPr>
              <a:t>Zaneveld</a:t>
            </a:r>
            <a:endParaRPr lang="en-US" sz="1200" dirty="0" smtClean="0">
              <a:solidFill>
                <a:srgbClr val="FFFFFF"/>
              </a:solidFill>
            </a:endParaRPr>
          </a:p>
        </p:txBody>
      </p:sp>
    </p:spTree>
    <p:extLst>
      <p:ext uri="{BB962C8B-B14F-4D97-AF65-F5344CB8AC3E}">
        <p14:creationId xmlns:p14="http://schemas.microsoft.com/office/powerpoint/2010/main" val="162135938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there: </a:t>
            </a:r>
            <a:r>
              <a:rPr lang="en-US" dirty="0" err="1" smtClean="0"/>
              <a:t>ShortBRED</a:t>
            </a:r>
            <a:endParaRPr lang="en-US" dirty="0"/>
          </a:p>
        </p:txBody>
      </p:sp>
      <p:sp>
        <p:nvSpPr>
          <p:cNvPr id="3" name="Content Placeholder 2"/>
          <p:cNvSpPr>
            <a:spLocks noGrp="1"/>
          </p:cNvSpPr>
          <p:nvPr>
            <p:ph idx="1"/>
          </p:nvPr>
        </p:nvSpPr>
        <p:spPr/>
        <p:txBody>
          <a:bodyPr/>
          <a:lstStyle/>
          <a:p>
            <a:r>
              <a:rPr lang="en-US" sz="2000" b="1" dirty="0" err="1"/>
              <a:t>ShortBRED</a:t>
            </a:r>
            <a:r>
              <a:rPr lang="en-US" sz="2000" dirty="0"/>
              <a:t> is a tool for </a:t>
            </a:r>
            <a:r>
              <a:rPr lang="en-US" sz="2000" u="sng" dirty="0"/>
              <a:t>quantifying protein families in </a:t>
            </a:r>
            <a:r>
              <a:rPr lang="en-US" sz="2000" u="sng" dirty="0" err="1" smtClean="0"/>
              <a:t>metagenomes</a:t>
            </a:r>
            <a:endParaRPr lang="en-US" sz="2000" u="sng" dirty="0" smtClean="0"/>
          </a:p>
          <a:p>
            <a:pPr lvl="1"/>
            <a:r>
              <a:rPr lang="en-US" sz="1800" dirty="0" smtClean="0"/>
              <a:t>Short Better </a:t>
            </a:r>
            <a:r>
              <a:rPr lang="en-US" sz="1800" dirty="0" err="1"/>
              <a:t>REad</a:t>
            </a:r>
            <a:r>
              <a:rPr lang="en-US" sz="1800" dirty="0"/>
              <a:t> </a:t>
            </a:r>
            <a:r>
              <a:rPr lang="en-US" sz="1800" dirty="0" smtClean="0"/>
              <a:t>Dataset</a:t>
            </a:r>
          </a:p>
          <a:p>
            <a:pPr lvl="1"/>
            <a:endParaRPr lang="en-US" sz="1800" dirty="0"/>
          </a:p>
          <a:p>
            <a:r>
              <a:rPr lang="en-US" sz="2000" dirty="0" smtClean="0"/>
              <a:t>Inputs:</a:t>
            </a:r>
          </a:p>
          <a:p>
            <a:pPr lvl="1"/>
            <a:r>
              <a:rPr lang="en-US" sz="1800" dirty="0"/>
              <a:t>F</a:t>
            </a:r>
            <a:r>
              <a:rPr lang="en-US" sz="1800" dirty="0" smtClean="0"/>
              <a:t>ASTA </a:t>
            </a:r>
            <a:r>
              <a:rPr lang="en-US" sz="1800" dirty="0"/>
              <a:t>file of proteins of </a:t>
            </a:r>
            <a:r>
              <a:rPr lang="en-US" sz="1800" dirty="0" smtClean="0"/>
              <a:t>interest</a:t>
            </a:r>
          </a:p>
          <a:p>
            <a:pPr lvl="1"/>
            <a:r>
              <a:rPr lang="en-US" sz="1800" dirty="0" smtClean="0"/>
              <a:t>Large </a:t>
            </a:r>
            <a:r>
              <a:rPr lang="en-US" sz="1800" dirty="0"/>
              <a:t>reference database of protein sequences (FASTA or </a:t>
            </a:r>
            <a:r>
              <a:rPr lang="en-US" sz="1800" dirty="0" err="1"/>
              <a:t>blastdb</a:t>
            </a:r>
            <a:r>
              <a:rPr lang="en-US" sz="1800" dirty="0" smtClean="0"/>
              <a:t>)</a:t>
            </a:r>
          </a:p>
          <a:p>
            <a:pPr lvl="1"/>
            <a:r>
              <a:rPr lang="en-US" sz="1800" dirty="0" err="1" smtClean="0"/>
              <a:t>Metagenomes</a:t>
            </a:r>
            <a:r>
              <a:rPr lang="en-US" sz="1800" dirty="0" smtClean="0"/>
              <a:t> </a:t>
            </a:r>
            <a:r>
              <a:rPr lang="en-US" sz="1800" dirty="0"/>
              <a:t>(FASTA/FASTQ nucleotide files</a:t>
            </a:r>
            <a:r>
              <a:rPr lang="en-US" sz="1800" dirty="0" smtClean="0"/>
              <a:t>)</a:t>
            </a:r>
            <a:endParaRPr lang="en-US" sz="1800" dirty="0"/>
          </a:p>
          <a:p>
            <a:r>
              <a:rPr lang="en-US" sz="2000" dirty="0" smtClean="0"/>
              <a:t>Outputs:</a:t>
            </a:r>
          </a:p>
          <a:p>
            <a:pPr lvl="1"/>
            <a:r>
              <a:rPr lang="en-US" sz="1800" dirty="0" smtClean="0"/>
              <a:t>Short</a:t>
            </a:r>
            <a:r>
              <a:rPr lang="en-US" sz="1800" dirty="0"/>
              <a:t>, unique markers for protein families of interest (FASTA</a:t>
            </a:r>
            <a:r>
              <a:rPr lang="en-US" sz="1800" dirty="0" smtClean="0"/>
              <a:t>)</a:t>
            </a:r>
          </a:p>
          <a:p>
            <a:pPr lvl="1"/>
            <a:r>
              <a:rPr lang="en-US" sz="1800" dirty="0" smtClean="0"/>
              <a:t>Relative </a:t>
            </a:r>
            <a:r>
              <a:rPr lang="en-US" sz="1800" dirty="0"/>
              <a:t>abundances of protein families of interest in </a:t>
            </a:r>
            <a:r>
              <a:rPr lang="en-US" sz="1800" dirty="0" smtClean="0"/>
              <a:t>each </a:t>
            </a:r>
            <a:r>
              <a:rPr lang="en-US" sz="1800" dirty="0" err="1" smtClean="0"/>
              <a:t>metagenome</a:t>
            </a:r>
            <a:r>
              <a:rPr lang="en-US" sz="1800" dirty="0" smtClean="0"/>
              <a:t> </a:t>
            </a:r>
            <a:r>
              <a:rPr lang="en-US" sz="1800" dirty="0"/>
              <a:t>(text file, RPKM</a:t>
            </a:r>
            <a:r>
              <a:rPr lang="en-US" sz="1800" dirty="0" smtClean="0"/>
              <a:t>)</a:t>
            </a:r>
          </a:p>
          <a:p>
            <a:pPr lvl="1"/>
            <a:endParaRPr lang="en-US" sz="1800" dirty="0"/>
          </a:p>
          <a:p>
            <a:r>
              <a:rPr lang="en-US" sz="2400" dirty="0" smtClean="0"/>
              <a:t>Compared </a:t>
            </a:r>
            <a:r>
              <a:rPr lang="en-US" sz="2400" dirty="0"/>
              <a:t>to BLAST (or </a:t>
            </a:r>
            <a:r>
              <a:rPr lang="en-US" sz="2400" dirty="0" err="1"/>
              <a:t>HUMAnN</a:t>
            </a:r>
            <a:r>
              <a:rPr lang="en-US" sz="2400" dirty="0"/>
              <a:t>), this </a:t>
            </a:r>
            <a:r>
              <a:rPr lang="en-US" sz="2400" dirty="0" smtClean="0"/>
              <a:t>is:</a:t>
            </a:r>
          </a:p>
          <a:p>
            <a:pPr lvl="1"/>
            <a:r>
              <a:rPr lang="en-US" sz="1800" dirty="0" smtClean="0"/>
              <a:t>Faster</a:t>
            </a:r>
          </a:p>
          <a:p>
            <a:pPr lvl="1"/>
            <a:r>
              <a:rPr lang="en-US" sz="1800" dirty="0" smtClean="0"/>
              <a:t>More specific</a:t>
            </a:r>
            <a:endParaRPr lang="en-US" sz="1800" dirty="0"/>
          </a:p>
        </p:txBody>
      </p:sp>
      <p:sp>
        <p:nvSpPr>
          <p:cNvPr id="4" name="Slide Number Placeholder 3"/>
          <p:cNvSpPr>
            <a:spLocks noGrp="1"/>
          </p:cNvSpPr>
          <p:nvPr>
            <p:ph type="sldNum" sz="quarter" idx="12"/>
          </p:nvPr>
        </p:nvSpPr>
        <p:spPr/>
        <p:txBody>
          <a:bodyPr/>
          <a:lstStyle/>
          <a:p>
            <a:fld id="{C71C242F-20BE-4F6C-ABA6-9DCC8641EF60}" type="slidenum">
              <a:rPr lang="en-US" smtClean="0"/>
              <a:pPr/>
              <a:t>9</a:t>
            </a:fld>
            <a:endParaRPr lang="en-US"/>
          </a:p>
        </p:txBody>
      </p:sp>
      <p:sp>
        <p:nvSpPr>
          <p:cNvPr id="5" name="TextBox 4"/>
          <p:cNvSpPr txBox="1"/>
          <p:nvPr/>
        </p:nvSpPr>
        <p:spPr>
          <a:xfrm>
            <a:off x="8335065" y="796808"/>
            <a:ext cx="808935" cy="461665"/>
          </a:xfrm>
          <a:prstGeom prst="rect">
            <a:avLst/>
          </a:prstGeom>
          <a:noFill/>
        </p:spPr>
        <p:txBody>
          <a:bodyPr wrap="none" rtlCol="0">
            <a:spAutoFit/>
          </a:bodyPr>
          <a:lstStyle/>
          <a:p>
            <a:pPr algn="ctr"/>
            <a:r>
              <a:rPr lang="en-US" sz="1200" dirty="0" smtClean="0">
                <a:solidFill>
                  <a:srgbClr val="FFFFFF"/>
                </a:solidFill>
              </a:rPr>
              <a:t>Jim</a:t>
            </a:r>
            <a:br>
              <a:rPr lang="en-US" sz="1200" dirty="0" smtClean="0">
                <a:solidFill>
                  <a:srgbClr val="FFFFFF"/>
                </a:solidFill>
              </a:rPr>
            </a:br>
            <a:r>
              <a:rPr lang="en-US" sz="1200" dirty="0" smtClean="0">
                <a:solidFill>
                  <a:srgbClr val="FFFFFF"/>
                </a:solidFill>
              </a:rPr>
              <a:t>Kaminski</a:t>
            </a:r>
          </a:p>
        </p:txBody>
      </p:sp>
      <p:pic>
        <p:nvPicPr>
          <p:cNvPr id="6" name="Picture 4" descr="Jim Kaminski"/>
          <p:cNvPicPr>
            <a:picLocks noChangeAspect="1" noChangeArrowheads="1"/>
          </p:cNvPicPr>
          <p:nvPr/>
        </p:nvPicPr>
        <p:blipFill>
          <a:blip r:embed="rId2" cstate="print"/>
          <a:srcRect/>
          <a:stretch>
            <a:fillRect/>
          </a:stretch>
        </p:blipFill>
        <p:spPr bwMode="auto">
          <a:xfrm>
            <a:off x="8439150" y="34808"/>
            <a:ext cx="581723" cy="775631"/>
          </a:xfrm>
          <a:prstGeom prst="rect">
            <a:avLst/>
          </a:prstGeom>
          <a:noFill/>
        </p:spPr>
      </p:pic>
    </p:spTree>
    <p:extLst>
      <p:ext uri="{BB962C8B-B14F-4D97-AF65-F5344CB8AC3E}">
        <p14:creationId xmlns:p14="http://schemas.microsoft.com/office/powerpoint/2010/main" val="15593806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fade">
                                      <p:cBhvr>
                                        <p:cTn id="19" dur="500"/>
                                        <p:tgtEl>
                                          <p:spTgt spid="3">
                                            <p:txEl>
                                              <p:pRg st="7" end="7"/>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fade">
                                      <p:cBhvr>
                                        <p:cTn id="22" dur="500"/>
                                        <p:tgtEl>
                                          <p:spTgt spid="3">
                                            <p:txEl>
                                              <p:pRg st="8" end="8"/>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animEffect transition="in" filter="fade">
                                      <p:cBhvr>
                                        <p:cTn id="25" dur="500"/>
                                        <p:tgtEl>
                                          <p:spTgt spid="3">
                                            <p:txEl>
                                              <p:pRg st="9" end="9"/>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11" end="11"/>
                                            </p:txEl>
                                          </p:spTgt>
                                        </p:tgtEl>
                                        <p:attrNameLst>
                                          <p:attrName>style.visibility</p:attrName>
                                        </p:attrNameLst>
                                      </p:cBhvr>
                                      <p:to>
                                        <p:strVal val="visible"/>
                                      </p:to>
                                    </p:set>
                                    <p:animEffect transition="in" filter="fade">
                                      <p:cBhvr>
                                        <p:cTn id="30" dur="500"/>
                                        <p:tgtEl>
                                          <p:spTgt spid="3">
                                            <p:txEl>
                                              <p:pRg st="11" end="11"/>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animEffect transition="in" filter="fade">
                                      <p:cBhvr>
                                        <p:cTn id="33" dur="500"/>
                                        <p:tgtEl>
                                          <p:spTgt spid="3">
                                            <p:txEl>
                                              <p:pRg st="12" end="12"/>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13" end="13"/>
                                            </p:txEl>
                                          </p:spTgt>
                                        </p:tgtEl>
                                        <p:attrNameLst>
                                          <p:attrName>style.visibility</p:attrName>
                                        </p:attrNameLst>
                                      </p:cBhvr>
                                      <p:to>
                                        <p:strVal val="visible"/>
                                      </p:to>
                                    </p:set>
                                    <p:animEffect transition="in" filter="fade">
                                      <p:cBhvr>
                                        <p:cTn id="36"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15">
      <a:dk1>
        <a:srgbClr val="864310"/>
      </a:dk1>
      <a:lt1>
        <a:srgbClr val="FFFFFF"/>
      </a:lt1>
      <a:dk2>
        <a:srgbClr val="000000"/>
      </a:dk2>
      <a:lt2>
        <a:srgbClr val="F8DCDC"/>
      </a:lt2>
      <a:accent1>
        <a:srgbClr val="C82020"/>
      </a:accent1>
      <a:accent2>
        <a:srgbClr val="46A04A"/>
      </a:accent2>
      <a:accent3>
        <a:srgbClr val="AAAAAA"/>
      </a:accent3>
      <a:accent4>
        <a:srgbClr val="DADADA"/>
      </a:accent4>
      <a:accent5>
        <a:srgbClr val="EF9F9F"/>
      </a:accent5>
      <a:accent6>
        <a:srgbClr val="3F753F"/>
      </a:accent6>
      <a:hlink>
        <a:srgbClr val="66CCFF"/>
      </a:hlink>
      <a:folHlink>
        <a:srgbClr val="F0E500"/>
      </a:folHlink>
    </a:clrScheme>
    <a:fontScheme name="Office Them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Custom 15">
      <a:dk1>
        <a:srgbClr val="864310"/>
      </a:dk1>
      <a:lt1>
        <a:srgbClr val="FFFFFF"/>
      </a:lt1>
      <a:dk2>
        <a:srgbClr val="000000"/>
      </a:dk2>
      <a:lt2>
        <a:srgbClr val="F8DCDC"/>
      </a:lt2>
      <a:accent1>
        <a:srgbClr val="C82020"/>
      </a:accent1>
      <a:accent2>
        <a:srgbClr val="46A04A"/>
      </a:accent2>
      <a:accent3>
        <a:srgbClr val="AAAAAA"/>
      </a:accent3>
      <a:accent4>
        <a:srgbClr val="DADADA"/>
      </a:accent4>
      <a:accent5>
        <a:srgbClr val="EF9F9F"/>
      </a:accent5>
      <a:accent6>
        <a:srgbClr val="3F753F"/>
      </a:accent6>
      <a:hlink>
        <a:srgbClr val="66CCFF"/>
      </a:hlink>
      <a:folHlink>
        <a:srgbClr val="F0E500"/>
      </a:folHlink>
    </a:clrScheme>
    <a:fontScheme name="Office Them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Office Theme">
  <a:themeElements>
    <a:clrScheme name="Custom 15">
      <a:dk1>
        <a:srgbClr val="864310"/>
      </a:dk1>
      <a:lt1>
        <a:srgbClr val="FFFFFF"/>
      </a:lt1>
      <a:dk2>
        <a:srgbClr val="000000"/>
      </a:dk2>
      <a:lt2>
        <a:srgbClr val="F8DCDC"/>
      </a:lt2>
      <a:accent1>
        <a:srgbClr val="C82020"/>
      </a:accent1>
      <a:accent2>
        <a:srgbClr val="46A04A"/>
      </a:accent2>
      <a:accent3>
        <a:srgbClr val="AAAAAA"/>
      </a:accent3>
      <a:accent4>
        <a:srgbClr val="DADADA"/>
      </a:accent4>
      <a:accent5>
        <a:srgbClr val="EF9F9F"/>
      </a:accent5>
      <a:accent6>
        <a:srgbClr val="3F753F"/>
      </a:accent6>
      <a:hlink>
        <a:srgbClr val="66CCFF"/>
      </a:hlink>
      <a:folHlink>
        <a:srgbClr val="F0E500"/>
      </a:folHlink>
    </a:clrScheme>
    <a:fontScheme name="Office Them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34053</TotalTime>
  <Words>1541</Words>
  <Application>Microsoft Macintosh PowerPoint</Application>
  <PresentationFormat>On-screen Show (4:3)</PresentationFormat>
  <Paragraphs>338</Paragraphs>
  <Slides>41</Slides>
  <Notes>8</Notes>
  <HiddenSlides>0</HiddenSlides>
  <MMClips>0</MMClips>
  <ScaleCrop>false</ScaleCrop>
  <HeadingPairs>
    <vt:vector size="4" baseType="variant">
      <vt:variant>
        <vt:lpstr>Theme</vt:lpstr>
      </vt:variant>
      <vt:variant>
        <vt:i4>4</vt:i4>
      </vt:variant>
      <vt:variant>
        <vt:lpstr>Slide Titles</vt:lpstr>
      </vt:variant>
      <vt:variant>
        <vt:i4>41</vt:i4>
      </vt:variant>
    </vt:vector>
  </HeadingPairs>
  <TitlesOfParts>
    <vt:vector size="45" baseType="lpstr">
      <vt:lpstr>Office Theme</vt:lpstr>
      <vt:lpstr>1_Office Theme</vt:lpstr>
      <vt:lpstr>2_Office Theme</vt:lpstr>
      <vt:lpstr>7_Office Theme</vt:lpstr>
      <vt:lpstr>Meta’omic functional profiling with ShortBRED</vt:lpstr>
      <vt:lpstr>PowerPoint Presentation</vt:lpstr>
      <vt:lpstr>PowerPoint Presentation</vt:lpstr>
      <vt:lpstr>PowerPoint Presentation</vt:lpstr>
      <vt:lpstr>PowerPoint Presentation</vt:lpstr>
      <vt:lpstr>PowerPoint Presentation</vt:lpstr>
      <vt:lpstr>PowerPoint Presentation</vt:lpstr>
      <vt:lpstr>PICRUSt: Inferring community metagenomic potential from marker gene sequencing</vt:lpstr>
      <vt:lpstr>What’s there: ShortBRED</vt:lpstr>
      <vt:lpstr>What’s there: ShortBRED algorithm</vt:lpstr>
      <vt:lpstr>What’s there: ShortBRED marker identification</vt:lpstr>
      <vt:lpstr>What’s there: ShortBRED family quantification</vt:lpstr>
      <vt:lpstr>What’s there: ShortBRED’s fast</vt:lpstr>
      <vt:lpstr>What’s there: ShortBRED’s accurate</vt:lpstr>
      <vt:lpstr>Setup notes reminder</vt:lpstr>
      <vt:lpstr>What’s there: ShortBRED</vt:lpstr>
      <vt:lpstr>From the command line...</vt:lpstr>
      <vt:lpstr>Getting some annotated protein sequences</vt:lpstr>
      <vt:lpstr>From the command line...</vt:lpstr>
      <vt:lpstr>Getting some reference protein sequences</vt:lpstr>
      <vt:lpstr>Running ShortBRED-Identify</vt:lpstr>
      <vt:lpstr>ShortBRED markers</vt:lpstr>
      <vt:lpstr>ShortBRED markers</vt:lpstr>
      <vt:lpstr>Running ShortBRED-Quantify</vt:lpstr>
      <vt:lpstr>ShortBRED marker quantification</vt:lpstr>
      <vt:lpstr>AR proteins in the human gut</vt:lpstr>
      <vt:lpstr>AR proteins in the human gut</vt:lpstr>
      <vt:lpstr>What it means: LEfSe</vt:lpstr>
      <vt:lpstr>What it means: LEfSe</vt:lpstr>
      <vt:lpstr>What it means: LEfSe</vt:lpstr>
      <vt:lpstr>What it means: LEfSe</vt:lpstr>
      <vt:lpstr>What it means: LEfSe</vt:lpstr>
      <vt:lpstr>What it means: LEfSe</vt:lpstr>
      <vt:lpstr>What it means: LEfSe</vt:lpstr>
      <vt:lpstr>What it means: LEfSe</vt:lpstr>
      <vt:lpstr>What it means: LEfSe</vt:lpstr>
      <vt:lpstr>What it means: LEfSe</vt:lpstr>
      <vt:lpstr>Summary</vt:lpstr>
      <vt:lpstr>PowerPoint Presentation</vt:lpstr>
      <vt:lpstr>Thanks!</vt:lpstr>
      <vt:lpstr>PowerPoint Presentation</vt:lpstr>
    </vt:vector>
  </TitlesOfParts>
  <Company>Matthew Hibbs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Hibbs</dc:creator>
  <cp:lastModifiedBy>Ludovic Dutoit</cp:lastModifiedBy>
  <cp:revision>2656</cp:revision>
  <dcterms:created xsi:type="dcterms:W3CDTF">2006-04-21T21:58:28Z</dcterms:created>
  <dcterms:modified xsi:type="dcterms:W3CDTF">2015-01-19T12:31:59Z</dcterms:modified>
</cp:coreProperties>
</file>