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660" r:id="rId2"/>
    <p:sldMasterId id="2147483673" r:id="rId3"/>
    <p:sldMasterId id="2147483685" r:id="rId4"/>
  </p:sldMasterIdLst>
  <p:notesMasterIdLst>
    <p:notesMasterId r:id="rId24"/>
  </p:notesMasterIdLst>
  <p:sldIdLst>
    <p:sldId id="483" r:id="rId5"/>
    <p:sldId id="486" r:id="rId6"/>
    <p:sldId id="485" r:id="rId7"/>
    <p:sldId id="454" r:id="rId8"/>
    <p:sldId id="444" r:id="rId9"/>
    <p:sldId id="445" r:id="rId10"/>
    <p:sldId id="455" r:id="rId11"/>
    <p:sldId id="456" r:id="rId12"/>
    <p:sldId id="446" r:id="rId13"/>
    <p:sldId id="489" r:id="rId14"/>
    <p:sldId id="447" r:id="rId15"/>
    <p:sldId id="448" r:id="rId16"/>
    <p:sldId id="449" r:id="rId17"/>
    <p:sldId id="450" r:id="rId18"/>
    <p:sldId id="451" r:id="rId19"/>
    <p:sldId id="452" r:id="rId20"/>
    <p:sldId id="487" r:id="rId21"/>
    <p:sldId id="490" r:id="rId22"/>
    <p:sldId id="386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D5FF"/>
    <a:srgbClr val="85DFFF"/>
    <a:srgbClr val="3FCDFF"/>
    <a:srgbClr val="11C1FF"/>
    <a:srgbClr val="0091C4"/>
    <a:srgbClr val="0078A2"/>
    <a:srgbClr val="005A7A"/>
    <a:srgbClr val="003B50"/>
    <a:srgbClr val="004A64"/>
    <a:srgbClr val="3784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93" autoAdjust="0"/>
    <p:restoredTop sz="90918" autoAdjust="0"/>
  </p:normalViewPr>
  <p:slideViewPr>
    <p:cSldViewPr>
      <p:cViewPr varScale="1">
        <p:scale>
          <a:sx n="70" d="100"/>
          <a:sy n="70" d="100"/>
        </p:scale>
        <p:origin x="-120" y="-6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3258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C865A49-EB5E-4903-ACE8-213423977F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6733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65A49-EB5E-4903-ACE8-213423977F78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65A49-EB5E-4903-ACE8-213423977F78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634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676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124200"/>
            <a:ext cx="6400800" cy="26670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0C1149B-02C2-486B-B75A-700EE76F689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128" name="AutoShape 8"/>
          <p:cNvSpPr>
            <a:spLocks noChangeArrowheads="1"/>
          </p:cNvSpPr>
          <p:nvPr/>
        </p:nvSpPr>
        <p:spPr bwMode="auto">
          <a:xfrm flipH="1">
            <a:off x="1765300" y="2565400"/>
            <a:ext cx="7175500" cy="304800"/>
          </a:xfrm>
          <a:prstGeom prst="parallelogram">
            <a:avLst>
              <a:gd name="adj" fmla="val 144956"/>
            </a:avLst>
          </a:prstGeom>
          <a:gradFill rotWithShape="0">
            <a:gsLst>
              <a:gs pos="0">
                <a:srgbClr val="6E6E6E">
                  <a:alpha val="50000"/>
                </a:srgbClr>
              </a:gs>
              <a:gs pos="100000">
                <a:schemeClr val="bg1">
                  <a:alpha val="0"/>
                </a:schemeClr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2" name="Picture 2" descr="C:\Documents and Settings\eblis\My Documents\My Dropbox\working\website_09-27-09\logo_side_big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1580593" cy="31653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20DF7C-E865-4281-945D-9857A56130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8475" y="-25400"/>
            <a:ext cx="2181225" cy="6426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-25400"/>
            <a:ext cx="6391275" cy="6426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48CD48-F7F9-4128-AFA7-3B5B14F364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55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8458200" y="6581001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4E0BC0E-1E7D-4F31-AA8D-A393417CB520}" type="slidenum">
              <a:rPr lang="en-US" sz="1200" smtClean="0">
                <a:solidFill>
                  <a:srgbClr val="F8DCDC"/>
                </a:solidFill>
              </a:rPr>
              <a:pPr algn="r"/>
              <a:t>‹#›</a:t>
            </a:fld>
            <a:endParaRPr lang="en-US" sz="1200" dirty="0">
              <a:solidFill>
                <a:srgbClr val="F8DC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37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4600" y="6553200"/>
            <a:ext cx="42672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228DF25-4D78-4EE5-B83E-1582EE0F26B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1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-254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71600"/>
            <a:ext cx="4229100" cy="5029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371600"/>
            <a:ext cx="4229100" cy="5029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14600" y="6553200"/>
            <a:ext cx="42672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1078028-53A3-436D-A27A-F8121CE5CB6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75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514600" y="6553200"/>
            <a:ext cx="42672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6A866A2-4A13-452A-BF39-D3C45AC49E0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68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-254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14600" y="6553200"/>
            <a:ext cx="42672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84A0C0E-8BF0-4721-8DD7-E8BD3CE0ACC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57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14600" y="6553200"/>
            <a:ext cx="42672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A0AFAAF-5E43-4A48-94B3-8EA7C994412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02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14600" y="6553200"/>
            <a:ext cx="42672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429619D-5089-4F3D-97DE-E3F82B8AA18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3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1C242F-20BE-4F6C-ABA6-9DCC8641EF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14600" y="6553200"/>
            <a:ext cx="42672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C6CD016-BBD3-4D5D-B93B-73EA93A3DC5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68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-254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371600"/>
            <a:ext cx="8610600" cy="502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4600" y="6553200"/>
            <a:ext cx="42672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620DF7C-E865-4281-945D-9857A56130D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53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8475" y="-25400"/>
            <a:ext cx="2181225" cy="64262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-25400"/>
            <a:ext cx="6391275" cy="6426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4600" y="6553200"/>
            <a:ext cx="42672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348CD48-F7F9-4128-AFA7-3B5B14F364D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23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/>
          <a:p>
            <a:fld id="{F0107311-B00B-4602-9329-240EBA90A1D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60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A40DA-9CE0-43D3-8325-C5B697D6F415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19/01/15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79527D50-C675-488E-8D28-0612D889D732}" type="slidenum">
              <a:rPr lang="en-US" smtClean="0">
                <a:solidFill>
                  <a:srgbClr val="4F81BD">
                    <a:lumMod val="20000"/>
                    <a:lumOff val="80000"/>
                  </a:srgbClr>
                </a:solidFill>
                <a:latin typeface="Calibri"/>
              </a:rPr>
              <a:pPr/>
              <a:t>‹#›</a:t>
            </a:fld>
            <a:endParaRPr lang="en-US" dirty="0">
              <a:solidFill>
                <a:srgbClr val="4F81BD">
                  <a:lumMod val="20000"/>
                  <a:lumOff val="80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2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2ECFE-84F8-4D37-A495-77836D8E249F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19/01/15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27D50-C675-488E-8D28-0612D889D73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702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9751-4226-4F8E-9C56-FA412E1A99E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19/01/15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27D50-C675-488E-8D28-0612D889D73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388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BC9EA-7E55-4CD2-9E95-F0B9192B8777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19/01/15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27D50-C675-488E-8D28-0612D889D73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234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349D-7430-4585-B164-5172E29A6D95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19/01/15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27D50-C675-488E-8D28-0612D889D73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783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6A4E0-2BD1-47D8-AD00-7BA424A4CEF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19/01/15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79527D50-C675-488E-8D28-0612D889D73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285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28DF25-4D78-4EE5-B83E-1582EE0F26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D2A6D-BCF7-456D-9173-33B29E324A24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19/01/15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79527D50-C675-488E-8D28-0612D889D73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860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06DEF-A075-481A-86D2-F70D3CC6137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19/01/15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27D50-C675-488E-8D28-0612D889D73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613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2B543-D02A-4609-9C55-B1F63B5103A3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19/01/15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27D50-C675-488E-8D28-0612D889D73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039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89BB-F3D6-4D6E-BEDB-A471C9C0E749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19/01/15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27D50-C675-488E-8D28-0612D889D73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880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CBB-8712-401E-81D5-985AC9B2BEC9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19/01/15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27D50-C675-488E-8D28-0612D889D73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550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676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124200"/>
            <a:ext cx="6400800" cy="26670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0C1149B-02C2-486B-B75A-700EE76F689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128" name="AutoShape 8"/>
          <p:cNvSpPr>
            <a:spLocks noChangeArrowheads="1"/>
          </p:cNvSpPr>
          <p:nvPr/>
        </p:nvSpPr>
        <p:spPr bwMode="auto">
          <a:xfrm flipH="1">
            <a:off x="1765300" y="2565400"/>
            <a:ext cx="7175500" cy="304800"/>
          </a:xfrm>
          <a:prstGeom prst="parallelogram">
            <a:avLst>
              <a:gd name="adj" fmla="val 144956"/>
            </a:avLst>
          </a:prstGeom>
          <a:gradFill rotWithShape="0">
            <a:gsLst>
              <a:gs pos="0">
                <a:srgbClr val="6E6E6E">
                  <a:alpha val="50000"/>
                </a:srgbClr>
              </a:gs>
              <a:gs pos="100000">
                <a:schemeClr val="bg1">
                  <a:alpha val="0"/>
                </a:schemeClr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12" name="Picture 2" descr="C:\Documents and Settings\eblis\My Documents\My Dropbox\working\website_09-27-09\logo_side_big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1580593" cy="31653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49239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1C242F-20BE-4F6C-ABA6-9DCC8641EF6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647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28DF25-4D78-4EE5-B83E-1582EE0F26B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1041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71600"/>
            <a:ext cx="42291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371600"/>
            <a:ext cx="42291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078028-53A3-436D-A27A-F8121CE5CB6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2660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A866A2-4A13-452A-BF39-D3C45AC49E0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5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71600"/>
            <a:ext cx="42291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371600"/>
            <a:ext cx="42291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078028-53A3-436D-A27A-F8121CE5CB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4A0C0E-8BF0-4721-8DD7-E8BD3CE0ACC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809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0AFAAF-5E43-4A48-94B3-8EA7C994412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4151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29619D-5089-4F3D-97DE-E3F82B8AA18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0839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6CD016-BBD3-4D5D-B93B-73EA93A3DC5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9232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20DF7C-E865-4281-945D-9857A56130D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0827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8475" y="-25400"/>
            <a:ext cx="2181225" cy="6426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-25400"/>
            <a:ext cx="6391275" cy="6426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48CD48-F7F9-4128-AFA7-3B5B14F364D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943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A866A2-4A13-452A-BF39-D3C45AC49E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4A0C0E-8BF0-4721-8DD7-E8BD3CE0AC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0AFAAF-5E43-4A48-94B3-8EA7C99441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29619D-5089-4F3D-97DE-E3F82B8AA1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6CD016-BBD3-4D5D-B93B-73EA93A3DC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57300" y="-25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371600"/>
            <a:ext cx="8610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4600" y="6553200"/>
            <a:ext cx="426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0107311-B00B-4602-9329-240EBA90A1D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41" name="AutoShape 17"/>
          <p:cNvSpPr>
            <a:spLocks noChangeArrowheads="1"/>
          </p:cNvSpPr>
          <p:nvPr/>
        </p:nvSpPr>
        <p:spPr bwMode="auto">
          <a:xfrm flipH="1">
            <a:off x="1447800" y="889000"/>
            <a:ext cx="7175500" cy="304800"/>
          </a:xfrm>
          <a:prstGeom prst="parallelogram">
            <a:avLst>
              <a:gd name="adj" fmla="val 144956"/>
            </a:avLst>
          </a:prstGeom>
          <a:gradFill rotWithShape="0">
            <a:gsLst>
              <a:gs pos="0">
                <a:srgbClr val="6E6E6E">
                  <a:alpha val="50000"/>
                </a:srgbClr>
              </a:gs>
              <a:gs pos="100000">
                <a:schemeClr val="bg1">
                  <a:alpha val="0"/>
                </a:schemeClr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4" name="Picture 4" descr="C:\Documents and Settings\eblis\My Documents\My Dropbox\working\website_09-27-09\logo_big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185" y="24276"/>
            <a:ext cx="1307412" cy="1371600"/>
          </a:xfrm>
          <a:prstGeom prst="rect">
            <a:avLst/>
          </a:prstGeom>
          <a:noFill/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C:\Documents and Settings\eblis\My Documents\My Dropbox\working\website_09-27-09\logo_big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9820" y="131970"/>
            <a:ext cx="745814" cy="7824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253836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486D638-DA85-41F6-9B36-32DBC859967B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19/01/15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14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9527D50-C675-488E-8D28-0612D889D73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2857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57300" y="-25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371600"/>
            <a:ext cx="8610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4600" y="6553200"/>
            <a:ext cx="426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0107311-B00B-4602-9329-240EBA90A1D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41" name="AutoShape 17"/>
          <p:cNvSpPr>
            <a:spLocks noChangeArrowheads="1"/>
          </p:cNvSpPr>
          <p:nvPr/>
        </p:nvSpPr>
        <p:spPr bwMode="auto">
          <a:xfrm flipH="1">
            <a:off x="1447800" y="889000"/>
            <a:ext cx="7175500" cy="304800"/>
          </a:xfrm>
          <a:prstGeom prst="parallelogram">
            <a:avLst>
              <a:gd name="adj" fmla="val 144956"/>
            </a:avLst>
          </a:prstGeom>
          <a:gradFill rotWithShape="0">
            <a:gsLst>
              <a:gs pos="0">
                <a:srgbClr val="6E6E6E">
                  <a:alpha val="50000"/>
                </a:srgbClr>
              </a:gs>
              <a:gs pos="100000">
                <a:schemeClr val="bg1">
                  <a:alpha val="0"/>
                </a:schemeClr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14" name="Picture 4" descr="C:\Documents and Settings\eblis\My Documents\My Dropbox\working\website_09-27-09\logo_big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185" y="24276"/>
            <a:ext cx="1307412" cy="1371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1758712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cons.org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46" Type="http://schemas.openxmlformats.org/officeDocument/2006/relationships/image" Target="../media/image57.jpeg"/><Relationship Id="rId47" Type="http://schemas.openxmlformats.org/officeDocument/2006/relationships/image" Target="../media/image58.png"/><Relationship Id="rId48" Type="http://schemas.openxmlformats.org/officeDocument/2006/relationships/image" Target="../media/image59.png"/><Relationship Id="rId49" Type="http://schemas.openxmlformats.org/officeDocument/2006/relationships/image" Target="../media/image60.png"/><Relationship Id="rId20" Type="http://schemas.openxmlformats.org/officeDocument/2006/relationships/image" Target="../media/image31.png"/><Relationship Id="rId21" Type="http://schemas.openxmlformats.org/officeDocument/2006/relationships/image" Target="../media/image32.jpeg"/><Relationship Id="rId22" Type="http://schemas.openxmlformats.org/officeDocument/2006/relationships/image" Target="../media/image33.gif"/><Relationship Id="rId23" Type="http://schemas.openxmlformats.org/officeDocument/2006/relationships/image" Target="../media/image34.png"/><Relationship Id="rId24" Type="http://schemas.openxmlformats.org/officeDocument/2006/relationships/image" Target="../media/image35.png"/><Relationship Id="rId25" Type="http://schemas.openxmlformats.org/officeDocument/2006/relationships/image" Target="../media/image36.jpg"/><Relationship Id="rId26" Type="http://schemas.openxmlformats.org/officeDocument/2006/relationships/image" Target="../media/image37.jpeg"/><Relationship Id="rId27" Type="http://schemas.openxmlformats.org/officeDocument/2006/relationships/image" Target="../media/image38.jpg"/><Relationship Id="rId28" Type="http://schemas.openxmlformats.org/officeDocument/2006/relationships/image" Target="../media/image39.png"/><Relationship Id="rId29" Type="http://schemas.openxmlformats.org/officeDocument/2006/relationships/image" Target="../media/image40.png"/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jpg"/><Relationship Id="rId4" Type="http://schemas.openxmlformats.org/officeDocument/2006/relationships/image" Target="../media/image16.jpeg"/><Relationship Id="rId5" Type="http://schemas.openxmlformats.org/officeDocument/2006/relationships/image" Target="../media/image17.gif"/><Relationship Id="rId30" Type="http://schemas.openxmlformats.org/officeDocument/2006/relationships/image" Target="../media/image41.png"/><Relationship Id="rId31" Type="http://schemas.openxmlformats.org/officeDocument/2006/relationships/image" Target="../media/image42.jpeg"/><Relationship Id="rId32" Type="http://schemas.openxmlformats.org/officeDocument/2006/relationships/image" Target="../media/image43.png"/><Relationship Id="rId9" Type="http://schemas.openxmlformats.org/officeDocument/2006/relationships/image" Target="../media/image20.jpe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5.jpeg"/><Relationship Id="rId33" Type="http://schemas.openxmlformats.org/officeDocument/2006/relationships/image" Target="../media/image44.png"/><Relationship Id="rId34" Type="http://schemas.openxmlformats.org/officeDocument/2006/relationships/image" Target="../media/image45.png"/><Relationship Id="rId35" Type="http://schemas.openxmlformats.org/officeDocument/2006/relationships/image" Target="../media/image46.png"/><Relationship Id="rId36" Type="http://schemas.openxmlformats.org/officeDocument/2006/relationships/image" Target="../media/image47.png"/><Relationship Id="rId10" Type="http://schemas.openxmlformats.org/officeDocument/2006/relationships/image" Target="../media/image21.jpeg"/><Relationship Id="rId11" Type="http://schemas.openxmlformats.org/officeDocument/2006/relationships/image" Target="../media/image22.jpeg"/><Relationship Id="rId12" Type="http://schemas.openxmlformats.org/officeDocument/2006/relationships/image" Target="../media/image23.jpeg"/><Relationship Id="rId13" Type="http://schemas.openxmlformats.org/officeDocument/2006/relationships/image" Target="../media/image24.jpg"/><Relationship Id="rId14" Type="http://schemas.openxmlformats.org/officeDocument/2006/relationships/image" Target="../media/image25.png"/><Relationship Id="rId15" Type="http://schemas.openxmlformats.org/officeDocument/2006/relationships/image" Target="../media/image26.jpg"/><Relationship Id="rId16" Type="http://schemas.openxmlformats.org/officeDocument/2006/relationships/image" Target="../media/image27.png"/><Relationship Id="rId17" Type="http://schemas.openxmlformats.org/officeDocument/2006/relationships/image" Target="../media/image28.png"/><Relationship Id="rId18" Type="http://schemas.openxmlformats.org/officeDocument/2006/relationships/image" Target="../media/image29.gif"/><Relationship Id="rId19" Type="http://schemas.openxmlformats.org/officeDocument/2006/relationships/image" Target="../media/image30.png"/><Relationship Id="rId37" Type="http://schemas.openxmlformats.org/officeDocument/2006/relationships/image" Target="../media/image48.jpeg"/><Relationship Id="rId38" Type="http://schemas.openxmlformats.org/officeDocument/2006/relationships/image" Target="../media/image49.jpeg"/><Relationship Id="rId39" Type="http://schemas.openxmlformats.org/officeDocument/2006/relationships/image" Target="../media/image50.jpeg"/><Relationship Id="rId40" Type="http://schemas.openxmlformats.org/officeDocument/2006/relationships/image" Target="../media/image51.png"/><Relationship Id="rId41" Type="http://schemas.openxmlformats.org/officeDocument/2006/relationships/image" Target="../media/image52.png"/><Relationship Id="rId42" Type="http://schemas.openxmlformats.org/officeDocument/2006/relationships/image" Target="../media/image53.png"/><Relationship Id="rId43" Type="http://schemas.openxmlformats.org/officeDocument/2006/relationships/image" Target="../media/image54.png"/><Relationship Id="rId44" Type="http://schemas.openxmlformats.org/officeDocument/2006/relationships/image" Target="../media/image55.png"/><Relationship Id="rId45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hyperlink" Target="http://huttenhower.sph.harvard.edu/humann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drive5.com/usearch/download.html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huttenhower.sph.harvard.edu/bio508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057400"/>
            <a:ext cx="7772400" cy="1143000"/>
          </a:xfrm>
        </p:spPr>
        <p:txBody>
          <a:bodyPr/>
          <a:lstStyle/>
          <a:p>
            <a:r>
              <a:rPr lang="en-US" sz="2800" b="1" dirty="0" err="1" smtClean="0"/>
              <a:t>Meta’omic</a:t>
            </a:r>
            <a:r>
              <a:rPr lang="en-US" sz="2800" b="1" dirty="0" smtClean="0"/>
              <a:t> functional profiling</a:t>
            </a:r>
            <a:br>
              <a:rPr lang="en-US" sz="2800" b="1" dirty="0" smtClean="0"/>
            </a:br>
            <a:r>
              <a:rPr lang="en-US" sz="2800" b="1" dirty="0" smtClean="0"/>
              <a:t>with </a:t>
            </a:r>
            <a:r>
              <a:rPr lang="en-US" sz="2800" b="1" dirty="0" err="1" smtClean="0"/>
              <a:t>HUMAnN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3810000"/>
            <a:ext cx="6400800" cy="1752600"/>
          </a:xfrm>
        </p:spPr>
        <p:txBody>
          <a:bodyPr/>
          <a:lstStyle/>
          <a:p>
            <a:r>
              <a:rPr lang="en-US" sz="2000" dirty="0" smtClean="0"/>
              <a:t>Curtis Huttenhower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01-19-15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5382399"/>
            <a:ext cx="718074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229999"/>
            <a:ext cx="101298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0" y="6211669"/>
            <a:ext cx="3456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accent1"/>
                </a:solidFill>
              </a:rPr>
              <a:t>Harvard School of Public Health</a:t>
            </a:r>
          </a:p>
          <a:p>
            <a:r>
              <a:rPr lang="en-US" sz="1800" dirty="0" smtClean="0">
                <a:solidFill>
                  <a:schemeClr val="accent1"/>
                </a:solidFill>
              </a:rPr>
              <a:t>Department of Biostatistics</a:t>
            </a:r>
          </a:p>
        </p:txBody>
      </p:sp>
      <p:pic>
        <p:nvPicPr>
          <p:cNvPr id="8" name="Picture 1" descr="C:\Documents and Settings\chuttenh\My Documents\My Dropbox\hg\share\logos\broa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2852" y="6157960"/>
            <a:ext cx="2013524" cy="505729"/>
          </a:xfrm>
          <a:prstGeom prst="rect">
            <a:avLst/>
          </a:prstGeom>
          <a:noFill/>
          <a:ln w="127000">
            <a:solidFill>
              <a:schemeClr val="tx1"/>
            </a:solidFill>
            <a:miter lim="800000"/>
          </a:ln>
        </p:spPr>
      </p:pic>
      <p:pic>
        <p:nvPicPr>
          <p:cNvPr id="9" name="Picture 8" descr="Untitle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5715000"/>
            <a:ext cx="914740" cy="762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27895" y="6488668"/>
            <a:ext cx="1249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accent2"/>
                </a:solidFill>
              </a:rPr>
              <a:t>U. Oregon</a:t>
            </a:r>
            <a:endParaRPr lang="en-US" sz="1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352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they’re doing: </a:t>
            </a:r>
            <a:r>
              <a:rPr lang="en-US" dirty="0" err="1" smtClean="0"/>
              <a:t>HUMAnN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C242F-20BE-4F6C-ABA6-9DCC8641EF60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6432" b="15415"/>
          <a:stretch/>
        </p:blipFill>
        <p:spPr>
          <a:xfrm>
            <a:off x="228600" y="1600200"/>
            <a:ext cx="8686800" cy="511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546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they’re doing: HUMAnN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6A04A"/>
                </a:solidFill>
              </a:rPr>
              <a:t>Normally you’d need to install </a:t>
            </a:r>
            <a:r>
              <a:rPr lang="en-US" dirty="0" err="1" smtClean="0">
                <a:solidFill>
                  <a:srgbClr val="46A04A"/>
                </a:solidFill>
              </a:rPr>
              <a:t>SCons</a:t>
            </a:r>
            <a:r>
              <a:rPr lang="en-US" dirty="0" smtClean="0">
                <a:solidFill>
                  <a:srgbClr val="46A04A"/>
                </a:solidFill>
              </a:rPr>
              <a:t> from:</a:t>
            </a:r>
          </a:p>
          <a:p>
            <a:pPr lvl="1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www.scons.org</a:t>
            </a:r>
            <a:r>
              <a:rPr lang="en-US" dirty="0" smtClean="0"/>
              <a:t> </a:t>
            </a:r>
            <a:endParaRPr lang="en-US" dirty="0"/>
          </a:p>
          <a:p>
            <a:endParaRPr lang="en-US" sz="1600" dirty="0" smtClean="0"/>
          </a:p>
          <a:p>
            <a:r>
              <a:rPr lang="en-US" dirty="0" smtClean="0"/>
              <a:t>Instead, we’ll use it preinstalled as well, so...</a:t>
            </a:r>
          </a:p>
          <a:p>
            <a:pPr marL="0" indent="0" algn="ctr">
              <a:buNone/>
            </a:pPr>
            <a:r>
              <a:rPr lang="en-US" dirty="0" smtClean="0"/>
              <a:t>GO!</a:t>
            </a:r>
          </a:p>
          <a:p>
            <a:pPr marL="457200" lvl="1" indent="0">
              <a:buNone/>
            </a:pPr>
            <a:endParaRPr lang="en-US" sz="800" dirty="0" smtClean="0">
              <a:latin typeface="Courier New"/>
              <a:cs typeface="Courier New"/>
            </a:endParaRPr>
          </a:p>
          <a:p>
            <a:pPr marL="457200" lvl="1" indent="0">
              <a:buNone/>
            </a:pPr>
            <a:r>
              <a:rPr lang="en-US" sz="1400" b="1" dirty="0">
                <a:solidFill>
                  <a:srgbClr val="3366FF"/>
                </a:solidFill>
                <a:latin typeface="Courier New"/>
                <a:cs typeface="Courier New"/>
              </a:rPr>
              <a:t>~/</a:t>
            </a:r>
            <a:r>
              <a:rPr lang="en-US" sz="1400" b="1" dirty="0" err="1">
                <a:solidFill>
                  <a:srgbClr val="3366FF"/>
                </a:solidFill>
                <a:latin typeface="Courier New"/>
                <a:cs typeface="Courier New"/>
              </a:rPr>
              <a:t>workshop_data</a:t>
            </a:r>
            <a:r>
              <a:rPr lang="en-US" sz="1400" b="1" dirty="0">
                <a:solidFill>
                  <a:srgbClr val="3366FF"/>
                </a:solidFill>
                <a:latin typeface="Courier New"/>
                <a:cs typeface="Courier New"/>
              </a:rPr>
              <a:t>/</a:t>
            </a:r>
            <a:r>
              <a:rPr lang="en-US" sz="1400" b="1" dirty="0" err="1">
                <a:solidFill>
                  <a:srgbClr val="3366FF"/>
                </a:solidFill>
                <a:latin typeface="Courier New"/>
                <a:cs typeface="Courier New"/>
              </a:rPr>
              <a:t>metagenomics</a:t>
            </a:r>
            <a:r>
              <a:rPr lang="en-US" sz="1400" b="1" dirty="0">
                <a:solidFill>
                  <a:srgbClr val="3366FF"/>
                </a:solidFill>
                <a:latin typeface="Courier New"/>
                <a:cs typeface="Courier New"/>
              </a:rPr>
              <a:t>/</a:t>
            </a:r>
            <a:r>
              <a:rPr lang="en-US" sz="1400" b="1" dirty="0" err="1">
                <a:solidFill>
                  <a:srgbClr val="3366FF"/>
                </a:solidFill>
                <a:latin typeface="Courier New"/>
                <a:cs typeface="Courier New"/>
              </a:rPr>
              <a:t>biobakery</a:t>
            </a:r>
            <a:r>
              <a:rPr lang="en-US" sz="1400" b="1" dirty="0">
                <a:solidFill>
                  <a:srgbClr val="3366FF"/>
                </a:solidFill>
                <a:latin typeface="Courier New"/>
                <a:cs typeface="Courier New"/>
              </a:rPr>
              <a:t>/software/</a:t>
            </a:r>
            <a:r>
              <a:rPr lang="en-US" sz="1400" b="1" dirty="0" err="1">
                <a:solidFill>
                  <a:srgbClr val="3366FF"/>
                </a:solidFill>
                <a:latin typeface="Courier New"/>
                <a:cs typeface="Courier New"/>
              </a:rPr>
              <a:t>ext</a:t>
            </a:r>
            <a:r>
              <a:rPr lang="en-US" sz="1400" b="1" dirty="0">
                <a:solidFill>
                  <a:srgbClr val="3366FF"/>
                </a:solidFill>
                <a:latin typeface="Courier New"/>
                <a:cs typeface="Courier New"/>
              </a:rPr>
              <a:t>/scons-2.3.2/</a:t>
            </a:r>
            <a:r>
              <a:rPr lang="en-US" sz="1400" b="1" dirty="0" smtClean="0">
                <a:solidFill>
                  <a:srgbClr val="3366FF"/>
                </a:solidFill>
                <a:latin typeface="Courier New"/>
                <a:cs typeface="Courier New"/>
              </a:rPr>
              <a:t>bin/</a:t>
            </a:r>
            <a:r>
              <a:rPr lang="en-US" sz="1400" b="1" dirty="0" err="1" smtClean="0">
                <a:solidFill>
                  <a:srgbClr val="3366FF"/>
                </a:solidFill>
                <a:latin typeface="Courier New"/>
                <a:cs typeface="Courier New"/>
              </a:rPr>
              <a:t>scons</a:t>
            </a:r>
            <a:endParaRPr lang="en-US" sz="1400" b="1" dirty="0" smtClean="0">
              <a:solidFill>
                <a:srgbClr val="3366FF"/>
              </a:solidFill>
              <a:latin typeface="Courier New"/>
              <a:cs typeface="Courier New"/>
            </a:endParaRPr>
          </a:p>
          <a:p>
            <a:pPr marL="457200" lvl="1" indent="0">
              <a:buNone/>
            </a:pPr>
            <a:endParaRPr lang="nl-NL" sz="800" dirty="0" smtClean="0">
              <a:cs typeface="Courier New"/>
            </a:endParaRPr>
          </a:p>
          <a:p>
            <a:r>
              <a:rPr lang="nl-NL" sz="3000" dirty="0" err="1" smtClean="0">
                <a:cs typeface="Courier New"/>
              </a:rPr>
              <a:t>You</a:t>
            </a:r>
            <a:r>
              <a:rPr lang="nl-NL" sz="3000" dirty="0" smtClean="0">
                <a:cs typeface="Courier New"/>
              </a:rPr>
              <a:t> </a:t>
            </a:r>
            <a:r>
              <a:rPr lang="nl-NL" sz="3000" dirty="0" err="1" smtClean="0">
                <a:cs typeface="Courier New"/>
              </a:rPr>
              <a:t>should</a:t>
            </a:r>
            <a:r>
              <a:rPr lang="nl-NL" sz="3000" dirty="0" smtClean="0">
                <a:cs typeface="Courier New"/>
              </a:rPr>
              <a:t> </a:t>
            </a:r>
            <a:r>
              <a:rPr lang="nl-NL" sz="3000" dirty="0" err="1" smtClean="0">
                <a:cs typeface="Courier New"/>
              </a:rPr>
              <a:t>see</a:t>
            </a:r>
            <a:r>
              <a:rPr lang="nl-NL" sz="3000" dirty="0" smtClean="0">
                <a:cs typeface="Courier New"/>
              </a:rPr>
              <a:t> a </a:t>
            </a:r>
            <a:r>
              <a:rPr lang="nl-NL" sz="3000" dirty="0" err="1" smtClean="0">
                <a:cs typeface="Courier New"/>
              </a:rPr>
              <a:t>bunch</a:t>
            </a:r>
            <a:r>
              <a:rPr lang="nl-NL" sz="3000" dirty="0" smtClean="0">
                <a:cs typeface="Courier New"/>
              </a:rPr>
              <a:t> of </a:t>
            </a:r>
            <a:r>
              <a:rPr lang="nl-NL" sz="3000" dirty="0" err="1" smtClean="0">
                <a:cs typeface="Courier New"/>
              </a:rPr>
              <a:t>text</a:t>
            </a:r>
            <a:r>
              <a:rPr lang="nl-NL" sz="3000" dirty="0" smtClean="0">
                <a:cs typeface="Courier New"/>
              </a:rPr>
              <a:t> </a:t>
            </a:r>
            <a:r>
              <a:rPr lang="nl-NL" sz="3000" dirty="0" err="1" smtClean="0">
                <a:cs typeface="Courier New"/>
              </a:rPr>
              <a:t>scroll</a:t>
            </a:r>
            <a:r>
              <a:rPr lang="nl-NL" sz="3000" dirty="0" smtClean="0">
                <a:cs typeface="Courier New"/>
              </a:rPr>
              <a:t> </a:t>
            </a:r>
            <a:r>
              <a:rPr lang="nl-NL" sz="3000" dirty="0" err="1" smtClean="0">
                <a:cs typeface="Courier New"/>
              </a:rPr>
              <a:t>by</a:t>
            </a:r>
            <a:endParaRPr lang="nl-NL" sz="3000" dirty="0" smtClean="0">
              <a:cs typeface="Courier New"/>
            </a:endParaRPr>
          </a:p>
          <a:p>
            <a:pPr lvl="1"/>
            <a:r>
              <a:rPr lang="nl-NL" sz="2600" dirty="0" err="1" smtClean="0">
                <a:cs typeface="Courier New"/>
              </a:rPr>
              <a:t>Note</a:t>
            </a:r>
            <a:r>
              <a:rPr lang="nl-NL" sz="2600" dirty="0" smtClean="0">
                <a:cs typeface="Courier New"/>
              </a:rPr>
              <a:t>: </a:t>
            </a:r>
            <a:r>
              <a:rPr lang="nl-NL" sz="2600" dirty="0" err="1" smtClean="0">
                <a:cs typeface="Courier New"/>
              </a:rPr>
              <a:t>you</a:t>
            </a:r>
            <a:r>
              <a:rPr lang="nl-NL" sz="2600" dirty="0" smtClean="0">
                <a:cs typeface="Courier New"/>
              </a:rPr>
              <a:t> </a:t>
            </a:r>
            <a:r>
              <a:rPr lang="nl-NL" sz="2600" dirty="0" err="1" smtClean="0">
                <a:cs typeface="Courier New"/>
              </a:rPr>
              <a:t>can</a:t>
            </a:r>
            <a:r>
              <a:rPr lang="nl-NL" sz="2600" dirty="0" smtClean="0">
                <a:cs typeface="Courier New"/>
              </a:rPr>
              <a:t> run </a:t>
            </a:r>
            <a:r>
              <a:rPr lang="nl-NL" sz="2600" dirty="0" err="1" smtClean="0">
                <a:latin typeface="Courier New"/>
                <a:cs typeface="Courier New"/>
              </a:rPr>
              <a:t>scons</a:t>
            </a:r>
            <a:r>
              <a:rPr lang="nl-NL" sz="2600" dirty="0" smtClean="0">
                <a:latin typeface="Courier New"/>
                <a:cs typeface="Courier New"/>
              </a:rPr>
              <a:t> -j8</a:t>
            </a:r>
            <a:r>
              <a:rPr lang="nl-NL" sz="2600" dirty="0" smtClean="0">
                <a:cs typeface="Courier New"/>
              </a:rPr>
              <a:t> </a:t>
            </a:r>
            <a:r>
              <a:rPr lang="nl-NL" sz="2600" dirty="0" err="1" smtClean="0">
                <a:cs typeface="Courier New"/>
              </a:rPr>
              <a:t>to</a:t>
            </a:r>
            <a:r>
              <a:rPr lang="nl-NL" sz="2600" dirty="0" smtClean="0">
                <a:cs typeface="Courier New"/>
              </a:rPr>
              <a:t> </a:t>
            </a:r>
            <a:r>
              <a:rPr lang="nl-NL" sz="2600" dirty="0" err="1" smtClean="0">
                <a:cs typeface="Courier New"/>
              </a:rPr>
              <a:t>parallelize</a:t>
            </a:r>
            <a:r>
              <a:rPr lang="nl-NL" sz="2600" dirty="0" smtClean="0">
                <a:cs typeface="Courier New"/>
              </a:rPr>
              <a:t> </a:t>
            </a:r>
            <a:r>
              <a:rPr lang="nl-NL" sz="2600" dirty="0" err="1" smtClean="0">
                <a:cs typeface="Courier New"/>
              </a:rPr>
              <a:t>tasks</a:t>
            </a:r>
            <a:endParaRPr lang="nl-NL" sz="2600" dirty="0" smtClean="0">
              <a:cs typeface="Courier Ne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C242F-20BE-4F6C-ABA6-9DCC8641EF6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90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they’re doing: HUMAnN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a minute or two, you should see:</a:t>
            </a:r>
            <a:endParaRPr lang="nl-NL" sz="2600" dirty="0" smtClean="0">
              <a:cs typeface="Courier Ne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C242F-20BE-4F6C-ABA6-9DCC8641EF60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1545479"/>
            <a:ext cx="8305800" cy="625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480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they’re doing: HUMAnN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This has created four main files:</a:t>
            </a:r>
          </a:p>
          <a:p>
            <a:pPr lvl="1"/>
            <a:r>
              <a:rPr lang="en-US" sz="2000" dirty="0" smtClean="0"/>
              <a:t>Two each for pathways (big) and modules (small)</a:t>
            </a:r>
          </a:p>
          <a:p>
            <a:pPr lvl="1"/>
            <a:r>
              <a:rPr lang="en-US" sz="2000" dirty="0" smtClean="0"/>
              <a:t>Two each for coverage and relative abundance</a:t>
            </a:r>
          </a:p>
          <a:p>
            <a:r>
              <a:rPr lang="nl-NL" sz="2400" dirty="0" err="1" smtClean="0">
                <a:cs typeface="Courier New"/>
              </a:rPr>
              <a:t>Each</a:t>
            </a:r>
            <a:r>
              <a:rPr lang="nl-NL" sz="2400" dirty="0" smtClean="0">
                <a:cs typeface="Courier New"/>
              </a:rPr>
              <a:t> is tab-</a:t>
            </a:r>
            <a:r>
              <a:rPr lang="nl-NL" sz="2400" dirty="0" err="1" smtClean="0">
                <a:cs typeface="Courier New"/>
              </a:rPr>
              <a:t>delimited</a:t>
            </a:r>
            <a:r>
              <a:rPr lang="nl-NL" sz="2400" dirty="0" smtClean="0">
                <a:cs typeface="Courier New"/>
              </a:rPr>
              <a:t> </a:t>
            </a:r>
            <a:r>
              <a:rPr lang="nl-NL" sz="2400" dirty="0" err="1" smtClean="0">
                <a:cs typeface="Courier New"/>
              </a:rPr>
              <a:t>text</a:t>
            </a:r>
            <a:r>
              <a:rPr lang="nl-NL" sz="2400" dirty="0" smtClean="0">
                <a:cs typeface="Courier New"/>
              </a:rPr>
              <a:t> </a:t>
            </a:r>
            <a:r>
              <a:rPr lang="nl-NL" sz="2400" dirty="0" err="1" smtClean="0">
                <a:cs typeface="Courier New"/>
              </a:rPr>
              <a:t>with</a:t>
            </a:r>
            <a:r>
              <a:rPr lang="nl-NL" sz="2400" dirty="0" smtClean="0">
                <a:cs typeface="Courier New"/>
              </a:rPr>
              <a:t> </a:t>
            </a:r>
            <a:r>
              <a:rPr lang="nl-NL" sz="2400" dirty="0" err="1" smtClean="0">
                <a:cs typeface="Courier New"/>
              </a:rPr>
              <a:t>one</a:t>
            </a:r>
            <a:r>
              <a:rPr lang="nl-NL" sz="2400" dirty="0" smtClean="0">
                <a:cs typeface="Courier New"/>
              </a:rPr>
              <a:t> column per sample</a:t>
            </a:r>
          </a:p>
          <a:p>
            <a:endParaRPr lang="nl-NL" sz="800" dirty="0" smtClean="0">
              <a:cs typeface="Courier New"/>
            </a:endParaRPr>
          </a:p>
          <a:p>
            <a:r>
              <a:rPr lang="nl-NL" sz="2400" dirty="0" err="1" smtClean="0">
                <a:cs typeface="Courier New"/>
              </a:rPr>
              <a:t>All</a:t>
            </a:r>
            <a:r>
              <a:rPr lang="nl-NL" sz="2400" dirty="0" smtClean="0">
                <a:cs typeface="Courier New"/>
              </a:rPr>
              <a:t> </a:t>
            </a:r>
            <a:r>
              <a:rPr lang="nl-NL" sz="2400" dirty="0" err="1" smtClean="0">
                <a:cs typeface="Courier New"/>
              </a:rPr>
              <a:t>four</a:t>
            </a:r>
            <a:r>
              <a:rPr lang="nl-NL" sz="2400" dirty="0" smtClean="0">
                <a:cs typeface="Courier New"/>
              </a:rPr>
              <a:t> are in the </a:t>
            </a:r>
            <a:r>
              <a:rPr lang="nl-NL" sz="2400" dirty="0" smtClean="0">
                <a:latin typeface="Courier New"/>
                <a:cs typeface="Courier New"/>
              </a:rPr>
              <a:t>output</a:t>
            </a:r>
            <a:r>
              <a:rPr lang="nl-NL" sz="2400" dirty="0" smtClean="0">
                <a:cs typeface="Courier New"/>
              </a:rPr>
              <a:t> directory:</a:t>
            </a:r>
          </a:p>
          <a:p>
            <a:pPr marL="457200" lvl="1" indent="0">
              <a:buNone/>
            </a:pPr>
            <a:r>
              <a:rPr lang="nl-NL" sz="2000" dirty="0">
                <a:latin typeface="Courier New"/>
                <a:cs typeface="Courier New"/>
              </a:rPr>
              <a:t>output/04</a:t>
            </a:r>
            <a:r>
              <a:rPr lang="nl-NL" sz="2000" b="1" u="sng" dirty="0">
                <a:latin typeface="Courier New"/>
                <a:cs typeface="Courier New"/>
              </a:rPr>
              <a:t>a</a:t>
            </a:r>
            <a:r>
              <a:rPr lang="nl-NL" sz="2000" dirty="0">
                <a:latin typeface="Courier New"/>
                <a:cs typeface="Courier New"/>
              </a:rPr>
              <a:t>-hit-keg-mp</a:t>
            </a:r>
            <a:r>
              <a:rPr lang="nl-NL" sz="2000" b="1" u="sng" dirty="0">
                <a:latin typeface="Courier New"/>
                <a:cs typeface="Courier New"/>
              </a:rPr>
              <a:t>t</a:t>
            </a:r>
            <a:r>
              <a:rPr lang="nl-NL" sz="2000" dirty="0">
                <a:latin typeface="Courier New"/>
                <a:cs typeface="Courier New"/>
              </a:rPr>
              <a:t>-cop-nul-nve-nve-</a:t>
            </a:r>
            <a:r>
              <a:rPr lang="nl-NL" sz="2000" dirty="0" smtClean="0">
                <a:latin typeface="Courier New"/>
                <a:cs typeface="Courier New"/>
              </a:rPr>
              <a:t>xpe.txt</a:t>
            </a:r>
          </a:p>
          <a:p>
            <a:pPr lvl="2"/>
            <a:r>
              <a:rPr lang="nl-NL" sz="1600" dirty="0" err="1" smtClean="0">
                <a:cs typeface="Courier New"/>
              </a:rPr>
              <a:t>Coverage</a:t>
            </a:r>
            <a:r>
              <a:rPr lang="nl-NL" sz="1600" dirty="0" smtClean="0">
                <a:cs typeface="Courier New"/>
              </a:rPr>
              <a:t> (a) of </a:t>
            </a:r>
            <a:r>
              <a:rPr lang="nl-NL" sz="1600" dirty="0" err="1" smtClean="0">
                <a:cs typeface="Courier New"/>
              </a:rPr>
              <a:t>pathways</a:t>
            </a:r>
            <a:r>
              <a:rPr lang="nl-NL" sz="1600" dirty="0" smtClean="0">
                <a:cs typeface="Courier New"/>
              </a:rPr>
              <a:t> (t)</a:t>
            </a:r>
          </a:p>
          <a:p>
            <a:pPr marL="457200" lvl="1" indent="0">
              <a:buNone/>
            </a:pPr>
            <a:r>
              <a:rPr lang="nl-NL" sz="2000" dirty="0">
                <a:latin typeface="Courier New"/>
                <a:cs typeface="Courier New"/>
              </a:rPr>
              <a:t>output/04</a:t>
            </a:r>
            <a:r>
              <a:rPr lang="nl-NL" sz="2000" b="1" u="sng" dirty="0">
                <a:latin typeface="Courier New"/>
                <a:cs typeface="Courier New"/>
              </a:rPr>
              <a:t>a</a:t>
            </a:r>
            <a:r>
              <a:rPr lang="nl-NL" sz="2000" dirty="0">
                <a:latin typeface="Courier New"/>
                <a:cs typeface="Courier New"/>
              </a:rPr>
              <a:t>-hit-keg-</a:t>
            </a:r>
            <a:r>
              <a:rPr lang="nl-NL" sz="2000" dirty="0" smtClean="0">
                <a:latin typeface="Courier New"/>
                <a:cs typeface="Courier New"/>
              </a:rPr>
              <a:t>mp</a:t>
            </a:r>
            <a:r>
              <a:rPr lang="nl-NL" sz="2000" b="1" u="sng" dirty="0" smtClean="0">
                <a:latin typeface="Courier New"/>
                <a:cs typeface="Courier New"/>
              </a:rPr>
              <a:t>m</a:t>
            </a:r>
            <a:r>
              <a:rPr lang="nl-NL" sz="2000" dirty="0" smtClean="0">
                <a:latin typeface="Courier New"/>
                <a:cs typeface="Courier New"/>
              </a:rPr>
              <a:t>-</a:t>
            </a:r>
            <a:r>
              <a:rPr lang="nl-NL" sz="2000" dirty="0">
                <a:latin typeface="Courier New"/>
                <a:cs typeface="Courier New"/>
              </a:rPr>
              <a:t>cop-nul-nve-nve-</a:t>
            </a:r>
            <a:r>
              <a:rPr lang="nl-NL" sz="2000" dirty="0" smtClean="0">
                <a:latin typeface="Courier New"/>
                <a:cs typeface="Courier New"/>
              </a:rPr>
              <a:t>xpe.txt</a:t>
            </a:r>
          </a:p>
          <a:p>
            <a:pPr lvl="2"/>
            <a:r>
              <a:rPr lang="nl-NL" sz="1600" dirty="0" err="1" smtClean="0">
                <a:cs typeface="Courier New"/>
              </a:rPr>
              <a:t>Coverage</a:t>
            </a:r>
            <a:r>
              <a:rPr lang="nl-NL" sz="1600" dirty="0" smtClean="0">
                <a:cs typeface="Courier New"/>
              </a:rPr>
              <a:t> (a) of modules (m)</a:t>
            </a:r>
          </a:p>
          <a:p>
            <a:pPr marL="457200" lvl="1" indent="0">
              <a:buNone/>
            </a:pPr>
            <a:r>
              <a:rPr lang="nl-NL" sz="2000" dirty="0">
                <a:latin typeface="Courier New"/>
                <a:cs typeface="Courier New"/>
              </a:rPr>
              <a:t>output/04</a:t>
            </a:r>
            <a:r>
              <a:rPr lang="nl-NL" sz="2000" b="1" u="sng" dirty="0">
                <a:latin typeface="Courier New"/>
                <a:cs typeface="Courier New"/>
              </a:rPr>
              <a:t>b</a:t>
            </a:r>
            <a:r>
              <a:rPr lang="nl-NL" sz="2000" dirty="0">
                <a:latin typeface="Courier New"/>
                <a:cs typeface="Courier New"/>
              </a:rPr>
              <a:t>-hit-keg-mp</a:t>
            </a:r>
            <a:r>
              <a:rPr lang="nl-NL" sz="2000" b="1" u="sng" dirty="0">
                <a:latin typeface="Courier New"/>
                <a:cs typeface="Courier New"/>
              </a:rPr>
              <a:t>t</a:t>
            </a:r>
            <a:r>
              <a:rPr lang="nl-NL" sz="2000" dirty="0">
                <a:latin typeface="Courier New"/>
                <a:cs typeface="Courier New"/>
              </a:rPr>
              <a:t>-cop-nul-nve-nve.txt</a:t>
            </a:r>
          </a:p>
          <a:p>
            <a:pPr lvl="2"/>
            <a:r>
              <a:rPr lang="nl-NL" sz="1600" dirty="0" err="1" smtClean="0">
                <a:cs typeface="Courier New"/>
              </a:rPr>
              <a:t>Abundance</a:t>
            </a:r>
            <a:r>
              <a:rPr lang="nl-NL" sz="1600" dirty="0" smtClean="0">
                <a:cs typeface="Courier New"/>
              </a:rPr>
              <a:t> (b) of </a:t>
            </a:r>
            <a:r>
              <a:rPr lang="nl-NL" sz="1600" dirty="0" err="1" smtClean="0">
                <a:cs typeface="Courier New"/>
              </a:rPr>
              <a:t>pathways</a:t>
            </a:r>
            <a:r>
              <a:rPr lang="nl-NL" sz="1600" dirty="0" smtClean="0">
                <a:cs typeface="Courier New"/>
              </a:rPr>
              <a:t> (t)</a:t>
            </a:r>
          </a:p>
          <a:p>
            <a:pPr marL="457200" lvl="1" indent="0">
              <a:buNone/>
            </a:pPr>
            <a:r>
              <a:rPr lang="nl-NL" sz="2000" dirty="0">
                <a:latin typeface="Courier New"/>
                <a:cs typeface="Courier New"/>
              </a:rPr>
              <a:t>output/04</a:t>
            </a:r>
            <a:r>
              <a:rPr lang="nl-NL" sz="2000" b="1" u="sng" dirty="0">
                <a:latin typeface="Courier New"/>
                <a:cs typeface="Courier New"/>
              </a:rPr>
              <a:t>b</a:t>
            </a:r>
            <a:r>
              <a:rPr lang="nl-NL" sz="2000" dirty="0">
                <a:latin typeface="Courier New"/>
                <a:cs typeface="Courier New"/>
              </a:rPr>
              <a:t>-hit-keg-</a:t>
            </a:r>
            <a:r>
              <a:rPr lang="nl-NL" sz="2000" dirty="0" smtClean="0">
                <a:latin typeface="Courier New"/>
                <a:cs typeface="Courier New"/>
              </a:rPr>
              <a:t>mp</a:t>
            </a:r>
            <a:r>
              <a:rPr lang="nl-NL" sz="2000" b="1" u="sng" dirty="0" smtClean="0">
                <a:latin typeface="Courier New"/>
                <a:cs typeface="Courier New"/>
              </a:rPr>
              <a:t>m</a:t>
            </a:r>
            <a:r>
              <a:rPr lang="nl-NL" sz="2000" dirty="0" smtClean="0">
                <a:latin typeface="Courier New"/>
                <a:cs typeface="Courier New"/>
              </a:rPr>
              <a:t>-</a:t>
            </a:r>
            <a:r>
              <a:rPr lang="nl-NL" sz="2000" dirty="0">
                <a:latin typeface="Courier New"/>
                <a:cs typeface="Courier New"/>
              </a:rPr>
              <a:t>cop-nul-nve-nve.txt</a:t>
            </a:r>
          </a:p>
          <a:p>
            <a:pPr lvl="2"/>
            <a:r>
              <a:rPr lang="nl-NL" sz="1600" dirty="0" err="1">
                <a:cs typeface="Courier New"/>
              </a:rPr>
              <a:t>Abundance</a:t>
            </a:r>
            <a:r>
              <a:rPr lang="nl-NL" sz="1600" dirty="0">
                <a:cs typeface="Courier New"/>
              </a:rPr>
              <a:t> (b) of </a:t>
            </a:r>
            <a:r>
              <a:rPr lang="nl-NL" sz="1600" dirty="0" smtClean="0">
                <a:cs typeface="Courier New"/>
              </a:rPr>
              <a:t>modules (m)</a:t>
            </a:r>
            <a:endParaRPr lang="nl-NL" sz="1600" dirty="0">
              <a:cs typeface="Courier New"/>
            </a:endParaRPr>
          </a:p>
          <a:p>
            <a:endParaRPr lang="nl-NL" sz="800" dirty="0" smtClean="0">
              <a:cs typeface="Courier New"/>
            </a:endParaRPr>
          </a:p>
          <a:p>
            <a:r>
              <a:rPr lang="nl-NL" sz="2400" dirty="0" smtClean="0">
                <a:solidFill>
                  <a:srgbClr val="FF0000"/>
                </a:solidFill>
                <a:cs typeface="Courier New"/>
              </a:rPr>
              <a:t>I </a:t>
            </a:r>
            <a:r>
              <a:rPr lang="nl-NL" sz="2400" dirty="0" err="1" smtClean="0">
                <a:solidFill>
                  <a:srgbClr val="FF0000"/>
                </a:solidFill>
                <a:cs typeface="Courier New"/>
              </a:rPr>
              <a:t>almost</a:t>
            </a:r>
            <a:r>
              <a:rPr lang="nl-NL" sz="2400" dirty="0" smtClean="0">
                <a:solidFill>
                  <a:srgbClr val="FF0000"/>
                </a:solidFill>
                <a:cs typeface="Courier New"/>
              </a:rPr>
              <a:t> </a:t>
            </a:r>
            <a:r>
              <a:rPr lang="nl-NL" sz="2400" dirty="0" err="1" smtClean="0">
                <a:solidFill>
                  <a:srgbClr val="FF0000"/>
                </a:solidFill>
                <a:cs typeface="Courier New"/>
              </a:rPr>
              <a:t>always</a:t>
            </a:r>
            <a:r>
              <a:rPr lang="nl-NL" sz="2400" dirty="0" smtClean="0">
                <a:solidFill>
                  <a:srgbClr val="FF0000"/>
                </a:solidFill>
                <a:cs typeface="Courier New"/>
              </a:rPr>
              <a:t> </a:t>
            </a:r>
            <a:r>
              <a:rPr lang="nl-NL" sz="2400" dirty="0" err="1" smtClean="0">
                <a:solidFill>
                  <a:srgbClr val="FF0000"/>
                </a:solidFill>
                <a:cs typeface="Courier New"/>
              </a:rPr>
              <a:t>just</a:t>
            </a:r>
            <a:r>
              <a:rPr lang="nl-NL" sz="2400" dirty="0" smtClean="0">
                <a:solidFill>
                  <a:srgbClr val="FF0000"/>
                </a:solidFill>
                <a:cs typeface="Courier New"/>
              </a:rPr>
              <a:t> </a:t>
            </a:r>
            <a:r>
              <a:rPr lang="nl-NL" sz="2400" dirty="0" err="1" smtClean="0">
                <a:solidFill>
                  <a:srgbClr val="FF0000"/>
                </a:solidFill>
                <a:cs typeface="Courier New"/>
              </a:rPr>
              <a:t>use</a:t>
            </a:r>
            <a:r>
              <a:rPr lang="nl-NL" sz="2400" dirty="0" smtClean="0">
                <a:solidFill>
                  <a:srgbClr val="FF0000"/>
                </a:solidFill>
                <a:cs typeface="Courier New"/>
              </a:rPr>
              <a:t> </a:t>
            </a:r>
            <a:r>
              <a:rPr lang="nl-NL" sz="2400" dirty="0" smtClean="0">
                <a:solidFill>
                  <a:srgbClr val="FF0000"/>
                </a:solidFill>
                <a:latin typeface="Courier New"/>
                <a:cs typeface="Courier New"/>
              </a:rPr>
              <a:t>04b-mpm</a:t>
            </a:r>
            <a:r>
              <a:rPr lang="nl-NL" sz="2400" dirty="0" smtClean="0">
                <a:solidFill>
                  <a:srgbClr val="FF0000"/>
                </a:solidFill>
                <a:cs typeface="Courier New"/>
              </a:rPr>
              <a:t> (module </a:t>
            </a:r>
            <a:r>
              <a:rPr lang="nl-NL" sz="2400" dirty="0" err="1" smtClean="0">
                <a:solidFill>
                  <a:srgbClr val="FF0000"/>
                </a:solidFill>
                <a:cs typeface="Courier New"/>
              </a:rPr>
              <a:t>abundances</a:t>
            </a:r>
            <a:r>
              <a:rPr lang="nl-NL" sz="2400" dirty="0" smtClean="0">
                <a:solidFill>
                  <a:srgbClr val="FF0000"/>
                </a:solidFill>
                <a:cs typeface="Courier New"/>
              </a:rPr>
              <a:t>)</a:t>
            </a:r>
            <a:endParaRPr lang="nl-NL" sz="2400" dirty="0">
              <a:solidFill>
                <a:srgbClr val="FF0000"/>
              </a:solidFill>
              <a:cs typeface="Courier Ne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C242F-20BE-4F6C-ABA6-9DCC8641EF6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444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they’re doing: HUMAnN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Let’s take a look:</a:t>
            </a:r>
          </a:p>
          <a:p>
            <a:pPr marL="457200" lvl="1" indent="0">
              <a:buNone/>
            </a:pPr>
            <a:r>
              <a:rPr lang="en-US" sz="2000" b="1" dirty="0">
                <a:solidFill>
                  <a:srgbClr val="3366FF"/>
                </a:solidFill>
                <a:latin typeface="Courier New"/>
                <a:cs typeface="Courier New"/>
              </a:rPr>
              <a:t>less output/04b-hit-keg-</a:t>
            </a:r>
            <a:r>
              <a:rPr lang="en-US" sz="2000" b="1" dirty="0" smtClean="0">
                <a:solidFill>
                  <a:srgbClr val="3366FF"/>
                </a:solidFill>
                <a:latin typeface="Courier New"/>
                <a:cs typeface="Courier New"/>
              </a:rPr>
              <a:t>mpm-</a:t>
            </a:r>
            <a:r>
              <a:rPr lang="en-US" sz="2000" b="1" dirty="0">
                <a:solidFill>
                  <a:srgbClr val="3366FF"/>
                </a:solidFill>
                <a:latin typeface="Courier New"/>
                <a:cs typeface="Courier New"/>
              </a:rPr>
              <a:t>cop-nul-nve-nve.txt</a:t>
            </a:r>
            <a:endParaRPr lang="nl-NL" sz="2000" b="1" dirty="0">
              <a:solidFill>
                <a:srgbClr val="3366FF"/>
              </a:solidFill>
              <a:latin typeface="Courier New"/>
              <a:cs typeface="Courier Ne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C242F-20BE-4F6C-ABA6-9DCC8641EF60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3600"/>
            <a:ext cx="9144000" cy="505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783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they’re doing: HUMAnN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That’s ugly; it gets much better in Excel</a:t>
            </a:r>
          </a:p>
          <a:p>
            <a:pPr lvl="1"/>
            <a:r>
              <a:rPr lang="en-US" sz="2000" b="1" dirty="0" smtClean="0">
                <a:solidFill>
                  <a:srgbClr val="C82020"/>
                </a:solidFill>
              </a:rPr>
              <a:t>Note:</a:t>
            </a:r>
            <a:r>
              <a:rPr lang="en-US" sz="2000" dirty="0" smtClean="0"/>
              <a:t> this is very sparse since we’re using a small subset of KEGG</a:t>
            </a:r>
          </a:p>
          <a:p>
            <a:pPr lvl="1"/>
            <a:r>
              <a:rPr lang="en-US" sz="2000" dirty="0" smtClean="0"/>
              <a:t>Note: the mock community demo data is included on the right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C242F-20BE-4F6C-ABA6-9DCC8641EF60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32898"/>
          <a:stretch/>
        </p:blipFill>
        <p:spPr>
          <a:xfrm>
            <a:off x="1752600" y="2390195"/>
            <a:ext cx="5638800" cy="492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461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they’re doing: HUMAnN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And there’s nothing stopping us from using MeV</a:t>
            </a:r>
          </a:p>
          <a:p>
            <a:pPr lvl="1"/>
            <a:r>
              <a:rPr lang="en-US" sz="2000" dirty="0" smtClean="0"/>
              <a:t>Or R, or QIIME, or </a:t>
            </a:r>
            <a:r>
              <a:rPr lang="en-US" sz="2000" dirty="0" err="1" smtClean="0"/>
              <a:t>LEfSe</a:t>
            </a:r>
            <a:r>
              <a:rPr lang="en-US" sz="2000" dirty="0" smtClean="0"/>
              <a:t>, or anything that’ll read tab-delimited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C242F-20BE-4F6C-ABA6-9DCC8641EF60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134804"/>
            <a:ext cx="8077200" cy="52016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2286000"/>
            <a:ext cx="3810000" cy="245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621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obaker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400"/>
            <a:ext cx="9144000" cy="5609846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57200" y="651934"/>
            <a:ext cx="3505200" cy="685800"/>
          </a:xfrm>
          <a:prstGeom prst="ellipse">
            <a:avLst/>
          </a:prstGeom>
          <a:noFill/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555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 bwMode="auto">
          <a:xfrm>
            <a:off x="52357" y="1447800"/>
            <a:ext cx="4323197" cy="5410200"/>
          </a:xfrm>
          <a:prstGeom prst="rect">
            <a:avLst/>
          </a:prstGeom>
          <a:solidFill>
            <a:schemeClr val="accent1">
              <a:alpha val="2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6324600" y="1447799"/>
            <a:ext cx="2819400" cy="1669112"/>
          </a:xfrm>
          <a:prstGeom prst="rect">
            <a:avLst/>
          </a:prstGeom>
          <a:solidFill>
            <a:srgbClr val="0070C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02" name="Rectangle 101"/>
          <p:cNvSpPr/>
          <p:nvPr/>
        </p:nvSpPr>
        <p:spPr bwMode="auto">
          <a:xfrm>
            <a:off x="4375554" y="1447800"/>
            <a:ext cx="609600" cy="5410200"/>
          </a:xfrm>
          <a:prstGeom prst="rect">
            <a:avLst/>
          </a:prstGeom>
          <a:solidFill>
            <a:schemeClr val="accent1">
              <a:alpha val="2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6324600" y="3270490"/>
            <a:ext cx="2819400" cy="875725"/>
          </a:xfrm>
          <a:prstGeom prst="rect">
            <a:avLst/>
          </a:prstGeom>
          <a:solidFill>
            <a:schemeClr val="accent6">
              <a:alpha val="2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FF"/>
              </a:solidFill>
            </a:endParaRPr>
          </a:p>
        </p:txBody>
      </p:sp>
      <p:pic>
        <p:nvPicPr>
          <p:cNvPr id="3072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307" y="1524000"/>
            <a:ext cx="574610" cy="766147"/>
          </a:xfrm>
          <a:prstGeom prst="rect">
            <a:avLst/>
          </a:prstGeom>
          <a:noFill/>
        </p:spPr>
      </p:pic>
      <p:sp>
        <p:nvSpPr>
          <p:cNvPr id="42" name="TextBox 41"/>
          <p:cNvSpPr txBox="1"/>
          <p:nvPr/>
        </p:nvSpPr>
        <p:spPr>
          <a:xfrm>
            <a:off x="147099" y="2286000"/>
            <a:ext cx="603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Alex</a:t>
            </a:r>
            <a:br>
              <a:rPr lang="en-US" sz="1200" dirty="0" smtClean="0">
                <a:solidFill>
                  <a:srgbClr val="FFFFFF"/>
                </a:solidFill>
              </a:rPr>
            </a:br>
            <a:r>
              <a:rPr lang="en-US" sz="1200" dirty="0" err="1" smtClean="0">
                <a:solidFill>
                  <a:srgbClr val="FFFFFF"/>
                </a:solidFill>
              </a:rPr>
              <a:t>Kostic</a:t>
            </a:r>
            <a:endParaRPr lang="en-US" sz="1200" dirty="0" smtClean="0">
              <a:solidFill>
                <a:srgbClr val="FFFFFF"/>
              </a:solidFill>
            </a:endParaRPr>
          </a:p>
        </p:txBody>
      </p:sp>
      <p:pic>
        <p:nvPicPr>
          <p:cNvPr id="307201" name="Picture 1" descr="C:\Users\eblis\Documents\My Dropbox\working\berkeley_08-06-10\people_files\lwaldr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3320" y="1524000"/>
            <a:ext cx="581723" cy="782094"/>
          </a:xfrm>
          <a:prstGeom prst="rect">
            <a:avLst/>
          </a:prstGeom>
          <a:noFill/>
        </p:spPr>
      </p:pic>
      <p:sp>
        <p:nvSpPr>
          <p:cNvPr id="46" name="TextBox 45"/>
          <p:cNvSpPr txBox="1"/>
          <p:nvPr/>
        </p:nvSpPr>
        <p:spPr>
          <a:xfrm>
            <a:off x="878311" y="2286000"/>
            <a:ext cx="7519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Levi</a:t>
            </a:r>
            <a:br>
              <a:rPr lang="en-US" sz="1200" dirty="0" smtClean="0">
                <a:solidFill>
                  <a:srgbClr val="FFFFFF"/>
                </a:solidFill>
              </a:rPr>
            </a:br>
            <a:r>
              <a:rPr lang="en-US" sz="1200" dirty="0" smtClean="0">
                <a:solidFill>
                  <a:srgbClr val="FFFFFF"/>
                </a:solidFill>
              </a:rPr>
              <a:t>Waldron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6338310" y="1447800"/>
            <a:ext cx="24995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 smtClean="0">
                <a:solidFill>
                  <a:srgbClr val="FFFFFF"/>
                </a:solidFill>
              </a:rPr>
              <a:t>Human Microbiome Project 2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338310" y="1676400"/>
            <a:ext cx="14595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FFFFFF"/>
                </a:solidFill>
              </a:rPr>
              <a:t>Lita</a:t>
            </a:r>
            <a:r>
              <a:rPr lang="en-US" sz="1200" dirty="0" smtClean="0">
                <a:solidFill>
                  <a:srgbClr val="FFFFFF"/>
                </a:solidFill>
              </a:rPr>
              <a:t> Procter</a:t>
            </a:r>
          </a:p>
          <a:p>
            <a:r>
              <a:rPr lang="en-US" sz="1200" dirty="0" smtClean="0">
                <a:solidFill>
                  <a:srgbClr val="FFFFFF"/>
                </a:solidFill>
              </a:rPr>
              <a:t>Jon Braun</a:t>
            </a:r>
          </a:p>
          <a:p>
            <a:r>
              <a:rPr lang="en-US" sz="1200" dirty="0" smtClean="0">
                <a:solidFill>
                  <a:srgbClr val="FFFFFF"/>
                </a:solidFill>
              </a:rPr>
              <a:t>Dermot McGovern</a:t>
            </a:r>
          </a:p>
          <a:p>
            <a:r>
              <a:rPr lang="en-US" sz="1200" dirty="0" err="1" smtClean="0">
                <a:solidFill>
                  <a:srgbClr val="FFFFFF"/>
                </a:solidFill>
              </a:rPr>
              <a:t>Subra</a:t>
            </a:r>
            <a:r>
              <a:rPr lang="en-US" sz="1200" dirty="0" smtClean="0">
                <a:solidFill>
                  <a:srgbClr val="FFFFFF"/>
                </a:solidFill>
              </a:rPr>
              <a:t> </a:t>
            </a:r>
            <a:r>
              <a:rPr lang="en-US" sz="1200" dirty="0" err="1" smtClean="0">
                <a:solidFill>
                  <a:srgbClr val="FFFFFF"/>
                </a:solidFill>
              </a:rPr>
              <a:t>Kugathasan</a:t>
            </a:r>
            <a:endParaRPr lang="en-US" sz="1200" dirty="0" smtClean="0">
              <a:solidFill>
                <a:srgbClr val="FFFFFF"/>
              </a:solidFill>
            </a:endParaRPr>
          </a:p>
          <a:p>
            <a:r>
              <a:rPr lang="en-US" sz="1200" dirty="0" smtClean="0">
                <a:solidFill>
                  <a:srgbClr val="FFFFFF"/>
                </a:solidFill>
              </a:rPr>
              <a:t>Ted Denson</a:t>
            </a:r>
          </a:p>
          <a:p>
            <a:r>
              <a:rPr lang="en-US" sz="1200" dirty="0" smtClean="0">
                <a:solidFill>
                  <a:srgbClr val="FFFFFF"/>
                </a:solidFill>
              </a:rPr>
              <a:t>Janet Jansson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109585" y="1524000"/>
            <a:ext cx="1292968" cy="2410599"/>
            <a:chOff x="5307732" y="1524000"/>
            <a:chExt cx="1292968" cy="2410599"/>
          </a:xfrm>
        </p:grpSpPr>
        <p:sp>
          <p:nvSpPr>
            <p:cNvPr id="67" name="TextBox 66"/>
            <p:cNvSpPr txBox="1"/>
            <p:nvPr/>
          </p:nvSpPr>
          <p:spPr>
            <a:xfrm>
              <a:off x="5415460" y="3657600"/>
              <a:ext cx="11852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u="sng" dirty="0" err="1" smtClean="0">
                  <a:solidFill>
                    <a:srgbClr val="FFFFFF"/>
                  </a:solidFill>
                </a:rPr>
                <a:t>Ramnik</a:t>
              </a:r>
              <a:r>
                <a:rPr lang="en-US" sz="1200" u="sng" dirty="0" smtClean="0">
                  <a:solidFill>
                    <a:srgbClr val="FFFFFF"/>
                  </a:solidFill>
                </a:rPr>
                <a:t> Xavier</a:t>
              </a:r>
            </a:p>
          </p:txBody>
        </p:sp>
        <p:pic>
          <p:nvPicPr>
            <p:cNvPr id="56" name="Picture 5" descr="C:\Users\eblis\Desktop\Mgh_crest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07788" y="3507509"/>
              <a:ext cx="228544" cy="266700"/>
            </a:xfrm>
            <a:prstGeom prst="rect">
              <a:avLst/>
            </a:prstGeom>
            <a:noFill/>
          </p:spPr>
        </p:pic>
        <p:pic>
          <p:nvPicPr>
            <p:cNvPr id="69" name="Picture 1"/>
            <p:cNvPicPr>
              <a:picLocks noChangeAspect="1" noChangeArrowheads="1"/>
            </p:cNvPicPr>
            <p:nvPr/>
          </p:nvPicPr>
          <p:blipFill rotWithShape="1">
            <a:blip r:embed="rId6" cstate="print"/>
            <a:srcRect l="13333" t="1" r="13333" b="6167"/>
            <a:stretch/>
          </p:blipFill>
          <p:spPr bwMode="auto">
            <a:xfrm>
              <a:off x="5709972" y="2895600"/>
              <a:ext cx="592640" cy="787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8" name="Picture 9"/>
            <p:cNvPicPr>
              <a:picLocks noChangeAspect="1" noChangeArrowheads="1"/>
            </p:cNvPicPr>
            <p:nvPr/>
          </p:nvPicPr>
          <p:blipFill>
            <a:blip r:embed="rId7" cstate="print"/>
            <a:srcRect l="21136" r="20062" b="22954"/>
            <a:stretch>
              <a:fillRect/>
            </a:stretch>
          </p:blipFill>
          <p:spPr bwMode="auto">
            <a:xfrm>
              <a:off x="5702786" y="1524000"/>
              <a:ext cx="599826" cy="812668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78" name="Picture 1" descr="C:\Documents and Settings\chuttenh\My Documents\My Dropbox\hg\share\logos\broad.jpg"/>
            <p:cNvPicPr>
              <a:picLocks noChangeAspect="1" noChangeArrowheads="1"/>
            </p:cNvPicPr>
            <p:nvPr/>
          </p:nvPicPr>
          <p:blipFill>
            <a:blip r:embed="rId8" cstate="print"/>
            <a:srcRect r="76223" b="-9543"/>
            <a:stretch>
              <a:fillRect/>
            </a:stretch>
          </p:blipFill>
          <p:spPr bwMode="auto">
            <a:xfrm>
              <a:off x="5307732" y="2333509"/>
              <a:ext cx="228600" cy="264524"/>
            </a:xfrm>
            <a:prstGeom prst="rect">
              <a:avLst/>
            </a:prstGeom>
            <a:noFill/>
          </p:spPr>
        </p:pic>
        <p:sp>
          <p:nvSpPr>
            <p:cNvPr id="79" name="TextBox 78"/>
            <p:cNvSpPr txBox="1"/>
            <p:nvPr/>
          </p:nvSpPr>
          <p:spPr>
            <a:xfrm>
              <a:off x="5504040" y="2362200"/>
              <a:ext cx="9969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u="sng" dirty="0" smtClean="0">
                  <a:solidFill>
                    <a:srgbClr val="FFFFFF"/>
                  </a:solidFill>
                </a:rPr>
                <a:t>Dirk </a:t>
              </a:r>
              <a:r>
                <a:rPr lang="en-US" sz="1200" u="sng" dirty="0" err="1" smtClean="0">
                  <a:solidFill>
                    <a:srgbClr val="FFFFFF"/>
                  </a:solidFill>
                </a:rPr>
                <a:t>Gevers</a:t>
              </a:r>
              <a:endParaRPr lang="en-US" sz="1200" u="sng" dirty="0" smtClean="0">
                <a:solidFill>
                  <a:srgbClr val="FFFFFF"/>
                </a:solidFill>
              </a:endParaRPr>
            </a:p>
          </p:txBody>
        </p:sp>
      </p:grpSp>
      <p:pic>
        <p:nvPicPr>
          <p:cNvPr id="449537" name="Picture 1" descr="C:\Documents and Settings\chuttenh\My Documents\My Dropbox\hg\share\logos\broad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14332" y="2721880"/>
            <a:ext cx="1121664" cy="28172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</a:ln>
        </p:spPr>
      </p:pic>
      <p:sp>
        <p:nvSpPr>
          <p:cNvPr id="55" name="TextBox 54"/>
          <p:cNvSpPr txBox="1"/>
          <p:nvPr/>
        </p:nvSpPr>
        <p:spPr>
          <a:xfrm>
            <a:off x="6333481" y="3492275"/>
            <a:ext cx="13823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FFFF"/>
                </a:solidFill>
              </a:rPr>
              <a:t>Jane Peterson</a:t>
            </a:r>
          </a:p>
          <a:p>
            <a:r>
              <a:rPr lang="en-US" sz="1200" dirty="0" smtClean="0">
                <a:solidFill>
                  <a:srgbClr val="FFFFFF"/>
                </a:solidFill>
              </a:rPr>
              <a:t>Sarah Highlander</a:t>
            </a:r>
          </a:p>
          <a:p>
            <a:r>
              <a:rPr lang="en-US" sz="1200" dirty="0" smtClean="0">
                <a:solidFill>
                  <a:srgbClr val="FFFFFF"/>
                </a:solidFill>
              </a:rPr>
              <a:t>Barbara </a:t>
            </a:r>
            <a:r>
              <a:rPr lang="en-US" sz="1200" dirty="0" err="1" smtClean="0">
                <a:solidFill>
                  <a:srgbClr val="FFFFFF"/>
                </a:solidFill>
              </a:rPr>
              <a:t>Methe</a:t>
            </a:r>
            <a:endParaRPr lang="en-US" sz="1200" dirty="0" smtClean="0">
              <a:solidFill>
                <a:srgbClr val="FFFFFF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590800" y="1143000"/>
            <a:ext cx="3442649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1600" b="1" dirty="0" smtClean="0">
                <a:solidFill>
                  <a:srgbClr val="C82020"/>
                </a:solidFill>
              </a:rPr>
              <a:t>http://huttenhower.sph.harvard.edu</a:t>
            </a:r>
            <a:endParaRPr lang="en-US" sz="1600" b="1" dirty="0">
              <a:solidFill>
                <a:srgbClr val="C8202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49505" y="3621275"/>
            <a:ext cx="797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George</a:t>
            </a:r>
            <a:br>
              <a:rPr lang="en-US" sz="1200" dirty="0" smtClean="0">
                <a:solidFill>
                  <a:srgbClr val="FFFFFF"/>
                </a:solidFill>
              </a:rPr>
            </a:br>
            <a:r>
              <a:rPr lang="en-US" sz="1200" dirty="0" err="1" smtClean="0">
                <a:solidFill>
                  <a:srgbClr val="FFFFFF"/>
                </a:solidFill>
              </a:rPr>
              <a:t>Weingart</a:t>
            </a:r>
            <a:endParaRPr lang="en-US" sz="1200" dirty="0" smtClean="0">
              <a:solidFill>
                <a:srgbClr val="FFFFFF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2614291" y="2286000"/>
            <a:ext cx="5808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Tim</a:t>
            </a:r>
            <a:br>
              <a:rPr lang="en-US" sz="1200" dirty="0" smtClean="0">
                <a:solidFill>
                  <a:srgbClr val="FFFFFF"/>
                </a:solidFill>
              </a:rPr>
            </a:br>
            <a:r>
              <a:rPr lang="en-US" sz="1200" dirty="0" smtClean="0">
                <a:solidFill>
                  <a:srgbClr val="FFFFFF"/>
                </a:solidFill>
              </a:rPr>
              <a:t>Tickle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1726656" y="2286000"/>
            <a:ext cx="706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 smtClean="0">
                <a:solidFill>
                  <a:srgbClr val="FFFFFF"/>
                </a:solidFill>
              </a:rPr>
              <a:t>Xochitl</a:t>
            </a:r>
            <a:r>
              <a:rPr lang="en-US" sz="1200" dirty="0">
                <a:solidFill>
                  <a:srgbClr val="FFFFFF"/>
                </a:solidFill>
              </a:rPr>
              <a:t/>
            </a:r>
            <a:br>
              <a:rPr lang="en-US" sz="1200" dirty="0">
                <a:solidFill>
                  <a:srgbClr val="FFFFFF"/>
                </a:solidFill>
              </a:rPr>
            </a:br>
            <a:r>
              <a:rPr lang="en-US" sz="1200" dirty="0" smtClean="0">
                <a:solidFill>
                  <a:srgbClr val="FFFFFF"/>
                </a:solidFill>
              </a:rPr>
              <a:t>Morgan</a:t>
            </a:r>
          </a:p>
        </p:txBody>
      </p:sp>
      <p:pic>
        <p:nvPicPr>
          <p:cNvPr id="61" name="Picture 2" descr="C:\Users\eblis\Desktop\TimothyTickl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74" y="1523999"/>
            <a:ext cx="581722" cy="77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aniela Boernigen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23699" y="1524000"/>
            <a:ext cx="581723" cy="777569"/>
          </a:xfrm>
          <a:prstGeom prst="rect">
            <a:avLst/>
          </a:prstGeom>
          <a:noFill/>
        </p:spPr>
      </p:pic>
      <p:sp>
        <p:nvSpPr>
          <p:cNvPr id="60" name="TextBox 59"/>
          <p:cNvSpPr txBox="1"/>
          <p:nvPr/>
        </p:nvSpPr>
        <p:spPr>
          <a:xfrm>
            <a:off x="3286693" y="2286000"/>
            <a:ext cx="8862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Daniela</a:t>
            </a:r>
            <a:br>
              <a:rPr lang="en-US" sz="1200" dirty="0" smtClean="0">
                <a:solidFill>
                  <a:srgbClr val="FFFFFF"/>
                </a:solidFill>
              </a:rPr>
            </a:br>
            <a:r>
              <a:rPr lang="en-US" sz="1200" dirty="0" err="1" smtClean="0">
                <a:solidFill>
                  <a:srgbClr val="FFFFFF"/>
                </a:solidFill>
              </a:rPr>
              <a:t>Boernigen</a:t>
            </a:r>
            <a:endParaRPr lang="en-US" sz="1200" dirty="0" smtClean="0">
              <a:solidFill>
                <a:srgbClr val="FFFFFF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40034" y="3621275"/>
            <a:ext cx="8258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spc="-50" dirty="0" smtClean="0">
                <a:solidFill>
                  <a:srgbClr val="FFFFFF"/>
                </a:solidFill>
              </a:rPr>
              <a:t>Emma</a:t>
            </a:r>
            <a:br>
              <a:rPr lang="en-US" sz="1200" spc="-50" dirty="0" smtClean="0">
                <a:solidFill>
                  <a:srgbClr val="FFFFFF"/>
                </a:solidFill>
              </a:rPr>
            </a:br>
            <a:r>
              <a:rPr lang="en-US" sz="1200" spc="-50" dirty="0" err="1" smtClean="0">
                <a:solidFill>
                  <a:srgbClr val="FFFFFF"/>
                </a:solidFill>
              </a:rPr>
              <a:t>Schwager</a:t>
            </a:r>
            <a:endParaRPr lang="en-US" sz="1200" spc="-50" dirty="0" smtClean="0">
              <a:solidFill>
                <a:srgbClr val="FFFFFF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62164" y="4953000"/>
            <a:ext cx="808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Jim</a:t>
            </a:r>
            <a:br>
              <a:rPr lang="en-US" sz="1200" dirty="0" smtClean="0">
                <a:solidFill>
                  <a:srgbClr val="FFFFFF"/>
                </a:solidFill>
              </a:rPr>
            </a:br>
            <a:r>
              <a:rPr lang="en-US" sz="1200" dirty="0" smtClean="0">
                <a:solidFill>
                  <a:srgbClr val="FFFFFF"/>
                </a:solidFill>
              </a:rPr>
              <a:t>Kaminski</a:t>
            </a:r>
          </a:p>
        </p:txBody>
      </p:sp>
      <p:pic>
        <p:nvPicPr>
          <p:cNvPr id="86" name="Picture 2" descr="Emma Schwager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69941" y="2819400"/>
            <a:ext cx="581723" cy="775631"/>
          </a:xfrm>
          <a:prstGeom prst="rect">
            <a:avLst/>
          </a:prstGeom>
          <a:noFill/>
        </p:spPr>
      </p:pic>
      <p:pic>
        <p:nvPicPr>
          <p:cNvPr id="87" name="Picture 4" descr="Jim Kaminski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66249" y="4191000"/>
            <a:ext cx="581723" cy="775631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99" y="5536398"/>
            <a:ext cx="581723" cy="7756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787860" y="2819400"/>
            <a:ext cx="581723" cy="7756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399" y="4191000"/>
            <a:ext cx="581723" cy="775630"/>
          </a:xfrm>
          <a:prstGeom prst="rect">
            <a:avLst/>
          </a:prstGeom>
        </p:spPr>
      </p:pic>
      <p:sp>
        <p:nvSpPr>
          <p:cNvPr id="98" name="TextBox 97"/>
          <p:cNvSpPr txBox="1"/>
          <p:nvPr/>
        </p:nvSpPr>
        <p:spPr>
          <a:xfrm>
            <a:off x="32154" y="6320135"/>
            <a:ext cx="800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 smtClean="0">
                <a:solidFill>
                  <a:srgbClr val="FFFFFF"/>
                </a:solidFill>
              </a:rPr>
              <a:t>Afrah</a:t>
            </a:r>
            <a:r>
              <a:rPr lang="en-US" sz="1200" dirty="0">
                <a:solidFill>
                  <a:srgbClr val="FFFFFF"/>
                </a:solidFill>
              </a:rPr>
              <a:t/>
            </a:r>
            <a:br>
              <a:rPr lang="en-US" sz="1200" dirty="0">
                <a:solidFill>
                  <a:srgbClr val="FFFFFF"/>
                </a:solidFill>
              </a:rPr>
            </a:br>
            <a:r>
              <a:rPr lang="en-US" sz="1200" dirty="0" err="1" smtClean="0">
                <a:solidFill>
                  <a:srgbClr val="FFFFFF"/>
                </a:solidFill>
              </a:rPr>
              <a:t>Shafquat</a:t>
            </a:r>
            <a:endParaRPr lang="en-US" sz="1200" dirty="0" smtClean="0">
              <a:solidFill>
                <a:srgbClr val="FFFFFF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1713047" y="3621275"/>
            <a:ext cx="7748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spc="-50" dirty="0" smtClean="0">
                <a:solidFill>
                  <a:srgbClr val="FFFFFF"/>
                </a:solidFill>
              </a:rPr>
              <a:t>Eric</a:t>
            </a:r>
            <a:br>
              <a:rPr lang="en-US" sz="1200" spc="-50" dirty="0" smtClean="0">
                <a:solidFill>
                  <a:srgbClr val="FFFFFF"/>
                </a:solidFill>
              </a:rPr>
            </a:br>
            <a:r>
              <a:rPr lang="en-US" sz="1200" spc="-50" dirty="0" err="1" smtClean="0">
                <a:solidFill>
                  <a:srgbClr val="FFFFFF"/>
                </a:solidFill>
              </a:rPr>
              <a:t>Franzosa</a:t>
            </a:r>
            <a:endParaRPr lang="en-US" sz="1200" spc="-50" dirty="0" smtClean="0">
              <a:solidFill>
                <a:srgbClr val="FFFFFF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2631136" y="3621275"/>
            <a:ext cx="535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 smtClean="0">
                <a:solidFill>
                  <a:srgbClr val="FFFFFF"/>
                </a:solidFill>
              </a:rPr>
              <a:t>Boyu</a:t>
            </a:r>
            <a:r>
              <a:rPr lang="en-US" sz="1200" dirty="0">
                <a:solidFill>
                  <a:srgbClr val="FFFFFF"/>
                </a:solidFill>
              </a:rPr>
              <a:t/>
            </a:r>
            <a:br>
              <a:rPr lang="en-US" sz="1200" dirty="0">
                <a:solidFill>
                  <a:srgbClr val="FFFFFF"/>
                </a:solidFill>
              </a:rPr>
            </a:br>
            <a:r>
              <a:rPr lang="en-US" sz="1200" dirty="0" err="1" smtClean="0">
                <a:solidFill>
                  <a:srgbClr val="FFFFFF"/>
                </a:solidFill>
              </a:rPr>
              <a:t>Ren</a:t>
            </a:r>
            <a:endParaRPr lang="en-US" sz="1200" dirty="0" smtClean="0">
              <a:solidFill>
                <a:srgbClr val="FFFFFF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1734600" y="4953000"/>
            <a:ext cx="697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Regina</a:t>
            </a:r>
            <a:br>
              <a:rPr lang="en-US" sz="1200" dirty="0" smtClean="0">
                <a:solidFill>
                  <a:srgbClr val="FFFFFF"/>
                </a:solidFill>
              </a:rPr>
            </a:br>
            <a:r>
              <a:rPr lang="en-US" sz="1200" dirty="0" err="1" smtClean="0">
                <a:solidFill>
                  <a:srgbClr val="FFFFFF"/>
                </a:solidFill>
              </a:rPr>
              <a:t>Joice</a:t>
            </a:r>
            <a:endParaRPr lang="en-US" sz="1200" dirty="0" smtClean="0">
              <a:solidFill>
                <a:srgbClr val="FFFFFF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2559417" y="4953000"/>
            <a:ext cx="695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Koji</a:t>
            </a:r>
            <a:br>
              <a:rPr lang="en-US" sz="1200" dirty="0" smtClean="0">
                <a:solidFill>
                  <a:srgbClr val="FFFFFF"/>
                </a:solidFill>
              </a:rPr>
            </a:br>
            <a:r>
              <a:rPr lang="en-US" sz="1200" dirty="0" smtClean="0">
                <a:solidFill>
                  <a:srgbClr val="FFFFFF"/>
                </a:solidFill>
              </a:rPr>
              <a:t>Yasuda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05600" y="1676400"/>
            <a:ext cx="24516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rgbClr val="FFFFFF"/>
                </a:solidFill>
              </a:rPr>
              <a:t>Bruce </a:t>
            </a:r>
            <a:r>
              <a:rPr lang="en-US" sz="1200" dirty="0" err="1" smtClean="0">
                <a:solidFill>
                  <a:srgbClr val="FFFFFF"/>
                </a:solidFill>
              </a:rPr>
              <a:t>Birren</a:t>
            </a:r>
            <a:endParaRPr lang="en-US" sz="1200" dirty="0" smtClean="0">
              <a:solidFill>
                <a:srgbClr val="FFFFFF"/>
              </a:solidFill>
            </a:endParaRPr>
          </a:p>
          <a:p>
            <a:pPr algn="r"/>
            <a:r>
              <a:rPr lang="en-US" sz="1200" dirty="0" smtClean="0">
                <a:solidFill>
                  <a:srgbClr val="FFFFFF"/>
                </a:solidFill>
              </a:rPr>
              <a:t>Chad Nusbaum</a:t>
            </a:r>
          </a:p>
          <a:p>
            <a:pPr algn="r"/>
            <a:r>
              <a:rPr lang="en-US" sz="1200" dirty="0" smtClean="0">
                <a:solidFill>
                  <a:srgbClr val="FFFFFF"/>
                </a:solidFill>
              </a:rPr>
              <a:t>Clary </a:t>
            </a:r>
            <a:r>
              <a:rPr lang="en-US" sz="1200" dirty="0" err="1" smtClean="0">
                <a:solidFill>
                  <a:srgbClr val="FFFFFF"/>
                </a:solidFill>
              </a:rPr>
              <a:t>Clish</a:t>
            </a:r>
            <a:endParaRPr lang="en-US" sz="1200" dirty="0" smtClean="0">
              <a:solidFill>
                <a:srgbClr val="FFFFFF"/>
              </a:solidFill>
            </a:endParaRPr>
          </a:p>
          <a:p>
            <a:pPr algn="r"/>
            <a:r>
              <a:rPr lang="en-US" sz="1200" dirty="0" smtClean="0">
                <a:solidFill>
                  <a:srgbClr val="FFFFFF"/>
                </a:solidFill>
              </a:rPr>
              <a:t>Joe Petrosino</a:t>
            </a:r>
          </a:p>
          <a:p>
            <a:pPr algn="r"/>
            <a:r>
              <a:rPr lang="en-US" sz="1200" dirty="0" smtClean="0">
                <a:solidFill>
                  <a:srgbClr val="FFFFFF"/>
                </a:solidFill>
              </a:rPr>
              <a:t>Thad </a:t>
            </a:r>
            <a:r>
              <a:rPr lang="en-US" sz="1200" dirty="0" err="1" smtClean="0">
                <a:solidFill>
                  <a:srgbClr val="FFFFFF"/>
                </a:solidFill>
              </a:rPr>
              <a:t>Stappenbeck</a:t>
            </a:r>
            <a:endParaRPr lang="en-US" sz="1200" dirty="0" smtClean="0">
              <a:solidFill>
                <a:srgbClr val="FFFFFF"/>
              </a:solidFill>
            </a:endParaRPr>
          </a:p>
        </p:txBody>
      </p:sp>
      <p:pic>
        <p:nvPicPr>
          <p:cNvPr id="105" name="Picture 9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077200" y="609600"/>
            <a:ext cx="43815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" name="Picture 3" descr="C:\Users\eblis\Dropbox\hg\share\logos\nsf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584504" y="604172"/>
            <a:ext cx="482397" cy="482397"/>
          </a:xfrm>
          <a:prstGeom prst="rect">
            <a:avLst/>
          </a:prstGeom>
          <a:noFill/>
        </p:spPr>
      </p:pic>
      <p:pic>
        <p:nvPicPr>
          <p:cNvPr id="107" name="Picture 8" descr="C:\Users\eblis\Dropbox\hg\share\logos\aro.gif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33400"/>
            <a:ext cx="464453" cy="464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107" descr="sloan_black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32150"/>
            <a:ext cx="431074" cy="457377"/>
          </a:xfrm>
          <a:prstGeom prst="rect">
            <a:avLst/>
          </a:prstGeom>
        </p:spPr>
      </p:pic>
      <p:pic>
        <p:nvPicPr>
          <p:cNvPr id="109" name="Picture 108" descr="jdrf.png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40"/>
          <a:stretch/>
        </p:blipFill>
        <p:spPr>
          <a:xfrm>
            <a:off x="8382000" y="1143000"/>
            <a:ext cx="685800" cy="281864"/>
          </a:xfrm>
          <a:prstGeom prst="rect">
            <a:avLst/>
          </a:prstGeom>
        </p:spPr>
      </p:pic>
      <p:pic>
        <p:nvPicPr>
          <p:cNvPr id="110" name="Picture 109" descr="ccfa.jpg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188" y="76200"/>
            <a:ext cx="382286" cy="438401"/>
          </a:xfrm>
          <a:prstGeom prst="rect">
            <a:avLst/>
          </a:prstGeom>
        </p:spPr>
      </p:pic>
      <p:pic>
        <p:nvPicPr>
          <p:cNvPr id="111" name="Picture 110" descr="danone.gif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902" y="141120"/>
            <a:ext cx="653796" cy="317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604549" y="4191000"/>
            <a:ext cx="581723" cy="77563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605779" y="2819400"/>
            <a:ext cx="581723" cy="775630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22" y="2819400"/>
            <a:ext cx="581723" cy="775630"/>
          </a:xfrm>
          <a:prstGeom prst="rect">
            <a:avLst/>
          </a:prstGeom>
        </p:spPr>
      </p:pic>
      <p:sp>
        <p:nvSpPr>
          <p:cNvPr id="96" name="TextBox 95"/>
          <p:cNvSpPr txBox="1"/>
          <p:nvPr/>
        </p:nvSpPr>
        <p:spPr>
          <a:xfrm>
            <a:off x="3395309" y="3621275"/>
            <a:ext cx="637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Tiffany</a:t>
            </a:r>
            <a:br>
              <a:rPr lang="en-US" sz="1200" dirty="0" smtClean="0">
                <a:solidFill>
                  <a:srgbClr val="FFFFFF"/>
                </a:solidFill>
              </a:rPr>
            </a:br>
            <a:r>
              <a:rPr lang="en-US" sz="1200" dirty="0" smtClean="0">
                <a:solidFill>
                  <a:srgbClr val="FFFFFF"/>
                </a:solidFill>
              </a:rPr>
              <a:t>Hsu</a:t>
            </a:r>
          </a:p>
        </p:txBody>
      </p:sp>
      <p:pic>
        <p:nvPicPr>
          <p:cNvPr id="97" name="Picture 96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699" y="2819400"/>
            <a:ext cx="581373" cy="775630"/>
          </a:xfrm>
          <a:prstGeom prst="rect">
            <a:avLst/>
          </a:prstGeom>
        </p:spPr>
      </p:pic>
      <p:sp>
        <p:nvSpPr>
          <p:cNvPr id="125" name="TextBox 124"/>
          <p:cNvSpPr txBox="1"/>
          <p:nvPr/>
        </p:nvSpPr>
        <p:spPr>
          <a:xfrm>
            <a:off x="3433059" y="4953000"/>
            <a:ext cx="569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Kevin</a:t>
            </a:r>
            <a:br>
              <a:rPr lang="en-US" sz="1200" dirty="0" smtClean="0">
                <a:solidFill>
                  <a:srgbClr val="FFFFFF"/>
                </a:solidFill>
              </a:rPr>
            </a:br>
            <a:r>
              <a:rPr lang="en-US" sz="1200" dirty="0" smtClean="0">
                <a:solidFill>
                  <a:srgbClr val="FFFFFF"/>
                </a:solidFill>
              </a:rPr>
              <a:t>Oh</a:t>
            </a:r>
          </a:p>
        </p:txBody>
      </p:sp>
      <p:pic>
        <p:nvPicPr>
          <p:cNvPr id="126" name="Picture 125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699" y="4191000"/>
            <a:ext cx="581723" cy="775630"/>
          </a:xfrm>
          <a:prstGeom prst="rect">
            <a:avLst/>
          </a:prstGeom>
        </p:spPr>
      </p:pic>
      <p:sp>
        <p:nvSpPr>
          <p:cNvPr id="132" name="Title 1"/>
          <p:cNvSpPr>
            <a:spLocks noGrp="1"/>
          </p:cNvSpPr>
          <p:nvPr>
            <p:ph type="title"/>
          </p:nvPr>
        </p:nvSpPr>
        <p:spPr>
          <a:xfrm>
            <a:off x="1151934" y="-25400"/>
            <a:ext cx="6315666" cy="1143000"/>
          </a:xfrm>
        </p:spPr>
        <p:txBody>
          <a:bodyPr/>
          <a:lstStyle/>
          <a:p>
            <a:r>
              <a:rPr lang="en-US" sz="4000" b="1" dirty="0" smtClean="0"/>
              <a:t>Thanks!</a:t>
            </a:r>
            <a:endParaRPr lang="en-US" sz="4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2608781" y="5536398"/>
            <a:ext cx="578362" cy="7711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788594" y="5536398"/>
            <a:ext cx="579278" cy="7745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969731" y="5536398"/>
            <a:ext cx="577954" cy="770606"/>
          </a:xfrm>
          <a:prstGeom prst="rect">
            <a:avLst/>
          </a:prstGeom>
        </p:spPr>
      </p:pic>
      <p:sp>
        <p:nvSpPr>
          <p:cNvPr id="127" name="TextBox 126"/>
          <p:cNvSpPr txBox="1"/>
          <p:nvPr/>
        </p:nvSpPr>
        <p:spPr>
          <a:xfrm>
            <a:off x="818632" y="6320135"/>
            <a:ext cx="868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Randall</a:t>
            </a:r>
            <a:br>
              <a:rPr lang="en-US" sz="1200" dirty="0" smtClean="0">
                <a:solidFill>
                  <a:srgbClr val="FFFFFF"/>
                </a:solidFill>
              </a:rPr>
            </a:br>
            <a:r>
              <a:rPr lang="en-US" sz="1200" dirty="0" err="1" smtClean="0">
                <a:solidFill>
                  <a:srgbClr val="FFFFFF"/>
                </a:solidFill>
              </a:rPr>
              <a:t>Schwager</a:t>
            </a:r>
            <a:endParaRPr lang="en-US" sz="1200" dirty="0" smtClean="0">
              <a:solidFill>
                <a:srgbClr val="FFFFFF"/>
              </a:solidFill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1636950" y="6320135"/>
            <a:ext cx="8690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 smtClean="0">
                <a:solidFill>
                  <a:srgbClr val="FFFFFF"/>
                </a:solidFill>
              </a:rPr>
              <a:t>Chengwei</a:t>
            </a:r>
            <a:r>
              <a:rPr lang="en-US" sz="1200" dirty="0" smtClean="0">
                <a:solidFill>
                  <a:srgbClr val="FFFFFF"/>
                </a:solidFill>
              </a:rPr>
              <a:t/>
            </a:r>
            <a:br>
              <a:rPr lang="en-US" sz="1200" dirty="0" smtClean="0">
                <a:solidFill>
                  <a:srgbClr val="FFFFFF"/>
                </a:solidFill>
              </a:rPr>
            </a:br>
            <a:r>
              <a:rPr lang="en-US" sz="1200" dirty="0" err="1" smtClean="0">
                <a:solidFill>
                  <a:srgbClr val="FFFFFF"/>
                </a:solidFill>
              </a:rPr>
              <a:t>Luo</a:t>
            </a:r>
            <a:endParaRPr lang="en-US" sz="1200" dirty="0" smtClean="0">
              <a:solidFill>
                <a:srgbClr val="FFFFFF"/>
              </a:solidFill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2596493" y="6320135"/>
            <a:ext cx="586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Keith</a:t>
            </a:r>
            <a:br>
              <a:rPr lang="en-US" sz="1200" dirty="0" smtClean="0">
                <a:solidFill>
                  <a:srgbClr val="FFFFFF"/>
                </a:solidFill>
              </a:rPr>
            </a:br>
            <a:r>
              <a:rPr lang="en-US" sz="1200" dirty="0" smtClean="0">
                <a:solidFill>
                  <a:srgbClr val="FFFFFF"/>
                </a:solidFill>
              </a:rPr>
              <a:t>Bayer</a:t>
            </a:r>
          </a:p>
        </p:txBody>
      </p:sp>
      <p:pic>
        <p:nvPicPr>
          <p:cNvPr id="10" name="Picture 3" descr="C:\Users\CHUTTENH\Desktop\download.jpg"/>
          <p:cNvPicPr>
            <a:picLocks noChangeAspect="1" noChangeArrowheads="1"/>
          </p:cNvPicPr>
          <p:nvPr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7366" b="25761"/>
          <a:stretch/>
        </p:blipFill>
        <p:spPr bwMode="auto">
          <a:xfrm>
            <a:off x="3416283" y="5535638"/>
            <a:ext cx="586388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" name="TextBox 129"/>
          <p:cNvSpPr txBox="1"/>
          <p:nvPr/>
        </p:nvSpPr>
        <p:spPr>
          <a:xfrm>
            <a:off x="3345495" y="6324908"/>
            <a:ext cx="737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Moran</a:t>
            </a:r>
            <a:br>
              <a:rPr lang="en-US" sz="1200" dirty="0" smtClean="0">
                <a:solidFill>
                  <a:srgbClr val="FFFFFF"/>
                </a:solidFill>
              </a:rPr>
            </a:br>
            <a:r>
              <a:rPr lang="en-US" sz="1200" dirty="0" err="1" smtClean="0">
                <a:solidFill>
                  <a:srgbClr val="FFFFFF"/>
                </a:solidFill>
              </a:rPr>
              <a:t>Yassour</a:t>
            </a:r>
            <a:endParaRPr lang="en-US" sz="1200" dirty="0" smtClean="0">
              <a:solidFill>
                <a:srgbClr val="FFFFFF"/>
              </a:solidFill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6333481" y="3260698"/>
            <a:ext cx="23519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 smtClean="0">
                <a:solidFill>
                  <a:srgbClr val="FFFFFF"/>
                </a:solidFill>
              </a:rPr>
              <a:t>Human Microbiome Project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7706718" y="3492275"/>
            <a:ext cx="14505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solidFill>
                  <a:srgbClr val="FFFFFF"/>
                </a:solidFill>
              </a:rPr>
              <a:t>Karen Nelson</a:t>
            </a:r>
          </a:p>
          <a:p>
            <a:pPr algn="r"/>
            <a:r>
              <a:rPr lang="en-US" sz="1200" dirty="0" smtClean="0">
                <a:solidFill>
                  <a:srgbClr val="FFFFFF"/>
                </a:solidFill>
              </a:rPr>
              <a:t>George Weinstock</a:t>
            </a:r>
          </a:p>
          <a:p>
            <a:pPr algn="r"/>
            <a:r>
              <a:rPr lang="en-US" sz="1200" dirty="0" smtClean="0">
                <a:solidFill>
                  <a:srgbClr val="FFFFFF"/>
                </a:solidFill>
              </a:rPr>
              <a:t>Owen White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2"/>
          <a:srcRect t="4292"/>
          <a:stretch/>
        </p:blipFill>
        <p:spPr>
          <a:xfrm>
            <a:off x="4261899" y="5535083"/>
            <a:ext cx="597958" cy="763057"/>
          </a:xfrm>
          <a:prstGeom prst="rect">
            <a:avLst/>
          </a:prstGeom>
        </p:spPr>
      </p:pic>
      <p:sp>
        <p:nvSpPr>
          <p:cNvPr id="120" name="TextBox 119"/>
          <p:cNvSpPr txBox="1"/>
          <p:nvPr/>
        </p:nvSpPr>
        <p:spPr>
          <a:xfrm>
            <a:off x="4133461" y="6324600"/>
            <a:ext cx="890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Alexandra</a:t>
            </a:r>
            <a:br>
              <a:rPr lang="en-US" sz="1200" dirty="0" smtClean="0">
                <a:solidFill>
                  <a:srgbClr val="FFFFFF"/>
                </a:solidFill>
              </a:rPr>
            </a:br>
            <a:r>
              <a:rPr lang="en-US" sz="1200" dirty="0" err="1" smtClean="0">
                <a:solidFill>
                  <a:srgbClr val="FFFFFF"/>
                </a:solidFill>
              </a:rPr>
              <a:t>Sirota</a:t>
            </a:r>
            <a:endParaRPr lang="en-US" sz="1200" dirty="0" smtClean="0">
              <a:solidFill>
                <a:srgbClr val="FFFFFF"/>
              </a:solidFill>
            </a:endParaRPr>
          </a:p>
        </p:txBody>
      </p:sp>
      <p:pic>
        <p:nvPicPr>
          <p:cNvPr id="134" name="Picture 133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795112" y="1523999"/>
            <a:ext cx="569258" cy="7590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4261899" y="4191000"/>
            <a:ext cx="628650" cy="838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4261899" y="2819400"/>
            <a:ext cx="595662" cy="804333"/>
          </a:xfrm>
          <a:prstGeom prst="rect">
            <a:avLst/>
          </a:prstGeom>
        </p:spPr>
      </p:pic>
      <p:sp>
        <p:nvSpPr>
          <p:cNvPr id="118" name="TextBox 117"/>
          <p:cNvSpPr txBox="1"/>
          <p:nvPr/>
        </p:nvSpPr>
        <p:spPr>
          <a:xfrm>
            <a:off x="4218099" y="4953000"/>
            <a:ext cx="6935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 smtClean="0">
                <a:solidFill>
                  <a:srgbClr val="FFFFFF"/>
                </a:solidFill>
              </a:rPr>
              <a:t>Galeb</a:t>
            </a:r>
            <a:r>
              <a:rPr lang="en-US" sz="1200" dirty="0" smtClean="0">
                <a:solidFill>
                  <a:srgbClr val="FFFFFF"/>
                </a:solidFill>
              </a:rPr>
              <a:t/>
            </a:r>
            <a:br>
              <a:rPr lang="en-US" sz="1200" dirty="0" smtClean="0">
                <a:solidFill>
                  <a:srgbClr val="FFFFFF"/>
                </a:solidFill>
              </a:rPr>
            </a:br>
            <a:r>
              <a:rPr lang="en-US" sz="1200" dirty="0" smtClean="0">
                <a:solidFill>
                  <a:srgbClr val="FFFFFF"/>
                </a:solidFill>
              </a:rPr>
              <a:t>Abu-Ali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4087346" y="3636202"/>
            <a:ext cx="937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Ali</a:t>
            </a:r>
            <a:br>
              <a:rPr lang="en-US" sz="1200" dirty="0" smtClean="0">
                <a:solidFill>
                  <a:srgbClr val="FFFFFF"/>
                </a:solidFill>
              </a:rPr>
            </a:br>
            <a:r>
              <a:rPr lang="en-US" sz="1200" dirty="0" err="1" smtClean="0">
                <a:solidFill>
                  <a:srgbClr val="FFFFFF"/>
                </a:solidFill>
              </a:rPr>
              <a:t>Rahnavard</a:t>
            </a:r>
            <a:endParaRPr lang="en-US" sz="1200" dirty="0" smtClean="0">
              <a:solidFill>
                <a:srgbClr val="FFFFFF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400800" y="5565102"/>
            <a:ext cx="1067039" cy="1246428"/>
            <a:chOff x="5685264" y="5565102"/>
            <a:chExt cx="1067039" cy="1246428"/>
          </a:xfrm>
        </p:grpSpPr>
        <p:sp>
          <p:nvSpPr>
            <p:cNvPr id="89" name="TextBox 88"/>
            <p:cNvSpPr txBox="1"/>
            <p:nvPr/>
          </p:nvSpPr>
          <p:spPr>
            <a:xfrm>
              <a:off x="5908878" y="6349865"/>
              <a:ext cx="8434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u="sng" dirty="0" smtClean="0">
                  <a:solidFill>
                    <a:srgbClr val="FFFFFF"/>
                  </a:solidFill>
                </a:rPr>
                <a:t>Katherine</a:t>
              </a:r>
              <a:br>
                <a:rPr lang="en-US" sz="1200" u="sng" dirty="0" smtClean="0">
                  <a:solidFill>
                    <a:srgbClr val="FFFFFF"/>
                  </a:solidFill>
                </a:rPr>
              </a:br>
              <a:r>
                <a:rPr lang="en-US" sz="1200" u="sng" dirty="0" smtClean="0">
                  <a:solidFill>
                    <a:srgbClr val="FFFFFF"/>
                  </a:solidFill>
                </a:rPr>
                <a:t>Lemon</a:t>
              </a:r>
              <a:endParaRPr lang="en-US" sz="1200" dirty="0" smtClean="0">
                <a:solidFill>
                  <a:srgbClr val="FFFFFF"/>
                </a:solidFill>
              </a:endParaRPr>
            </a:p>
          </p:txBody>
        </p:sp>
        <p:pic>
          <p:nvPicPr>
            <p:cNvPr id="116" name="Picture 5" descr="C:\Documents and Settings\eblis\My Documents\My Dropbox\working\gatech_11-08-09\forsyth.png"/>
            <p:cNvPicPr>
              <a:picLocks noChangeAspect="1" noChangeArrowheads="1"/>
            </p:cNvPicPr>
            <p:nvPr/>
          </p:nvPicPr>
          <p:blipFill>
            <a:blip r:embed="rId36" cstate="print"/>
            <a:srcRect/>
            <a:stretch>
              <a:fillRect/>
            </a:stretch>
          </p:blipFill>
          <p:spPr bwMode="auto">
            <a:xfrm>
              <a:off x="5685264" y="6334273"/>
              <a:ext cx="239889" cy="239889"/>
            </a:xfrm>
            <a:prstGeom prst="rect">
              <a:avLst/>
            </a:prstGeom>
            <a:noFill/>
          </p:spPr>
        </p:pic>
        <p:pic>
          <p:nvPicPr>
            <p:cNvPr id="117" name="Picture 8" descr="http://www.aaas.org/sites/default/files/migrate/uploads/0711abelson_microbiome_lemon.jpg"/>
            <p:cNvPicPr>
              <a:picLocks noChangeAspect="1" noChangeArrowheads="1"/>
            </p:cNvPicPr>
            <p:nvPr/>
          </p:nvPicPr>
          <p:blipFill rotWithShape="1"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029376" y="5565102"/>
              <a:ext cx="594360" cy="7726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 18"/>
          <p:cNvGrpSpPr/>
          <p:nvPr/>
        </p:nvGrpSpPr>
        <p:grpSpPr>
          <a:xfrm>
            <a:off x="7462924" y="5565102"/>
            <a:ext cx="1715606" cy="1246428"/>
            <a:chOff x="7208024" y="5565102"/>
            <a:chExt cx="1715606" cy="1246428"/>
          </a:xfrm>
        </p:grpSpPr>
        <p:sp>
          <p:nvSpPr>
            <p:cNvPr id="114" name="TextBox 113"/>
            <p:cNvSpPr txBox="1"/>
            <p:nvPr/>
          </p:nvSpPr>
          <p:spPr>
            <a:xfrm>
              <a:off x="7374571" y="6349865"/>
              <a:ext cx="15490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u="sng" dirty="0" smtClean="0">
                  <a:solidFill>
                    <a:srgbClr val="FFFFFF"/>
                  </a:solidFill>
                </a:rPr>
                <a:t>Brendan </a:t>
              </a:r>
              <a:r>
                <a:rPr lang="en-US" sz="1200" u="sng" dirty="0" err="1" smtClean="0">
                  <a:solidFill>
                    <a:srgbClr val="FFFFFF"/>
                  </a:solidFill>
                </a:rPr>
                <a:t>Bohannan</a:t>
              </a:r>
              <a:endParaRPr lang="en-US" sz="1200" u="sng" dirty="0" smtClean="0">
                <a:solidFill>
                  <a:srgbClr val="FFFFFF"/>
                </a:solidFill>
              </a:endParaRPr>
            </a:p>
            <a:p>
              <a:pPr algn="ctr"/>
              <a:r>
                <a:rPr lang="en-US" sz="1200" dirty="0" smtClean="0">
                  <a:solidFill>
                    <a:srgbClr val="FFFFFF"/>
                  </a:solidFill>
                </a:rPr>
                <a:t>James Meadow</a:t>
              </a:r>
            </a:p>
          </p:txBody>
        </p:sp>
        <p:pic>
          <p:nvPicPr>
            <p:cNvPr id="115" name="Picture 6" descr="http://blogs.uoregon.edu/chelseakari/files/2013/10/Oregon-logo1.jpg"/>
            <p:cNvPicPr>
              <a:picLocks noChangeAspect="1" noChangeArrowheads="1"/>
            </p:cNvPicPr>
            <p:nvPr/>
          </p:nvPicPr>
          <p:blipFill rotWithShape="1"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750"/>
            <a:stretch/>
          </p:blipFill>
          <p:spPr bwMode="auto">
            <a:xfrm>
              <a:off x="7208024" y="6380743"/>
              <a:ext cx="186812" cy="152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9" name="Picture 4" descr="C:\Users\CHUTTENH\Desktop\Brendan-Bohanna_5.jpg"/>
            <p:cNvPicPr>
              <a:picLocks noChangeAspect="1" noChangeArrowheads="1"/>
            </p:cNvPicPr>
            <p:nvPr/>
          </p:nvPicPr>
          <p:blipFill rotWithShape="1"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15" r="16881" b="23176"/>
            <a:stretch/>
          </p:blipFill>
          <p:spPr bwMode="auto">
            <a:xfrm>
              <a:off x="7831613" y="5565102"/>
              <a:ext cx="594360" cy="8052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7" name="TextBox 156"/>
          <p:cNvSpPr txBox="1"/>
          <p:nvPr/>
        </p:nvSpPr>
        <p:spPr>
          <a:xfrm>
            <a:off x="5335616" y="6324600"/>
            <a:ext cx="9588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u="sng" dirty="0" smtClean="0">
                <a:solidFill>
                  <a:srgbClr val="FFFFFF"/>
                </a:solidFill>
              </a:rPr>
              <a:t>Andy Chan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5501889" y="4191000"/>
            <a:ext cx="603108" cy="775424"/>
          </a:xfrm>
          <a:prstGeom prst="rect">
            <a:avLst/>
          </a:prstGeom>
        </p:spPr>
      </p:pic>
      <p:sp>
        <p:nvSpPr>
          <p:cNvPr id="147" name="TextBox 146"/>
          <p:cNvSpPr txBox="1"/>
          <p:nvPr/>
        </p:nvSpPr>
        <p:spPr>
          <a:xfrm>
            <a:off x="5233208" y="5029200"/>
            <a:ext cx="11121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u="sng" dirty="0" smtClean="0">
                <a:solidFill>
                  <a:srgbClr val="FFFFFF"/>
                </a:solidFill>
              </a:rPr>
              <a:t>Wendy Garrett</a:t>
            </a:r>
            <a:endParaRPr lang="en-US" sz="1100" u="sng" dirty="0">
              <a:solidFill>
                <a:srgbClr val="FFFFFF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1"/>
          <a:srcRect l="16453" r="17600" b="15063"/>
          <a:stretch/>
        </p:blipFill>
        <p:spPr>
          <a:xfrm>
            <a:off x="5520090" y="5529087"/>
            <a:ext cx="557583" cy="77135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2"/>
          <a:srcRect r="80659"/>
          <a:stretch/>
        </p:blipFill>
        <p:spPr>
          <a:xfrm>
            <a:off x="5105400" y="5682850"/>
            <a:ext cx="280516" cy="26122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5105400" y="5298137"/>
            <a:ext cx="264439" cy="308513"/>
          </a:xfrm>
          <a:prstGeom prst="rect">
            <a:avLst/>
          </a:prstGeom>
        </p:spPr>
      </p:pic>
      <p:sp>
        <p:nvSpPr>
          <p:cNvPr id="113" name="TextBox 112"/>
          <p:cNvSpPr txBox="1"/>
          <p:nvPr/>
        </p:nvSpPr>
        <p:spPr>
          <a:xfrm>
            <a:off x="4235968" y="2286000"/>
            <a:ext cx="663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Lauren</a:t>
            </a:r>
            <a:br>
              <a:rPr lang="en-US" sz="1200" dirty="0" smtClean="0">
                <a:solidFill>
                  <a:srgbClr val="FFFFFF"/>
                </a:solidFill>
              </a:rPr>
            </a:br>
            <a:r>
              <a:rPr lang="en-US" sz="1200" dirty="0" smtClean="0">
                <a:solidFill>
                  <a:srgbClr val="FFFFFF"/>
                </a:solidFill>
              </a:rPr>
              <a:t>McIver</a:t>
            </a:r>
          </a:p>
        </p:txBody>
      </p:sp>
      <p:pic>
        <p:nvPicPr>
          <p:cNvPr id="122" name="Picture 121"/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4267200" y="1523999"/>
            <a:ext cx="580688" cy="774251"/>
          </a:xfrm>
          <a:prstGeom prst="rect">
            <a:avLst/>
          </a:prstGeom>
        </p:spPr>
      </p:pic>
      <p:sp>
        <p:nvSpPr>
          <p:cNvPr id="131" name="TextBox 130"/>
          <p:cNvSpPr txBox="1"/>
          <p:nvPr/>
        </p:nvSpPr>
        <p:spPr>
          <a:xfrm>
            <a:off x="-59444" y="4953000"/>
            <a:ext cx="992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spc="-80" dirty="0" err="1" smtClean="0">
                <a:solidFill>
                  <a:srgbClr val="FFFFFF"/>
                </a:solidFill>
              </a:rPr>
              <a:t>Ayshwarya</a:t>
            </a:r>
            <a:r>
              <a:rPr lang="en-US" sz="1200" spc="-80" dirty="0" smtClean="0">
                <a:solidFill>
                  <a:srgbClr val="FFFFFF"/>
                </a:solidFill>
              </a:rPr>
              <a:t/>
            </a:r>
            <a:br>
              <a:rPr lang="en-US" sz="1200" spc="-80" dirty="0" smtClean="0">
                <a:solidFill>
                  <a:srgbClr val="FFFFFF"/>
                </a:solidFill>
              </a:rPr>
            </a:br>
            <a:r>
              <a:rPr lang="en-US" sz="1200" spc="-80" dirty="0" smtClean="0">
                <a:solidFill>
                  <a:srgbClr val="FFFFFF"/>
                </a:solidFill>
              </a:rPr>
              <a:t>Subramanian</a:t>
            </a:r>
          </a:p>
        </p:txBody>
      </p:sp>
      <p:pic>
        <p:nvPicPr>
          <p:cNvPr id="133" name="Picture 132"/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150495" y="4191000"/>
            <a:ext cx="582103" cy="776136"/>
          </a:xfrm>
          <a:prstGeom prst="rect">
            <a:avLst/>
          </a:prstGeom>
        </p:spPr>
      </p:pic>
      <p:sp>
        <p:nvSpPr>
          <p:cNvPr id="137" name="TextBox 136"/>
          <p:cNvSpPr txBox="1"/>
          <p:nvPr/>
        </p:nvSpPr>
        <p:spPr>
          <a:xfrm>
            <a:off x="7758048" y="5007188"/>
            <a:ext cx="1262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u="sng" dirty="0" err="1" smtClean="0">
                <a:solidFill>
                  <a:srgbClr val="FFFFFF"/>
                </a:solidFill>
              </a:rPr>
              <a:t>Gautam</a:t>
            </a:r>
            <a:r>
              <a:rPr lang="en-US" sz="1200" u="sng" dirty="0" smtClean="0">
                <a:solidFill>
                  <a:srgbClr val="FFFFFF"/>
                </a:solidFill>
              </a:rPr>
              <a:t> </a:t>
            </a:r>
            <a:r>
              <a:rPr lang="en-US" sz="1200" u="sng" dirty="0" err="1" smtClean="0">
                <a:solidFill>
                  <a:srgbClr val="FFFFFF"/>
                </a:solidFill>
              </a:rPr>
              <a:t>Dantas</a:t>
            </a:r>
            <a:endParaRPr lang="en-US" sz="1200" dirty="0" smtClean="0">
              <a:solidFill>
                <a:srgbClr val="FFFFFF"/>
              </a:solidFill>
            </a:endParaRPr>
          </a:p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Molly Gibson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6515192" y="5019130"/>
            <a:ext cx="10629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u="sng" dirty="0" smtClean="0">
                <a:solidFill>
                  <a:srgbClr val="FFFFFF"/>
                </a:solidFill>
              </a:rPr>
              <a:t>Nicola </a:t>
            </a:r>
            <a:r>
              <a:rPr lang="en-US" sz="1100" u="sng" dirty="0" err="1" smtClean="0">
                <a:solidFill>
                  <a:srgbClr val="FFFFFF"/>
                </a:solidFill>
              </a:rPr>
              <a:t>Segata</a:t>
            </a:r>
            <a:endParaRPr lang="en-US" sz="1100" u="sng" dirty="0">
              <a:solidFill>
                <a:srgbClr val="FFFFFF"/>
              </a:solidFill>
            </a:endParaRPr>
          </a:p>
        </p:txBody>
      </p:sp>
      <p:pic>
        <p:nvPicPr>
          <p:cNvPr id="144" name="Picture 2" descr="C:\Users\eblis\Documents\My Dropbox\working\berkeley_08-06-10\people_files\nicola-segata.jpg"/>
          <p:cNvPicPr>
            <a:picLocks noChangeAspect="1" noChangeArrowheads="1"/>
          </p:cNvPicPr>
          <p:nvPr/>
        </p:nvPicPr>
        <p:blipFill>
          <a:blip r:embed="rId46" cstate="print"/>
          <a:srcRect/>
          <a:stretch>
            <a:fillRect/>
          </a:stretch>
        </p:blipFill>
        <p:spPr bwMode="auto">
          <a:xfrm>
            <a:off x="6742800" y="4191000"/>
            <a:ext cx="611851" cy="805827"/>
          </a:xfrm>
          <a:prstGeom prst="rect">
            <a:avLst/>
          </a:prstGeom>
          <a:noFill/>
        </p:spPr>
      </p:pic>
      <p:pic>
        <p:nvPicPr>
          <p:cNvPr id="145" name="Picture 144"/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6400800" y="4854548"/>
            <a:ext cx="187509" cy="187352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48" name="Picture 147"/>
          <p:cNvPicPr>
            <a:picLocks noChangeAspect="1"/>
          </p:cNvPicPr>
          <p:nvPr/>
        </p:nvPicPr>
        <p:blipFill rotWithShape="1">
          <a:blip r:embed="rId48"/>
          <a:srcRect l="39679" r="33615" b="66823"/>
          <a:stretch/>
        </p:blipFill>
        <p:spPr>
          <a:xfrm>
            <a:off x="7616436" y="4849586"/>
            <a:ext cx="184539" cy="199974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 rotWithShape="1">
          <a:blip r:embed="rId49"/>
          <a:srcRect l="15631" r="15351" b="8581"/>
          <a:stretch/>
        </p:blipFill>
        <p:spPr>
          <a:xfrm>
            <a:off x="8077201" y="4191000"/>
            <a:ext cx="602607" cy="798208"/>
          </a:xfrm>
          <a:prstGeom prst="rect">
            <a:avLst/>
          </a:prstGeom>
        </p:spPr>
      </p:pic>
      <p:sp>
        <p:nvSpPr>
          <p:cNvPr id="121" name="Rounded Rectangle 120"/>
          <p:cNvSpPr/>
          <p:nvPr/>
        </p:nvSpPr>
        <p:spPr bwMode="auto">
          <a:xfrm>
            <a:off x="1676400" y="2790840"/>
            <a:ext cx="838200" cy="1295400"/>
          </a:xfrm>
          <a:prstGeom prst="roundRect">
            <a:avLst/>
          </a:prstGeom>
          <a:noFill/>
          <a:ln w="635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36" name="Rounded Rectangle 135"/>
          <p:cNvSpPr/>
          <p:nvPr/>
        </p:nvSpPr>
        <p:spPr bwMode="auto">
          <a:xfrm>
            <a:off x="4145776" y="4131540"/>
            <a:ext cx="838200" cy="1295400"/>
          </a:xfrm>
          <a:prstGeom prst="roundRect">
            <a:avLst/>
          </a:prstGeom>
          <a:noFill/>
          <a:ln w="635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28842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9144000" cy="1447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8522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itle 1"/>
          <p:cNvSpPr txBox="1">
            <a:spLocks/>
          </p:cNvSpPr>
          <p:nvPr/>
        </p:nvSpPr>
        <p:spPr bwMode="auto">
          <a:xfrm>
            <a:off x="914400" y="762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lnSpc>
                <a:spcPts val="3200"/>
              </a:lnSpc>
            </a:pPr>
            <a:r>
              <a:rPr lang="en-US" sz="3200" b="1" kern="0" dirty="0" smtClean="0">
                <a:solidFill>
                  <a:srgbClr val="F8DCDC"/>
                </a:solidFill>
                <a:latin typeface="Calibri" pitchFamily="34" charset="0"/>
                <a:ea typeface="ＭＳ Ｐゴシック"/>
              </a:rPr>
              <a:t>The two big questions…</a:t>
            </a:r>
          </a:p>
        </p:txBody>
      </p:sp>
      <p:sp>
        <p:nvSpPr>
          <p:cNvPr id="48" name="Title 1"/>
          <p:cNvSpPr txBox="1">
            <a:spLocks/>
          </p:cNvSpPr>
          <p:nvPr/>
        </p:nvSpPr>
        <p:spPr bwMode="auto">
          <a:xfrm>
            <a:off x="457200" y="1752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>
              <a:lnSpc>
                <a:spcPts val="3200"/>
              </a:lnSpc>
            </a:pPr>
            <a:r>
              <a:rPr lang="en-US" sz="4800" b="1" kern="0" dirty="0" smtClean="0">
                <a:solidFill>
                  <a:srgbClr val="FFFFFF"/>
                </a:solidFill>
                <a:latin typeface="Calibri" pitchFamily="34" charset="0"/>
                <a:ea typeface="ＭＳ Ｐゴシック"/>
              </a:rPr>
              <a:t>Who is there?</a:t>
            </a:r>
          </a:p>
        </p:txBody>
      </p:sp>
      <p:sp>
        <p:nvSpPr>
          <p:cNvPr id="49" name="Title 1"/>
          <p:cNvSpPr txBox="1">
            <a:spLocks/>
          </p:cNvSpPr>
          <p:nvPr/>
        </p:nvSpPr>
        <p:spPr bwMode="auto">
          <a:xfrm>
            <a:off x="457200" y="22860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>
              <a:lnSpc>
                <a:spcPts val="3200"/>
              </a:lnSpc>
            </a:pPr>
            <a:r>
              <a:rPr lang="en-US" sz="3600" kern="0" dirty="0" smtClean="0">
                <a:solidFill>
                  <a:srgbClr val="FFFFFF"/>
                </a:solidFill>
                <a:latin typeface="Calibri" pitchFamily="34" charset="0"/>
                <a:ea typeface="ＭＳ Ｐゴシック"/>
              </a:rPr>
              <a:t>(taxonomic profiling)</a:t>
            </a:r>
          </a:p>
        </p:txBody>
      </p:sp>
      <p:sp>
        <p:nvSpPr>
          <p:cNvPr id="52" name="Title 1"/>
          <p:cNvSpPr txBox="1">
            <a:spLocks/>
          </p:cNvSpPr>
          <p:nvPr/>
        </p:nvSpPr>
        <p:spPr bwMode="auto">
          <a:xfrm>
            <a:off x="457200" y="38100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>
              <a:lnSpc>
                <a:spcPts val="3200"/>
              </a:lnSpc>
            </a:pPr>
            <a:r>
              <a:rPr lang="en-US" sz="4800" b="1" kern="0" dirty="0" smtClean="0">
                <a:solidFill>
                  <a:srgbClr val="FFFFFF"/>
                </a:solidFill>
                <a:latin typeface="Calibri" pitchFamily="34" charset="0"/>
                <a:ea typeface="ＭＳ Ｐゴシック"/>
              </a:rPr>
              <a:t>What are they doing?</a:t>
            </a:r>
          </a:p>
        </p:txBody>
      </p:sp>
      <p:sp>
        <p:nvSpPr>
          <p:cNvPr id="53" name="Title 1"/>
          <p:cNvSpPr txBox="1">
            <a:spLocks/>
          </p:cNvSpPr>
          <p:nvPr/>
        </p:nvSpPr>
        <p:spPr bwMode="auto">
          <a:xfrm>
            <a:off x="457200" y="43434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>
              <a:lnSpc>
                <a:spcPts val="3200"/>
              </a:lnSpc>
            </a:pPr>
            <a:r>
              <a:rPr lang="en-US" sz="3600" kern="0" dirty="0" smtClean="0">
                <a:solidFill>
                  <a:srgbClr val="FFFFFF"/>
                </a:solidFill>
                <a:latin typeface="Calibri" pitchFamily="34" charset="0"/>
                <a:ea typeface="ＭＳ Ｐゴシック"/>
              </a:rPr>
              <a:t>(functional profiling)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1046813" y="1143000"/>
            <a:ext cx="7030387" cy="2542318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70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 notes reminder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Slides with </a:t>
            </a:r>
            <a:r>
              <a:rPr lang="en-US" dirty="0" smtClean="0">
                <a:solidFill>
                  <a:srgbClr val="46A04A"/>
                </a:solidFill>
              </a:rPr>
              <a:t>green titles or text </a:t>
            </a:r>
            <a:r>
              <a:rPr lang="en-US" dirty="0" smtClean="0"/>
              <a:t>include instructions not needed today, but useful for your own analyses</a:t>
            </a:r>
          </a:p>
          <a:p>
            <a:r>
              <a:rPr lang="en-US" dirty="0" smtClean="0"/>
              <a:t>Keep an eye out for </a:t>
            </a:r>
            <a:r>
              <a:rPr lang="en-US" dirty="0" smtClean="0">
                <a:solidFill>
                  <a:srgbClr val="C82020"/>
                </a:solidFill>
              </a:rPr>
              <a:t>red warnings</a:t>
            </a:r>
            <a:r>
              <a:rPr lang="en-US" dirty="0" smtClean="0"/>
              <a:t> of particular importance</a:t>
            </a:r>
          </a:p>
          <a:p>
            <a:r>
              <a:rPr lang="en-US" dirty="0" smtClean="0"/>
              <a:t>Command lines and program/file names appear in a </a:t>
            </a:r>
            <a:r>
              <a:rPr lang="en-US" b="1" dirty="0" err="1" smtClean="0">
                <a:latin typeface="Courier New"/>
                <a:cs typeface="Courier New"/>
              </a:rPr>
              <a:t>monospaced</a:t>
            </a:r>
            <a:r>
              <a:rPr lang="en-US" b="1" dirty="0" smtClean="0">
                <a:latin typeface="Courier New"/>
                <a:cs typeface="Courier New"/>
              </a:rPr>
              <a:t> font</a:t>
            </a:r>
            <a:r>
              <a:rPr lang="en-US" dirty="0" smtClean="0"/>
              <a:t>.</a:t>
            </a:r>
          </a:p>
          <a:p>
            <a:r>
              <a:rPr lang="en-US" dirty="0" smtClean="0"/>
              <a:t>Commands you should specifically copy/paste are in </a:t>
            </a:r>
            <a:r>
              <a:rPr lang="en-US" b="1" dirty="0" err="1" smtClean="0">
                <a:solidFill>
                  <a:srgbClr val="3366FF"/>
                </a:solidFill>
                <a:latin typeface="Courier New"/>
                <a:cs typeface="Courier New"/>
              </a:rPr>
              <a:t>monospaced</a:t>
            </a:r>
            <a:r>
              <a:rPr lang="en-US" b="1" dirty="0" smtClean="0">
                <a:solidFill>
                  <a:srgbClr val="3366FF"/>
                </a:solidFill>
                <a:latin typeface="Courier New"/>
                <a:cs typeface="Courier New"/>
              </a:rPr>
              <a:t> bold blue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C242F-20BE-4F6C-ABA6-9DCC8641EF6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322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6196"/>
          <a:stretch/>
        </p:blipFill>
        <p:spPr>
          <a:xfrm>
            <a:off x="190500" y="2277424"/>
            <a:ext cx="8763000" cy="51901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What they’re doing: HUMAnN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As a broad functional profiler, you </a:t>
            </a:r>
            <a:r>
              <a:rPr lang="en-US" sz="2400" i="1" dirty="0" smtClean="0"/>
              <a:t>could</a:t>
            </a:r>
            <a:r>
              <a:rPr lang="en-US" sz="2400" dirty="0" smtClean="0"/>
              <a:t> download HUMAnN at: </a:t>
            </a:r>
            <a:r>
              <a:rPr lang="en-US" sz="2400" dirty="0" smtClean="0">
                <a:hlinkClick r:id="rId3"/>
              </a:rPr>
              <a:t>http://huttenhower.sph.harvard.edu/humann</a:t>
            </a:r>
            <a:endParaRPr lang="en-US" sz="2400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C242F-20BE-4F6C-ABA6-9DCC8641EF6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9" name="Oval 8"/>
          <p:cNvSpPr/>
          <p:nvPr/>
        </p:nvSpPr>
        <p:spPr bwMode="auto">
          <a:xfrm>
            <a:off x="4005612" y="4022105"/>
            <a:ext cx="1143000" cy="457200"/>
          </a:xfrm>
          <a:prstGeom prst="ellipse">
            <a:avLst/>
          </a:prstGeom>
          <a:noFill/>
          <a:ln w="635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89476" y="3360003"/>
            <a:ext cx="10685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Click here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4" name="Straight Connector 13"/>
          <p:cNvCxnSpPr>
            <a:stCxn id="13" idx="1"/>
            <a:endCxn id="9" idx="7"/>
          </p:cNvCxnSpPr>
          <p:nvPr/>
        </p:nvCxnSpPr>
        <p:spPr bwMode="auto">
          <a:xfrm flipH="1">
            <a:off x="4981224" y="3775502"/>
            <a:ext cx="808252" cy="313558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715256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they’re doing: HUMAnN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5029200"/>
          </a:xfrm>
        </p:spPr>
        <p:txBody>
          <a:bodyPr/>
          <a:lstStyle/>
          <a:p>
            <a:r>
              <a:rPr lang="en-US" sz="2800" dirty="0" smtClean="0"/>
              <a:t>...but instead we’ve already downloaded it</a:t>
            </a:r>
          </a:p>
          <a:p>
            <a:r>
              <a:rPr lang="en-US" sz="2800" dirty="0" smtClean="0"/>
              <a:t>Expand HUMAnN (no install!)</a:t>
            </a:r>
          </a:p>
          <a:p>
            <a:pPr marL="457200" lvl="1" indent="0">
              <a:buNone/>
            </a:pPr>
            <a:endParaRPr lang="en-US" sz="1600" b="1" dirty="0" smtClean="0">
              <a:latin typeface="Courier New"/>
              <a:cs typeface="Courier New"/>
            </a:endParaRPr>
          </a:p>
          <a:p>
            <a:pPr marL="457200" lvl="1" indent="0">
              <a:buNone/>
            </a:pPr>
            <a:r>
              <a:rPr lang="en-US" sz="1400" b="1" dirty="0" smtClean="0">
                <a:solidFill>
                  <a:srgbClr val="3366FF"/>
                </a:solidFill>
                <a:latin typeface="Courier New"/>
                <a:cs typeface="Courier New"/>
              </a:rPr>
              <a:t>Cd ~/</a:t>
            </a:r>
            <a:r>
              <a:rPr lang="en-US" sz="1400" b="1" dirty="0" err="1" smtClean="0">
                <a:solidFill>
                  <a:srgbClr val="3366FF"/>
                </a:solidFill>
                <a:latin typeface="Courier New"/>
                <a:cs typeface="Courier New"/>
              </a:rPr>
              <a:t>workshop_data</a:t>
            </a:r>
            <a:r>
              <a:rPr lang="en-US" sz="1400" b="1" dirty="0" smtClean="0">
                <a:solidFill>
                  <a:srgbClr val="3366FF"/>
                </a:solidFill>
                <a:latin typeface="Courier New"/>
                <a:cs typeface="Courier New"/>
              </a:rPr>
              <a:t>/</a:t>
            </a:r>
            <a:r>
              <a:rPr lang="en-US" sz="1400" b="1" dirty="0" err="1" smtClean="0">
                <a:solidFill>
                  <a:srgbClr val="3366FF"/>
                </a:solidFill>
                <a:latin typeface="Courier New"/>
                <a:cs typeface="Courier New"/>
              </a:rPr>
              <a:t>metagenomics</a:t>
            </a:r>
            <a:endParaRPr lang="en-US" sz="1400" b="1" dirty="0" smtClean="0">
              <a:solidFill>
                <a:srgbClr val="3366FF"/>
              </a:solidFill>
              <a:latin typeface="Courier New"/>
              <a:cs typeface="Courier New"/>
            </a:endParaRPr>
          </a:p>
          <a:p>
            <a:pPr marL="457200" lvl="1" indent="0">
              <a:buNone/>
            </a:pPr>
            <a:r>
              <a:rPr lang="en-US" sz="1400" b="1" dirty="0" smtClean="0">
                <a:solidFill>
                  <a:srgbClr val="3366FF"/>
                </a:solidFill>
                <a:latin typeface="Courier New"/>
                <a:cs typeface="Courier New"/>
              </a:rPr>
              <a:t>tar -</a:t>
            </a:r>
            <a:r>
              <a:rPr lang="en-US" sz="1400" b="1" dirty="0" err="1" smtClean="0">
                <a:solidFill>
                  <a:srgbClr val="3366FF"/>
                </a:solidFill>
                <a:latin typeface="Courier New"/>
                <a:cs typeface="Courier New"/>
              </a:rPr>
              <a:t>xzf</a:t>
            </a:r>
            <a:r>
              <a:rPr lang="en-US" sz="1400" b="1" dirty="0" smtClean="0">
                <a:solidFill>
                  <a:srgbClr val="3366FF"/>
                </a:solidFill>
                <a:latin typeface="Courier New"/>
                <a:cs typeface="Courier New"/>
              </a:rPr>
              <a:t> </a:t>
            </a:r>
            <a:r>
              <a:rPr lang="en-US" sz="1400" b="1" dirty="0">
                <a:solidFill>
                  <a:srgbClr val="3366FF"/>
                </a:solidFill>
                <a:latin typeface="Courier New"/>
                <a:cs typeface="Courier New"/>
              </a:rPr>
              <a:t>~/</a:t>
            </a:r>
            <a:r>
              <a:rPr lang="en-US" sz="1400" b="1" dirty="0" err="1">
                <a:solidFill>
                  <a:srgbClr val="3366FF"/>
                </a:solidFill>
                <a:latin typeface="Courier New"/>
                <a:cs typeface="Courier New"/>
              </a:rPr>
              <a:t>workshop_data</a:t>
            </a:r>
            <a:r>
              <a:rPr lang="en-US" sz="1400" b="1" dirty="0">
                <a:solidFill>
                  <a:srgbClr val="3366FF"/>
                </a:solidFill>
                <a:latin typeface="Courier New"/>
                <a:cs typeface="Courier New"/>
              </a:rPr>
              <a:t>/</a:t>
            </a:r>
            <a:r>
              <a:rPr lang="en-US" sz="1400" b="1" dirty="0" err="1">
                <a:solidFill>
                  <a:srgbClr val="3366FF"/>
                </a:solidFill>
                <a:latin typeface="Courier New"/>
                <a:cs typeface="Courier New"/>
              </a:rPr>
              <a:t>metagenomics</a:t>
            </a:r>
            <a:r>
              <a:rPr lang="en-US" sz="1400" b="1" dirty="0">
                <a:solidFill>
                  <a:srgbClr val="3366FF"/>
                </a:solidFill>
                <a:latin typeface="Courier New"/>
                <a:cs typeface="Courier New"/>
              </a:rPr>
              <a:t>/</a:t>
            </a:r>
            <a:r>
              <a:rPr lang="en-US" sz="1400" b="1" dirty="0" err="1">
                <a:solidFill>
                  <a:srgbClr val="3366FF"/>
                </a:solidFill>
                <a:latin typeface="Courier New"/>
                <a:cs typeface="Courier New"/>
              </a:rPr>
              <a:t>biobakery</a:t>
            </a:r>
            <a:r>
              <a:rPr lang="en-US" sz="1400" b="1" dirty="0">
                <a:solidFill>
                  <a:srgbClr val="3366FF"/>
                </a:solidFill>
                <a:latin typeface="Courier New"/>
                <a:cs typeface="Courier New"/>
              </a:rPr>
              <a:t>/software/humann-v0.99.tar.gz</a:t>
            </a:r>
            <a:endParaRPr lang="en-US" sz="1400" b="1" dirty="0" smtClean="0">
              <a:solidFill>
                <a:srgbClr val="3366FF"/>
              </a:solidFill>
              <a:latin typeface="Courier New"/>
              <a:cs typeface="Courier New"/>
            </a:endParaRPr>
          </a:p>
          <a:p>
            <a:endParaRPr lang="nl-NL" sz="1400" dirty="0">
              <a:cs typeface="Courier New"/>
            </a:endParaRPr>
          </a:p>
          <a:p>
            <a:r>
              <a:rPr lang="nl-NL" sz="2800" dirty="0">
                <a:cs typeface="Courier New"/>
              </a:rPr>
              <a:t>Set up a link </a:t>
            </a:r>
            <a:r>
              <a:rPr lang="nl-NL" sz="2800" dirty="0" err="1">
                <a:cs typeface="Courier New"/>
              </a:rPr>
              <a:t>to</a:t>
            </a:r>
            <a:r>
              <a:rPr lang="nl-NL" sz="2800" dirty="0">
                <a:cs typeface="Courier New"/>
              </a:rPr>
              <a:t> the KEGG </a:t>
            </a:r>
            <a:r>
              <a:rPr lang="nl-NL" sz="2800" dirty="0" err="1">
                <a:cs typeface="Courier New"/>
              </a:rPr>
              <a:t>reference</a:t>
            </a:r>
            <a:r>
              <a:rPr lang="nl-NL" sz="2800" dirty="0">
                <a:cs typeface="Courier New"/>
              </a:rPr>
              <a:t> DB:</a:t>
            </a:r>
          </a:p>
          <a:p>
            <a:pPr marL="457200" lvl="1" indent="0">
              <a:buNone/>
            </a:pPr>
            <a:endParaRPr lang="nl-NL" sz="1800" b="1" dirty="0" smtClean="0">
              <a:latin typeface="Courier New"/>
              <a:cs typeface="Courier New"/>
            </a:endParaRPr>
          </a:p>
          <a:p>
            <a:pPr marL="457200" lvl="1" indent="0">
              <a:buNone/>
            </a:pPr>
            <a:r>
              <a:rPr lang="nl-NL" sz="1600" b="1" dirty="0" smtClean="0">
                <a:solidFill>
                  <a:srgbClr val="3366FF"/>
                </a:solidFill>
                <a:latin typeface="Courier New"/>
                <a:cs typeface="Courier New"/>
              </a:rPr>
              <a:t>ln -s </a:t>
            </a:r>
            <a:r>
              <a:rPr lang="nl-NL" sz="1600" b="1" dirty="0">
                <a:solidFill>
                  <a:srgbClr val="3366FF"/>
                </a:solidFill>
                <a:latin typeface="Courier New"/>
                <a:cs typeface="Courier New"/>
              </a:rPr>
              <a:t>~/workshop_data/metagenomics/biobakery/data/kegg.reduced.udb</a:t>
            </a:r>
          </a:p>
          <a:p>
            <a:endParaRPr lang="nl-NL" sz="1400" dirty="0">
              <a:cs typeface="Courier New"/>
            </a:endParaRPr>
          </a:p>
          <a:p>
            <a:r>
              <a:rPr lang="nl-NL" sz="2800" dirty="0" err="1" smtClean="0">
                <a:cs typeface="Courier New"/>
              </a:rPr>
              <a:t>And</a:t>
            </a:r>
            <a:r>
              <a:rPr lang="nl-NL" sz="2800" dirty="0" smtClean="0">
                <a:cs typeface="Courier New"/>
              </a:rPr>
              <a:t> </a:t>
            </a:r>
            <a:r>
              <a:rPr lang="nl-NL" sz="2800" dirty="0" err="1" smtClean="0">
                <a:cs typeface="Courier New"/>
              </a:rPr>
              <a:t>although</a:t>
            </a:r>
            <a:r>
              <a:rPr lang="nl-NL" sz="2800" dirty="0" smtClean="0">
                <a:cs typeface="Courier New"/>
              </a:rPr>
              <a:t> </a:t>
            </a:r>
            <a:r>
              <a:rPr lang="nl-NL" sz="2800" dirty="0" err="1" smtClean="0">
                <a:cs typeface="Courier New"/>
              </a:rPr>
              <a:t>you</a:t>
            </a:r>
            <a:r>
              <a:rPr lang="nl-NL" sz="2800" dirty="0" smtClean="0">
                <a:cs typeface="Courier New"/>
              </a:rPr>
              <a:t> </a:t>
            </a:r>
            <a:r>
              <a:rPr lang="nl-NL" sz="2800" dirty="0" err="1" smtClean="0">
                <a:cs typeface="Courier New"/>
              </a:rPr>
              <a:t>would</a:t>
            </a:r>
            <a:r>
              <a:rPr lang="nl-NL" sz="2800" dirty="0" smtClean="0">
                <a:cs typeface="Courier New"/>
              </a:rPr>
              <a:t> </a:t>
            </a:r>
            <a:r>
              <a:rPr lang="nl-NL" sz="2800" dirty="0" err="1" smtClean="0">
                <a:cs typeface="Courier New"/>
              </a:rPr>
              <a:t>normally</a:t>
            </a:r>
            <a:r>
              <a:rPr lang="nl-NL" sz="2800" dirty="0" smtClean="0">
                <a:cs typeface="Courier New"/>
              </a:rPr>
              <a:t> download USEARCH </a:t>
            </a:r>
            <a:r>
              <a:rPr lang="nl-NL" sz="2800" dirty="0" err="1" smtClean="0">
                <a:cs typeface="Courier New"/>
              </a:rPr>
              <a:t>from</a:t>
            </a:r>
            <a:r>
              <a:rPr lang="nl-NL" sz="2800" dirty="0" smtClean="0">
                <a:cs typeface="Courier New"/>
              </a:rPr>
              <a:t> </a:t>
            </a:r>
            <a:r>
              <a:rPr lang="nl-NL" sz="2800" dirty="0" err="1" smtClean="0">
                <a:cs typeface="Courier New"/>
              </a:rPr>
              <a:t>here</a:t>
            </a:r>
            <a:r>
              <a:rPr lang="nl-NL" sz="2800" dirty="0" smtClean="0">
                <a:cs typeface="Courier New"/>
              </a:rPr>
              <a:t>:</a:t>
            </a:r>
          </a:p>
          <a:p>
            <a:pPr lvl="1"/>
            <a:r>
              <a:rPr lang="nl-NL" sz="2400" dirty="0">
                <a:cs typeface="Courier New"/>
                <a:hlinkClick r:id="rId2"/>
              </a:rPr>
              <a:t>http://www.drive5.com/usearch/</a:t>
            </a:r>
            <a:r>
              <a:rPr lang="nl-NL" sz="2400" dirty="0" smtClean="0">
                <a:cs typeface="Courier New"/>
                <a:hlinkClick r:id="rId2"/>
              </a:rPr>
              <a:t>download.html</a:t>
            </a:r>
            <a:endParaRPr lang="nl-NL" sz="2400" dirty="0" smtClean="0">
              <a:cs typeface="Courier New"/>
            </a:endParaRPr>
          </a:p>
          <a:p>
            <a:pPr marL="457200" lvl="1" indent="0">
              <a:buNone/>
            </a:pPr>
            <a:r>
              <a:rPr lang="nl-NL" sz="2400" dirty="0" err="1" smtClean="0">
                <a:solidFill>
                  <a:srgbClr val="46A04A"/>
                </a:solidFill>
                <a:cs typeface="Courier New"/>
              </a:rPr>
              <a:t>We’re</a:t>
            </a:r>
            <a:r>
              <a:rPr lang="nl-NL" sz="2400" dirty="0" smtClean="0">
                <a:solidFill>
                  <a:srgbClr val="46A04A"/>
                </a:solidFill>
                <a:cs typeface="Courier New"/>
              </a:rPr>
              <a:t> </a:t>
            </a:r>
            <a:r>
              <a:rPr lang="nl-NL" sz="2400" dirty="0" err="1" smtClean="0">
                <a:solidFill>
                  <a:srgbClr val="46A04A"/>
                </a:solidFill>
                <a:cs typeface="Courier New"/>
              </a:rPr>
              <a:t>going</a:t>
            </a:r>
            <a:r>
              <a:rPr lang="nl-NL" sz="2400" dirty="0" smtClean="0">
                <a:solidFill>
                  <a:srgbClr val="46A04A"/>
                </a:solidFill>
                <a:cs typeface="Courier New"/>
              </a:rPr>
              <a:t> </a:t>
            </a:r>
            <a:r>
              <a:rPr lang="nl-NL" sz="2400" dirty="0" err="1" smtClean="0">
                <a:solidFill>
                  <a:srgbClr val="46A04A"/>
                </a:solidFill>
                <a:cs typeface="Courier New"/>
              </a:rPr>
              <a:t>to</a:t>
            </a:r>
            <a:r>
              <a:rPr lang="nl-NL" sz="2400" dirty="0" smtClean="0">
                <a:solidFill>
                  <a:srgbClr val="46A04A"/>
                </a:solidFill>
                <a:cs typeface="Courier New"/>
              </a:rPr>
              <a:t> </a:t>
            </a:r>
            <a:r>
              <a:rPr lang="nl-NL" sz="2400" dirty="0" err="1" smtClean="0">
                <a:solidFill>
                  <a:srgbClr val="46A04A"/>
                </a:solidFill>
                <a:cs typeface="Courier New"/>
              </a:rPr>
              <a:t>use</a:t>
            </a:r>
            <a:r>
              <a:rPr lang="nl-NL" sz="2400" dirty="0" smtClean="0">
                <a:solidFill>
                  <a:srgbClr val="46A04A"/>
                </a:solidFill>
                <a:cs typeface="Courier New"/>
              </a:rPr>
              <a:t> </a:t>
            </a:r>
            <a:r>
              <a:rPr lang="nl-NL" sz="2400" dirty="0" err="1" smtClean="0">
                <a:solidFill>
                  <a:srgbClr val="46A04A"/>
                </a:solidFill>
                <a:cs typeface="Courier New"/>
              </a:rPr>
              <a:t>it</a:t>
            </a:r>
            <a:r>
              <a:rPr lang="nl-NL" sz="2400" dirty="0" smtClean="0">
                <a:solidFill>
                  <a:srgbClr val="46A04A"/>
                </a:solidFill>
                <a:cs typeface="Courier New"/>
              </a:rPr>
              <a:t> </a:t>
            </a:r>
            <a:r>
              <a:rPr lang="nl-NL" sz="2400" dirty="0" err="1" smtClean="0">
                <a:solidFill>
                  <a:srgbClr val="46A04A"/>
                </a:solidFill>
                <a:cs typeface="Courier New"/>
              </a:rPr>
              <a:t>preinstalled</a:t>
            </a:r>
            <a:r>
              <a:rPr lang="nl-NL" sz="2400" dirty="0" smtClean="0">
                <a:solidFill>
                  <a:srgbClr val="46A04A"/>
                </a:solidFill>
                <a:cs typeface="Courier New"/>
              </a:rPr>
              <a:t> </a:t>
            </a:r>
            <a:r>
              <a:rPr lang="nl-NL" sz="2400" dirty="0" err="1" smtClean="0">
                <a:solidFill>
                  <a:srgbClr val="46A04A"/>
                </a:solidFill>
                <a:cs typeface="Courier New"/>
              </a:rPr>
              <a:t>instead</a:t>
            </a:r>
            <a:endParaRPr lang="en-US" sz="2000" b="1" dirty="0" smtClean="0">
              <a:solidFill>
                <a:srgbClr val="46A04A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2000" b="1" dirty="0">
              <a:latin typeface="Courier New"/>
              <a:cs typeface="Courier Ne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C242F-20BE-4F6C-ABA6-9DCC8641EF6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2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6A04A"/>
                </a:solidFill>
              </a:rPr>
              <a:t>What they’re doing: HUMAnN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we weren’t all running this, you’d need to:</a:t>
            </a:r>
          </a:p>
          <a:p>
            <a:pPr lvl="1"/>
            <a:r>
              <a:rPr lang="en-US" dirty="0" smtClean="0"/>
              <a:t>Get KEGG – used to be free, now it’s not!</a:t>
            </a:r>
          </a:p>
          <a:p>
            <a:pPr lvl="2"/>
            <a:r>
              <a:rPr lang="en-US" dirty="0" smtClean="0"/>
              <a:t>Fortunately, we have a HUMAnN-compatible distributable version; contact me...</a:t>
            </a:r>
          </a:p>
          <a:p>
            <a:pPr lvl="1"/>
            <a:r>
              <a:rPr lang="en-US" dirty="0" smtClean="0"/>
              <a:t>Index it for USEARCH:</a:t>
            </a:r>
          </a:p>
          <a:p>
            <a:pPr marL="457200" lvl="1" indent="0">
              <a:buNone/>
            </a:pPr>
            <a:endParaRPr lang="en-US" sz="1200" b="1" dirty="0" smtClean="0">
              <a:latin typeface="Courier New"/>
              <a:cs typeface="Courier New"/>
            </a:endParaRPr>
          </a:p>
          <a:p>
            <a:pPr marL="457200" lvl="1" indent="0">
              <a:buNone/>
            </a:pPr>
            <a:r>
              <a:rPr lang="en-US" sz="2000" b="1" dirty="0" err="1">
                <a:latin typeface="Courier New"/>
                <a:cs typeface="Courier New"/>
              </a:rPr>
              <a:t>usearch</a:t>
            </a:r>
            <a:r>
              <a:rPr lang="en-US" sz="2000" b="1" dirty="0">
                <a:latin typeface="Courier New"/>
                <a:cs typeface="Courier New"/>
              </a:rPr>
              <a:t> -</a:t>
            </a:r>
            <a:r>
              <a:rPr lang="en-US" sz="2000" b="1" dirty="0" err="1">
                <a:latin typeface="Courier New"/>
                <a:cs typeface="Courier New"/>
              </a:rPr>
              <a:t>makeudb_usearch</a:t>
            </a:r>
            <a:r>
              <a:rPr lang="en-US" sz="2000" b="1" dirty="0">
                <a:latin typeface="Courier New"/>
                <a:cs typeface="Courier New"/>
              </a:rPr>
              <a:t> </a:t>
            </a:r>
            <a:r>
              <a:rPr lang="en-US" sz="2000" b="1" dirty="0" err="1" smtClean="0">
                <a:latin typeface="Courier New"/>
                <a:cs typeface="Courier New"/>
              </a:rPr>
              <a:t>kegg.reduced.fasta</a:t>
            </a:r>
            <a:r>
              <a:rPr lang="en-US" sz="2000" b="1" dirty="0" smtClean="0">
                <a:latin typeface="Courier New"/>
                <a:cs typeface="Courier New"/>
              </a:rPr>
              <a:t> </a:t>
            </a:r>
            <a:br>
              <a:rPr lang="en-US" sz="2000" b="1" dirty="0" smtClean="0">
                <a:latin typeface="Courier New"/>
                <a:cs typeface="Courier New"/>
              </a:rPr>
            </a:br>
            <a:r>
              <a:rPr lang="en-US" sz="2000" b="1" dirty="0" smtClean="0">
                <a:latin typeface="Courier New"/>
                <a:cs typeface="Courier New"/>
              </a:rPr>
              <a:t>	-</a:t>
            </a:r>
            <a:r>
              <a:rPr lang="en-US" sz="2000" b="1" dirty="0">
                <a:latin typeface="Courier New"/>
                <a:cs typeface="Courier New"/>
              </a:rPr>
              <a:t>output </a:t>
            </a:r>
            <a:r>
              <a:rPr lang="en-US" sz="2000" b="1" dirty="0" err="1">
                <a:latin typeface="Courier New"/>
                <a:cs typeface="Courier New"/>
              </a:rPr>
              <a:t>kegg.reduced.udb</a:t>
            </a:r>
            <a:endParaRPr lang="nl-NL" sz="1200" dirty="0">
              <a:cs typeface="Courier New"/>
            </a:endParaRPr>
          </a:p>
          <a:p>
            <a:r>
              <a:rPr lang="nl-NL" sz="3000" dirty="0" err="1" smtClean="0">
                <a:cs typeface="Courier New"/>
              </a:rPr>
              <a:t>This</a:t>
            </a:r>
            <a:r>
              <a:rPr lang="nl-NL" sz="3000" dirty="0" smtClean="0">
                <a:cs typeface="Courier New"/>
              </a:rPr>
              <a:t> takes a minute or </a:t>
            </a:r>
            <a:r>
              <a:rPr lang="nl-NL" sz="3000" dirty="0" err="1" smtClean="0">
                <a:cs typeface="Courier New"/>
              </a:rPr>
              <a:t>two</a:t>
            </a:r>
            <a:r>
              <a:rPr lang="nl-NL" sz="3000" dirty="0" smtClean="0">
                <a:cs typeface="Courier New"/>
              </a:rPr>
              <a:t>, </a:t>
            </a:r>
            <a:r>
              <a:rPr lang="nl-NL" sz="3000" dirty="0" err="1" smtClean="0">
                <a:cs typeface="Courier New"/>
              </a:rPr>
              <a:t>so</a:t>
            </a:r>
            <a:r>
              <a:rPr lang="nl-NL" sz="3000" dirty="0" smtClean="0">
                <a:cs typeface="Courier New"/>
              </a:rPr>
              <a:t> </a:t>
            </a:r>
            <a:r>
              <a:rPr lang="nl-NL" sz="3000" dirty="0" err="1" smtClean="0">
                <a:cs typeface="Courier New"/>
              </a:rPr>
              <a:t>we’ve</a:t>
            </a:r>
            <a:r>
              <a:rPr lang="nl-NL" sz="3000" dirty="0" smtClean="0">
                <a:cs typeface="Courier New"/>
              </a:rPr>
              <a:t> </a:t>
            </a:r>
            <a:r>
              <a:rPr lang="nl-NL" sz="3000" dirty="0" err="1" smtClean="0">
                <a:cs typeface="Courier New"/>
              </a:rPr>
              <a:t>precomputed</a:t>
            </a:r>
            <a:r>
              <a:rPr lang="nl-NL" sz="3000" dirty="0" smtClean="0">
                <a:cs typeface="Courier New"/>
              </a:rPr>
              <a:t> </a:t>
            </a:r>
            <a:r>
              <a:rPr lang="nl-NL" sz="3000" dirty="0" err="1" smtClean="0">
                <a:cs typeface="Courier New"/>
              </a:rPr>
              <a:t>it</a:t>
            </a:r>
            <a:r>
              <a:rPr lang="nl-NL" sz="3000" dirty="0" smtClean="0">
                <a:cs typeface="Courier New"/>
              </a:rPr>
              <a:t>; </a:t>
            </a:r>
            <a:r>
              <a:rPr lang="nl-NL" sz="3000" dirty="0" err="1" smtClean="0">
                <a:cs typeface="Courier New"/>
              </a:rPr>
              <a:t>thus</a:t>
            </a:r>
            <a:r>
              <a:rPr lang="nl-NL" sz="3000" dirty="0" smtClean="0">
                <a:cs typeface="Courier New"/>
              </a:rPr>
              <a:t>, </a:t>
            </a:r>
            <a:r>
              <a:rPr lang="nl-NL" sz="3000" dirty="0" err="1" smtClean="0">
                <a:cs typeface="Courier New"/>
              </a:rPr>
              <a:t>forge</a:t>
            </a:r>
            <a:r>
              <a:rPr lang="nl-NL" sz="3000" dirty="0" smtClean="0">
                <a:cs typeface="Courier New"/>
              </a:rPr>
              <a:t> </a:t>
            </a:r>
            <a:r>
              <a:rPr lang="nl-NL" sz="3000" dirty="0" err="1" smtClean="0">
                <a:cs typeface="Courier New"/>
              </a:rPr>
              <a:t>ahead</a:t>
            </a:r>
            <a:r>
              <a:rPr lang="nl-NL" sz="3000" dirty="0" smtClean="0">
                <a:cs typeface="Courier New"/>
              </a:rPr>
              <a:t>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C242F-20BE-4F6C-ABA6-9DCC8641EF6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393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they’re doing: HUMAnN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Did you notice that we didn’t QC our data at all?</a:t>
            </a:r>
          </a:p>
          <a:p>
            <a:pPr lvl="1"/>
            <a:r>
              <a:rPr lang="en-US" sz="2400" dirty="0" smtClean="0"/>
              <a:t>MetaPhlAn is very robust to junk sequence</a:t>
            </a:r>
          </a:p>
          <a:p>
            <a:pPr lvl="1"/>
            <a:r>
              <a:rPr lang="en-US" sz="2400" dirty="0" smtClean="0"/>
              <a:t>HUMAnN is pretty robust, but not quite as much</a:t>
            </a:r>
          </a:p>
          <a:p>
            <a:endParaRPr lang="en-US" sz="2800" dirty="0" smtClean="0"/>
          </a:p>
          <a:p>
            <a:r>
              <a:rPr lang="en-US" sz="2800" dirty="0" smtClean="0"/>
              <a:t>We’ve already run a standard metagenomic QC:</a:t>
            </a:r>
            <a:endParaRPr lang="en-US" sz="2400" dirty="0" smtClean="0"/>
          </a:p>
          <a:p>
            <a:pPr lvl="1"/>
            <a:r>
              <a:rPr lang="en-US" sz="2400" dirty="0" smtClean="0"/>
              <a:t>Quality trim by removing bad bases (typically Q ~15)</a:t>
            </a:r>
          </a:p>
          <a:p>
            <a:pPr lvl="1"/>
            <a:r>
              <a:rPr lang="en-US" sz="2400" dirty="0" smtClean="0"/>
              <a:t>Length filter to remove short sequences (typically &lt;75%)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C242F-20BE-4F6C-ABA6-9DCC8641EF6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137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6A04A"/>
                </a:solidFill>
              </a:rPr>
              <a:t>What they’re doing: HUMAnN</a:t>
            </a:r>
            <a:endParaRPr lang="en-US" dirty="0">
              <a:solidFill>
                <a:srgbClr val="46A04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Must start from FASTQ files to do this</a:t>
            </a:r>
            <a:endParaRPr lang="en-US" sz="1800" dirty="0"/>
          </a:p>
          <a:p>
            <a:r>
              <a:rPr lang="en-US" sz="1800" dirty="0" smtClean="0"/>
              <a:t>Quality trim by removing bad bases:</a:t>
            </a:r>
          </a:p>
          <a:p>
            <a:pPr marL="457200" lvl="1" indent="0">
              <a:buNone/>
            </a:pPr>
            <a:endParaRPr lang="en-US" sz="700" b="1" dirty="0" smtClean="0">
              <a:latin typeface="Courier New"/>
              <a:cs typeface="Courier New"/>
            </a:endParaRPr>
          </a:p>
          <a:p>
            <a:pPr marL="457200" lvl="1" indent="0">
              <a:buNone/>
            </a:pPr>
            <a:r>
              <a:rPr lang="en-US" sz="1600" b="1" dirty="0" smtClean="0">
                <a:latin typeface="Arial"/>
                <a:cs typeface="Arial"/>
              </a:rPr>
              <a:t>FASTX:	</a:t>
            </a:r>
            <a:r>
              <a:rPr lang="en-US" sz="1600" b="1" dirty="0" err="1" smtClean="0">
                <a:latin typeface="Courier New"/>
                <a:cs typeface="Courier New"/>
              </a:rPr>
              <a:t>fastx_trimmer</a:t>
            </a:r>
            <a:endParaRPr lang="en-US" sz="1600" b="1" dirty="0" smtClean="0">
              <a:latin typeface="Courier New"/>
              <a:cs typeface="Courier New"/>
            </a:endParaRPr>
          </a:p>
          <a:p>
            <a:pPr marL="457200" lvl="1" indent="0">
              <a:buNone/>
            </a:pPr>
            <a:r>
              <a:rPr lang="en-US" sz="1600" b="1" dirty="0" err="1" smtClean="0">
                <a:latin typeface="Arial"/>
                <a:cs typeface="Arial"/>
              </a:rPr>
              <a:t>ea-utils</a:t>
            </a:r>
            <a:r>
              <a:rPr lang="en-US" sz="1600" b="1" dirty="0" smtClean="0">
                <a:latin typeface="Arial"/>
                <a:cs typeface="Arial"/>
              </a:rPr>
              <a:t>: 	</a:t>
            </a:r>
            <a:r>
              <a:rPr lang="en-US" sz="1600" b="1" dirty="0" err="1" smtClean="0">
                <a:latin typeface="Courier New"/>
                <a:cs typeface="Courier New"/>
              </a:rPr>
              <a:t>fastq-mcf</a:t>
            </a:r>
            <a:endParaRPr lang="en-US" sz="1600" b="1" dirty="0" smtClean="0">
              <a:latin typeface="Courier New"/>
              <a:cs typeface="Courier New"/>
            </a:endParaRPr>
          </a:p>
          <a:p>
            <a:pPr marL="457200" lvl="1" indent="0">
              <a:buNone/>
            </a:pPr>
            <a:endParaRPr lang="en-US" sz="1100" b="1" dirty="0" smtClean="0">
              <a:latin typeface="Courier New"/>
              <a:cs typeface="Courier New"/>
            </a:endParaRPr>
          </a:p>
          <a:p>
            <a:r>
              <a:rPr lang="en-US" sz="1800" dirty="0" smtClean="0"/>
              <a:t>Length filter by removing short sequences:</a:t>
            </a:r>
          </a:p>
          <a:p>
            <a:pPr lvl="1"/>
            <a:r>
              <a:rPr lang="en-US" sz="1400" dirty="0" smtClean="0"/>
              <a:t>75% of original length is standard (thus 75nt from 100nt reads)</a:t>
            </a:r>
          </a:p>
          <a:p>
            <a:pPr marL="457200" lvl="1" indent="0">
              <a:buNone/>
            </a:pPr>
            <a:endParaRPr lang="en-US" sz="700" dirty="0" smtClean="0">
              <a:latin typeface="Courier New"/>
              <a:cs typeface="Courier New"/>
            </a:endParaRPr>
          </a:p>
          <a:p>
            <a:pPr marL="457200" lvl="1" indent="0">
              <a:buNone/>
            </a:pPr>
            <a:r>
              <a:rPr lang="en-US" sz="1600" b="1" dirty="0" smtClean="0">
                <a:latin typeface="Arial"/>
                <a:cs typeface="Arial"/>
              </a:rPr>
              <a:t>FASTX:	</a:t>
            </a:r>
            <a:r>
              <a:rPr lang="en-US" sz="1600" b="1" dirty="0" err="1" smtClean="0">
                <a:latin typeface="Courier New"/>
                <a:cs typeface="Courier New"/>
              </a:rPr>
              <a:t>fastx_quality_filter</a:t>
            </a:r>
            <a:endParaRPr lang="en-US" sz="1600" b="1" dirty="0">
              <a:latin typeface="Courier New"/>
              <a:cs typeface="Courier New"/>
            </a:endParaRPr>
          </a:p>
          <a:p>
            <a:pPr marL="457200" lvl="1" indent="0">
              <a:buNone/>
            </a:pPr>
            <a:r>
              <a:rPr lang="en-US" sz="1600" b="1" dirty="0" smtClean="0">
                <a:latin typeface="Arial"/>
                <a:cs typeface="Arial"/>
              </a:rPr>
              <a:t>USEARCH:	</a:t>
            </a:r>
            <a:r>
              <a:rPr lang="en-US" sz="1600" b="1" dirty="0" err="1" smtClean="0">
                <a:latin typeface="Courier New"/>
                <a:cs typeface="Courier New"/>
              </a:rPr>
              <a:t>fastq_filter</a:t>
            </a:r>
            <a:endParaRPr lang="en-US" sz="1600" b="1" dirty="0" smtClean="0">
              <a:latin typeface="Courier New"/>
              <a:cs typeface="Courier New"/>
            </a:endParaRPr>
          </a:p>
          <a:p>
            <a:pPr marL="457200" lvl="1" indent="0">
              <a:buNone/>
            </a:pPr>
            <a:endParaRPr lang="en-US" sz="700" b="1" dirty="0" smtClean="0">
              <a:latin typeface="Courier New"/>
              <a:cs typeface="Courier New"/>
            </a:endParaRPr>
          </a:p>
          <a:p>
            <a:r>
              <a:rPr lang="en-US" sz="1800" dirty="0" smtClean="0"/>
              <a:t>Now convert your FASTQ to a FASTA:</a:t>
            </a:r>
          </a:p>
          <a:p>
            <a:pPr marL="457200" lvl="1" indent="0">
              <a:buNone/>
            </a:pPr>
            <a:endParaRPr lang="en-US" sz="700" b="1" dirty="0" smtClean="0">
              <a:cs typeface="Arial"/>
            </a:endParaRPr>
          </a:p>
          <a:p>
            <a:pPr marL="457200" lvl="1" indent="0">
              <a:buNone/>
            </a:pPr>
            <a:r>
              <a:rPr lang="en-US" sz="1600" b="1" dirty="0" smtClean="0">
                <a:cs typeface="Arial"/>
              </a:rPr>
              <a:t>FASTX</a:t>
            </a:r>
            <a:r>
              <a:rPr lang="en-US" sz="1600" b="1" dirty="0">
                <a:cs typeface="Arial"/>
              </a:rPr>
              <a:t>:	</a:t>
            </a:r>
            <a:r>
              <a:rPr lang="en-US" sz="1600" b="1" dirty="0" err="1" smtClean="0">
                <a:latin typeface="Courier New"/>
                <a:cs typeface="Courier New"/>
              </a:rPr>
              <a:t>fastq_to_fasta</a:t>
            </a:r>
            <a:endParaRPr lang="en-US" sz="1600" b="1" dirty="0" smtClean="0">
              <a:latin typeface="Courier New"/>
              <a:cs typeface="Courier New"/>
            </a:endParaRPr>
          </a:p>
          <a:p>
            <a:pPr marL="457200" lvl="1" indent="0">
              <a:buNone/>
            </a:pPr>
            <a:r>
              <a:rPr lang="en-US" sz="1600" b="1" dirty="0">
                <a:cs typeface="Arial"/>
              </a:rPr>
              <a:t>USEARCH:	</a:t>
            </a:r>
            <a:r>
              <a:rPr lang="en-US" sz="1600" b="1" dirty="0" err="1" smtClean="0">
                <a:latin typeface="Courier New"/>
                <a:cs typeface="Courier New"/>
              </a:rPr>
              <a:t>fastq_filter</a:t>
            </a:r>
            <a:endParaRPr lang="en-US" sz="1600" b="1" dirty="0" smtClean="0">
              <a:latin typeface="Courier New"/>
              <a:cs typeface="Courier New"/>
            </a:endParaRPr>
          </a:p>
          <a:p>
            <a:pPr marL="457200" lvl="1" indent="0">
              <a:buNone/>
            </a:pPr>
            <a:endParaRPr lang="en-US" sz="700" b="1" dirty="0">
              <a:latin typeface="Courier New"/>
              <a:cs typeface="Courier New"/>
            </a:endParaRPr>
          </a:p>
          <a:p>
            <a:r>
              <a:rPr lang="en-US" sz="1800" dirty="0" smtClean="0"/>
              <a:t>Some final caveats:</a:t>
            </a:r>
          </a:p>
          <a:p>
            <a:pPr lvl="1"/>
            <a:r>
              <a:rPr lang="en-US" sz="1400" dirty="0" smtClean="0"/>
              <a:t>If you’re using paired end reads, match filters!</a:t>
            </a:r>
          </a:p>
          <a:p>
            <a:pPr lvl="1"/>
            <a:r>
              <a:rPr lang="en-US" sz="1400" dirty="0" smtClean="0"/>
              <a:t>See my course </a:t>
            </a:r>
            <a:r>
              <a:rPr lang="en-US" sz="1400" dirty="0" err="1" smtClean="0"/>
              <a:t>homeworks</a:t>
            </a:r>
            <a:r>
              <a:rPr lang="en-US" sz="1400" dirty="0" smtClean="0"/>
              <a:t> at </a:t>
            </a:r>
            <a:r>
              <a:rPr lang="en-US" sz="1400" dirty="0" smtClean="0">
                <a:hlinkClick r:id="rId2"/>
              </a:rPr>
              <a:t>http://huttenhower.sph.harvard.edu/bio508</a:t>
            </a:r>
            <a:endParaRPr lang="en-US" sz="1400" dirty="0" smtClean="0"/>
          </a:p>
          <a:p>
            <a:pPr lvl="1"/>
            <a:r>
              <a:rPr lang="en-US" sz="1400" dirty="0" smtClean="0"/>
              <a:t>Aren’t you glad you’re not doing this today?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C242F-20BE-4F6C-ABA6-9DCC8641EF6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359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they’re doing: HUMAnN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400" dirty="0" smtClean="0">
                <a:cs typeface="Courier New"/>
              </a:rPr>
              <a:t>Enter the </a:t>
            </a:r>
            <a:r>
              <a:rPr lang="nl-NL" sz="2400" dirty="0" err="1" smtClean="0">
                <a:cs typeface="Courier New"/>
              </a:rPr>
              <a:t>humann</a:t>
            </a:r>
            <a:r>
              <a:rPr lang="nl-NL" sz="2400" dirty="0" smtClean="0">
                <a:cs typeface="Courier New"/>
              </a:rPr>
              <a:t> directory </a:t>
            </a:r>
            <a:r>
              <a:rPr lang="nl-NL" sz="2400" dirty="0" err="1" smtClean="0">
                <a:cs typeface="Courier New"/>
              </a:rPr>
              <a:t>and</a:t>
            </a:r>
            <a:r>
              <a:rPr lang="nl-NL" sz="2400" dirty="0" smtClean="0">
                <a:cs typeface="Courier New"/>
              </a:rPr>
              <a:t> </a:t>
            </a:r>
            <a:r>
              <a:rPr lang="nl-NL" sz="2400" dirty="0" err="1" smtClean="0">
                <a:cs typeface="Courier New"/>
              </a:rPr>
              <a:t>fetch</a:t>
            </a:r>
            <a:r>
              <a:rPr lang="nl-NL" sz="2400" dirty="0" smtClean="0">
                <a:cs typeface="Courier New"/>
              </a:rPr>
              <a:t> the data</a:t>
            </a:r>
          </a:p>
          <a:p>
            <a:pPr marL="457200" lvl="1" indent="0">
              <a:buNone/>
            </a:pPr>
            <a:endParaRPr lang="nl-NL" sz="800" b="1" dirty="0" smtClean="0">
              <a:latin typeface="Courier New"/>
              <a:cs typeface="Courier New"/>
            </a:endParaRPr>
          </a:p>
          <a:p>
            <a:pPr marL="457200" lvl="1" indent="0">
              <a:buNone/>
            </a:pPr>
            <a:r>
              <a:rPr lang="en-US" sz="1600" b="1" dirty="0" err="1">
                <a:solidFill>
                  <a:srgbClr val="3366FF"/>
                </a:solidFill>
                <a:latin typeface="Courier New"/>
                <a:cs typeface="Courier New"/>
              </a:rPr>
              <a:t>l</a:t>
            </a:r>
            <a:r>
              <a:rPr lang="en-US" sz="1600" b="1" dirty="0" err="1" smtClean="0">
                <a:solidFill>
                  <a:srgbClr val="3366FF"/>
                </a:solidFill>
                <a:latin typeface="Courier New"/>
                <a:cs typeface="Courier New"/>
              </a:rPr>
              <a:t>n</a:t>
            </a:r>
            <a:r>
              <a:rPr lang="en-US" sz="1600" b="1" dirty="0" smtClean="0">
                <a:solidFill>
                  <a:srgbClr val="3366FF"/>
                </a:solidFill>
                <a:latin typeface="Courier New"/>
                <a:cs typeface="Courier New"/>
              </a:rPr>
              <a:t> </a:t>
            </a:r>
            <a:r>
              <a:rPr lang="en-US" sz="1600" b="1" dirty="0">
                <a:solidFill>
                  <a:srgbClr val="3366FF"/>
                </a:solidFill>
                <a:latin typeface="Courier New"/>
                <a:cs typeface="Courier New"/>
              </a:rPr>
              <a:t>-</a:t>
            </a:r>
            <a:r>
              <a:rPr lang="en-US" sz="1600" b="1" dirty="0" smtClean="0">
                <a:solidFill>
                  <a:srgbClr val="3366FF"/>
                </a:solidFill>
                <a:latin typeface="Courier New"/>
                <a:cs typeface="Courier New"/>
              </a:rPr>
              <a:t>s  </a:t>
            </a:r>
            <a:r>
              <a:rPr lang="en-US" sz="1600" b="1" dirty="0">
                <a:solidFill>
                  <a:srgbClr val="3366FF"/>
                </a:solidFill>
                <a:latin typeface="Courier New"/>
                <a:cs typeface="Courier New"/>
              </a:rPr>
              <a:t>~/</a:t>
            </a:r>
            <a:r>
              <a:rPr lang="en-US" sz="1600" b="1" dirty="0" err="1">
                <a:solidFill>
                  <a:srgbClr val="3366FF"/>
                </a:solidFill>
                <a:latin typeface="Courier New"/>
                <a:cs typeface="Courier New"/>
              </a:rPr>
              <a:t>workshop_data</a:t>
            </a:r>
            <a:r>
              <a:rPr lang="en-US" sz="1600" b="1" dirty="0">
                <a:solidFill>
                  <a:srgbClr val="3366FF"/>
                </a:solidFill>
                <a:latin typeface="Courier New"/>
                <a:cs typeface="Courier New"/>
              </a:rPr>
              <a:t>/</a:t>
            </a:r>
            <a:r>
              <a:rPr lang="en-US" sz="1600" b="1" dirty="0" err="1">
                <a:solidFill>
                  <a:srgbClr val="3366FF"/>
                </a:solidFill>
                <a:latin typeface="Courier New"/>
                <a:cs typeface="Courier New"/>
              </a:rPr>
              <a:t>metagenomics</a:t>
            </a:r>
            <a:r>
              <a:rPr lang="en-US" sz="1600" b="1" dirty="0">
                <a:solidFill>
                  <a:srgbClr val="3366FF"/>
                </a:solidFill>
                <a:latin typeface="Courier New"/>
                <a:cs typeface="Courier New"/>
              </a:rPr>
              <a:t>/</a:t>
            </a:r>
            <a:r>
              <a:rPr lang="en-US" sz="1600" b="1" dirty="0" err="1" smtClean="0">
                <a:solidFill>
                  <a:srgbClr val="3366FF"/>
                </a:solidFill>
                <a:latin typeface="Courier New"/>
                <a:cs typeface="Courier New"/>
              </a:rPr>
              <a:t>biobakery</a:t>
            </a:r>
            <a:r>
              <a:rPr lang="en-US" sz="1600" b="1" dirty="0" smtClean="0">
                <a:solidFill>
                  <a:srgbClr val="3366FF"/>
                </a:solidFill>
                <a:latin typeface="Courier New"/>
                <a:cs typeface="Courier New"/>
              </a:rPr>
              <a:t>/</a:t>
            </a:r>
            <a:r>
              <a:rPr lang="nl-NL" sz="1600" b="1" dirty="0">
                <a:solidFill>
                  <a:srgbClr val="3366FF"/>
                </a:solidFill>
                <a:latin typeface="Courier New"/>
                <a:cs typeface="Courier New"/>
              </a:rPr>
              <a:t>data/763577454-SRS014459-</a:t>
            </a:r>
            <a:r>
              <a:rPr lang="nl-NL" sz="1600" b="1" dirty="0" smtClean="0">
                <a:solidFill>
                  <a:srgbClr val="3366FF"/>
                </a:solidFill>
                <a:latin typeface="Courier New"/>
                <a:cs typeface="Courier New"/>
              </a:rPr>
              <a:t>Stool.fasta </a:t>
            </a:r>
          </a:p>
          <a:p>
            <a:pPr marL="457200" lvl="1" indent="0">
              <a:buNone/>
            </a:pPr>
            <a:r>
              <a:rPr lang="nl-NL" sz="1600" b="1" dirty="0" smtClean="0">
                <a:solidFill>
                  <a:srgbClr val="3366FF"/>
                </a:solidFill>
                <a:latin typeface="Courier New"/>
                <a:cs typeface="Courier New"/>
              </a:rPr>
              <a:t>cd humann-0.99</a:t>
            </a:r>
            <a:endParaRPr lang="nl-NL" sz="800" dirty="0" smtClean="0">
              <a:cs typeface="Courier New"/>
            </a:endParaRPr>
          </a:p>
          <a:p>
            <a:r>
              <a:rPr lang="nl-NL" sz="2400" dirty="0" smtClean="0">
                <a:cs typeface="Courier New"/>
              </a:rPr>
              <a:t>Run </a:t>
            </a:r>
            <a:r>
              <a:rPr lang="nl-NL" sz="2400" dirty="0" err="1">
                <a:cs typeface="Courier New"/>
              </a:rPr>
              <a:t>your</a:t>
            </a:r>
            <a:r>
              <a:rPr lang="nl-NL" sz="2400" dirty="0">
                <a:cs typeface="Courier New"/>
              </a:rPr>
              <a:t> first </a:t>
            </a:r>
            <a:r>
              <a:rPr lang="nl-NL" sz="2400" dirty="0" err="1">
                <a:cs typeface="Courier New"/>
              </a:rPr>
              <a:t>translated</a:t>
            </a:r>
            <a:r>
              <a:rPr lang="nl-NL" sz="2400" dirty="0">
                <a:cs typeface="Courier New"/>
              </a:rPr>
              <a:t> BLAST search:</a:t>
            </a:r>
          </a:p>
          <a:p>
            <a:pPr marL="457200" lvl="1" indent="0">
              <a:buNone/>
            </a:pPr>
            <a:endParaRPr lang="nl-NL" sz="800" b="1" dirty="0" smtClean="0">
              <a:latin typeface="Courier New"/>
              <a:cs typeface="Courier New"/>
            </a:endParaRPr>
          </a:p>
          <a:p>
            <a:pPr marL="457200" lvl="1" indent="0">
              <a:buNone/>
            </a:pPr>
            <a:r>
              <a:rPr lang="nl-NL" sz="1600" b="1" dirty="0" smtClean="0">
                <a:solidFill>
                  <a:srgbClr val="3366FF"/>
                </a:solidFill>
                <a:latin typeface="Courier New"/>
                <a:cs typeface="Courier New"/>
              </a:rPr>
              <a:t>usearch </a:t>
            </a:r>
            <a:br>
              <a:rPr lang="nl-NL" sz="1600" b="1" dirty="0" smtClean="0">
                <a:solidFill>
                  <a:srgbClr val="3366FF"/>
                </a:solidFill>
                <a:latin typeface="Courier New"/>
                <a:cs typeface="Courier New"/>
              </a:rPr>
            </a:br>
            <a:r>
              <a:rPr lang="nl-NL" sz="1600" b="1" dirty="0" smtClean="0">
                <a:solidFill>
                  <a:srgbClr val="3366FF"/>
                </a:solidFill>
                <a:latin typeface="Courier New"/>
                <a:cs typeface="Courier New"/>
              </a:rPr>
              <a:t>  -</a:t>
            </a:r>
            <a:r>
              <a:rPr lang="nl-NL" sz="1600" b="1" dirty="0">
                <a:solidFill>
                  <a:srgbClr val="3366FF"/>
                </a:solidFill>
                <a:latin typeface="Courier New"/>
                <a:cs typeface="Courier New"/>
              </a:rPr>
              <a:t>usearch_local ../763577454-SRS014459-</a:t>
            </a:r>
            <a:r>
              <a:rPr lang="nl-NL" sz="1600" b="1" dirty="0" smtClean="0">
                <a:solidFill>
                  <a:srgbClr val="3366FF"/>
                </a:solidFill>
                <a:latin typeface="Courier New"/>
                <a:cs typeface="Courier New"/>
              </a:rPr>
              <a:t>Stool.fasta</a:t>
            </a:r>
            <a:br>
              <a:rPr lang="nl-NL" sz="1600" b="1" dirty="0" smtClean="0">
                <a:solidFill>
                  <a:srgbClr val="3366FF"/>
                </a:solidFill>
                <a:latin typeface="Courier New"/>
                <a:cs typeface="Courier New"/>
              </a:rPr>
            </a:br>
            <a:r>
              <a:rPr lang="nl-NL" sz="1600" b="1" dirty="0" smtClean="0">
                <a:solidFill>
                  <a:srgbClr val="3366FF"/>
                </a:solidFill>
                <a:latin typeface="Courier New"/>
                <a:cs typeface="Courier New"/>
              </a:rPr>
              <a:t>  -</a:t>
            </a:r>
            <a:r>
              <a:rPr lang="nl-NL" sz="1600" b="1" dirty="0">
                <a:solidFill>
                  <a:srgbClr val="3366FF"/>
                </a:solidFill>
                <a:latin typeface="Courier New"/>
                <a:cs typeface="Courier New"/>
              </a:rPr>
              <a:t>db </a:t>
            </a:r>
            <a:r>
              <a:rPr lang="nl-NL" sz="1600" b="1" dirty="0" smtClean="0">
                <a:solidFill>
                  <a:srgbClr val="3366FF"/>
                </a:solidFill>
                <a:latin typeface="Courier New"/>
                <a:cs typeface="Courier New"/>
              </a:rPr>
              <a:t>../kegg.reduced.udb </a:t>
            </a:r>
            <a:r>
              <a:rPr lang="nl-NL" sz="1600" b="1" dirty="0">
                <a:solidFill>
                  <a:srgbClr val="3366FF"/>
                </a:solidFill>
                <a:latin typeface="Courier New"/>
                <a:cs typeface="Courier New"/>
              </a:rPr>
              <a:t>-id </a:t>
            </a:r>
            <a:r>
              <a:rPr lang="nl-NL" sz="1600" b="1" dirty="0" smtClean="0">
                <a:solidFill>
                  <a:srgbClr val="3366FF"/>
                </a:solidFill>
                <a:latin typeface="Courier New"/>
                <a:cs typeface="Courier New"/>
              </a:rPr>
              <a:t>0.8 </a:t>
            </a:r>
            <a:br>
              <a:rPr lang="nl-NL" sz="1600" b="1" dirty="0" smtClean="0">
                <a:solidFill>
                  <a:srgbClr val="3366FF"/>
                </a:solidFill>
                <a:latin typeface="Courier New"/>
                <a:cs typeface="Courier New"/>
              </a:rPr>
            </a:br>
            <a:r>
              <a:rPr lang="nl-NL" sz="1600" b="1" dirty="0" smtClean="0">
                <a:solidFill>
                  <a:srgbClr val="3366FF"/>
                </a:solidFill>
                <a:latin typeface="Courier New"/>
                <a:cs typeface="Courier New"/>
              </a:rPr>
              <a:t>  -</a:t>
            </a:r>
            <a:r>
              <a:rPr lang="nl-NL" sz="1600" b="1" dirty="0">
                <a:solidFill>
                  <a:srgbClr val="3366FF"/>
                </a:solidFill>
                <a:latin typeface="Courier New"/>
                <a:cs typeface="Courier New"/>
              </a:rPr>
              <a:t>blast6out input/763577454-SRS014459-Stool.txt</a:t>
            </a:r>
          </a:p>
          <a:p>
            <a:endParaRPr lang="en-US" sz="800" dirty="0" smtClean="0"/>
          </a:p>
          <a:p>
            <a:r>
              <a:rPr lang="en-US" sz="2400" dirty="0" smtClean="0"/>
              <a:t>What did you just do?</a:t>
            </a:r>
          </a:p>
          <a:p>
            <a:pPr marL="457200" lvl="1" indent="0">
              <a:buNone/>
            </a:pPr>
            <a:r>
              <a:rPr lang="en-US" sz="1800" b="1" dirty="0" smtClean="0">
                <a:solidFill>
                  <a:srgbClr val="3366FF"/>
                </a:solidFill>
                <a:latin typeface="Courier New"/>
                <a:cs typeface="Courier New"/>
              </a:rPr>
              <a:t>less input/</a:t>
            </a:r>
            <a:r>
              <a:rPr lang="nl-NL" sz="1800" b="1" dirty="0" smtClean="0">
                <a:solidFill>
                  <a:srgbClr val="3366FF"/>
                </a:solidFill>
                <a:latin typeface="Courier New"/>
                <a:cs typeface="Courier New"/>
              </a:rPr>
              <a:t>763577454-SRS014459-Stool.txt</a:t>
            </a:r>
          </a:p>
          <a:p>
            <a:pPr lvl="1"/>
            <a:r>
              <a:rPr lang="en-US" sz="1800" dirty="0" smtClean="0">
                <a:cs typeface="Courier New"/>
              </a:rPr>
              <a:t>Recall BLAST’s tab-delimited output headers:</a:t>
            </a:r>
          </a:p>
          <a:p>
            <a:pPr lvl="2"/>
            <a:r>
              <a:rPr lang="en-US" sz="1800" dirty="0" err="1" smtClean="0">
                <a:cs typeface="Courier New"/>
              </a:rPr>
              <a:t>qseqid</a:t>
            </a:r>
            <a:r>
              <a:rPr lang="en-US" sz="1800" dirty="0" smtClean="0">
                <a:cs typeface="Courier New"/>
              </a:rPr>
              <a:t> </a:t>
            </a:r>
            <a:r>
              <a:rPr lang="en-US" sz="1800" dirty="0" err="1" smtClean="0">
                <a:cs typeface="Courier New"/>
              </a:rPr>
              <a:t>sseqid</a:t>
            </a:r>
            <a:r>
              <a:rPr lang="en-US" sz="1800" dirty="0" smtClean="0">
                <a:cs typeface="Courier New"/>
              </a:rPr>
              <a:t> </a:t>
            </a:r>
            <a:r>
              <a:rPr lang="en-US" sz="1800" dirty="0" err="1" smtClean="0">
                <a:cs typeface="Courier New"/>
              </a:rPr>
              <a:t>pident</a:t>
            </a:r>
            <a:r>
              <a:rPr lang="en-US" sz="1800" dirty="0" smtClean="0">
                <a:cs typeface="Courier New"/>
              </a:rPr>
              <a:t> length mismatch </a:t>
            </a:r>
            <a:r>
              <a:rPr lang="en-US" sz="1800" dirty="0" err="1" smtClean="0">
                <a:cs typeface="Courier New"/>
              </a:rPr>
              <a:t>gapopen</a:t>
            </a:r>
            <a:r>
              <a:rPr lang="en-US" sz="1800" dirty="0" smtClean="0">
                <a:cs typeface="Courier New"/>
              </a:rPr>
              <a:t> </a:t>
            </a:r>
            <a:r>
              <a:rPr lang="en-US" sz="1800" dirty="0" err="1" smtClean="0">
                <a:cs typeface="Courier New"/>
              </a:rPr>
              <a:t>qstart</a:t>
            </a:r>
            <a:r>
              <a:rPr lang="en-US" sz="1800" dirty="0" smtClean="0">
                <a:cs typeface="Courier New"/>
              </a:rPr>
              <a:t> </a:t>
            </a:r>
            <a:r>
              <a:rPr lang="en-US" sz="1800" dirty="0" err="1" smtClean="0">
                <a:cs typeface="Courier New"/>
              </a:rPr>
              <a:t>qend</a:t>
            </a:r>
            <a:r>
              <a:rPr lang="en-US" sz="1800" dirty="0" smtClean="0">
                <a:cs typeface="Courier New"/>
              </a:rPr>
              <a:t> </a:t>
            </a:r>
            <a:r>
              <a:rPr lang="en-US" sz="1800" dirty="0" err="1" smtClean="0">
                <a:cs typeface="Courier New"/>
              </a:rPr>
              <a:t>sstart</a:t>
            </a:r>
            <a:r>
              <a:rPr lang="en-US" sz="1800" dirty="0" smtClean="0">
                <a:cs typeface="Courier New"/>
              </a:rPr>
              <a:t> send </a:t>
            </a:r>
            <a:r>
              <a:rPr lang="en-US" sz="1800" dirty="0" err="1" smtClean="0">
                <a:cs typeface="Courier New"/>
              </a:rPr>
              <a:t>evalue</a:t>
            </a:r>
            <a:r>
              <a:rPr lang="en-US" sz="1800" dirty="0" smtClean="0">
                <a:cs typeface="Courier New"/>
              </a:rPr>
              <a:t> </a:t>
            </a:r>
            <a:r>
              <a:rPr lang="en-US" sz="1800" dirty="0" err="1" smtClean="0">
                <a:cs typeface="Courier New"/>
              </a:rPr>
              <a:t>bitscore</a:t>
            </a:r>
            <a:endParaRPr lang="en-US" sz="1800" dirty="0" smtClean="0">
              <a:cs typeface="Courier New"/>
            </a:endParaRPr>
          </a:p>
          <a:p>
            <a:endParaRPr lang="nl-NL" sz="800" dirty="0" smtClean="0">
              <a:cs typeface="Courier New"/>
            </a:endParaRPr>
          </a:p>
          <a:p>
            <a:r>
              <a:rPr lang="nl-NL" sz="2800" b="1" dirty="0" smtClean="0">
                <a:cs typeface="Courier New"/>
              </a:rPr>
              <a:t>Rinse </a:t>
            </a:r>
            <a:r>
              <a:rPr lang="nl-NL" sz="2800" b="1" dirty="0" err="1" smtClean="0">
                <a:cs typeface="Courier New"/>
              </a:rPr>
              <a:t>and</a:t>
            </a:r>
            <a:r>
              <a:rPr lang="nl-NL" sz="2800" b="1" dirty="0" smtClean="0">
                <a:cs typeface="Courier New"/>
              </a:rPr>
              <a:t> </a:t>
            </a:r>
            <a:r>
              <a:rPr lang="nl-NL" sz="2800" b="1" dirty="0" err="1" smtClean="0">
                <a:cs typeface="Courier New"/>
              </a:rPr>
              <a:t>repeat</a:t>
            </a:r>
            <a:r>
              <a:rPr lang="nl-NL" sz="2800" b="1" dirty="0" smtClean="0">
                <a:cs typeface="Courier New"/>
              </a:rPr>
              <a:t> </a:t>
            </a:r>
            <a:r>
              <a:rPr lang="nl-NL" sz="2800" b="1" dirty="0" err="1" smtClean="0">
                <a:cs typeface="Courier New"/>
              </a:rPr>
              <a:t>for</a:t>
            </a:r>
            <a:r>
              <a:rPr lang="nl-NL" sz="2800" b="1" dirty="0" smtClean="0">
                <a:cs typeface="Courier New"/>
              </a:rPr>
              <a:t> the </a:t>
            </a:r>
            <a:r>
              <a:rPr lang="nl-NL" sz="2800" b="1" dirty="0" err="1" smtClean="0">
                <a:cs typeface="Courier New"/>
              </a:rPr>
              <a:t>remaining</a:t>
            </a:r>
            <a:r>
              <a:rPr lang="nl-NL" sz="2800" b="1" dirty="0" smtClean="0">
                <a:cs typeface="Courier New"/>
              </a:rPr>
              <a:t>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C242F-20BE-4F6C-ABA6-9DCC8641EF6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793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5">
      <a:dk1>
        <a:srgbClr val="864310"/>
      </a:dk1>
      <a:lt1>
        <a:srgbClr val="FFFFFF"/>
      </a:lt1>
      <a:dk2>
        <a:srgbClr val="000000"/>
      </a:dk2>
      <a:lt2>
        <a:srgbClr val="F8DCDC"/>
      </a:lt2>
      <a:accent1>
        <a:srgbClr val="C82020"/>
      </a:accent1>
      <a:accent2>
        <a:srgbClr val="46A04A"/>
      </a:accent2>
      <a:accent3>
        <a:srgbClr val="AAAAAA"/>
      </a:accent3>
      <a:accent4>
        <a:srgbClr val="DADADA"/>
      </a:accent4>
      <a:accent5>
        <a:srgbClr val="EF9F9F"/>
      </a:accent5>
      <a:accent6>
        <a:srgbClr val="3F753F"/>
      </a:accent6>
      <a:hlink>
        <a:srgbClr val="66CCFF"/>
      </a:hlink>
      <a:folHlink>
        <a:srgbClr val="F0E500"/>
      </a:folHlink>
    </a:clrScheme>
    <a:fontScheme name="Office Them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Custom 15">
      <a:dk1>
        <a:srgbClr val="864310"/>
      </a:dk1>
      <a:lt1>
        <a:srgbClr val="FFFFFF"/>
      </a:lt1>
      <a:dk2>
        <a:srgbClr val="000000"/>
      </a:dk2>
      <a:lt2>
        <a:srgbClr val="F8DCDC"/>
      </a:lt2>
      <a:accent1>
        <a:srgbClr val="C82020"/>
      </a:accent1>
      <a:accent2>
        <a:srgbClr val="46A04A"/>
      </a:accent2>
      <a:accent3>
        <a:srgbClr val="AAAAAA"/>
      </a:accent3>
      <a:accent4>
        <a:srgbClr val="DADADA"/>
      </a:accent4>
      <a:accent5>
        <a:srgbClr val="EF9F9F"/>
      </a:accent5>
      <a:accent6>
        <a:srgbClr val="3F753F"/>
      </a:accent6>
      <a:hlink>
        <a:srgbClr val="66CCFF"/>
      </a:hlink>
      <a:folHlink>
        <a:srgbClr val="F0E500"/>
      </a:folHlink>
    </a:clrScheme>
    <a:fontScheme name="Office Them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Custom 15">
      <a:dk1>
        <a:srgbClr val="864310"/>
      </a:dk1>
      <a:lt1>
        <a:srgbClr val="FFFFFF"/>
      </a:lt1>
      <a:dk2>
        <a:srgbClr val="000000"/>
      </a:dk2>
      <a:lt2>
        <a:srgbClr val="F8DCDC"/>
      </a:lt2>
      <a:accent1>
        <a:srgbClr val="C82020"/>
      </a:accent1>
      <a:accent2>
        <a:srgbClr val="46A04A"/>
      </a:accent2>
      <a:accent3>
        <a:srgbClr val="AAAAAA"/>
      </a:accent3>
      <a:accent4>
        <a:srgbClr val="DADADA"/>
      </a:accent4>
      <a:accent5>
        <a:srgbClr val="EF9F9F"/>
      </a:accent5>
      <a:accent6>
        <a:srgbClr val="3F753F"/>
      </a:accent6>
      <a:hlink>
        <a:srgbClr val="66CCFF"/>
      </a:hlink>
      <a:folHlink>
        <a:srgbClr val="F0E500"/>
      </a:folHlink>
    </a:clrScheme>
    <a:fontScheme name="Office Them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33497</TotalTime>
  <Words>874</Words>
  <Application>Microsoft Macintosh PowerPoint</Application>
  <PresentationFormat>On-screen Show (4:3)</PresentationFormat>
  <Paragraphs>200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Office Theme</vt:lpstr>
      <vt:lpstr>1_Office Theme</vt:lpstr>
      <vt:lpstr>7_Office Theme</vt:lpstr>
      <vt:lpstr>2_Office Theme</vt:lpstr>
      <vt:lpstr>Meta’omic functional profiling with HUMAnN</vt:lpstr>
      <vt:lpstr>PowerPoint Presentation</vt:lpstr>
      <vt:lpstr>Setup notes reminder</vt:lpstr>
      <vt:lpstr>What they’re doing: HUMAnN</vt:lpstr>
      <vt:lpstr>What they’re doing: HUMAnN</vt:lpstr>
      <vt:lpstr>What they’re doing: HUMAnN</vt:lpstr>
      <vt:lpstr>What they’re doing: HUMAnN</vt:lpstr>
      <vt:lpstr>What they’re doing: HUMAnN</vt:lpstr>
      <vt:lpstr>What they’re doing: HUMAnN</vt:lpstr>
      <vt:lpstr>What they’re doing: HUMAnN</vt:lpstr>
      <vt:lpstr>What they’re doing: HUMAnN</vt:lpstr>
      <vt:lpstr>What they’re doing: HUMAnN</vt:lpstr>
      <vt:lpstr>What they’re doing: HUMAnN</vt:lpstr>
      <vt:lpstr>What they’re doing: HUMAnN</vt:lpstr>
      <vt:lpstr>What they’re doing: HUMAnN</vt:lpstr>
      <vt:lpstr>What they’re doing: HUMAnN</vt:lpstr>
      <vt:lpstr>PowerPoint Presentation</vt:lpstr>
      <vt:lpstr>Thanks!</vt:lpstr>
      <vt:lpstr>PowerPoint Presentation</vt:lpstr>
    </vt:vector>
  </TitlesOfParts>
  <Company>Matthew Hibbs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Hibbs</dc:creator>
  <cp:lastModifiedBy>Ludovic Dutoit</cp:lastModifiedBy>
  <cp:revision>2552</cp:revision>
  <dcterms:created xsi:type="dcterms:W3CDTF">2006-04-21T21:58:28Z</dcterms:created>
  <dcterms:modified xsi:type="dcterms:W3CDTF">2015-01-19T12:30:51Z</dcterms:modified>
</cp:coreProperties>
</file>