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94" r:id="rId2"/>
    <p:sldId id="312" r:id="rId3"/>
    <p:sldId id="383" r:id="rId4"/>
    <p:sldId id="384" r:id="rId5"/>
    <p:sldId id="385" r:id="rId6"/>
    <p:sldId id="386" r:id="rId7"/>
    <p:sldId id="317" r:id="rId8"/>
    <p:sldId id="398" r:id="rId9"/>
    <p:sldId id="399" r:id="rId10"/>
    <p:sldId id="389" r:id="rId11"/>
    <p:sldId id="390" r:id="rId12"/>
    <p:sldId id="373" r:id="rId13"/>
    <p:sldId id="391" r:id="rId14"/>
    <p:sldId id="339" r:id="rId15"/>
    <p:sldId id="392" r:id="rId16"/>
    <p:sldId id="341" r:id="rId17"/>
    <p:sldId id="377" r:id="rId18"/>
    <p:sldId id="401" r:id="rId19"/>
    <p:sldId id="379" r:id="rId20"/>
    <p:sldId id="343" r:id="rId21"/>
    <p:sldId id="344" r:id="rId22"/>
    <p:sldId id="345" r:id="rId23"/>
    <p:sldId id="346" r:id="rId24"/>
    <p:sldId id="358" r:id="rId25"/>
    <p:sldId id="359" r:id="rId26"/>
    <p:sldId id="350" r:id="rId27"/>
    <p:sldId id="361" r:id="rId28"/>
    <p:sldId id="348" r:id="rId29"/>
    <p:sldId id="393" r:id="rId30"/>
    <p:sldId id="397" r:id="rId31"/>
    <p:sldId id="395" r:id="rId32"/>
    <p:sldId id="400" r:id="rId33"/>
    <p:sldId id="360" r:id="rId34"/>
    <p:sldId id="387" r:id="rId35"/>
    <p:sldId id="362" r:id="rId36"/>
    <p:sldId id="302" r:id="rId37"/>
    <p:sldId id="365" r:id="rId38"/>
    <p:sldId id="374" r:id="rId39"/>
    <p:sldId id="357" r:id="rId40"/>
    <p:sldId id="363" r:id="rId41"/>
    <p:sldId id="382" r:id="rId42"/>
    <p:sldId id="378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5BF3"/>
    <a:srgbClr val="4EDFBC"/>
    <a:srgbClr val="CA48CE"/>
    <a:srgbClr val="A23BA4"/>
    <a:srgbClr val="00F500"/>
    <a:srgbClr val="F2F200"/>
    <a:srgbClr val="2110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5" autoAdjust="0"/>
    <p:restoredTop sz="94632" autoAdjust="0"/>
  </p:normalViewPr>
  <p:slideViewPr>
    <p:cSldViewPr>
      <p:cViewPr>
        <p:scale>
          <a:sx n="70" d="100"/>
          <a:sy n="70" d="100"/>
        </p:scale>
        <p:origin x="-708" y="438"/>
      </p:cViewPr>
      <p:guideLst>
        <p:guide orient="horz" pos="2784"/>
        <p:guide pos="5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24E63-5CE6-4044-B9BE-135CAEFAE56A}" type="datetimeFigureOut">
              <a:rPr lang="en-US" smtClean="0"/>
              <a:pPr/>
              <a:t>1/30/2016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0FE2E-CAE7-4292-8052-3B311D350B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02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35063A-692E-47B3-93E1-9CA975CA3B94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4568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Admixture and recombination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24F0B8E-C2B9-4828-AD00-211497ECE3EF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439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Lacks</a:t>
            </a:r>
            <a:r>
              <a:rPr lang="en-GB" baseline="0" dirty="0" smtClean="0"/>
              <a:t> physical barriers to movement, under centralised Roman control, later Saxon control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Admixture and recombination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24F0B8E-C2B9-4828-AD00-211497ECE3EF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802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Also might reflect geography, 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Admixture and recombination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24F0B8E-C2B9-4828-AD00-211497ECE3EF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1976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Admixture and recombination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24F0B8E-C2B9-4828-AD00-211497ECE3EF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730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GB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76930" indent="-76930">
              <a:lnSpc>
                <a:spcPct val="93000"/>
              </a:lnSpc>
              <a:spcBef>
                <a:spcPct val="0"/>
              </a:spcBef>
              <a:buSzPct val="45000"/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</a:tabLst>
            </a:pPr>
            <a:r>
              <a:rPr lang="en-GB" altLang="en-US">
                <a:latin typeface="Arial" charset="0"/>
                <a:ea typeface="msgothic" charset="0"/>
                <a:cs typeface="msgothic" charset="0"/>
              </a:rPr>
              <a:t>A set of haplotype sequences sorted in order of reversed prefixes at position </a:t>
            </a:r>
            <a:r>
              <a:rPr lang="en-GB" altLang="en-US" i="1">
                <a:latin typeface="Arial" charset="0"/>
                <a:ea typeface="msgothic" charset="0"/>
                <a:cs typeface="msgothic" charset="0"/>
              </a:rPr>
              <a:t>k</a:t>
            </a:r>
            <a:r>
              <a:rPr lang="en-GB" altLang="en-US">
                <a:latin typeface="Arial" charset="0"/>
                <a:ea typeface="msgothic" charset="0"/>
                <a:cs typeface="msgothic" charset="0"/>
              </a:rPr>
              <a:t>, showing the set of values at </a:t>
            </a:r>
            <a:r>
              <a:rPr lang="en-GB" altLang="en-US" i="1">
                <a:latin typeface="Arial" charset="0"/>
                <a:ea typeface="msgothic" charset="0"/>
                <a:cs typeface="msgothic" charset="0"/>
              </a:rPr>
              <a:t>k</a:t>
            </a:r>
            <a:r>
              <a:rPr lang="en-GB" altLang="en-US">
                <a:latin typeface="Arial" charset="0"/>
                <a:ea typeface="msgothic" charset="0"/>
                <a:cs typeface="msgothic" charset="0"/>
              </a:rPr>
              <a:t> isolated from those before and after, and on the right hand side how the order at position (</a:t>
            </a:r>
            <a:r>
              <a:rPr lang="en-GB" altLang="en-US" i="1">
                <a:latin typeface="Arial" charset="0"/>
                <a:ea typeface="msgothic" charset="0"/>
                <a:cs typeface="msgothic" charset="0"/>
              </a:rPr>
              <a:t>k</a:t>
            </a:r>
            <a:r>
              <a:rPr lang="en-GB" altLang="en-US">
                <a:latin typeface="Arial" charset="0"/>
                <a:ea typeface="msgothic" charset="0"/>
                <a:cs typeface="msgothic" charset="0"/>
              </a:rPr>
              <a:t> + 1) is derived from that at </a:t>
            </a:r>
            <a:r>
              <a:rPr lang="en-GB" altLang="en-US" i="1">
                <a:latin typeface="Arial" charset="0"/>
                <a:ea typeface="msgothic" charset="0"/>
                <a:cs typeface="msgothic" charset="0"/>
              </a:rPr>
              <a:t>k</a:t>
            </a:r>
            <a:r>
              <a:rPr lang="en-GB" altLang="en-US">
                <a:latin typeface="Arial" charset="0"/>
                <a:ea typeface="msgothic" charset="0"/>
                <a:cs typeface="msgothic" charset="0"/>
              </a:rPr>
              <a:t> as in Algorithm 1. Maximal substrings shared with the preceding sequence ending at </a:t>
            </a:r>
            <a:r>
              <a:rPr lang="en-GB" altLang="en-US" i="1">
                <a:latin typeface="Arial" charset="0"/>
                <a:ea typeface="msgothic" charset="0"/>
                <a:cs typeface="msgothic" charset="0"/>
              </a:rPr>
              <a:t>k</a:t>
            </a:r>
            <a:r>
              <a:rPr lang="en-GB" altLang="en-US">
                <a:latin typeface="Arial" charset="0"/>
                <a:ea typeface="msgothic" charset="0"/>
                <a:cs typeface="msgothic" charset="0"/>
              </a:rPr>
              <a:t> are shown bold underlined; these start at position </a:t>
            </a:r>
            <a:r>
              <a:rPr lang="en-GB" altLang="en-US" i="1">
                <a:latin typeface="Arial" charset="0"/>
                <a:ea typeface="msgothic" charset="0"/>
                <a:cs typeface="msgothic" charset="0"/>
              </a:rPr>
              <a:t>d</a:t>
            </a:r>
            <a:r>
              <a:rPr lang="en-GB" altLang="en-US" i="1" baseline="-33000">
                <a:latin typeface="Arial" charset="0"/>
                <a:ea typeface="msgothic" charset="0"/>
                <a:cs typeface="msgothic" charset="0"/>
              </a:rPr>
              <a:t>k</a:t>
            </a:r>
            <a:r>
              <a:rPr lang="en-GB" altLang="en-US">
                <a:latin typeface="Arial" charset="0"/>
                <a:ea typeface="msgothic" charset="0"/>
                <a:cs typeface="msgothic" charset="0"/>
              </a:rPr>
              <a:t>[</a:t>
            </a:r>
            <a:r>
              <a:rPr lang="en-GB" altLang="en-US" i="1">
                <a:latin typeface="Arial" charset="0"/>
                <a:ea typeface="msgothic" charset="0"/>
                <a:cs typeface="msgothic" charset="0"/>
              </a:rPr>
              <a:t>i</a:t>
            </a:r>
            <a:r>
              <a:rPr lang="en-GB" altLang="en-US">
                <a:latin typeface="Arial" charset="0"/>
                <a:ea typeface="msgothic" charset="0"/>
                <a:cs typeface="msgothic" charset="0"/>
              </a:rPr>
              <a:t>] as calculated in Algorithm 2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6B0CC-39DF-4F5E-AF82-60E6ED862FCC}" type="datetimeFigureOut">
              <a:rPr lang="en-US" smtClean="0"/>
              <a:pPr/>
              <a:t>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7074F-99F8-46C3-8887-4C6A5D48F5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95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6B0CC-39DF-4F5E-AF82-60E6ED862FCC}" type="datetimeFigureOut">
              <a:rPr lang="en-US" smtClean="0"/>
              <a:pPr/>
              <a:t>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7074F-99F8-46C3-8887-4C6A5D48F5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026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6B0CC-39DF-4F5E-AF82-60E6ED862FCC}" type="datetimeFigureOut">
              <a:rPr lang="en-US" smtClean="0"/>
              <a:pPr/>
              <a:t>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7074F-99F8-46C3-8887-4C6A5D48F5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675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6B0CC-39DF-4F5E-AF82-60E6ED862FCC}" type="datetimeFigureOut">
              <a:rPr lang="en-US" smtClean="0"/>
              <a:pPr/>
              <a:t>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7074F-99F8-46C3-8887-4C6A5D48F5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176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6B0CC-39DF-4F5E-AF82-60E6ED862FCC}" type="datetimeFigureOut">
              <a:rPr lang="en-US" smtClean="0"/>
              <a:pPr/>
              <a:t>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7074F-99F8-46C3-8887-4C6A5D48F5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095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6B0CC-39DF-4F5E-AF82-60E6ED862FCC}" type="datetimeFigureOut">
              <a:rPr lang="en-US" smtClean="0"/>
              <a:pPr/>
              <a:t>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7074F-99F8-46C3-8887-4C6A5D48F5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480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6B0CC-39DF-4F5E-AF82-60E6ED862FCC}" type="datetimeFigureOut">
              <a:rPr lang="en-US" smtClean="0"/>
              <a:pPr/>
              <a:t>1/30/2016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7074F-99F8-46C3-8887-4C6A5D48F5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888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6B0CC-39DF-4F5E-AF82-60E6ED862FCC}" type="datetimeFigureOut">
              <a:rPr lang="en-US" smtClean="0"/>
              <a:pPr/>
              <a:t>1/30/2016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7074F-99F8-46C3-8887-4C6A5D48F5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032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6B0CC-39DF-4F5E-AF82-60E6ED862FCC}" type="datetimeFigureOut">
              <a:rPr lang="en-US" smtClean="0"/>
              <a:pPr/>
              <a:t>1/30/2016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7074F-99F8-46C3-8887-4C6A5D48F5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48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6B0CC-39DF-4F5E-AF82-60E6ED862FCC}" type="datetimeFigureOut">
              <a:rPr lang="en-US" smtClean="0"/>
              <a:pPr/>
              <a:t>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7074F-99F8-46C3-8887-4C6A5D48F5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803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6B0CC-39DF-4F5E-AF82-60E6ED862FCC}" type="datetimeFigureOut">
              <a:rPr lang="en-US" smtClean="0"/>
              <a:pPr/>
              <a:t>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7074F-99F8-46C3-8887-4C6A5D48F5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35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6B0CC-39DF-4F5E-AF82-60E6ED862FCC}" type="datetimeFigureOut">
              <a:rPr lang="en-US" smtClean="0"/>
              <a:pPr/>
              <a:t>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7074F-99F8-46C3-8887-4C6A5D48F5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484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intmychromosomes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The painting palettes of human ancestry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432175"/>
            <a:ext cx="6400800" cy="1752600"/>
          </a:xfrm>
        </p:spPr>
        <p:txBody>
          <a:bodyPr/>
          <a:lstStyle/>
          <a:p>
            <a:pPr algn="l"/>
            <a:r>
              <a:rPr lang="en-US" u="sng" dirty="0" smtClean="0"/>
              <a:t>Daniel </a:t>
            </a:r>
            <a:r>
              <a:rPr lang="en-US" u="sng" dirty="0" err="1" smtClean="0"/>
              <a:t>Falush</a:t>
            </a:r>
            <a:r>
              <a:rPr lang="en-US" dirty="0" smtClean="0"/>
              <a:t>, Dan Lawson, </a:t>
            </a:r>
          </a:p>
          <a:p>
            <a:pPr algn="l"/>
            <a:r>
              <a:rPr lang="en-US" dirty="0" smtClean="0"/>
              <a:t>Garrett Hellenthal, Simon Myers.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5400" y="5118755"/>
            <a:ext cx="6417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chemeClr val="accent1"/>
                </a:solidFill>
                <a:hlinkClick r:id="rId2"/>
              </a:rPr>
              <a:t>www.paintmychromosomes.com</a:t>
            </a:r>
            <a:endParaRPr lang="de-DE" sz="3600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33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595313"/>
            <a:ext cx="7362825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890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552450"/>
            <a:ext cx="79629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461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838200"/>
            <a:ext cx="2304288" cy="23042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912" y="1676400"/>
            <a:ext cx="2304288" cy="23042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912" y="2590800"/>
            <a:ext cx="2304288" cy="23042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4312" y="3657600"/>
            <a:ext cx="2304288" cy="230428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38200" y="-164085"/>
            <a:ext cx="74615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/>
              <a:t>t</a:t>
            </a:r>
            <a:r>
              <a:rPr lang="en-GB" sz="3200" b="1" dirty="0" smtClean="0"/>
              <a:t>oy </a:t>
            </a:r>
            <a:r>
              <a:rPr lang="en-GB" sz="3200" b="1" dirty="0" err="1" smtClean="0"/>
              <a:t>FineSTRUCTURE</a:t>
            </a:r>
            <a:r>
              <a:rPr lang="en-GB" sz="3200" b="1" dirty="0" smtClean="0"/>
              <a:t> example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422679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868" y="762000"/>
            <a:ext cx="6715125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303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oomMergePOBIReducedSetIter50EuroIter50MaxPosterior_MCS15_MR0MDP80_Clusters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939800"/>
            <a:ext cx="4610100" cy="61468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5482460" y="4330997"/>
            <a:ext cx="575441" cy="6126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867400" y="761286"/>
            <a:ext cx="25146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Sampled individuals had  all four grandparents living within 50 miles of each other.</a:t>
            </a:r>
          </a:p>
          <a:p>
            <a:endParaRPr lang="en-GB" dirty="0"/>
          </a:p>
          <a:p>
            <a:r>
              <a:rPr lang="en-GB" dirty="0" smtClean="0"/>
              <a:t>Genotyped using SNP chip. (500,000 markers)</a:t>
            </a:r>
          </a:p>
          <a:p>
            <a:endParaRPr lang="en-GB" dirty="0"/>
          </a:p>
          <a:p>
            <a:r>
              <a:rPr lang="en-GB" dirty="0" smtClean="0"/>
              <a:t>54 distinct palettes inferred by </a:t>
            </a:r>
            <a:r>
              <a:rPr lang="en-GB" dirty="0" err="1" smtClean="0"/>
              <a:t>fineSTRUCTURE</a:t>
            </a:r>
            <a:endParaRPr lang="en-GB" dirty="0"/>
          </a:p>
          <a:p>
            <a:endParaRPr lang="en-GB" dirty="0"/>
          </a:p>
          <a:p>
            <a:r>
              <a:rPr lang="en-GB" dirty="0"/>
              <a:t>Build a tree: by successively joining </a:t>
            </a:r>
            <a:r>
              <a:rPr lang="en-GB" dirty="0" smtClean="0"/>
              <a:t>groups with the most similar palettes.</a:t>
            </a:r>
            <a:endParaRPr lang="en-GB" dirty="0"/>
          </a:p>
          <a:p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554601" y="176511"/>
            <a:ext cx="7827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/>
              <a:t>Application to Peopling of British Isles  project</a:t>
            </a:r>
            <a:endParaRPr lang="de-DE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855267"/>
            <a:ext cx="5134345" cy="600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105400" y="5562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CREDIT: Bruce </a:t>
            </a:r>
            <a:r>
              <a:rPr lang="en-US" b="1" dirty="0" err="1"/>
              <a:t>Winney</a:t>
            </a:r>
            <a:r>
              <a:rPr lang="en-US" b="1" dirty="0"/>
              <a:t>, Stephen Leslie, </a:t>
            </a:r>
            <a:endParaRPr lang="en-US" b="1" dirty="0" smtClean="0"/>
          </a:p>
          <a:p>
            <a:r>
              <a:rPr lang="en-US" b="1" dirty="0" smtClean="0"/>
              <a:t>Walter </a:t>
            </a:r>
            <a:r>
              <a:rPr lang="en-US" b="1" dirty="0" err="1"/>
              <a:t>Bodmer</a:t>
            </a:r>
            <a:r>
              <a:rPr lang="en-US" b="1" dirty="0"/>
              <a:t>, Peter Donnelly</a:t>
            </a:r>
          </a:p>
        </p:txBody>
      </p:sp>
    </p:spTree>
    <p:extLst>
      <p:ext uri="{BB962C8B-B14F-4D97-AF65-F5344CB8AC3E}">
        <p14:creationId xmlns:p14="http://schemas.microsoft.com/office/powerpoint/2010/main" val="187235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37565" y="381000"/>
            <a:ext cx="26781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 smtClean="0"/>
              <a:t>British palettes</a:t>
            </a:r>
            <a:r>
              <a:rPr lang="en-GB" sz="3200" dirty="0"/>
              <a:t> </a:t>
            </a:r>
            <a:endParaRPr lang="en-GB" sz="32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1469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657167" y="5510764"/>
            <a:ext cx="1036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Cornwall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1238067" y="5398785"/>
            <a:ext cx="788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Devon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2023310" y="5606569"/>
            <a:ext cx="1222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2F200"/>
                </a:solidFill>
              </a:rPr>
              <a:t>SE England</a:t>
            </a:r>
            <a:endParaRPr lang="en-US" b="1" dirty="0">
              <a:solidFill>
                <a:srgbClr val="F2F2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2595699" y="5488954"/>
            <a:ext cx="96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S Wales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3052899" y="5488954"/>
            <a:ext cx="96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S Wales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3479141" y="5510426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F500"/>
                </a:solidFill>
              </a:rPr>
              <a:t> N Wales</a:t>
            </a:r>
            <a:endParaRPr lang="en-US" b="1" dirty="0">
              <a:solidFill>
                <a:srgbClr val="00F5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4011772" y="5532348"/>
            <a:ext cx="1055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Cheshire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4406699" y="5571684"/>
            <a:ext cx="1157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Newcastle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4944937" y="5494463"/>
            <a:ext cx="995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4EDFBC"/>
                </a:solidFill>
              </a:rPr>
              <a:t>Cumbria</a:t>
            </a:r>
            <a:endParaRPr lang="en-US" b="1" dirty="0">
              <a:solidFill>
                <a:srgbClr val="4EDFB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5581957" y="5783512"/>
            <a:ext cx="1573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 </a:t>
            </a:r>
            <a:r>
              <a:rPr lang="en-US" dirty="0" err="1" smtClean="0"/>
              <a:t>Scotland+NI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6225420" y="5658078"/>
            <a:ext cx="1329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NE Scotland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6693778" y="5658078"/>
            <a:ext cx="13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 Scotland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7372498" y="5436556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Orkney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7829697" y="5436556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Orkney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8222779" y="5491244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E55BF3"/>
                </a:solidFill>
              </a:rPr>
              <a:t>Westray</a:t>
            </a:r>
            <a:endParaRPr lang="en-US" b="1" dirty="0">
              <a:solidFill>
                <a:srgbClr val="E55BF3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16200000">
            <a:off x="5189289" y="5783512"/>
            <a:ext cx="1573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 </a:t>
            </a:r>
            <a:r>
              <a:rPr lang="en-US" dirty="0" err="1" smtClean="0"/>
              <a:t>Scotland+NI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1385545" y="5777256"/>
            <a:ext cx="1560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Forest of Dean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65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3_Saxon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17" y="0"/>
            <a:ext cx="4351623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B34A91-2937-4AEA-8FB3-0197782490BA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pic>
        <p:nvPicPr>
          <p:cNvPr id="4" name="Picture 3" descr="ZoomMergePOBIReducedSetIter50EuroIter50MaxPosterior_MCS15_MR0MDP80_Clusters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163" y="1407991"/>
            <a:ext cx="3413486" cy="45513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3997" y="928058"/>
            <a:ext cx="2669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Clusters very strongly resemble ancient geopolitical groupings</a:t>
            </a:r>
          </a:p>
        </p:txBody>
      </p:sp>
    </p:spTree>
    <p:extLst>
      <p:ext uri="{BB962C8B-B14F-4D97-AF65-F5344CB8AC3E}">
        <p14:creationId xmlns:p14="http://schemas.microsoft.com/office/powerpoint/2010/main" val="129318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pplication of standard methods for detecting population structure to the UK dat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14" y="-7772400"/>
            <a:ext cx="9010650" cy="1244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47800" y="5040868"/>
            <a:ext cx="3213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Traditional software (Admixture)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476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pplication of standard methods for detecting population structure to the UK dat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0024"/>
            <a:ext cx="7962740" cy="1100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70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gure 6.  PCA for East Asia HGDP dat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4534"/>
            <a:ext cx="7851774" cy="445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5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724555" y="334582"/>
            <a:ext cx="6172200" cy="1143000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 smtClean="0"/>
              <a:t>We want to “paint” DNA according to which ancestor it comes from</a:t>
            </a:r>
            <a:endParaRPr lang="en-GB" sz="3200" b="1" dirty="0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918172" y="2670848"/>
            <a:ext cx="1311894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 bwMode="auto">
          <a:xfrm>
            <a:off x="4918172" y="2976504"/>
            <a:ext cx="1311894" cy="0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>
            <a:off x="6946385" y="2670848"/>
            <a:ext cx="1311894" cy="0"/>
          </a:xfrm>
          <a:prstGeom prst="line">
            <a:avLst/>
          </a:prstGeom>
          <a:ln w="635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 bwMode="auto">
          <a:xfrm>
            <a:off x="6946385" y="2976504"/>
            <a:ext cx="1311894" cy="0"/>
          </a:xfrm>
          <a:prstGeom prst="line">
            <a:avLst/>
          </a:prstGeom>
          <a:ln w="635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 bwMode="auto">
          <a:xfrm>
            <a:off x="5257569" y="3107795"/>
            <a:ext cx="613523" cy="445149"/>
          </a:xfrm>
          <a:custGeom>
            <a:avLst/>
            <a:gdLst>
              <a:gd name="connsiteX0" fmla="*/ 0 w 457200"/>
              <a:gd name="connsiteY0" fmla="*/ 0 h 223283"/>
              <a:gd name="connsiteX1" fmla="*/ 0 w 457200"/>
              <a:gd name="connsiteY1" fmla="*/ 223283 h 223283"/>
              <a:gd name="connsiteX2" fmla="*/ 457200 w 457200"/>
              <a:gd name="connsiteY2" fmla="*/ 223283 h 223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7200" h="223283">
                <a:moveTo>
                  <a:pt x="0" y="0"/>
                </a:moveTo>
                <a:lnTo>
                  <a:pt x="0" y="223283"/>
                </a:lnTo>
                <a:lnTo>
                  <a:pt x="457200" y="223283"/>
                </a:lnTo>
              </a:path>
            </a:pathLst>
          </a:cu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GB" dirty="0"/>
          </a:p>
        </p:txBody>
      </p:sp>
      <p:sp>
        <p:nvSpPr>
          <p:cNvPr id="15" name="Freeform 14"/>
          <p:cNvSpPr/>
          <p:nvPr/>
        </p:nvSpPr>
        <p:spPr bwMode="auto">
          <a:xfrm flipH="1">
            <a:off x="7328206" y="3107793"/>
            <a:ext cx="631472" cy="812346"/>
          </a:xfrm>
          <a:custGeom>
            <a:avLst/>
            <a:gdLst>
              <a:gd name="connsiteX0" fmla="*/ 0 w 457200"/>
              <a:gd name="connsiteY0" fmla="*/ 0 h 223283"/>
              <a:gd name="connsiteX1" fmla="*/ 0 w 457200"/>
              <a:gd name="connsiteY1" fmla="*/ 223283 h 223283"/>
              <a:gd name="connsiteX2" fmla="*/ 457200 w 457200"/>
              <a:gd name="connsiteY2" fmla="*/ 223283 h 223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7200" h="223283">
                <a:moveTo>
                  <a:pt x="0" y="0"/>
                </a:moveTo>
                <a:lnTo>
                  <a:pt x="0" y="223283"/>
                </a:lnTo>
                <a:lnTo>
                  <a:pt x="457200" y="223283"/>
                </a:lnTo>
              </a:path>
            </a:pathLst>
          </a:cu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GB" dirty="0"/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5931464" y="3581661"/>
            <a:ext cx="536833" cy="0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 bwMode="auto">
          <a:xfrm>
            <a:off x="5920491" y="3916656"/>
            <a:ext cx="835435" cy="0"/>
          </a:xfrm>
          <a:prstGeom prst="line">
            <a:avLst/>
          </a:prstGeom>
          <a:ln w="635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 bwMode="auto">
          <a:xfrm>
            <a:off x="6468298" y="3581661"/>
            <a:ext cx="536831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 bwMode="auto">
          <a:xfrm>
            <a:off x="7005129" y="3581661"/>
            <a:ext cx="239861" cy="0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 bwMode="auto">
          <a:xfrm>
            <a:off x="6750441" y="3916656"/>
            <a:ext cx="489512" cy="0"/>
          </a:xfrm>
          <a:prstGeom prst="line">
            <a:avLst/>
          </a:prstGeom>
          <a:ln w="635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2" name="TextBox 30"/>
          <p:cNvSpPr txBox="1">
            <a:spLocks noChangeArrowheads="1"/>
          </p:cNvSpPr>
          <p:nvPr/>
        </p:nvSpPr>
        <p:spPr bwMode="auto">
          <a:xfrm>
            <a:off x="5029060" y="1866707"/>
            <a:ext cx="7952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/>
              <a:t>Father</a:t>
            </a:r>
          </a:p>
        </p:txBody>
      </p:sp>
      <p:sp>
        <p:nvSpPr>
          <p:cNvPr id="3093" name="TextBox 31"/>
          <p:cNvSpPr txBox="1">
            <a:spLocks noChangeArrowheads="1"/>
          </p:cNvSpPr>
          <p:nvPr/>
        </p:nvSpPr>
        <p:spPr bwMode="auto">
          <a:xfrm>
            <a:off x="6986616" y="1866707"/>
            <a:ext cx="8976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/>
              <a:t>Mother</a:t>
            </a:r>
          </a:p>
        </p:txBody>
      </p:sp>
      <p:sp>
        <p:nvSpPr>
          <p:cNvPr id="3094" name="TextBox 32"/>
          <p:cNvSpPr txBox="1">
            <a:spLocks noChangeArrowheads="1"/>
          </p:cNvSpPr>
          <p:nvPr/>
        </p:nvSpPr>
        <p:spPr bwMode="auto">
          <a:xfrm>
            <a:off x="4262226" y="3355703"/>
            <a:ext cx="6562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/>
              <a:t>Child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6754977" y="3974254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609480" y="4222741"/>
            <a:ext cx="2775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Crossover event breakpoint</a:t>
            </a:r>
          </a:p>
        </p:txBody>
      </p:sp>
      <p:sp>
        <p:nvSpPr>
          <p:cNvPr id="25" name="Oval 24"/>
          <p:cNvSpPr/>
          <p:nvPr/>
        </p:nvSpPr>
        <p:spPr>
          <a:xfrm>
            <a:off x="7207033" y="2609613"/>
            <a:ext cx="98756" cy="13128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635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Oval 28"/>
          <p:cNvSpPr/>
          <p:nvPr/>
        </p:nvSpPr>
        <p:spPr>
          <a:xfrm>
            <a:off x="7643941" y="2609613"/>
            <a:ext cx="98756" cy="13128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635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Oval 30"/>
          <p:cNvSpPr/>
          <p:nvPr/>
        </p:nvSpPr>
        <p:spPr>
          <a:xfrm>
            <a:off x="6962276" y="2911105"/>
            <a:ext cx="98756" cy="131289"/>
          </a:xfrm>
          <a:prstGeom prst="ellipse">
            <a:avLst/>
          </a:prstGeom>
          <a:solidFill>
            <a:srgbClr val="7030A0"/>
          </a:solidFill>
          <a:ln w="635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Oval 32"/>
          <p:cNvSpPr/>
          <p:nvPr/>
        </p:nvSpPr>
        <p:spPr>
          <a:xfrm>
            <a:off x="7847377" y="2904952"/>
            <a:ext cx="98756" cy="131289"/>
          </a:xfrm>
          <a:prstGeom prst="ellipse">
            <a:avLst/>
          </a:prstGeom>
          <a:solidFill>
            <a:srgbClr val="7030A0"/>
          </a:solidFill>
          <a:ln w="635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Oval 33"/>
          <p:cNvSpPr/>
          <p:nvPr/>
        </p:nvSpPr>
        <p:spPr>
          <a:xfrm>
            <a:off x="8144893" y="2911105"/>
            <a:ext cx="98756" cy="131289"/>
          </a:xfrm>
          <a:prstGeom prst="ellipse">
            <a:avLst/>
          </a:prstGeom>
          <a:solidFill>
            <a:srgbClr val="7030A0"/>
          </a:solidFill>
          <a:ln w="635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Oval 37"/>
          <p:cNvSpPr/>
          <p:nvPr/>
        </p:nvSpPr>
        <p:spPr>
          <a:xfrm>
            <a:off x="4932133" y="2605202"/>
            <a:ext cx="98756" cy="131289"/>
          </a:xfrm>
          <a:prstGeom prst="ellipse">
            <a:avLst/>
          </a:prstGeom>
          <a:solidFill>
            <a:srgbClr val="FF0000"/>
          </a:solidFill>
          <a:ln w="635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Oval 38"/>
          <p:cNvSpPr/>
          <p:nvPr/>
        </p:nvSpPr>
        <p:spPr>
          <a:xfrm>
            <a:off x="5909518" y="2605203"/>
            <a:ext cx="98756" cy="131289"/>
          </a:xfrm>
          <a:prstGeom prst="ellipse">
            <a:avLst/>
          </a:prstGeom>
          <a:solidFill>
            <a:srgbClr val="FF0000"/>
          </a:solidFill>
          <a:ln w="635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1" name="Oval 40"/>
          <p:cNvSpPr/>
          <p:nvPr/>
        </p:nvSpPr>
        <p:spPr>
          <a:xfrm>
            <a:off x="5550546" y="2605204"/>
            <a:ext cx="98756" cy="131289"/>
          </a:xfrm>
          <a:prstGeom prst="ellipse">
            <a:avLst/>
          </a:prstGeom>
          <a:solidFill>
            <a:srgbClr val="FF0000"/>
          </a:solidFill>
          <a:ln w="635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Oval 42"/>
          <p:cNvSpPr/>
          <p:nvPr/>
        </p:nvSpPr>
        <p:spPr>
          <a:xfrm>
            <a:off x="5334611" y="2605205"/>
            <a:ext cx="98756" cy="131289"/>
          </a:xfrm>
          <a:prstGeom prst="ellipse">
            <a:avLst/>
          </a:prstGeom>
          <a:solidFill>
            <a:srgbClr val="FF0000"/>
          </a:solidFill>
          <a:ln w="635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5" name="Oval 44"/>
          <p:cNvSpPr/>
          <p:nvPr/>
        </p:nvSpPr>
        <p:spPr>
          <a:xfrm>
            <a:off x="5127811" y="2910861"/>
            <a:ext cx="98756" cy="131289"/>
          </a:xfrm>
          <a:prstGeom prst="ellipse">
            <a:avLst/>
          </a:prstGeom>
          <a:solidFill>
            <a:srgbClr val="FFFF00"/>
          </a:solidFill>
          <a:ln w="635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Oval 45"/>
          <p:cNvSpPr/>
          <p:nvPr/>
        </p:nvSpPr>
        <p:spPr>
          <a:xfrm>
            <a:off x="6070204" y="2910861"/>
            <a:ext cx="98756" cy="131289"/>
          </a:xfrm>
          <a:prstGeom prst="ellipse">
            <a:avLst/>
          </a:prstGeom>
          <a:solidFill>
            <a:srgbClr val="FFFF00"/>
          </a:solidFill>
          <a:ln w="635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8" name="Oval 47"/>
          <p:cNvSpPr/>
          <p:nvPr/>
        </p:nvSpPr>
        <p:spPr>
          <a:xfrm>
            <a:off x="5772335" y="2910861"/>
            <a:ext cx="98756" cy="131289"/>
          </a:xfrm>
          <a:prstGeom prst="ellipse">
            <a:avLst/>
          </a:prstGeom>
          <a:solidFill>
            <a:srgbClr val="FFFF00"/>
          </a:solidFill>
          <a:ln w="635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3" name="Oval 62"/>
          <p:cNvSpPr/>
          <p:nvPr/>
        </p:nvSpPr>
        <p:spPr>
          <a:xfrm>
            <a:off x="6927358" y="3525922"/>
            <a:ext cx="98756" cy="131289"/>
          </a:xfrm>
          <a:prstGeom prst="ellipse">
            <a:avLst/>
          </a:prstGeom>
          <a:solidFill>
            <a:srgbClr val="FF0000"/>
          </a:solidFill>
          <a:ln w="635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4" name="Oval 63"/>
          <p:cNvSpPr/>
          <p:nvPr/>
        </p:nvSpPr>
        <p:spPr>
          <a:xfrm>
            <a:off x="6568387" y="3525922"/>
            <a:ext cx="98756" cy="131289"/>
          </a:xfrm>
          <a:prstGeom prst="ellipse">
            <a:avLst/>
          </a:prstGeom>
          <a:solidFill>
            <a:srgbClr val="FF0000"/>
          </a:solidFill>
          <a:ln w="635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6" name="Oval 65"/>
          <p:cNvSpPr/>
          <p:nvPr/>
        </p:nvSpPr>
        <p:spPr>
          <a:xfrm>
            <a:off x="6150501" y="3525922"/>
            <a:ext cx="98756" cy="131289"/>
          </a:xfrm>
          <a:prstGeom prst="ellipse">
            <a:avLst/>
          </a:prstGeom>
          <a:solidFill>
            <a:srgbClr val="FFFF00"/>
          </a:solidFill>
          <a:ln w="635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7" name="Oval 66"/>
          <p:cNvSpPr/>
          <p:nvPr/>
        </p:nvSpPr>
        <p:spPr>
          <a:xfrm>
            <a:off x="7081166" y="3525922"/>
            <a:ext cx="98756" cy="131289"/>
          </a:xfrm>
          <a:prstGeom prst="ellipse">
            <a:avLst/>
          </a:prstGeom>
          <a:solidFill>
            <a:srgbClr val="FFFF00"/>
          </a:solidFill>
          <a:ln w="635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0" name="Oval 69"/>
          <p:cNvSpPr/>
          <p:nvPr/>
        </p:nvSpPr>
        <p:spPr>
          <a:xfrm>
            <a:off x="5556058" y="2904952"/>
            <a:ext cx="98756" cy="131289"/>
          </a:xfrm>
          <a:prstGeom prst="ellipse">
            <a:avLst/>
          </a:prstGeom>
          <a:solidFill>
            <a:srgbClr val="FFFF00"/>
          </a:solidFill>
          <a:ln w="635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1" name="Oval 70"/>
          <p:cNvSpPr/>
          <p:nvPr/>
        </p:nvSpPr>
        <p:spPr>
          <a:xfrm>
            <a:off x="7130544" y="3854496"/>
            <a:ext cx="98756" cy="131289"/>
          </a:xfrm>
          <a:prstGeom prst="ellipse">
            <a:avLst/>
          </a:prstGeom>
          <a:solidFill>
            <a:srgbClr val="7030A0"/>
          </a:solidFill>
          <a:ln w="635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3" name="Oval 72"/>
          <p:cNvSpPr/>
          <p:nvPr/>
        </p:nvSpPr>
        <p:spPr>
          <a:xfrm>
            <a:off x="6179745" y="3854496"/>
            <a:ext cx="98756" cy="13128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635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4" name="Oval 73"/>
          <p:cNvSpPr/>
          <p:nvPr/>
        </p:nvSpPr>
        <p:spPr>
          <a:xfrm>
            <a:off x="6628595" y="3853810"/>
            <a:ext cx="98756" cy="13128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635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7" name="Oval 76"/>
          <p:cNvSpPr/>
          <p:nvPr/>
        </p:nvSpPr>
        <p:spPr>
          <a:xfrm>
            <a:off x="6828603" y="3854496"/>
            <a:ext cx="98756" cy="131289"/>
          </a:xfrm>
          <a:prstGeom prst="ellipse">
            <a:avLst/>
          </a:prstGeom>
          <a:solidFill>
            <a:srgbClr val="7030A0"/>
          </a:solidFill>
          <a:ln w="635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4998" name="Picture 6" descr="http://www.nature.com/scitable/content/4941/sadava_9_17_fu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2" y="1563525"/>
            <a:ext cx="3197060" cy="395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78632" y="6024935"/>
            <a:ext cx="1571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(O’Connor 2008)</a:t>
            </a:r>
          </a:p>
        </p:txBody>
      </p:sp>
    </p:spTree>
    <p:extLst>
      <p:ext uri="{BB962C8B-B14F-4D97-AF65-F5344CB8AC3E}">
        <p14:creationId xmlns:p14="http://schemas.microsoft.com/office/powerpoint/2010/main" val="128546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982834" y="401644"/>
            <a:ext cx="52561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Continental </a:t>
            </a:r>
            <a:r>
              <a:rPr lang="en-GB" sz="3200" dirty="0"/>
              <a:t>E</a:t>
            </a:r>
            <a:r>
              <a:rPr lang="en-GB" sz="3200" dirty="0" smtClean="0"/>
              <a:t>uropean palettes</a:t>
            </a:r>
            <a:endParaRPr lang="en-GB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1006817"/>
            <a:ext cx="9220200" cy="56987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67400" y="5943600"/>
            <a:ext cx="3276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Hospital based sampling as controls for an association study with </a:t>
            </a:r>
            <a:r>
              <a:rPr lang="en-US" sz="1400" dirty="0" err="1" smtClean="0"/>
              <a:t>FineSTRUCTURE</a:t>
            </a:r>
            <a:r>
              <a:rPr lang="en-US" sz="1400" dirty="0" smtClean="0"/>
              <a:t> </a:t>
            </a:r>
            <a:r>
              <a:rPr lang="en-US" sz="1400" dirty="0"/>
              <a:t>used to </a:t>
            </a:r>
            <a:r>
              <a:rPr lang="en-US" sz="1400" dirty="0" smtClean="0"/>
              <a:t>identify populations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1036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76141" y="76200"/>
            <a:ext cx="72961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 smtClean="0"/>
              <a:t>British palettes</a:t>
            </a:r>
            <a:r>
              <a:rPr lang="en-GB" sz="3200" dirty="0"/>
              <a:t> </a:t>
            </a:r>
            <a:endParaRPr lang="en-GB" sz="3200" dirty="0" smtClean="0"/>
          </a:p>
          <a:p>
            <a:pPr algn="ctr"/>
            <a:r>
              <a:rPr lang="en-GB" sz="3200" dirty="0" smtClean="0"/>
              <a:t>painted with a continental European panel</a:t>
            </a:r>
            <a:endParaRPr lang="en-GB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7" y="1235765"/>
            <a:ext cx="9144000" cy="41744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668889" y="5510764"/>
            <a:ext cx="1012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Cornwall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1238067" y="5398785"/>
            <a:ext cx="788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Devon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1321015" y="5782804"/>
            <a:ext cx="1560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Forest of Dean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2032552" y="5606569"/>
            <a:ext cx="1204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 England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2595699" y="5488954"/>
            <a:ext cx="96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S Wales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3052899" y="5488954"/>
            <a:ext cx="96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S Wales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3488627" y="5510426"/>
            <a:ext cx="1012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N Wales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4011772" y="5532348"/>
            <a:ext cx="1055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Cheshire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4406699" y="5571684"/>
            <a:ext cx="1157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Newcastle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4953109" y="5571684"/>
            <a:ext cx="978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Cumbria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6236578" y="5658078"/>
            <a:ext cx="13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 Scotland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6693778" y="5658078"/>
            <a:ext cx="13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 Scotland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7372498" y="5436556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Orkney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7829697" y="5436556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Orkney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8235064" y="5503529"/>
            <a:ext cx="968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Westray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5658156" y="5783512"/>
            <a:ext cx="1573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 </a:t>
            </a:r>
            <a:r>
              <a:rPr lang="en-US" dirty="0" err="1" smtClean="0"/>
              <a:t>Scotland+NI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5113089" y="5783512"/>
            <a:ext cx="1573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 </a:t>
            </a:r>
            <a:r>
              <a:rPr lang="en-US" dirty="0" err="1" smtClean="0"/>
              <a:t>Scotland+NI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44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218" y="1535106"/>
            <a:ext cx="7035512" cy="42560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52400"/>
            <a:ext cx="89653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 smtClean="0"/>
              <a:t>Mixture modelling of an English palette based on </a:t>
            </a:r>
          </a:p>
          <a:p>
            <a:pPr algn="ctr"/>
            <a:r>
              <a:rPr lang="en-GB" sz="3200" dirty="0" smtClean="0"/>
              <a:t>European palettes using </a:t>
            </a:r>
            <a:r>
              <a:rPr lang="en-GB" sz="3200" b="1" dirty="0" smtClean="0"/>
              <a:t>N</a:t>
            </a:r>
            <a:r>
              <a:rPr lang="en-GB" sz="3200" dirty="0" smtClean="0"/>
              <a:t>on-</a:t>
            </a:r>
            <a:r>
              <a:rPr lang="en-GB" sz="3200" b="1" dirty="0" smtClean="0"/>
              <a:t>N</a:t>
            </a:r>
            <a:r>
              <a:rPr lang="en-GB" sz="3200" dirty="0" smtClean="0"/>
              <a:t>egative </a:t>
            </a:r>
            <a:r>
              <a:rPr lang="en-GB" sz="3200" b="1" dirty="0" smtClean="0"/>
              <a:t>L</a:t>
            </a:r>
            <a:r>
              <a:rPr lang="en-GB" sz="3200" dirty="0" smtClean="0"/>
              <a:t>east </a:t>
            </a:r>
            <a:r>
              <a:rPr lang="en-GB" sz="3200" b="1" dirty="0" smtClean="0"/>
              <a:t>S</a:t>
            </a:r>
            <a:r>
              <a:rPr lang="en-GB" sz="3200" dirty="0" smtClean="0"/>
              <a:t>quares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46484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-9651"/>
            <a:ext cx="7162800" cy="69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1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-1"/>
            <a:ext cx="7744370" cy="686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7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0"/>
            <a:ext cx="7109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8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3_Saxon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00" y="0"/>
            <a:ext cx="58021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2803" y="18073"/>
            <a:ext cx="307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mbria"/>
                <a:cs typeface="Cambria"/>
              </a:rPr>
              <a:t>e</a:t>
            </a:r>
            <a:endParaRPr lang="en-US" b="1" dirty="0">
              <a:latin typeface="Cambria"/>
              <a:cs typeface="Cambria"/>
            </a:endParaRPr>
          </a:p>
        </p:txBody>
      </p:sp>
      <p:pic>
        <p:nvPicPr>
          <p:cNvPr id="4" name="Picture 3" descr="Fig4_Viking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0"/>
            <a:ext cx="584420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10893" y="3115340"/>
            <a:ext cx="16055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Danish Vikings colonisations</a:t>
            </a:r>
          </a:p>
          <a:p>
            <a:r>
              <a:rPr lang="en-GB" dirty="0" smtClean="0"/>
              <a:t>from v. similar region to previous Anglo-Saxons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55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04800"/>
            <a:ext cx="8498540" cy="6019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63423" y="6488668"/>
            <a:ext cx="3980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CREDIT: Christian </a:t>
            </a:r>
            <a:r>
              <a:rPr lang="en-US" b="1" dirty="0" err="1" smtClean="0"/>
              <a:t>Capelli</a:t>
            </a:r>
            <a:r>
              <a:rPr lang="en-US" b="1" dirty="0" smtClean="0"/>
              <a:t>, George Busby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1098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27144"/>
            <a:ext cx="8686800" cy="53615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18276" y="401644"/>
            <a:ext cx="34545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Worldwide palettes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407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06809"/>
            <a:ext cx="5887034" cy="5751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981200" y="304800"/>
            <a:ext cx="5802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169 populations inferred in HGDP data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49480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FB2446-FC8C-4E3D-96F4-4E044692246C}" type="slidenum">
              <a:rPr lang="en-GB" smtClean="0"/>
              <a:pPr>
                <a:defRPr/>
              </a:pPr>
              <a:t>3</a:t>
            </a:fld>
            <a:endParaRPr lang="en-GB" dirty="0"/>
          </a:p>
        </p:txBody>
      </p:sp>
      <p:sp>
        <p:nvSpPr>
          <p:cNvPr id="53" name="TextBox 52"/>
          <p:cNvSpPr txBox="1"/>
          <p:nvPr/>
        </p:nvSpPr>
        <p:spPr>
          <a:xfrm>
            <a:off x="2634200" y="6488668"/>
            <a:ext cx="460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Positions of recombination crossover events</a:t>
            </a:r>
          </a:p>
        </p:txBody>
      </p:sp>
      <p:sp>
        <p:nvSpPr>
          <p:cNvPr id="4" name="Right Arrow 3"/>
          <p:cNvSpPr/>
          <p:nvPr/>
        </p:nvSpPr>
        <p:spPr>
          <a:xfrm>
            <a:off x="4124109" y="148238"/>
            <a:ext cx="366885" cy="5838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7" name="Group 16"/>
          <p:cNvGrpSpPr/>
          <p:nvPr/>
        </p:nvGrpSpPr>
        <p:grpSpPr>
          <a:xfrm>
            <a:off x="2515419" y="4997002"/>
            <a:ext cx="4134974" cy="838562"/>
            <a:chOff x="1829892" y="4997002"/>
            <a:chExt cx="5513298" cy="838562"/>
          </a:xfrm>
        </p:grpSpPr>
        <p:sp>
          <p:nvSpPr>
            <p:cNvPr id="138" name="Rectangle 29"/>
            <p:cNvSpPr>
              <a:spLocks noChangeAspect="1" noChangeArrowheads="1"/>
            </p:cNvSpPr>
            <p:nvPr/>
          </p:nvSpPr>
          <p:spPr bwMode="auto">
            <a:xfrm>
              <a:off x="1829892" y="4997002"/>
              <a:ext cx="984250" cy="10874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139" name="Rectangle 30"/>
            <p:cNvSpPr>
              <a:spLocks noChangeAspect="1" noChangeArrowheads="1"/>
            </p:cNvSpPr>
            <p:nvPr/>
          </p:nvSpPr>
          <p:spPr bwMode="auto">
            <a:xfrm>
              <a:off x="1829892" y="5171626"/>
              <a:ext cx="982663" cy="10953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141" name="Rectangle 29"/>
            <p:cNvSpPr>
              <a:spLocks noChangeAspect="1" noChangeArrowheads="1"/>
            </p:cNvSpPr>
            <p:nvPr/>
          </p:nvSpPr>
          <p:spPr bwMode="auto">
            <a:xfrm>
              <a:off x="6358940" y="4997002"/>
              <a:ext cx="984250" cy="108744"/>
            </a:xfrm>
            <a:prstGeom prst="rect">
              <a:avLst/>
            </a:prstGeom>
            <a:solidFill>
              <a:srgbClr val="7030A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142" name="Rectangle 30"/>
            <p:cNvSpPr>
              <a:spLocks noChangeAspect="1" noChangeArrowheads="1"/>
            </p:cNvSpPr>
            <p:nvPr/>
          </p:nvSpPr>
          <p:spPr bwMode="auto">
            <a:xfrm>
              <a:off x="6358940" y="5171626"/>
              <a:ext cx="982663" cy="109538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144" name="Rectangle 29"/>
            <p:cNvSpPr>
              <a:spLocks noChangeArrowheads="1"/>
            </p:cNvSpPr>
            <p:nvPr/>
          </p:nvSpPr>
          <p:spPr bwMode="auto">
            <a:xfrm>
              <a:off x="4092450" y="5551402"/>
              <a:ext cx="982649" cy="10874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145" name="Rectangle 30"/>
            <p:cNvSpPr>
              <a:spLocks noChangeArrowheads="1"/>
            </p:cNvSpPr>
            <p:nvPr/>
          </p:nvSpPr>
          <p:spPr bwMode="auto">
            <a:xfrm>
              <a:off x="4092437" y="5726026"/>
              <a:ext cx="824668" cy="109538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91" name="Rectangle 29"/>
            <p:cNvSpPr>
              <a:spLocks noChangeArrowheads="1"/>
            </p:cNvSpPr>
            <p:nvPr/>
          </p:nvSpPr>
          <p:spPr bwMode="auto">
            <a:xfrm>
              <a:off x="4427095" y="5551402"/>
              <a:ext cx="648004" cy="1087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92" name="Rectangle 30"/>
            <p:cNvSpPr>
              <a:spLocks noChangeArrowheads="1"/>
            </p:cNvSpPr>
            <p:nvPr/>
          </p:nvSpPr>
          <p:spPr bwMode="auto">
            <a:xfrm>
              <a:off x="4917105" y="5726026"/>
              <a:ext cx="157994" cy="109538"/>
            </a:xfrm>
            <a:prstGeom prst="rect">
              <a:avLst/>
            </a:prstGeom>
            <a:solidFill>
              <a:srgbClr val="7030A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cxnSp>
          <p:nvCxnSpPr>
            <p:cNvPr id="8" name="Straight Arrow Connector 7"/>
            <p:cNvCxnSpPr>
              <a:stCxn id="142" idx="2"/>
              <a:endCxn id="144" idx="0"/>
            </p:cNvCxnSpPr>
            <p:nvPr/>
          </p:nvCxnSpPr>
          <p:spPr>
            <a:xfrm flipH="1">
              <a:off x="4583775" y="5281164"/>
              <a:ext cx="2266497" cy="27023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>
              <a:stCxn id="139" idx="2"/>
              <a:endCxn id="144" idx="0"/>
            </p:cNvCxnSpPr>
            <p:nvPr/>
          </p:nvCxnSpPr>
          <p:spPr>
            <a:xfrm>
              <a:off x="2321224" y="5281164"/>
              <a:ext cx="2262551" cy="27023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Arrow Connector 18"/>
          <p:cNvCxnSpPr/>
          <p:nvPr/>
        </p:nvCxnSpPr>
        <p:spPr>
          <a:xfrm flipH="1" flipV="1">
            <a:off x="4830830" y="5835564"/>
            <a:ext cx="59248" cy="653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V="1">
            <a:off x="4149549" y="5661412"/>
            <a:ext cx="316019" cy="827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 txBox="1">
            <a:spLocks/>
          </p:cNvSpPr>
          <p:nvPr/>
        </p:nvSpPr>
        <p:spPr>
          <a:xfrm>
            <a:off x="1219200" y="-164085"/>
            <a:ext cx="74615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 smtClean="0"/>
              <a:t>Recombination        “mosaic” genomes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45904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5641"/>
            <a:ext cx="7322925" cy="640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228600" y="5105400"/>
            <a:ext cx="9667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/>
              <a:t>Basque</a:t>
            </a:r>
            <a:endParaRPr lang="en-US" dirty="0"/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228600" y="4267200"/>
            <a:ext cx="11604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/>
              <a:t>Sardinian</a:t>
            </a:r>
            <a:endParaRPr lang="en-US" dirty="0"/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228600" y="1752600"/>
            <a:ext cx="1019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/>
              <a:t>Russian</a:t>
            </a:r>
            <a:endParaRPr lang="en-US" dirty="0"/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228600" y="2832100"/>
            <a:ext cx="9032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/>
              <a:t>French</a:t>
            </a:r>
            <a:endParaRPr lang="en-US" dirty="0"/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228600" y="2222500"/>
            <a:ext cx="11207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 err="1"/>
              <a:t>Orcadian</a:t>
            </a:r>
            <a:endParaRPr lang="en-US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8600" y="3352800"/>
            <a:ext cx="822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 smtClean="0"/>
              <a:t>Tuscan</a:t>
            </a:r>
            <a:endParaRPr lang="en-US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28600" y="3733800"/>
            <a:ext cx="10236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 smtClean="0"/>
              <a:t>Bergamo</a:t>
            </a:r>
            <a:endParaRPr lang="en-US" dirty="0"/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228600" y="1143000"/>
            <a:ext cx="8905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 err="1"/>
              <a:t>Adygei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78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aniel\Downloads\journal.pgen.1002453.s022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90600"/>
            <a:ext cx="6438417" cy="531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5600" y="271327"/>
            <a:ext cx="2840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HGDP Middle east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74624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8203084" cy="5836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50789" y="366454"/>
            <a:ext cx="6320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Half-matching based on </a:t>
            </a:r>
            <a:r>
              <a:rPr lang="en-GB" sz="2800" dirty="0" err="1" smtClean="0"/>
              <a:t>coancestry</a:t>
            </a:r>
            <a:r>
              <a:rPr lang="en-GB" sz="2800" dirty="0" smtClean="0"/>
              <a:t> matrix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96367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295400"/>
            <a:ext cx="3733800" cy="508698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38200" y="0"/>
            <a:ext cx="74615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 smtClean="0"/>
              <a:t>Information on time since mixture given by spatial structure of ancestry along the chromosome 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380339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385763"/>
            <a:ext cx="813435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272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6" y="304800"/>
            <a:ext cx="9028584" cy="602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6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763000" cy="6767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179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558724"/>
            <a:ext cx="5562600" cy="413087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0"/>
            <a:ext cx="74615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 smtClean="0"/>
              <a:t>Can also identify complex events such as </a:t>
            </a:r>
          </a:p>
          <a:p>
            <a:r>
              <a:rPr lang="en-GB" sz="3200" b="1" dirty="0" smtClean="0"/>
              <a:t>multi-way admixture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199068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371600"/>
            <a:ext cx="7490298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81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533400"/>
            <a:ext cx="7889409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8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164085"/>
            <a:ext cx="7461504" cy="1143000"/>
          </a:xfrm>
        </p:spPr>
        <p:txBody>
          <a:bodyPr/>
          <a:lstStyle/>
          <a:p>
            <a:r>
              <a:rPr lang="en-GB" sz="3200" b="1" dirty="0"/>
              <a:t>Recombination        “mosaic” genomes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FB2446-FC8C-4E3D-96F4-4E044692246C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  <p:sp>
        <p:nvSpPr>
          <p:cNvPr id="4" name="Right Arrow 3"/>
          <p:cNvSpPr/>
          <p:nvPr/>
        </p:nvSpPr>
        <p:spPr>
          <a:xfrm>
            <a:off x="4124109" y="148238"/>
            <a:ext cx="366885" cy="5838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7" name="Group 16"/>
          <p:cNvGrpSpPr/>
          <p:nvPr/>
        </p:nvGrpSpPr>
        <p:grpSpPr>
          <a:xfrm>
            <a:off x="1633827" y="4439430"/>
            <a:ext cx="5853978" cy="1396134"/>
            <a:chOff x="654436" y="4439430"/>
            <a:chExt cx="7805304" cy="1396134"/>
          </a:xfrm>
        </p:grpSpPr>
        <p:sp>
          <p:nvSpPr>
            <p:cNvPr id="176" name="Rectangle 29"/>
            <p:cNvSpPr>
              <a:spLocks noChangeAspect="1" noChangeArrowheads="1"/>
            </p:cNvSpPr>
            <p:nvPr/>
          </p:nvSpPr>
          <p:spPr bwMode="auto">
            <a:xfrm>
              <a:off x="4092437" y="5726026"/>
              <a:ext cx="984250" cy="108744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170" name="Rectangle 29"/>
            <p:cNvSpPr>
              <a:spLocks noChangeAspect="1" noChangeArrowheads="1"/>
            </p:cNvSpPr>
            <p:nvPr/>
          </p:nvSpPr>
          <p:spPr bwMode="auto">
            <a:xfrm>
              <a:off x="6358944" y="5171626"/>
              <a:ext cx="984250" cy="108744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97" name="Rectangle 29"/>
            <p:cNvSpPr>
              <a:spLocks noChangeArrowheads="1"/>
            </p:cNvSpPr>
            <p:nvPr/>
          </p:nvSpPr>
          <p:spPr bwMode="auto">
            <a:xfrm>
              <a:off x="4092450" y="5550607"/>
              <a:ext cx="982649" cy="10953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164" name="Rectangle 30"/>
            <p:cNvSpPr>
              <a:spLocks noChangeArrowheads="1"/>
            </p:cNvSpPr>
            <p:nvPr/>
          </p:nvSpPr>
          <p:spPr bwMode="auto">
            <a:xfrm>
              <a:off x="4414720" y="5550607"/>
              <a:ext cx="648000" cy="10953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169" name="Rectangle 29"/>
            <p:cNvSpPr>
              <a:spLocks noChangeArrowheads="1"/>
            </p:cNvSpPr>
            <p:nvPr/>
          </p:nvSpPr>
          <p:spPr bwMode="auto">
            <a:xfrm>
              <a:off x="4747925" y="5550607"/>
              <a:ext cx="327174" cy="109539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93" name="Rectangle 30"/>
            <p:cNvSpPr>
              <a:spLocks noChangeAspect="1" noChangeArrowheads="1"/>
            </p:cNvSpPr>
            <p:nvPr/>
          </p:nvSpPr>
          <p:spPr bwMode="auto">
            <a:xfrm>
              <a:off x="1829892" y="5171626"/>
              <a:ext cx="982663" cy="10953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95" name="Rectangle 29"/>
            <p:cNvSpPr>
              <a:spLocks noChangeAspect="1" noChangeArrowheads="1"/>
            </p:cNvSpPr>
            <p:nvPr/>
          </p:nvSpPr>
          <p:spPr bwMode="auto">
            <a:xfrm>
              <a:off x="6358940" y="4997002"/>
              <a:ext cx="984250" cy="108744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96" name="Rectangle 30"/>
            <p:cNvSpPr>
              <a:spLocks noChangeArrowheads="1"/>
            </p:cNvSpPr>
            <p:nvPr/>
          </p:nvSpPr>
          <p:spPr bwMode="auto">
            <a:xfrm>
              <a:off x="6358944" y="5171625"/>
              <a:ext cx="736800" cy="108745"/>
            </a:xfrm>
            <a:prstGeom prst="rect">
              <a:avLst/>
            </a:prstGeom>
            <a:solidFill>
              <a:srgbClr val="7030A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100" name="Rectangle 30"/>
            <p:cNvSpPr>
              <a:spLocks noChangeArrowheads="1"/>
            </p:cNvSpPr>
            <p:nvPr/>
          </p:nvSpPr>
          <p:spPr bwMode="auto">
            <a:xfrm>
              <a:off x="4092437" y="5726026"/>
              <a:ext cx="742910" cy="109538"/>
            </a:xfrm>
            <a:prstGeom prst="rect">
              <a:avLst/>
            </a:prstGeom>
            <a:solidFill>
              <a:srgbClr val="7030A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102" name="Rectangle 30"/>
            <p:cNvSpPr>
              <a:spLocks noChangeArrowheads="1"/>
            </p:cNvSpPr>
            <p:nvPr/>
          </p:nvSpPr>
          <p:spPr bwMode="auto">
            <a:xfrm>
              <a:off x="4917105" y="5726026"/>
              <a:ext cx="157994" cy="109538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cxnSp>
          <p:nvCxnSpPr>
            <p:cNvPr id="146" name="Straight Arrow Connector 145"/>
            <p:cNvCxnSpPr>
              <a:stCxn id="93" idx="2"/>
              <a:endCxn id="97" idx="0"/>
            </p:cNvCxnSpPr>
            <p:nvPr/>
          </p:nvCxnSpPr>
          <p:spPr>
            <a:xfrm>
              <a:off x="2321224" y="5281164"/>
              <a:ext cx="2262551" cy="26944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Rectangle 29"/>
            <p:cNvSpPr>
              <a:spLocks noChangeAspect="1" noChangeArrowheads="1"/>
            </p:cNvSpPr>
            <p:nvPr/>
          </p:nvSpPr>
          <p:spPr bwMode="auto">
            <a:xfrm>
              <a:off x="654436" y="4442024"/>
              <a:ext cx="984250" cy="108744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127" name="Rectangle 30"/>
            <p:cNvSpPr>
              <a:spLocks noChangeAspect="1" noChangeArrowheads="1"/>
            </p:cNvSpPr>
            <p:nvPr/>
          </p:nvSpPr>
          <p:spPr bwMode="auto">
            <a:xfrm>
              <a:off x="654436" y="4616648"/>
              <a:ext cx="982663" cy="10953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129" name="Rectangle 29"/>
            <p:cNvSpPr>
              <a:spLocks noChangeAspect="1" noChangeArrowheads="1"/>
            </p:cNvSpPr>
            <p:nvPr/>
          </p:nvSpPr>
          <p:spPr bwMode="auto">
            <a:xfrm>
              <a:off x="2945094" y="4440727"/>
              <a:ext cx="984250" cy="108744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130" name="Rectangle 30"/>
            <p:cNvSpPr>
              <a:spLocks noChangeAspect="1" noChangeArrowheads="1"/>
            </p:cNvSpPr>
            <p:nvPr/>
          </p:nvSpPr>
          <p:spPr bwMode="auto">
            <a:xfrm>
              <a:off x="2945094" y="4615351"/>
              <a:ext cx="982663" cy="10953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132" name="Rectangle 29"/>
            <p:cNvSpPr>
              <a:spLocks noChangeAspect="1" noChangeArrowheads="1"/>
            </p:cNvSpPr>
            <p:nvPr/>
          </p:nvSpPr>
          <p:spPr bwMode="auto">
            <a:xfrm>
              <a:off x="5199462" y="4440727"/>
              <a:ext cx="984250" cy="108744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133" name="Rectangle 30"/>
            <p:cNvSpPr>
              <a:spLocks noChangeAspect="1" noChangeArrowheads="1"/>
            </p:cNvSpPr>
            <p:nvPr/>
          </p:nvSpPr>
          <p:spPr bwMode="auto">
            <a:xfrm>
              <a:off x="5199462" y="4615351"/>
              <a:ext cx="982663" cy="109538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135" name="Rectangle 29"/>
            <p:cNvSpPr>
              <a:spLocks noChangeAspect="1" noChangeArrowheads="1"/>
            </p:cNvSpPr>
            <p:nvPr/>
          </p:nvSpPr>
          <p:spPr bwMode="auto">
            <a:xfrm>
              <a:off x="7475490" y="4439430"/>
              <a:ext cx="984250" cy="108744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136" name="Rectangle 30"/>
            <p:cNvSpPr>
              <a:spLocks noChangeAspect="1" noChangeArrowheads="1"/>
            </p:cNvSpPr>
            <p:nvPr/>
          </p:nvSpPr>
          <p:spPr bwMode="auto">
            <a:xfrm>
              <a:off x="7475490" y="4614054"/>
              <a:ext cx="982663" cy="109538"/>
            </a:xfrm>
            <a:prstGeom prst="rect">
              <a:avLst/>
            </a:prstGeom>
            <a:solidFill>
              <a:srgbClr val="7030A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149" name="Rectangle 29"/>
            <p:cNvSpPr>
              <a:spLocks noChangeAspect="1" noChangeArrowheads="1"/>
            </p:cNvSpPr>
            <p:nvPr/>
          </p:nvSpPr>
          <p:spPr bwMode="auto">
            <a:xfrm>
              <a:off x="1828305" y="4997002"/>
              <a:ext cx="984250" cy="108744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152" name="Rectangle 30"/>
            <p:cNvSpPr>
              <a:spLocks noChangeArrowheads="1"/>
            </p:cNvSpPr>
            <p:nvPr/>
          </p:nvSpPr>
          <p:spPr bwMode="auto">
            <a:xfrm>
              <a:off x="1830685" y="4996208"/>
              <a:ext cx="540465" cy="10953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155" name="Rectangle 29"/>
            <p:cNvSpPr>
              <a:spLocks noChangeArrowheads="1"/>
            </p:cNvSpPr>
            <p:nvPr/>
          </p:nvSpPr>
          <p:spPr bwMode="auto">
            <a:xfrm>
              <a:off x="1830684" y="5171625"/>
              <a:ext cx="45719" cy="11188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158" name="Rectangle 29"/>
            <p:cNvSpPr>
              <a:spLocks noChangeArrowheads="1"/>
            </p:cNvSpPr>
            <p:nvPr/>
          </p:nvSpPr>
          <p:spPr bwMode="auto">
            <a:xfrm>
              <a:off x="2485381" y="5171625"/>
              <a:ext cx="327174" cy="10874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cxnSp>
          <p:nvCxnSpPr>
            <p:cNvPr id="103" name="Straight Arrow Connector 102"/>
            <p:cNvCxnSpPr>
              <a:stCxn id="96" idx="2"/>
              <a:endCxn id="97" idx="0"/>
            </p:cNvCxnSpPr>
            <p:nvPr/>
          </p:nvCxnSpPr>
          <p:spPr>
            <a:xfrm flipH="1">
              <a:off x="4583775" y="5280370"/>
              <a:ext cx="2143569" cy="27023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Rectangle 29"/>
            <p:cNvSpPr>
              <a:spLocks noChangeArrowheads="1"/>
            </p:cNvSpPr>
            <p:nvPr/>
          </p:nvSpPr>
          <p:spPr bwMode="auto">
            <a:xfrm>
              <a:off x="6500201" y="4997002"/>
              <a:ext cx="432513" cy="108744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cxnSp>
          <p:nvCxnSpPr>
            <p:cNvPr id="12" name="Straight Arrow Connector 11"/>
            <p:cNvCxnSpPr>
              <a:stCxn id="136" idx="2"/>
            </p:cNvCxnSpPr>
            <p:nvPr/>
          </p:nvCxnSpPr>
          <p:spPr>
            <a:xfrm flipH="1">
              <a:off x="6851065" y="4723592"/>
              <a:ext cx="1115757" cy="27341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133" idx="2"/>
            </p:cNvCxnSpPr>
            <p:nvPr/>
          </p:nvCxnSpPr>
          <p:spPr>
            <a:xfrm>
              <a:off x="5690794" y="4724889"/>
              <a:ext cx="1160271" cy="27211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>
              <a:stCxn id="130" idx="2"/>
            </p:cNvCxnSpPr>
            <p:nvPr/>
          </p:nvCxnSpPr>
          <p:spPr>
            <a:xfrm flipH="1">
              <a:off x="2322017" y="4724889"/>
              <a:ext cx="1114409" cy="27211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>
              <a:stCxn id="127" idx="2"/>
            </p:cNvCxnSpPr>
            <p:nvPr/>
          </p:nvCxnSpPr>
          <p:spPr>
            <a:xfrm>
              <a:off x="1145768" y="4726186"/>
              <a:ext cx="1176249" cy="27081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8848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Can use chromosome painting to</a:t>
            </a:r>
          </a:p>
          <a:p>
            <a:r>
              <a:rPr lang="en-US" dirty="0" smtClean="0"/>
              <a:t>Distill ancestry information</a:t>
            </a:r>
          </a:p>
          <a:p>
            <a:r>
              <a:rPr lang="en-US" dirty="0" smtClean="0"/>
              <a:t>Cluster based on genetic similarity</a:t>
            </a:r>
          </a:p>
          <a:p>
            <a:r>
              <a:rPr lang="en-US" dirty="0" err="1"/>
              <a:t>Visualise</a:t>
            </a:r>
            <a:r>
              <a:rPr lang="en-US" dirty="0"/>
              <a:t> genetic </a:t>
            </a:r>
            <a:r>
              <a:rPr lang="en-US" dirty="0" smtClean="0"/>
              <a:t>drift</a:t>
            </a:r>
          </a:p>
          <a:p>
            <a:r>
              <a:rPr lang="en-US" dirty="0" smtClean="0"/>
              <a:t>Identify mixtures</a:t>
            </a:r>
          </a:p>
          <a:p>
            <a:r>
              <a:rPr lang="en-US" dirty="0" smtClean="0"/>
              <a:t>Date mixture events</a:t>
            </a:r>
          </a:p>
          <a:p>
            <a:r>
              <a:rPr lang="en-US" dirty="0" smtClean="0"/>
              <a:t>Reconstruct history</a:t>
            </a:r>
          </a:p>
        </p:txBody>
      </p:sp>
    </p:spTree>
    <p:extLst>
      <p:ext uri="{BB962C8B-B14F-4D97-AF65-F5344CB8AC3E}">
        <p14:creationId xmlns:p14="http://schemas.microsoft.com/office/powerpoint/2010/main" val="163482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25440" y="1366256"/>
            <a:ext cx="8493120" cy="61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pPr algn="ctr"/>
            <a:r>
              <a:rPr lang="en-GB" altLang="en-US" sz="1500" b="1" dirty="0">
                <a:latin typeface="Arial" charset="0"/>
              </a:rPr>
              <a:t>A set of haplotype sequences sorted in order of reversed prefixes at position k, showing the set of values at k isolated from those before and after, and on the right hand side how the order at position (k + 1) is derived from that at k as in Algorithm 1.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520" y="6283380"/>
            <a:ext cx="2534400" cy="50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40" y="2275278"/>
            <a:ext cx="7804800" cy="3820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671040" y="6168936"/>
            <a:ext cx="3918240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r>
              <a:rPr lang="en-GB" altLang="en-US" sz="1100" b="1" dirty="0">
                <a:latin typeface="Arial" charset="0"/>
              </a:rPr>
              <a:t>Richard Durbin Bioinformatics 2014;30:1266-1272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97920" y="6450438"/>
            <a:ext cx="4930560" cy="347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r>
              <a:rPr lang="en-GB" altLang="en-US" sz="900">
                <a:latin typeface="Arial" charset="0"/>
              </a:rPr>
              <a:t>© The Author 2014. Published by Oxford University Press.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3000" y="381000"/>
            <a:ext cx="7382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Positional Burrows Wheeler Transform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5847818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716280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814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Rectangle 29"/>
          <p:cNvSpPr>
            <a:spLocks noChangeAspect="1" noChangeArrowheads="1"/>
          </p:cNvSpPr>
          <p:nvPr/>
        </p:nvSpPr>
        <p:spPr bwMode="auto">
          <a:xfrm>
            <a:off x="4212328" y="5726026"/>
            <a:ext cx="738188" cy="10874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49" name="Rectangle 29"/>
          <p:cNvSpPr>
            <a:spLocks noChangeAspect="1" noChangeArrowheads="1"/>
          </p:cNvSpPr>
          <p:nvPr/>
        </p:nvSpPr>
        <p:spPr bwMode="auto">
          <a:xfrm>
            <a:off x="5912208" y="5171626"/>
            <a:ext cx="738188" cy="10794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52" name="Rectangle 29"/>
          <p:cNvSpPr>
            <a:spLocks noChangeArrowheads="1"/>
          </p:cNvSpPr>
          <p:nvPr/>
        </p:nvSpPr>
        <p:spPr bwMode="auto">
          <a:xfrm>
            <a:off x="4212339" y="5551404"/>
            <a:ext cx="736987" cy="1087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61" name="Rectangle 30"/>
          <p:cNvSpPr>
            <a:spLocks noChangeAspect="1" noChangeArrowheads="1"/>
          </p:cNvSpPr>
          <p:nvPr/>
        </p:nvSpPr>
        <p:spPr bwMode="auto">
          <a:xfrm>
            <a:off x="2515420" y="5171626"/>
            <a:ext cx="736997" cy="107946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64" name="Rectangle 29"/>
          <p:cNvSpPr>
            <a:spLocks noChangeAspect="1" noChangeArrowheads="1"/>
          </p:cNvSpPr>
          <p:nvPr/>
        </p:nvSpPr>
        <p:spPr bwMode="auto">
          <a:xfrm>
            <a:off x="5912205" y="4997002"/>
            <a:ext cx="738188" cy="108744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67" name="Rectangle 30"/>
          <p:cNvSpPr>
            <a:spLocks noChangeArrowheads="1"/>
          </p:cNvSpPr>
          <p:nvPr/>
        </p:nvSpPr>
        <p:spPr bwMode="auto">
          <a:xfrm>
            <a:off x="5912208" y="5171627"/>
            <a:ext cx="552600" cy="10794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69" name="Rectangle 30"/>
          <p:cNvSpPr>
            <a:spLocks noChangeArrowheads="1"/>
          </p:cNvSpPr>
          <p:nvPr/>
        </p:nvSpPr>
        <p:spPr bwMode="auto">
          <a:xfrm>
            <a:off x="4212328" y="5726026"/>
            <a:ext cx="557183" cy="10953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70" name="Rectangle 30"/>
          <p:cNvSpPr>
            <a:spLocks noChangeArrowheads="1"/>
          </p:cNvSpPr>
          <p:nvPr/>
        </p:nvSpPr>
        <p:spPr bwMode="auto">
          <a:xfrm>
            <a:off x="4830829" y="5726026"/>
            <a:ext cx="119687" cy="108744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76" name="Rectangle 29"/>
          <p:cNvSpPr>
            <a:spLocks noChangeAspect="1" noChangeArrowheads="1"/>
          </p:cNvSpPr>
          <p:nvPr/>
        </p:nvSpPr>
        <p:spPr bwMode="auto">
          <a:xfrm>
            <a:off x="1633827" y="4439430"/>
            <a:ext cx="738188" cy="111338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79" name="Rectangle 30"/>
          <p:cNvSpPr>
            <a:spLocks noChangeAspect="1" noChangeArrowheads="1"/>
          </p:cNvSpPr>
          <p:nvPr/>
        </p:nvSpPr>
        <p:spPr bwMode="auto">
          <a:xfrm>
            <a:off x="1633828" y="4612462"/>
            <a:ext cx="736997" cy="11491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82" name="Rectangle 29"/>
          <p:cNvSpPr>
            <a:spLocks noChangeAspect="1" noChangeArrowheads="1"/>
          </p:cNvSpPr>
          <p:nvPr/>
        </p:nvSpPr>
        <p:spPr bwMode="auto">
          <a:xfrm>
            <a:off x="3351822" y="4439432"/>
            <a:ext cx="736997" cy="111157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85" name="Rectangle 30"/>
          <p:cNvSpPr>
            <a:spLocks noChangeAspect="1" noChangeArrowheads="1"/>
          </p:cNvSpPr>
          <p:nvPr/>
        </p:nvSpPr>
        <p:spPr bwMode="auto">
          <a:xfrm>
            <a:off x="3351822" y="4615351"/>
            <a:ext cx="736997" cy="109538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88" name="Rectangle 29"/>
          <p:cNvSpPr>
            <a:spLocks noChangeAspect="1" noChangeArrowheads="1"/>
          </p:cNvSpPr>
          <p:nvPr/>
        </p:nvSpPr>
        <p:spPr bwMode="auto">
          <a:xfrm>
            <a:off x="5042596" y="4439431"/>
            <a:ext cx="738188" cy="111657"/>
          </a:xfrm>
          <a:prstGeom prst="rect">
            <a:avLst/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91" name="Rectangle 30"/>
          <p:cNvSpPr>
            <a:spLocks noChangeAspect="1" noChangeArrowheads="1"/>
          </p:cNvSpPr>
          <p:nvPr/>
        </p:nvSpPr>
        <p:spPr bwMode="auto">
          <a:xfrm>
            <a:off x="5042598" y="4612462"/>
            <a:ext cx="736997" cy="114918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93" name="Rectangle 29"/>
          <p:cNvSpPr>
            <a:spLocks noChangeAspect="1" noChangeArrowheads="1"/>
          </p:cNvSpPr>
          <p:nvPr/>
        </p:nvSpPr>
        <p:spPr bwMode="auto">
          <a:xfrm>
            <a:off x="6749617" y="4439431"/>
            <a:ext cx="738188" cy="11165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94" name="Rectangle 30"/>
          <p:cNvSpPr>
            <a:spLocks noChangeAspect="1" noChangeArrowheads="1"/>
          </p:cNvSpPr>
          <p:nvPr/>
        </p:nvSpPr>
        <p:spPr bwMode="auto">
          <a:xfrm>
            <a:off x="6749619" y="4612462"/>
            <a:ext cx="736997" cy="11491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95" name="Rectangle 29"/>
          <p:cNvSpPr>
            <a:spLocks noChangeAspect="1" noChangeArrowheads="1"/>
          </p:cNvSpPr>
          <p:nvPr/>
        </p:nvSpPr>
        <p:spPr bwMode="auto">
          <a:xfrm>
            <a:off x="2514229" y="4993584"/>
            <a:ext cx="738188" cy="112162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96" name="Rectangle 30"/>
          <p:cNvSpPr>
            <a:spLocks noChangeArrowheads="1"/>
          </p:cNvSpPr>
          <p:nvPr/>
        </p:nvSpPr>
        <p:spPr bwMode="auto">
          <a:xfrm>
            <a:off x="2516015" y="4996208"/>
            <a:ext cx="405349" cy="1095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97" name="Rectangle 29"/>
          <p:cNvSpPr>
            <a:spLocks noChangeArrowheads="1"/>
          </p:cNvSpPr>
          <p:nvPr/>
        </p:nvSpPr>
        <p:spPr bwMode="auto">
          <a:xfrm>
            <a:off x="2516014" y="5171625"/>
            <a:ext cx="34289" cy="107946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00" name="Rectangle 29"/>
          <p:cNvSpPr>
            <a:spLocks noChangeArrowheads="1"/>
          </p:cNvSpPr>
          <p:nvPr/>
        </p:nvSpPr>
        <p:spPr bwMode="auto">
          <a:xfrm>
            <a:off x="6018152" y="4997002"/>
            <a:ext cx="324385" cy="108744"/>
          </a:xfrm>
          <a:prstGeom prst="rect">
            <a:avLst/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cxnSp>
        <p:nvCxnSpPr>
          <p:cNvPr id="201" name="Straight Arrow Connector 200"/>
          <p:cNvCxnSpPr>
            <a:stCxn id="194" idx="2"/>
          </p:cNvCxnSpPr>
          <p:nvPr/>
        </p:nvCxnSpPr>
        <p:spPr>
          <a:xfrm flipH="1">
            <a:off x="6281300" y="4727380"/>
            <a:ext cx="836817" cy="26962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Arrow Connector 201"/>
          <p:cNvCxnSpPr>
            <a:stCxn id="191" idx="2"/>
          </p:cNvCxnSpPr>
          <p:nvPr/>
        </p:nvCxnSpPr>
        <p:spPr>
          <a:xfrm>
            <a:off x="5411097" y="4727380"/>
            <a:ext cx="870203" cy="26962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Arrow Connector 202"/>
          <p:cNvCxnSpPr>
            <a:stCxn id="185" idx="2"/>
          </p:cNvCxnSpPr>
          <p:nvPr/>
        </p:nvCxnSpPr>
        <p:spPr>
          <a:xfrm flipH="1">
            <a:off x="2884514" y="4724891"/>
            <a:ext cx="835807" cy="27211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FB2446-FC8C-4E3D-96F4-4E044692246C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  <p:sp>
        <p:nvSpPr>
          <p:cNvPr id="4" name="Right Arrow 3"/>
          <p:cNvSpPr/>
          <p:nvPr/>
        </p:nvSpPr>
        <p:spPr>
          <a:xfrm>
            <a:off x="4124109" y="148238"/>
            <a:ext cx="366885" cy="5838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8" name="Rectangle 29"/>
          <p:cNvSpPr>
            <a:spLocks noChangeAspect="1" noChangeArrowheads="1"/>
          </p:cNvSpPr>
          <p:nvPr/>
        </p:nvSpPr>
        <p:spPr bwMode="auto">
          <a:xfrm>
            <a:off x="1220843" y="3889353"/>
            <a:ext cx="738188" cy="108744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99" name="Rectangle 30"/>
          <p:cNvSpPr>
            <a:spLocks noChangeAspect="1" noChangeArrowheads="1"/>
          </p:cNvSpPr>
          <p:nvPr/>
        </p:nvSpPr>
        <p:spPr bwMode="auto">
          <a:xfrm>
            <a:off x="1220845" y="4063977"/>
            <a:ext cx="736997" cy="109538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05" name="Rectangle 29"/>
          <p:cNvSpPr>
            <a:spLocks noChangeAspect="1" noChangeArrowheads="1"/>
          </p:cNvSpPr>
          <p:nvPr/>
        </p:nvSpPr>
        <p:spPr bwMode="auto">
          <a:xfrm>
            <a:off x="2072140" y="3888202"/>
            <a:ext cx="738188" cy="108744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06" name="Rectangle 30"/>
          <p:cNvSpPr>
            <a:spLocks noChangeAspect="1" noChangeArrowheads="1"/>
          </p:cNvSpPr>
          <p:nvPr/>
        </p:nvSpPr>
        <p:spPr bwMode="auto">
          <a:xfrm>
            <a:off x="2072142" y="4062826"/>
            <a:ext cx="736997" cy="1095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08" name="Rectangle 29"/>
          <p:cNvSpPr>
            <a:spLocks noChangeAspect="1" noChangeArrowheads="1"/>
          </p:cNvSpPr>
          <p:nvPr/>
        </p:nvSpPr>
        <p:spPr bwMode="auto">
          <a:xfrm>
            <a:off x="2923438" y="3889641"/>
            <a:ext cx="738188" cy="108744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09" name="Rectangle 30"/>
          <p:cNvSpPr>
            <a:spLocks noChangeAspect="1" noChangeArrowheads="1"/>
          </p:cNvSpPr>
          <p:nvPr/>
        </p:nvSpPr>
        <p:spPr bwMode="auto">
          <a:xfrm>
            <a:off x="2923439" y="4064265"/>
            <a:ext cx="736997" cy="109538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11" name="Rectangle 29"/>
          <p:cNvSpPr>
            <a:spLocks noChangeAspect="1" noChangeArrowheads="1"/>
          </p:cNvSpPr>
          <p:nvPr/>
        </p:nvSpPr>
        <p:spPr bwMode="auto">
          <a:xfrm>
            <a:off x="3774735" y="3888202"/>
            <a:ext cx="738188" cy="108744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12" name="Rectangle 30"/>
          <p:cNvSpPr>
            <a:spLocks noChangeAspect="1" noChangeArrowheads="1"/>
          </p:cNvSpPr>
          <p:nvPr/>
        </p:nvSpPr>
        <p:spPr bwMode="auto">
          <a:xfrm>
            <a:off x="3774736" y="4062826"/>
            <a:ext cx="736997" cy="109538"/>
          </a:xfrm>
          <a:prstGeom prst="rect">
            <a:avLst/>
          </a:prstGeom>
          <a:solidFill>
            <a:srgbClr val="00206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14" name="Rectangle 29"/>
          <p:cNvSpPr>
            <a:spLocks noChangeAspect="1" noChangeArrowheads="1"/>
          </p:cNvSpPr>
          <p:nvPr/>
        </p:nvSpPr>
        <p:spPr bwMode="auto">
          <a:xfrm>
            <a:off x="4627149" y="3888202"/>
            <a:ext cx="738188" cy="108744"/>
          </a:xfrm>
          <a:prstGeom prst="rect">
            <a:avLst/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15" name="Rectangle 30"/>
          <p:cNvSpPr>
            <a:spLocks noChangeAspect="1" noChangeArrowheads="1"/>
          </p:cNvSpPr>
          <p:nvPr/>
        </p:nvSpPr>
        <p:spPr bwMode="auto">
          <a:xfrm>
            <a:off x="4627150" y="4062826"/>
            <a:ext cx="736997" cy="10953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17" name="Rectangle 29"/>
          <p:cNvSpPr>
            <a:spLocks noChangeAspect="1" noChangeArrowheads="1"/>
          </p:cNvSpPr>
          <p:nvPr/>
        </p:nvSpPr>
        <p:spPr bwMode="auto">
          <a:xfrm>
            <a:off x="5478446" y="3888202"/>
            <a:ext cx="738188" cy="108744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18" name="Rectangle 30"/>
          <p:cNvSpPr>
            <a:spLocks noChangeAspect="1" noChangeArrowheads="1"/>
          </p:cNvSpPr>
          <p:nvPr/>
        </p:nvSpPr>
        <p:spPr bwMode="auto">
          <a:xfrm>
            <a:off x="5478448" y="4062826"/>
            <a:ext cx="736997" cy="10953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20" name="Rectangle 29"/>
          <p:cNvSpPr>
            <a:spLocks noChangeAspect="1" noChangeArrowheads="1"/>
          </p:cNvSpPr>
          <p:nvPr/>
        </p:nvSpPr>
        <p:spPr bwMode="auto">
          <a:xfrm>
            <a:off x="6329743" y="3888202"/>
            <a:ext cx="738188" cy="10874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21" name="Rectangle 30"/>
          <p:cNvSpPr>
            <a:spLocks noChangeAspect="1" noChangeArrowheads="1"/>
          </p:cNvSpPr>
          <p:nvPr/>
        </p:nvSpPr>
        <p:spPr bwMode="auto">
          <a:xfrm>
            <a:off x="6329745" y="4062826"/>
            <a:ext cx="736997" cy="1095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23" name="Rectangle 29"/>
          <p:cNvSpPr>
            <a:spLocks noChangeAspect="1" noChangeArrowheads="1"/>
          </p:cNvSpPr>
          <p:nvPr/>
        </p:nvSpPr>
        <p:spPr bwMode="auto">
          <a:xfrm>
            <a:off x="7181040" y="3888202"/>
            <a:ext cx="738188" cy="108744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24" name="Rectangle 30"/>
          <p:cNvSpPr>
            <a:spLocks noChangeAspect="1" noChangeArrowheads="1"/>
          </p:cNvSpPr>
          <p:nvPr/>
        </p:nvSpPr>
        <p:spPr bwMode="auto">
          <a:xfrm>
            <a:off x="7181042" y="4062826"/>
            <a:ext cx="736997" cy="10953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cxnSp>
        <p:nvCxnSpPr>
          <p:cNvPr id="6" name="Straight Arrow Connector 5"/>
          <p:cNvCxnSpPr>
            <a:stCxn id="99" idx="2"/>
          </p:cNvCxnSpPr>
          <p:nvPr/>
        </p:nvCxnSpPr>
        <p:spPr>
          <a:xfrm>
            <a:off x="1589342" y="4173517"/>
            <a:ext cx="413579" cy="26850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106" idx="2"/>
          </p:cNvCxnSpPr>
          <p:nvPr/>
        </p:nvCxnSpPr>
        <p:spPr>
          <a:xfrm flipH="1">
            <a:off x="2002922" y="4172364"/>
            <a:ext cx="437719" cy="2696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09" idx="2"/>
          </p:cNvCxnSpPr>
          <p:nvPr/>
        </p:nvCxnSpPr>
        <p:spPr>
          <a:xfrm>
            <a:off x="3291937" y="4173803"/>
            <a:ext cx="428978" cy="26692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12" idx="2"/>
          </p:cNvCxnSpPr>
          <p:nvPr/>
        </p:nvCxnSpPr>
        <p:spPr>
          <a:xfrm flipH="1">
            <a:off x="3720915" y="4172366"/>
            <a:ext cx="422320" cy="2683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15" idx="2"/>
          </p:cNvCxnSpPr>
          <p:nvPr/>
        </p:nvCxnSpPr>
        <p:spPr>
          <a:xfrm>
            <a:off x="4995649" y="4172366"/>
            <a:ext cx="416042" cy="2683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18" idx="2"/>
          </p:cNvCxnSpPr>
          <p:nvPr/>
        </p:nvCxnSpPr>
        <p:spPr>
          <a:xfrm flipH="1">
            <a:off x="5411690" y="4172366"/>
            <a:ext cx="435255" cy="2683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24" idx="2"/>
          </p:cNvCxnSpPr>
          <p:nvPr/>
        </p:nvCxnSpPr>
        <p:spPr>
          <a:xfrm flipH="1">
            <a:off x="7118711" y="4172364"/>
            <a:ext cx="430829" cy="2670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1" idx="2"/>
          </p:cNvCxnSpPr>
          <p:nvPr/>
        </p:nvCxnSpPr>
        <p:spPr>
          <a:xfrm>
            <a:off x="6698244" y="4172364"/>
            <a:ext cx="420469" cy="2670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Rectangle 30"/>
          <p:cNvSpPr>
            <a:spLocks noChangeArrowheads="1"/>
          </p:cNvSpPr>
          <p:nvPr/>
        </p:nvSpPr>
        <p:spPr bwMode="auto">
          <a:xfrm>
            <a:off x="2197287" y="4439430"/>
            <a:ext cx="173539" cy="111338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06" name="Rectangle 29"/>
          <p:cNvSpPr>
            <a:spLocks noChangeArrowheads="1"/>
          </p:cNvSpPr>
          <p:nvPr/>
        </p:nvSpPr>
        <p:spPr bwMode="auto">
          <a:xfrm>
            <a:off x="1790956" y="4612464"/>
            <a:ext cx="579869" cy="11491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07" name="Rectangle 30"/>
          <p:cNvSpPr>
            <a:spLocks noChangeArrowheads="1"/>
          </p:cNvSpPr>
          <p:nvPr/>
        </p:nvSpPr>
        <p:spPr bwMode="auto">
          <a:xfrm>
            <a:off x="2515421" y="4993586"/>
            <a:ext cx="405943" cy="11380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08" name="Rectangle 29"/>
          <p:cNvSpPr>
            <a:spLocks noChangeArrowheads="1"/>
          </p:cNvSpPr>
          <p:nvPr/>
        </p:nvSpPr>
        <p:spPr bwMode="auto">
          <a:xfrm>
            <a:off x="2672549" y="4999393"/>
            <a:ext cx="248815" cy="10635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09" name="Rectangle 30"/>
          <p:cNvSpPr>
            <a:spLocks noChangeArrowheads="1"/>
          </p:cNvSpPr>
          <p:nvPr/>
        </p:nvSpPr>
        <p:spPr bwMode="auto">
          <a:xfrm>
            <a:off x="3078879" y="4996209"/>
            <a:ext cx="173539" cy="11118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10" name="Rectangle 29"/>
          <p:cNvSpPr>
            <a:spLocks noChangeAspect="1" noChangeArrowheads="1"/>
          </p:cNvSpPr>
          <p:nvPr/>
        </p:nvSpPr>
        <p:spPr bwMode="auto">
          <a:xfrm>
            <a:off x="3506425" y="4439431"/>
            <a:ext cx="582393" cy="111657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11" name="Rectangle 30"/>
          <p:cNvSpPr>
            <a:spLocks noChangeAspect="1" noChangeArrowheads="1"/>
          </p:cNvSpPr>
          <p:nvPr/>
        </p:nvSpPr>
        <p:spPr bwMode="auto">
          <a:xfrm>
            <a:off x="3584805" y="4614054"/>
            <a:ext cx="379861" cy="107946"/>
          </a:xfrm>
          <a:prstGeom prst="rect">
            <a:avLst/>
          </a:prstGeom>
          <a:solidFill>
            <a:srgbClr val="00206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14" name="Rectangle 30"/>
          <p:cNvSpPr>
            <a:spLocks noChangeAspect="1" noChangeArrowheads="1"/>
          </p:cNvSpPr>
          <p:nvPr/>
        </p:nvSpPr>
        <p:spPr bwMode="auto">
          <a:xfrm>
            <a:off x="2748999" y="5171626"/>
            <a:ext cx="379861" cy="108745"/>
          </a:xfrm>
          <a:prstGeom prst="rect">
            <a:avLst/>
          </a:prstGeom>
          <a:solidFill>
            <a:srgbClr val="00206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98" name="Rectangle 29"/>
          <p:cNvSpPr>
            <a:spLocks noChangeArrowheads="1"/>
          </p:cNvSpPr>
          <p:nvPr/>
        </p:nvSpPr>
        <p:spPr bwMode="auto">
          <a:xfrm>
            <a:off x="3007036" y="5171626"/>
            <a:ext cx="245381" cy="107947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15" name="Rectangle 30"/>
          <p:cNvSpPr>
            <a:spLocks noChangeArrowheads="1"/>
          </p:cNvSpPr>
          <p:nvPr/>
        </p:nvSpPr>
        <p:spPr bwMode="auto">
          <a:xfrm>
            <a:off x="5254750" y="4439431"/>
            <a:ext cx="109397" cy="11165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16" name="Rectangle 30"/>
          <p:cNvSpPr>
            <a:spLocks noChangeArrowheads="1"/>
          </p:cNvSpPr>
          <p:nvPr/>
        </p:nvSpPr>
        <p:spPr bwMode="auto">
          <a:xfrm>
            <a:off x="5580110" y="4612462"/>
            <a:ext cx="198989" cy="11491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17" name="Rectangle 29"/>
          <p:cNvSpPr>
            <a:spLocks noChangeAspect="1" noChangeArrowheads="1"/>
          </p:cNvSpPr>
          <p:nvPr/>
        </p:nvSpPr>
        <p:spPr bwMode="auto">
          <a:xfrm>
            <a:off x="6965033" y="4439431"/>
            <a:ext cx="522773" cy="1116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18" name="Rectangle 29"/>
          <p:cNvSpPr>
            <a:spLocks noChangeArrowheads="1"/>
          </p:cNvSpPr>
          <p:nvPr/>
        </p:nvSpPr>
        <p:spPr bwMode="auto">
          <a:xfrm>
            <a:off x="6811951" y="4612462"/>
            <a:ext cx="532133" cy="114918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19" name="Rectangle 30"/>
          <p:cNvSpPr>
            <a:spLocks noChangeArrowheads="1"/>
          </p:cNvSpPr>
          <p:nvPr/>
        </p:nvSpPr>
        <p:spPr bwMode="auto">
          <a:xfrm>
            <a:off x="6451408" y="4993584"/>
            <a:ext cx="198989" cy="10953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21" name="Rectangle 30"/>
          <p:cNvSpPr>
            <a:spLocks noChangeArrowheads="1"/>
          </p:cNvSpPr>
          <p:nvPr/>
        </p:nvSpPr>
        <p:spPr bwMode="auto">
          <a:xfrm>
            <a:off x="6124361" y="4999391"/>
            <a:ext cx="108998" cy="10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26" name="Rectangle 29"/>
          <p:cNvSpPr>
            <a:spLocks noChangeArrowheads="1"/>
          </p:cNvSpPr>
          <p:nvPr/>
        </p:nvSpPr>
        <p:spPr bwMode="auto">
          <a:xfrm>
            <a:off x="4366512" y="5551402"/>
            <a:ext cx="248815" cy="108744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23" name="Rectangle 29"/>
          <p:cNvSpPr>
            <a:spLocks noChangeArrowheads="1"/>
          </p:cNvSpPr>
          <p:nvPr/>
        </p:nvSpPr>
        <p:spPr bwMode="auto">
          <a:xfrm>
            <a:off x="5973274" y="5171626"/>
            <a:ext cx="491534" cy="107944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55" name="Rectangle 30"/>
          <p:cNvSpPr>
            <a:spLocks noChangeArrowheads="1"/>
          </p:cNvSpPr>
          <p:nvPr/>
        </p:nvSpPr>
        <p:spPr bwMode="auto">
          <a:xfrm>
            <a:off x="4454040" y="5551402"/>
            <a:ext cx="486000" cy="108744"/>
          </a:xfrm>
          <a:prstGeom prst="rect">
            <a:avLst/>
          </a:prstGeom>
          <a:solidFill>
            <a:srgbClr val="00206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58" name="Rectangle 29"/>
          <p:cNvSpPr>
            <a:spLocks noChangeArrowheads="1"/>
          </p:cNvSpPr>
          <p:nvPr/>
        </p:nvSpPr>
        <p:spPr bwMode="auto">
          <a:xfrm>
            <a:off x="4703944" y="5551404"/>
            <a:ext cx="245381" cy="108743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cxnSp>
        <p:nvCxnSpPr>
          <p:cNvPr id="199" name="Straight Arrow Connector 198"/>
          <p:cNvCxnSpPr>
            <a:stCxn id="167" idx="2"/>
            <a:endCxn id="152" idx="0"/>
          </p:cNvCxnSpPr>
          <p:nvPr/>
        </p:nvCxnSpPr>
        <p:spPr>
          <a:xfrm flipH="1">
            <a:off x="4580832" y="5279570"/>
            <a:ext cx="1607677" cy="27183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>
            <a:stCxn id="161" idx="2"/>
            <a:endCxn id="152" idx="0"/>
          </p:cNvCxnSpPr>
          <p:nvPr/>
        </p:nvCxnSpPr>
        <p:spPr>
          <a:xfrm>
            <a:off x="2883919" y="5279572"/>
            <a:ext cx="1696913" cy="27183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" name="Rectangle 29"/>
          <p:cNvSpPr>
            <a:spLocks noChangeArrowheads="1"/>
          </p:cNvSpPr>
          <p:nvPr/>
        </p:nvSpPr>
        <p:spPr bwMode="auto">
          <a:xfrm>
            <a:off x="4272203" y="5726026"/>
            <a:ext cx="497307" cy="109538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cxnSp>
        <p:nvCxnSpPr>
          <p:cNvPr id="204" name="Straight Arrow Connector 203"/>
          <p:cNvCxnSpPr>
            <a:stCxn id="179" idx="2"/>
          </p:cNvCxnSpPr>
          <p:nvPr/>
        </p:nvCxnSpPr>
        <p:spPr>
          <a:xfrm>
            <a:off x="2002327" y="4727380"/>
            <a:ext cx="882187" cy="26962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itle 1"/>
          <p:cNvSpPr txBox="1">
            <a:spLocks/>
          </p:cNvSpPr>
          <p:nvPr/>
        </p:nvSpPr>
        <p:spPr>
          <a:xfrm>
            <a:off x="1219200" y="-164085"/>
            <a:ext cx="74615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 smtClean="0"/>
              <a:t>Recombination        “mosaic” genomes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236865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Freeform 94"/>
          <p:cNvSpPr/>
          <p:nvPr/>
        </p:nvSpPr>
        <p:spPr>
          <a:xfrm>
            <a:off x="2309751" y="1828800"/>
            <a:ext cx="2075213" cy="1864426"/>
          </a:xfrm>
          <a:custGeom>
            <a:avLst/>
            <a:gdLst>
              <a:gd name="connsiteX0" fmla="*/ 11875 w 2766950"/>
              <a:gd name="connsiteY0" fmla="*/ 1864426 h 1864426"/>
              <a:gd name="connsiteX1" fmla="*/ 0 w 2766950"/>
              <a:gd name="connsiteY1" fmla="*/ 1341912 h 1864426"/>
              <a:gd name="connsiteX2" fmla="*/ 807522 w 2766950"/>
              <a:gd name="connsiteY2" fmla="*/ 1341912 h 1864426"/>
              <a:gd name="connsiteX3" fmla="*/ 807522 w 2766950"/>
              <a:gd name="connsiteY3" fmla="*/ 926276 h 1864426"/>
              <a:gd name="connsiteX4" fmla="*/ 2766950 w 2766950"/>
              <a:gd name="connsiteY4" fmla="*/ 926276 h 1864426"/>
              <a:gd name="connsiteX5" fmla="*/ 2766950 w 2766950"/>
              <a:gd name="connsiteY5" fmla="*/ 0 h 1864426"/>
              <a:gd name="connsiteX6" fmla="*/ 2766950 w 2766950"/>
              <a:gd name="connsiteY6" fmla="*/ 0 h 1864426"/>
              <a:gd name="connsiteX0" fmla="*/ 0 w 2766950"/>
              <a:gd name="connsiteY0" fmla="*/ 1864426 h 1864426"/>
              <a:gd name="connsiteX1" fmla="*/ 0 w 2766950"/>
              <a:gd name="connsiteY1" fmla="*/ 1341912 h 1864426"/>
              <a:gd name="connsiteX2" fmla="*/ 807522 w 2766950"/>
              <a:gd name="connsiteY2" fmla="*/ 1341912 h 1864426"/>
              <a:gd name="connsiteX3" fmla="*/ 807522 w 2766950"/>
              <a:gd name="connsiteY3" fmla="*/ 926276 h 1864426"/>
              <a:gd name="connsiteX4" fmla="*/ 2766950 w 2766950"/>
              <a:gd name="connsiteY4" fmla="*/ 926276 h 1864426"/>
              <a:gd name="connsiteX5" fmla="*/ 2766950 w 2766950"/>
              <a:gd name="connsiteY5" fmla="*/ 0 h 1864426"/>
              <a:gd name="connsiteX6" fmla="*/ 2766950 w 2766950"/>
              <a:gd name="connsiteY6" fmla="*/ 0 h 186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66950" h="1864426">
                <a:moveTo>
                  <a:pt x="0" y="1864426"/>
                </a:moveTo>
                <a:lnTo>
                  <a:pt x="0" y="1341912"/>
                </a:lnTo>
                <a:lnTo>
                  <a:pt x="807522" y="1341912"/>
                </a:lnTo>
                <a:lnTo>
                  <a:pt x="807522" y="926276"/>
                </a:lnTo>
                <a:lnTo>
                  <a:pt x="2766950" y="926276"/>
                </a:lnTo>
                <a:lnTo>
                  <a:pt x="2766950" y="0"/>
                </a:lnTo>
                <a:lnTo>
                  <a:pt x="2766950" y="0"/>
                </a:lnTo>
              </a:path>
            </a:pathLst>
          </a:custGeom>
          <a:ln w="857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6" name="Freeform 95"/>
          <p:cNvSpPr/>
          <p:nvPr/>
        </p:nvSpPr>
        <p:spPr>
          <a:xfrm>
            <a:off x="4661066" y="1828801"/>
            <a:ext cx="650174" cy="1864426"/>
          </a:xfrm>
          <a:custGeom>
            <a:avLst/>
            <a:gdLst>
              <a:gd name="connsiteX0" fmla="*/ 510639 w 866899"/>
              <a:gd name="connsiteY0" fmla="*/ 1852551 h 1852551"/>
              <a:gd name="connsiteX1" fmla="*/ 510639 w 866899"/>
              <a:gd name="connsiteY1" fmla="*/ 1852551 h 1852551"/>
              <a:gd name="connsiteX2" fmla="*/ 498764 w 866899"/>
              <a:gd name="connsiteY2" fmla="*/ 1045029 h 1852551"/>
              <a:gd name="connsiteX3" fmla="*/ 866899 w 866899"/>
              <a:gd name="connsiteY3" fmla="*/ 1045029 h 1852551"/>
              <a:gd name="connsiteX4" fmla="*/ 866899 w 866899"/>
              <a:gd name="connsiteY4" fmla="*/ 498764 h 1852551"/>
              <a:gd name="connsiteX5" fmla="*/ 0 w 866899"/>
              <a:gd name="connsiteY5" fmla="*/ 498764 h 1852551"/>
              <a:gd name="connsiteX6" fmla="*/ 0 w 866899"/>
              <a:gd name="connsiteY6" fmla="*/ 0 h 1852551"/>
              <a:gd name="connsiteX7" fmla="*/ 0 w 866899"/>
              <a:gd name="connsiteY7" fmla="*/ 0 h 1852551"/>
              <a:gd name="connsiteX8" fmla="*/ 463138 w 866899"/>
              <a:gd name="connsiteY8" fmla="*/ 142504 h 1852551"/>
              <a:gd name="connsiteX0" fmla="*/ 510639 w 866899"/>
              <a:gd name="connsiteY0" fmla="*/ 1852551 h 1852551"/>
              <a:gd name="connsiteX1" fmla="*/ 510639 w 866899"/>
              <a:gd name="connsiteY1" fmla="*/ 1852551 h 1852551"/>
              <a:gd name="connsiteX2" fmla="*/ 498764 w 866899"/>
              <a:gd name="connsiteY2" fmla="*/ 1045029 h 1852551"/>
              <a:gd name="connsiteX3" fmla="*/ 866899 w 866899"/>
              <a:gd name="connsiteY3" fmla="*/ 1045029 h 1852551"/>
              <a:gd name="connsiteX4" fmla="*/ 866899 w 866899"/>
              <a:gd name="connsiteY4" fmla="*/ 498764 h 1852551"/>
              <a:gd name="connsiteX5" fmla="*/ 0 w 866899"/>
              <a:gd name="connsiteY5" fmla="*/ 498764 h 1852551"/>
              <a:gd name="connsiteX6" fmla="*/ 0 w 866899"/>
              <a:gd name="connsiteY6" fmla="*/ 0 h 1852551"/>
              <a:gd name="connsiteX7" fmla="*/ 0 w 866899"/>
              <a:gd name="connsiteY7" fmla="*/ 0 h 1852551"/>
              <a:gd name="connsiteX0" fmla="*/ 510639 w 866899"/>
              <a:gd name="connsiteY0" fmla="*/ 1852551 h 1852551"/>
              <a:gd name="connsiteX1" fmla="*/ 492915 w 866899"/>
              <a:gd name="connsiteY1" fmla="*/ 1852551 h 1852551"/>
              <a:gd name="connsiteX2" fmla="*/ 498764 w 866899"/>
              <a:gd name="connsiteY2" fmla="*/ 1045029 h 1852551"/>
              <a:gd name="connsiteX3" fmla="*/ 866899 w 866899"/>
              <a:gd name="connsiteY3" fmla="*/ 1045029 h 1852551"/>
              <a:gd name="connsiteX4" fmla="*/ 866899 w 866899"/>
              <a:gd name="connsiteY4" fmla="*/ 498764 h 1852551"/>
              <a:gd name="connsiteX5" fmla="*/ 0 w 866899"/>
              <a:gd name="connsiteY5" fmla="*/ 498764 h 1852551"/>
              <a:gd name="connsiteX6" fmla="*/ 0 w 866899"/>
              <a:gd name="connsiteY6" fmla="*/ 0 h 1852551"/>
              <a:gd name="connsiteX7" fmla="*/ 0 w 866899"/>
              <a:gd name="connsiteY7" fmla="*/ 0 h 1852551"/>
              <a:gd name="connsiteX0" fmla="*/ 510639 w 866899"/>
              <a:gd name="connsiteY0" fmla="*/ 1852551 h 1852551"/>
              <a:gd name="connsiteX1" fmla="*/ 494502 w 866899"/>
              <a:gd name="connsiteY1" fmla="*/ 1852551 h 1852551"/>
              <a:gd name="connsiteX2" fmla="*/ 498764 w 866899"/>
              <a:gd name="connsiteY2" fmla="*/ 1045029 h 1852551"/>
              <a:gd name="connsiteX3" fmla="*/ 866899 w 866899"/>
              <a:gd name="connsiteY3" fmla="*/ 1045029 h 1852551"/>
              <a:gd name="connsiteX4" fmla="*/ 866899 w 866899"/>
              <a:gd name="connsiteY4" fmla="*/ 498764 h 1852551"/>
              <a:gd name="connsiteX5" fmla="*/ 0 w 866899"/>
              <a:gd name="connsiteY5" fmla="*/ 498764 h 1852551"/>
              <a:gd name="connsiteX6" fmla="*/ 0 w 866899"/>
              <a:gd name="connsiteY6" fmla="*/ 0 h 1852551"/>
              <a:gd name="connsiteX7" fmla="*/ 0 w 866899"/>
              <a:gd name="connsiteY7" fmla="*/ 0 h 1852551"/>
              <a:gd name="connsiteX0" fmla="*/ 510639 w 866899"/>
              <a:gd name="connsiteY0" fmla="*/ 1852551 h 1852551"/>
              <a:gd name="connsiteX1" fmla="*/ 494502 w 866899"/>
              <a:gd name="connsiteY1" fmla="*/ 1852551 h 1852551"/>
              <a:gd name="connsiteX2" fmla="*/ 498764 w 866899"/>
              <a:gd name="connsiteY2" fmla="*/ 1045029 h 1852551"/>
              <a:gd name="connsiteX3" fmla="*/ 866899 w 866899"/>
              <a:gd name="connsiteY3" fmla="*/ 1045029 h 1852551"/>
              <a:gd name="connsiteX4" fmla="*/ 866899 w 866899"/>
              <a:gd name="connsiteY4" fmla="*/ 498764 h 1852551"/>
              <a:gd name="connsiteX5" fmla="*/ 0 w 866899"/>
              <a:gd name="connsiteY5" fmla="*/ 498764 h 1852551"/>
              <a:gd name="connsiteX6" fmla="*/ 0 w 866899"/>
              <a:gd name="connsiteY6" fmla="*/ 0 h 1852551"/>
              <a:gd name="connsiteX7" fmla="*/ 0 w 866899"/>
              <a:gd name="connsiteY7" fmla="*/ 0 h 1852551"/>
              <a:gd name="connsiteX0" fmla="*/ 510639 w 866899"/>
              <a:gd name="connsiteY0" fmla="*/ 1852551 h 1856734"/>
              <a:gd name="connsiteX1" fmla="*/ 494502 w 866899"/>
              <a:gd name="connsiteY1" fmla="*/ 1856734 h 1856734"/>
              <a:gd name="connsiteX2" fmla="*/ 498764 w 866899"/>
              <a:gd name="connsiteY2" fmla="*/ 1045029 h 1856734"/>
              <a:gd name="connsiteX3" fmla="*/ 866899 w 866899"/>
              <a:gd name="connsiteY3" fmla="*/ 1045029 h 1856734"/>
              <a:gd name="connsiteX4" fmla="*/ 866899 w 866899"/>
              <a:gd name="connsiteY4" fmla="*/ 498764 h 1856734"/>
              <a:gd name="connsiteX5" fmla="*/ 0 w 866899"/>
              <a:gd name="connsiteY5" fmla="*/ 498764 h 1856734"/>
              <a:gd name="connsiteX6" fmla="*/ 0 w 866899"/>
              <a:gd name="connsiteY6" fmla="*/ 0 h 1856734"/>
              <a:gd name="connsiteX7" fmla="*/ 0 w 866899"/>
              <a:gd name="connsiteY7" fmla="*/ 0 h 1856734"/>
              <a:gd name="connsiteX0" fmla="*/ 510639 w 866899"/>
              <a:gd name="connsiteY0" fmla="*/ 1852551 h 1991332"/>
              <a:gd name="connsiteX1" fmla="*/ 494502 w 866899"/>
              <a:gd name="connsiteY1" fmla="*/ 1856734 h 1991332"/>
              <a:gd name="connsiteX2" fmla="*/ 498764 w 866899"/>
              <a:gd name="connsiteY2" fmla="*/ 1045029 h 1991332"/>
              <a:gd name="connsiteX3" fmla="*/ 866899 w 866899"/>
              <a:gd name="connsiteY3" fmla="*/ 1045029 h 1991332"/>
              <a:gd name="connsiteX4" fmla="*/ 866899 w 866899"/>
              <a:gd name="connsiteY4" fmla="*/ 498764 h 1991332"/>
              <a:gd name="connsiteX5" fmla="*/ 0 w 866899"/>
              <a:gd name="connsiteY5" fmla="*/ 498764 h 1991332"/>
              <a:gd name="connsiteX6" fmla="*/ 0 w 866899"/>
              <a:gd name="connsiteY6" fmla="*/ 0 h 1991332"/>
              <a:gd name="connsiteX7" fmla="*/ 0 w 866899"/>
              <a:gd name="connsiteY7" fmla="*/ 0 h 1991332"/>
              <a:gd name="connsiteX0" fmla="*/ 510639 w 866899"/>
              <a:gd name="connsiteY0" fmla="*/ 1852551 h 1852551"/>
              <a:gd name="connsiteX1" fmla="*/ 498764 w 866899"/>
              <a:gd name="connsiteY1" fmla="*/ 1045029 h 1852551"/>
              <a:gd name="connsiteX2" fmla="*/ 866899 w 866899"/>
              <a:gd name="connsiteY2" fmla="*/ 1045029 h 1852551"/>
              <a:gd name="connsiteX3" fmla="*/ 866899 w 866899"/>
              <a:gd name="connsiteY3" fmla="*/ 498764 h 1852551"/>
              <a:gd name="connsiteX4" fmla="*/ 0 w 866899"/>
              <a:gd name="connsiteY4" fmla="*/ 498764 h 1852551"/>
              <a:gd name="connsiteX5" fmla="*/ 0 w 866899"/>
              <a:gd name="connsiteY5" fmla="*/ 0 h 1852551"/>
              <a:gd name="connsiteX6" fmla="*/ 0 w 866899"/>
              <a:gd name="connsiteY6" fmla="*/ 0 h 1852551"/>
              <a:gd name="connsiteX0" fmla="*/ 510639 w 866899"/>
              <a:gd name="connsiteY0" fmla="*/ 1852551 h 1852551"/>
              <a:gd name="connsiteX1" fmla="*/ 498764 w 866899"/>
              <a:gd name="connsiteY1" fmla="*/ 1045029 h 1852551"/>
              <a:gd name="connsiteX2" fmla="*/ 866899 w 866899"/>
              <a:gd name="connsiteY2" fmla="*/ 1045029 h 1852551"/>
              <a:gd name="connsiteX3" fmla="*/ 866899 w 866899"/>
              <a:gd name="connsiteY3" fmla="*/ 498764 h 1852551"/>
              <a:gd name="connsiteX4" fmla="*/ 0 w 866899"/>
              <a:gd name="connsiteY4" fmla="*/ 498764 h 1852551"/>
              <a:gd name="connsiteX5" fmla="*/ 0 w 866899"/>
              <a:gd name="connsiteY5" fmla="*/ 0 h 1852551"/>
              <a:gd name="connsiteX6" fmla="*/ 0 w 866899"/>
              <a:gd name="connsiteY6" fmla="*/ 0 h 1852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6899" h="1852551">
                <a:moveTo>
                  <a:pt x="510639" y="1852551"/>
                </a:moveTo>
                <a:lnTo>
                  <a:pt x="498764" y="1045029"/>
                </a:lnTo>
                <a:lnTo>
                  <a:pt x="866899" y="1045029"/>
                </a:lnTo>
                <a:lnTo>
                  <a:pt x="866899" y="498764"/>
                </a:lnTo>
                <a:lnTo>
                  <a:pt x="0" y="498764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ln w="857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754" y="-164085"/>
            <a:ext cx="7461504" cy="1143000"/>
          </a:xfrm>
        </p:spPr>
        <p:txBody>
          <a:bodyPr/>
          <a:lstStyle/>
          <a:p>
            <a:r>
              <a:rPr lang="en-GB" sz="3200" b="1" dirty="0" smtClean="0"/>
              <a:t>                                Chromosome </a:t>
            </a:r>
            <a:r>
              <a:rPr lang="en-GB" sz="3200" b="1" dirty="0"/>
              <a:t>“painting”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FB2446-FC8C-4E3D-96F4-4E044692246C}" type="slidenum">
              <a:rPr lang="en-GB" smtClean="0"/>
              <a:pPr>
                <a:defRPr/>
              </a:pPr>
              <a:t>6</a:t>
            </a:fld>
            <a:endParaRPr lang="en-GB" dirty="0"/>
          </a:p>
        </p:txBody>
      </p:sp>
      <p:sp>
        <p:nvSpPr>
          <p:cNvPr id="196" name="Rectangle 29"/>
          <p:cNvSpPr>
            <a:spLocks noChangeAspect="1" noChangeArrowheads="1"/>
          </p:cNvSpPr>
          <p:nvPr/>
        </p:nvSpPr>
        <p:spPr bwMode="auto">
          <a:xfrm>
            <a:off x="1219653" y="1124207"/>
            <a:ext cx="738188" cy="108744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97" name="Rectangle 30"/>
          <p:cNvSpPr>
            <a:spLocks noChangeAspect="1" noChangeArrowheads="1"/>
          </p:cNvSpPr>
          <p:nvPr/>
        </p:nvSpPr>
        <p:spPr bwMode="auto">
          <a:xfrm>
            <a:off x="1625637" y="1328091"/>
            <a:ext cx="736997" cy="109538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98" name="Rectangle 29"/>
          <p:cNvSpPr>
            <a:spLocks noChangeAspect="1" noChangeArrowheads="1"/>
          </p:cNvSpPr>
          <p:nvPr/>
        </p:nvSpPr>
        <p:spPr bwMode="auto">
          <a:xfrm>
            <a:off x="2070950" y="1123056"/>
            <a:ext cx="738188" cy="108744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99" name="Rectangle 30"/>
          <p:cNvSpPr>
            <a:spLocks noChangeAspect="1" noChangeArrowheads="1"/>
          </p:cNvSpPr>
          <p:nvPr/>
        </p:nvSpPr>
        <p:spPr bwMode="auto">
          <a:xfrm>
            <a:off x="2476934" y="1326940"/>
            <a:ext cx="736997" cy="1095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00" name="Rectangle 29"/>
          <p:cNvSpPr>
            <a:spLocks noChangeAspect="1" noChangeArrowheads="1"/>
          </p:cNvSpPr>
          <p:nvPr/>
        </p:nvSpPr>
        <p:spPr bwMode="auto">
          <a:xfrm>
            <a:off x="2922247" y="1124495"/>
            <a:ext cx="738188" cy="108744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01" name="Rectangle 30"/>
          <p:cNvSpPr>
            <a:spLocks noChangeAspect="1" noChangeArrowheads="1"/>
          </p:cNvSpPr>
          <p:nvPr/>
        </p:nvSpPr>
        <p:spPr bwMode="auto">
          <a:xfrm>
            <a:off x="3328231" y="1328379"/>
            <a:ext cx="736997" cy="109538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02" name="Rectangle 29"/>
          <p:cNvSpPr>
            <a:spLocks noChangeAspect="1" noChangeArrowheads="1"/>
          </p:cNvSpPr>
          <p:nvPr/>
        </p:nvSpPr>
        <p:spPr bwMode="auto">
          <a:xfrm>
            <a:off x="3773545" y="1123056"/>
            <a:ext cx="738188" cy="108744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03" name="Rectangle 30"/>
          <p:cNvSpPr>
            <a:spLocks noChangeAspect="1" noChangeArrowheads="1"/>
          </p:cNvSpPr>
          <p:nvPr/>
        </p:nvSpPr>
        <p:spPr bwMode="auto">
          <a:xfrm>
            <a:off x="4179529" y="1326940"/>
            <a:ext cx="736997" cy="109538"/>
          </a:xfrm>
          <a:prstGeom prst="rect">
            <a:avLst/>
          </a:prstGeom>
          <a:solidFill>
            <a:srgbClr val="00206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04" name="Rectangle 29"/>
          <p:cNvSpPr>
            <a:spLocks noChangeAspect="1" noChangeArrowheads="1"/>
          </p:cNvSpPr>
          <p:nvPr/>
        </p:nvSpPr>
        <p:spPr bwMode="auto">
          <a:xfrm>
            <a:off x="4625959" y="1123056"/>
            <a:ext cx="738188" cy="108744"/>
          </a:xfrm>
          <a:prstGeom prst="rect">
            <a:avLst/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05" name="Rectangle 30"/>
          <p:cNvSpPr>
            <a:spLocks noChangeAspect="1" noChangeArrowheads="1"/>
          </p:cNvSpPr>
          <p:nvPr/>
        </p:nvSpPr>
        <p:spPr bwMode="auto">
          <a:xfrm>
            <a:off x="5031943" y="1326940"/>
            <a:ext cx="736997" cy="10953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06" name="Rectangle 29"/>
          <p:cNvSpPr>
            <a:spLocks noChangeAspect="1" noChangeArrowheads="1"/>
          </p:cNvSpPr>
          <p:nvPr/>
        </p:nvSpPr>
        <p:spPr bwMode="auto">
          <a:xfrm>
            <a:off x="5477256" y="1123056"/>
            <a:ext cx="738188" cy="108744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07" name="Rectangle 30"/>
          <p:cNvSpPr>
            <a:spLocks noChangeAspect="1" noChangeArrowheads="1"/>
          </p:cNvSpPr>
          <p:nvPr/>
        </p:nvSpPr>
        <p:spPr bwMode="auto">
          <a:xfrm>
            <a:off x="5883240" y="1326940"/>
            <a:ext cx="736997" cy="10953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08" name="Rectangle 29"/>
          <p:cNvSpPr>
            <a:spLocks noChangeAspect="1" noChangeArrowheads="1"/>
          </p:cNvSpPr>
          <p:nvPr/>
        </p:nvSpPr>
        <p:spPr bwMode="auto">
          <a:xfrm>
            <a:off x="6328553" y="1123056"/>
            <a:ext cx="738188" cy="10874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09" name="Rectangle 30"/>
          <p:cNvSpPr>
            <a:spLocks noChangeAspect="1" noChangeArrowheads="1"/>
          </p:cNvSpPr>
          <p:nvPr/>
        </p:nvSpPr>
        <p:spPr bwMode="auto">
          <a:xfrm>
            <a:off x="6734537" y="1326940"/>
            <a:ext cx="736997" cy="1095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10" name="Rectangle 29"/>
          <p:cNvSpPr>
            <a:spLocks noChangeAspect="1" noChangeArrowheads="1"/>
          </p:cNvSpPr>
          <p:nvPr/>
        </p:nvSpPr>
        <p:spPr bwMode="auto">
          <a:xfrm>
            <a:off x="7179850" y="1123056"/>
            <a:ext cx="738188" cy="108744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12" name="Rectangle 29"/>
          <p:cNvSpPr>
            <a:spLocks noChangeAspect="1" noChangeArrowheads="1"/>
          </p:cNvSpPr>
          <p:nvPr/>
        </p:nvSpPr>
        <p:spPr bwMode="auto">
          <a:xfrm>
            <a:off x="1218463" y="1541174"/>
            <a:ext cx="738188" cy="108744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13" name="Rectangle 30"/>
          <p:cNvSpPr>
            <a:spLocks noChangeAspect="1" noChangeArrowheads="1"/>
          </p:cNvSpPr>
          <p:nvPr/>
        </p:nvSpPr>
        <p:spPr bwMode="auto">
          <a:xfrm>
            <a:off x="1624447" y="1723113"/>
            <a:ext cx="736997" cy="10953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14" name="Rectangle 29"/>
          <p:cNvSpPr>
            <a:spLocks noChangeAspect="1" noChangeArrowheads="1"/>
          </p:cNvSpPr>
          <p:nvPr/>
        </p:nvSpPr>
        <p:spPr bwMode="auto">
          <a:xfrm>
            <a:off x="2069760" y="1540023"/>
            <a:ext cx="738188" cy="10874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15" name="Rectangle 30"/>
          <p:cNvSpPr>
            <a:spLocks noChangeAspect="1" noChangeArrowheads="1"/>
          </p:cNvSpPr>
          <p:nvPr/>
        </p:nvSpPr>
        <p:spPr bwMode="auto">
          <a:xfrm>
            <a:off x="2476934" y="1721962"/>
            <a:ext cx="736997" cy="109538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16" name="Rectangle 29"/>
          <p:cNvSpPr>
            <a:spLocks noChangeAspect="1" noChangeArrowheads="1"/>
          </p:cNvSpPr>
          <p:nvPr/>
        </p:nvSpPr>
        <p:spPr bwMode="auto">
          <a:xfrm>
            <a:off x="2921057" y="1541462"/>
            <a:ext cx="738188" cy="10874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17" name="Rectangle 30"/>
          <p:cNvSpPr>
            <a:spLocks noChangeAspect="1" noChangeArrowheads="1"/>
          </p:cNvSpPr>
          <p:nvPr/>
        </p:nvSpPr>
        <p:spPr bwMode="auto">
          <a:xfrm>
            <a:off x="3327041" y="1723401"/>
            <a:ext cx="736997" cy="10953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18" name="Rectangle 29"/>
          <p:cNvSpPr>
            <a:spLocks noChangeAspect="1" noChangeArrowheads="1"/>
          </p:cNvSpPr>
          <p:nvPr/>
        </p:nvSpPr>
        <p:spPr bwMode="auto">
          <a:xfrm>
            <a:off x="3772354" y="1540023"/>
            <a:ext cx="738188" cy="108744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19" name="Rectangle 30"/>
          <p:cNvSpPr>
            <a:spLocks noChangeAspect="1" noChangeArrowheads="1"/>
          </p:cNvSpPr>
          <p:nvPr/>
        </p:nvSpPr>
        <p:spPr bwMode="auto">
          <a:xfrm>
            <a:off x="4178338" y="1721962"/>
            <a:ext cx="736997" cy="10953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20" name="Rectangle 29"/>
          <p:cNvSpPr>
            <a:spLocks noChangeAspect="1" noChangeArrowheads="1"/>
          </p:cNvSpPr>
          <p:nvPr/>
        </p:nvSpPr>
        <p:spPr bwMode="auto">
          <a:xfrm>
            <a:off x="4624768" y="1540023"/>
            <a:ext cx="738188" cy="1087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21" name="Rectangle 30"/>
          <p:cNvSpPr>
            <a:spLocks noChangeAspect="1" noChangeArrowheads="1"/>
          </p:cNvSpPr>
          <p:nvPr/>
        </p:nvSpPr>
        <p:spPr bwMode="auto">
          <a:xfrm>
            <a:off x="5030752" y="1721962"/>
            <a:ext cx="736997" cy="109538"/>
          </a:xfrm>
          <a:prstGeom prst="rect">
            <a:avLst/>
          </a:prstGeom>
          <a:solidFill>
            <a:srgbClr val="CAD81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22" name="Rectangle 29"/>
          <p:cNvSpPr>
            <a:spLocks noChangeAspect="1" noChangeArrowheads="1"/>
          </p:cNvSpPr>
          <p:nvPr/>
        </p:nvSpPr>
        <p:spPr bwMode="auto">
          <a:xfrm>
            <a:off x="5476066" y="1540023"/>
            <a:ext cx="738188" cy="108744"/>
          </a:xfrm>
          <a:prstGeom prst="rect">
            <a:avLst/>
          </a:prstGeom>
          <a:solidFill>
            <a:srgbClr val="3E324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23" name="Rectangle 30"/>
          <p:cNvSpPr>
            <a:spLocks noChangeAspect="1" noChangeArrowheads="1"/>
          </p:cNvSpPr>
          <p:nvPr/>
        </p:nvSpPr>
        <p:spPr bwMode="auto">
          <a:xfrm>
            <a:off x="5882050" y="1721962"/>
            <a:ext cx="736997" cy="109538"/>
          </a:xfrm>
          <a:prstGeom prst="rect">
            <a:avLst/>
          </a:prstGeom>
          <a:solidFill>
            <a:srgbClr val="BD51B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24" name="Rectangle 29"/>
          <p:cNvSpPr>
            <a:spLocks noChangeAspect="1" noChangeArrowheads="1"/>
          </p:cNvSpPr>
          <p:nvPr/>
        </p:nvSpPr>
        <p:spPr bwMode="auto">
          <a:xfrm>
            <a:off x="6327363" y="1540023"/>
            <a:ext cx="738188" cy="108744"/>
          </a:xfrm>
          <a:prstGeom prst="rect">
            <a:avLst/>
          </a:prstGeom>
          <a:solidFill>
            <a:srgbClr val="F905A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25" name="Rectangle 30"/>
          <p:cNvSpPr>
            <a:spLocks noChangeAspect="1" noChangeArrowheads="1"/>
          </p:cNvSpPr>
          <p:nvPr/>
        </p:nvSpPr>
        <p:spPr bwMode="auto">
          <a:xfrm>
            <a:off x="6733347" y="1721962"/>
            <a:ext cx="736997" cy="109538"/>
          </a:xfrm>
          <a:prstGeom prst="rect">
            <a:avLst/>
          </a:prstGeom>
          <a:solidFill>
            <a:srgbClr val="D3BB9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26" name="Rectangle 29"/>
          <p:cNvSpPr>
            <a:spLocks noChangeAspect="1" noChangeArrowheads="1"/>
          </p:cNvSpPr>
          <p:nvPr/>
        </p:nvSpPr>
        <p:spPr bwMode="auto">
          <a:xfrm>
            <a:off x="7178660" y="1540023"/>
            <a:ext cx="738188" cy="108744"/>
          </a:xfrm>
          <a:prstGeom prst="rect">
            <a:avLst/>
          </a:prstGeom>
          <a:solidFill>
            <a:srgbClr val="03BD0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grpSp>
        <p:nvGrpSpPr>
          <p:cNvPr id="91" name="Group 90"/>
          <p:cNvGrpSpPr/>
          <p:nvPr/>
        </p:nvGrpSpPr>
        <p:grpSpPr>
          <a:xfrm>
            <a:off x="2181561" y="3695804"/>
            <a:ext cx="4883990" cy="511241"/>
            <a:chOff x="1084867" y="3184561"/>
            <a:chExt cx="6511986" cy="511241"/>
          </a:xfrm>
        </p:grpSpPr>
        <p:sp>
          <p:nvSpPr>
            <p:cNvPr id="239" name="Rectangle 30"/>
            <p:cNvSpPr>
              <a:spLocks noChangeArrowheads="1"/>
            </p:cNvSpPr>
            <p:nvPr/>
          </p:nvSpPr>
          <p:spPr bwMode="auto">
            <a:xfrm>
              <a:off x="4738983" y="3186168"/>
              <a:ext cx="39600" cy="50963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40" name="Rectangle 30"/>
            <p:cNvSpPr>
              <a:spLocks noChangeArrowheads="1"/>
            </p:cNvSpPr>
            <p:nvPr/>
          </p:nvSpPr>
          <p:spPr bwMode="auto">
            <a:xfrm>
              <a:off x="4785960" y="3186168"/>
              <a:ext cx="238117" cy="50963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42" name="Rectangle 30"/>
            <p:cNvSpPr>
              <a:spLocks noChangeArrowheads="1"/>
            </p:cNvSpPr>
            <p:nvPr/>
          </p:nvSpPr>
          <p:spPr bwMode="auto">
            <a:xfrm>
              <a:off x="5024078" y="3186168"/>
              <a:ext cx="64800" cy="509634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43" name="Rectangle 30"/>
            <p:cNvSpPr>
              <a:spLocks noChangeAspect="1" noChangeArrowheads="1"/>
            </p:cNvSpPr>
            <p:nvPr/>
          </p:nvSpPr>
          <p:spPr bwMode="auto">
            <a:xfrm>
              <a:off x="5090611" y="3186168"/>
              <a:ext cx="136577" cy="509634"/>
            </a:xfrm>
            <a:prstGeom prst="rect">
              <a:avLst/>
            </a:prstGeom>
            <a:solidFill>
              <a:srgbClr val="F905A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44" name="Rectangle 30"/>
            <p:cNvSpPr>
              <a:spLocks noChangeAspect="1" noChangeArrowheads="1"/>
            </p:cNvSpPr>
            <p:nvPr/>
          </p:nvSpPr>
          <p:spPr bwMode="auto">
            <a:xfrm>
              <a:off x="5231697" y="3186168"/>
              <a:ext cx="45719" cy="50963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45" name="Rectangle 30"/>
            <p:cNvSpPr>
              <a:spLocks noChangeAspect="1" noChangeArrowheads="1"/>
            </p:cNvSpPr>
            <p:nvPr/>
          </p:nvSpPr>
          <p:spPr bwMode="auto">
            <a:xfrm>
              <a:off x="5287412" y="3186168"/>
              <a:ext cx="237146" cy="50963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46" name="Rectangle 30"/>
            <p:cNvSpPr>
              <a:spLocks noChangeAspect="1" noChangeArrowheads="1"/>
            </p:cNvSpPr>
            <p:nvPr/>
          </p:nvSpPr>
          <p:spPr bwMode="auto">
            <a:xfrm>
              <a:off x="5518830" y="3186168"/>
              <a:ext cx="118573" cy="509634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47" name="Rectangle 30"/>
            <p:cNvSpPr>
              <a:spLocks noChangeAspect="1" noChangeArrowheads="1"/>
            </p:cNvSpPr>
            <p:nvPr/>
          </p:nvSpPr>
          <p:spPr bwMode="auto">
            <a:xfrm>
              <a:off x="5645547" y="3186168"/>
              <a:ext cx="167925" cy="509634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48" name="Rectangle 30"/>
            <p:cNvSpPr>
              <a:spLocks noChangeArrowheads="1"/>
            </p:cNvSpPr>
            <p:nvPr/>
          </p:nvSpPr>
          <p:spPr bwMode="auto">
            <a:xfrm>
              <a:off x="5813472" y="3186168"/>
              <a:ext cx="64800" cy="50963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49" name="Rectangle 30"/>
            <p:cNvSpPr>
              <a:spLocks noChangeArrowheads="1"/>
            </p:cNvSpPr>
            <p:nvPr/>
          </p:nvSpPr>
          <p:spPr bwMode="auto">
            <a:xfrm>
              <a:off x="5879203" y="3186168"/>
              <a:ext cx="104400" cy="50963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0" name="Rectangle 30"/>
            <p:cNvSpPr>
              <a:spLocks noChangeAspect="1" noChangeArrowheads="1"/>
            </p:cNvSpPr>
            <p:nvPr/>
          </p:nvSpPr>
          <p:spPr bwMode="auto">
            <a:xfrm>
              <a:off x="5983603" y="3186168"/>
              <a:ext cx="136577" cy="5096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1" name="Rectangle 30"/>
            <p:cNvSpPr>
              <a:spLocks noChangeAspect="1" noChangeArrowheads="1"/>
            </p:cNvSpPr>
            <p:nvPr/>
          </p:nvSpPr>
          <p:spPr bwMode="auto">
            <a:xfrm>
              <a:off x="6120180" y="3186168"/>
              <a:ext cx="84098" cy="509634"/>
            </a:xfrm>
            <a:prstGeom prst="rect">
              <a:avLst/>
            </a:prstGeom>
            <a:solidFill>
              <a:srgbClr val="CAD81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2" name="Rectangle 30"/>
            <p:cNvSpPr>
              <a:spLocks noChangeArrowheads="1"/>
            </p:cNvSpPr>
            <p:nvPr/>
          </p:nvSpPr>
          <p:spPr bwMode="auto">
            <a:xfrm>
              <a:off x="6204278" y="3186168"/>
              <a:ext cx="104400" cy="509634"/>
            </a:xfrm>
            <a:prstGeom prst="rect">
              <a:avLst/>
            </a:prstGeom>
            <a:solidFill>
              <a:srgbClr val="D3BB9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3" name="Rectangle 30"/>
            <p:cNvSpPr>
              <a:spLocks noChangeArrowheads="1"/>
            </p:cNvSpPr>
            <p:nvPr/>
          </p:nvSpPr>
          <p:spPr bwMode="auto">
            <a:xfrm>
              <a:off x="6308678" y="3186168"/>
              <a:ext cx="64800" cy="50963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5" name="Rectangle 30"/>
            <p:cNvSpPr>
              <a:spLocks noChangeAspect="1" noChangeArrowheads="1"/>
            </p:cNvSpPr>
            <p:nvPr/>
          </p:nvSpPr>
          <p:spPr bwMode="auto">
            <a:xfrm>
              <a:off x="6382293" y="3184561"/>
              <a:ext cx="237146" cy="50963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6" name="Rectangle 30"/>
            <p:cNvSpPr>
              <a:spLocks noChangeArrowheads="1"/>
            </p:cNvSpPr>
            <p:nvPr/>
          </p:nvSpPr>
          <p:spPr bwMode="auto">
            <a:xfrm>
              <a:off x="6619904" y="3186168"/>
              <a:ext cx="86400" cy="509634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7" name="Rectangle 30"/>
            <p:cNvSpPr>
              <a:spLocks noChangeAspect="1" noChangeArrowheads="1"/>
            </p:cNvSpPr>
            <p:nvPr/>
          </p:nvSpPr>
          <p:spPr bwMode="auto">
            <a:xfrm>
              <a:off x="6706304" y="3186168"/>
              <a:ext cx="45719" cy="509634"/>
            </a:xfrm>
            <a:prstGeom prst="rect">
              <a:avLst/>
            </a:prstGeom>
            <a:solidFill>
              <a:srgbClr val="CAD81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8" name="Rectangle 30"/>
            <p:cNvSpPr>
              <a:spLocks noChangeArrowheads="1"/>
            </p:cNvSpPr>
            <p:nvPr/>
          </p:nvSpPr>
          <p:spPr bwMode="auto">
            <a:xfrm>
              <a:off x="6758131" y="3186168"/>
              <a:ext cx="64800" cy="509634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9" name="Rectangle 30"/>
            <p:cNvSpPr>
              <a:spLocks noChangeAspect="1" noChangeArrowheads="1"/>
            </p:cNvSpPr>
            <p:nvPr/>
          </p:nvSpPr>
          <p:spPr bwMode="auto">
            <a:xfrm>
              <a:off x="6827437" y="3184561"/>
              <a:ext cx="237146" cy="509634"/>
            </a:xfrm>
            <a:prstGeom prst="rect">
              <a:avLst/>
            </a:prstGeom>
            <a:solidFill>
              <a:srgbClr val="BD51B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60" name="Rectangle 30"/>
            <p:cNvSpPr>
              <a:spLocks noChangeAspect="1" noChangeArrowheads="1"/>
            </p:cNvSpPr>
            <p:nvPr/>
          </p:nvSpPr>
          <p:spPr bwMode="auto">
            <a:xfrm>
              <a:off x="7064583" y="3184561"/>
              <a:ext cx="84098" cy="509634"/>
            </a:xfrm>
            <a:prstGeom prst="rect">
              <a:avLst/>
            </a:prstGeom>
            <a:solidFill>
              <a:srgbClr val="7030A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61" name="Rectangle 30"/>
            <p:cNvSpPr>
              <a:spLocks noChangeAspect="1" noChangeArrowheads="1"/>
            </p:cNvSpPr>
            <p:nvPr/>
          </p:nvSpPr>
          <p:spPr bwMode="auto">
            <a:xfrm>
              <a:off x="7152276" y="3186168"/>
              <a:ext cx="45719" cy="50963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62" name="Rectangle 30"/>
            <p:cNvSpPr>
              <a:spLocks noChangeAspect="1" noChangeArrowheads="1"/>
            </p:cNvSpPr>
            <p:nvPr/>
          </p:nvSpPr>
          <p:spPr bwMode="auto">
            <a:xfrm>
              <a:off x="7198294" y="3184561"/>
              <a:ext cx="136577" cy="509634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63" name="Rectangle 30"/>
            <p:cNvSpPr>
              <a:spLocks noChangeArrowheads="1"/>
            </p:cNvSpPr>
            <p:nvPr/>
          </p:nvSpPr>
          <p:spPr bwMode="auto">
            <a:xfrm>
              <a:off x="7344115" y="3186168"/>
              <a:ext cx="86400" cy="50963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64" name="Rectangle 30"/>
            <p:cNvSpPr>
              <a:spLocks noChangeAspect="1" noChangeArrowheads="1"/>
            </p:cNvSpPr>
            <p:nvPr/>
          </p:nvSpPr>
          <p:spPr bwMode="auto">
            <a:xfrm>
              <a:off x="7428928" y="3184561"/>
              <a:ext cx="167925" cy="50963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65" name="Rectangle 30"/>
            <p:cNvSpPr>
              <a:spLocks noChangeArrowheads="1"/>
            </p:cNvSpPr>
            <p:nvPr/>
          </p:nvSpPr>
          <p:spPr bwMode="auto">
            <a:xfrm>
              <a:off x="2172887" y="3184561"/>
              <a:ext cx="39600" cy="509634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66" name="Rectangle 30"/>
            <p:cNvSpPr>
              <a:spLocks noChangeArrowheads="1"/>
            </p:cNvSpPr>
            <p:nvPr/>
          </p:nvSpPr>
          <p:spPr bwMode="auto">
            <a:xfrm>
              <a:off x="1670407" y="3184561"/>
              <a:ext cx="118800" cy="50963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67" name="Rectangle 30"/>
            <p:cNvSpPr>
              <a:spLocks noChangeArrowheads="1"/>
            </p:cNvSpPr>
            <p:nvPr/>
          </p:nvSpPr>
          <p:spPr bwMode="auto">
            <a:xfrm>
              <a:off x="1566007" y="3184561"/>
              <a:ext cx="104400" cy="50963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68" name="Rectangle 30"/>
            <p:cNvSpPr>
              <a:spLocks noChangeArrowheads="1"/>
            </p:cNvSpPr>
            <p:nvPr/>
          </p:nvSpPr>
          <p:spPr bwMode="auto">
            <a:xfrm>
              <a:off x="1084867" y="3184561"/>
              <a:ext cx="64800" cy="509634"/>
            </a:xfrm>
            <a:prstGeom prst="rect">
              <a:avLst/>
            </a:prstGeom>
            <a:solidFill>
              <a:srgbClr val="BD51B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69" name="Rectangle 30"/>
            <p:cNvSpPr>
              <a:spLocks noChangeAspect="1" noChangeArrowheads="1"/>
            </p:cNvSpPr>
            <p:nvPr/>
          </p:nvSpPr>
          <p:spPr bwMode="auto">
            <a:xfrm>
              <a:off x="1786106" y="3184561"/>
              <a:ext cx="136577" cy="509634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70" name="Rectangle 30"/>
            <p:cNvSpPr>
              <a:spLocks noChangeAspect="1" noChangeArrowheads="1"/>
            </p:cNvSpPr>
            <p:nvPr/>
          </p:nvSpPr>
          <p:spPr bwMode="auto">
            <a:xfrm>
              <a:off x="1390776" y="3184561"/>
              <a:ext cx="45719" cy="509634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71" name="Rectangle 30"/>
            <p:cNvSpPr>
              <a:spLocks noChangeAspect="1" noChangeArrowheads="1"/>
            </p:cNvSpPr>
            <p:nvPr/>
          </p:nvSpPr>
          <p:spPr bwMode="auto">
            <a:xfrm>
              <a:off x="1149667" y="3184561"/>
              <a:ext cx="237146" cy="50963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72" name="Rectangle 30"/>
            <p:cNvSpPr>
              <a:spLocks noChangeAspect="1" noChangeArrowheads="1"/>
            </p:cNvSpPr>
            <p:nvPr/>
          </p:nvSpPr>
          <p:spPr bwMode="auto">
            <a:xfrm>
              <a:off x="1443910" y="3184561"/>
              <a:ext cx="118573" cy="509634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73" name="Rectangle 30"/>
            <p:cNvSpPr>
              <a:spLocks noChangeAspect="1" noChangeArrowheads="1"/>
            </p:cNvSpPr>
            <p:nvPr/>
          </p:nvSpPr>
          <p:spPr bwMode="auto">
            <a:xfrm>
              <a:off x="2612774" y="3184561"/>
              <a:ext cx="167925" cy="50963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74" name="Rectangle 30"/>
            <p:cNvSpPr>
              <a:spLocks noChangeArrowheads="1"/>
            </p:cNvSpPr>
            <p:nvPr/>
          </p:nvSpPr>
          <p:spPr bwMode="auto">
            <a:xfrm>
              <a:off x="2212487" y="3184561"/>
              <a:ext cx="64800" cy="509634"/>
            </a:xfrm>
            <a:prstGeom prst="rect">
              <a:avLst/>
            </a:prstGeom>
            <a:solidFill>
              <a:srgbClr val="3E324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75" name="Rectangle 30"/>
            <p:cNvSpPr>
              <a:spLocks noChangeArrowheads="1"/>
            </p:cNvSpPr>
            <p:nvPr/>
          </p:nvSpPr>
          <p:spPr bwMode="auto">
            <a:xfrm>
              <a:off x="2277287" y="3184561"/>
              <a:ext cx="104400" cy="50963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76" name="Rectangle 30"/>
            <p:cNvSpPr>
              <a:spLocks noChangeAspect="1" noChangeArrowheads="1"/>
            </p:cNvSpPr>
            <p:nvPr/>
          </p:nvSpPr>
          <p:spPr bwMode="auto">
            <a:xfrm>
              <a:off x="2388733" y="3184561"/>
              <a:ext cx="136577" cy="50963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77" name="Rectangle 30"/>
            <p:cNvSpPr>
              <a:spLocks noChangeAspect="1" noChangeArrowheads="1"/>
            </p:cNvSpPr>
            <p:nvPr/>
          </p:nvSpPr>
          <p:spPr bwMode="auto">
            <a:xfrm>
              <a:off x="2528676" y="3184561"/>
              <a:ext cx="84098" cy="509634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78" name="Rectangle 30"/>
            <p:cNvSpPr>
              <a:spLocks noChangeArrowheads="1"/>
            </p:cNvSpPr>
            <p:nvPr/>
          </p:nvSpPr>
          <p:spPr bwMode="auto">
            <a:xfrm>
              <a:off x="3098575" y="3184561"/>
              <a:ext cx="104400" cy="509634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79" name="Rectangle 30"/>
            <p:cNvSpPr>
              <a:spLocks noChangeArrowheads="1"/>
            </p:cNvSpPr>
            <p:nvPr/>
          </p:nvSpPr>
          <p:spPr bwMode="auto">
            <a:xfrm>
              <a:off x="2780699" y="3184561"/>
              <a:ext cx="64800" cy="509634"/>
            </a:xfrm>
            <a:prstGeom prst="rect">
              <a:avLst/>
            </a:prstGeom>
            <a:solidFill>
              <a:srgbClr val="F905A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80" name="Rectangle 30"/>
            <p:cNvSpPr>
              <a:spLocks noChangeAspect="1" noChangeArrowheads="1"/>
            </p:cNvSpPr>
            <p:nvPr/>
          </p:nvSpPr>
          <p:spPr bwMode="auto">
            <a:xfrm>
              <a:off x="2837901" y="3184561"/>
              <a:ext cx="237146" cy="509634"/>
            </a:xfrm>
            <a:prstGeom prst="rect">
              <a:avLst/>
            </a:prstGeom>
            <a:solidFill>
              <a:srgbClr val="CAD81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81" name="Rectangle 30"/>
            <p:cNvSpPr>
              <a:spLocks noChangeArrowheads="1"/>
            </p:cNvSpPr>
            <p:nvPr/>
          </p:nvSpPr>
          <p:spPr bwMode="auto">
            <a:xfrm>
              <a:off x="3248694" y="3184561"/>
              <a:ext cx="86400" cy="50963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82" name="Rectangle 30"/>
            <p:cNvSpPr>
              <a:spLocks noChangeAspect="1" noChangeArrowheads="1"/>
            </p:cNvSpPr>
            <p:nvPr/>
          </p:nvSpPr>
          <p:spPr bwMode="auto">
            <a:xfrm>
              <a:off x="3202975" y="3184561"/>
              <a:ext cx="45719" cy="509634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83" name="Rectangle 30"/>
            <p:cNvSpPr>
              <a:spLocks noChangeArrowheads="1"/>
            </p:cNvSpPr>
            <p:nvPr/>
          </p:nvSpPr>
          <p:spPr bwMode="auto">
            <a:xfrm>
              <a:off x="3052923" y="3184561"/>
              <a:ext cx="64800" cy="50963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84" name="Rectangle 30"/>
            <p:cNvSpPr>
              <a:spLocks noChangeAspect="1" noChangeArrowheads="1"/>
            </p:cNvSpPr>
            <p:nvPr/>
          </p:nvSpPr>
          <p:spPr bwMode="auto">
            <a:xfrm>
              <a:off x="3571426" y="3184561"/>
              <a:ext cx="237146" cy="50963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85" name="Rectangle 30"/>
            <p:cNvSpPr>
              <a:spLocks noChangeAspect="1" noChangeArrowheads="1"/>
            </p:cNvSpPr>
            <p:nvPr/>
          </p:nvSpPr>
          <p:spPr bwMode="auto">
            <a:xfrm>
              <a:off x="3812920" y="3184561"/>
              <a:ext cx="84098" cy="50963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86" name="Rectangle 30"/>
            <p:cNvSpPr>
              <a:spLocks noChangeAspect="1" noChangeArrowheads="1"/>
            </p:cNvSpPr>
            <p:nvPr/>
          </p:nvSpPr>
          <p:spPr bwMode="auto">
            <a:xfrm>
              <a:off x="3897018" y="3184561"/>
              <a:ext cx="45719" cy="5096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87" name="Rectangle 30"/>
            <p:cNvSpPr>
              <a:spLocks noChangeAspect="1" noChangeArrowheads="1"/>
            </p:cNvSpPr>
            <p:nvPr/>
          </p:nvSpPr>
          <p:spPr bwMode="auto">
            <a:xfrm>
              <a:off x="3341748" y="3184561"/>
              <a:ext cx="136577" cy="50963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88" name="Rectangle 30"/>
            <p:cNvSpPr>
              <a:spLocks noChangeArrowheads="1"/>
            </p:cNvSpPr>
            <p:nvPr/>
          </p:nvSpPr>
          <p:spPr bwMode="auto">
            <a:xfrm>
              <a:off x="3485026" y="3184561"/>
              <a:ext cx="86400" cy="509634"/>
            </a:xfrm>
            <a:prstGeom prst="rect">
              <a:avLst/>
            </a:prstGeom>
            <a:solidFill>
              <a:srgbClr val="03BD0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89" name="Rectangle 30"/>
            <p:cNvSpPr>
              <a:spLocks noChangeAspect="1" noChangeArrowheads="1"/>
            </p:cNvSpPr>
            <p:nvPr/>
          </p:nvSpPr>
          <p:spPr bwMode="auto">
            <a:xfrm>
              <a:off x="1924000" y="3184561"/>
              <a:ext cx="167925" cy="509634"/>
            </a:xfrm>
            <a:prstGeom prst="rect">
              <a:avLst/>
            </a:prstGeom>
            <a:solidFill>
              <a:srgbClr val="D3BB9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90" name="Rectangle 30"/>
            <p:cNvSpPr>
              <a:spLocks noChangeArrowheads="1"/>
            </p:cNvSpPr>
            <p:nvPr/>
          </p:nvSpPr>
          <p:spPr bwMode="auto">
            <a:xfrm>
              <a:off x="2095832" y="3184561"/>
              <a:ext cx="71688" cy="509634"/>
            </a:xfrm>
            <a:prstGeom prst="rect">
              <a:avLst/>
            </a:prstGeom>
            <a:solidFill>
              <a:srgbClr val="00206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456993" y="2108564"/>
            <a:ext cx="1850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Ancient ancestors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1470211" y="4548249"/>
            <a:ext cx="64478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share segments of DNA today, inherited from shared ancestors living in the distant past. </a:t>
            </a:r>
          </a:p>
          <a:p>
            <a:endParaRPr lang="en-GB" dirty="0"/>
          </a:p>
          <a:p>
            <a:r>
              <a:rPr lang="en-GB" dirty="0"/>
              <a:t>Identifying these shared segments, and insights into the genetics of people from the UK, and worldwide human </a:t>
            </a:r>
            <a:r>
              <a:rPr lang="en-GB" dirty="0" smtClean="0"/>
              <a:t>migrations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805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649473"/>
            <a:ext cx="8229600" cy="4525963"/>
          </a:xfrm>
        </p:spPr>
        <p:txBody>
          <a:bodyPr/>
          <a:lstStyle/>
          <a:p>
            <a:r>
              <a:rPr lang="en-GB" sz="2000" dirty="0" smtClean="0"/>
              <a:t>(Lawson et al. 2012)</a:t>
            </a:r>
          </a:p>
          <a:p>
            <a:endParaRPr lang="en-GB" sz="2000" dirty="0"/>
          </a:p>
          <a:p>
            <a:endParaRPr lang="en-GB" sz="2000" dirty="0" smtClean="0"/>
          </a:p>
          <a:p>
            <a:endParaRPr lang="en-GB" sz="2000" dirty="0"/>
          </a:p>
          <a:p>
            <a:endParaRPr lang="en-GB" sz="2000" dirty="0" smtClean="0"/>
          </a:p>
          <a:p>
            <a:endParaRPr lang="en-GB" sz="2000" dirty="0"/>
          </a:p>
          <a:p>
            <a:endParaRPr lang="en-GB" sz="2000" dirty="0" smtClean="0"/>
          </a:p>
          <a:p>
            <a:endParaRPr lang="en-GB" sz="2000" dirty="0"/>
          </a:p>
          <a:p>
            <a:endParaRPr lang="en-GB" sz="2000" dirty="0" smtClean="0"/>
          </a:p>
          <a:p>
            <a:endParaRPr lang="en-GB" sz="2000" dirty="0"/>
          </a:p>
          <a:p>
            <a:endParaRPr lang="en-GB" sz="2000" dirty="0" smtClean="0"/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2832268" y="1217471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1109830" y="2901809"/>
            <a:ext cx="7159625" cy="204787"/>
          </a:xfrm>
          <a:prstGeom prst="rect">
            <a:avLst/>
          </a:pr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1093955" y="1581009"/>
            <a:ext cx="7175500" cy="204787"/>
          </a:xfrm>
          <a:prstGeom prst="rect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19" name="Rectangle 49"/>
          <p:cNvSpPr>
            <a:spLocks noChangeArrowheads="1"/>
          </p:cNvSpPr>
          <p:nvPr/>
        </p:nvSpPr>
        <p:spPr bwMode="auto">
          <a:xfrm>
            <a:off x="1093955" y="3220896"/>
            <a:ext cx="7175500" cy="203200"/>
          </a:xfrm>
          <a:prstGeom prst="rect">
            <a:avLst/>
          </a:pr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20" name="Rectangle 50"/>
          <p:cNvSpPr>
            <a:spLocks noChangeArrowheads="1"/>
          </p:cNvSpPr>
          <p:nvPr/>
        </p:nvSpPr>
        <p:spPr bwMode="auto">
          <a:xfrm>
            <a:off x="1093955" y="2414446"/>
            <a:ext cx="7175500" cy="203200"/>
          </a:xfrm>
          <a:prstGeom prst="rect">
            <a:avLst/>
          </a:prstGeom>
          <a:solidFill>
            <a:srgbClr val="92D05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21" name="Rectangle 51"/>
          <p:cNvSpPr>
            <a:spLocks noChangeArrowheads="1"/>
          </p:cNvSpPr>
          <p:nvPr/>
        </p:nvSpPr>
        <p:spPr bwMode="auto">
          <a:xfrm>
            <a:off x="1093955" y="1276209"/>
            <a:ext cx="7175500" cy="204787"/>
          </a:xfrm>
          <a:prstGeom prst="rect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22" name="Rectangle 52"/>
          <p:cNvSpPr>
            <a:spLocks noChangeArrowheads="1"/>
          </p:cNvSpPr>
          <p:nvPr/>
        </p:nvSpPr>
        <p:spPr bwMode="auto">
          <a:xfrm>
            <a:off x="1093955" y="2127109"/>
            <a:ext cx="7175500" cy="203200"/>
          </a:xfrm>
          <a:prstGeom prst="rect">
            <a:avLst/>
          </a:prstGeom>
          <a:solidFill>
            <a:srgbClr val="92D05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23" name="Freeform 50"/>
          <p:cNvSpPr>
            <a:spLocks/>
          </p:cNvSpPr>
          <p:nvPr/>
        </p:nvSpPr>
        <p:spPr bwMode="auto">
          <a:xfrm>
            <a:off x="1031213" y="1365553"/>
            <a:ext cx="7186476" cy="1979349"/>
          </a:xfrm>
          <a:custGeom>
            <a:avLst/>
            <a:gdLst>
              <a:gd name="T0" fmla="*/ 0 w 10000"/>
              <a:gd name="T1" fmla="*/ 2147483647 h 10686"/>
              <a:gd name="T2" fmla="*/ 2147483647 w 10000"/>
              <a:gd name="T3" fmla="*/ 0 h 10686"/>
              <a:gd name="T4" fmla="*/ 2147483647 w 10000"/>
              <a:gd name="T5" fmla="*/ 2147483647 h 10686"/>
              <a:gd name="T6" fmla="*/ 2147483647 w 10000"/>
              <a:gd name="T7" fmla="*/ 2147483647 h 10686"/>
              <a:gd name="T8" fmla="*/ 2147483647 w 10000"/>
              <a:gd name="T9" fmla="*/ 2147483647 h 10686"/>
              <a:gd name="T10" fmla="*/ 2147483647 w 10000"/>
              <a:gd name="T11" fmla="*/ 2147483647 h 10686"/>
              <a:gd name="T12" fmla="*/ 2147483647 w 10000"/>
              <a:gd name="T13" fmla="*/ 2147483647 h 10686"/>
              <a:gd name="T14" fmla="*/ 2147483647 w 10000"/>
              <a:gd name="T15" fmla="*/ 2147483647 h 10686"/>
              <a:gd name="T16" fmla="*/ 2147483647 w 10000"/>
              <a:gd name="T17" fmla="*/ 2147483647 h 10686"/>
              <a:gd name="T18" fmla="*/ 2147483647 w 10000"/>
              <a:gd name="T19" fmla="*/ 2147483647 h 10686"/>
              <a:gd name="T20" fmla="*/ 2147483647 w 10000"/>
              <a:gd name="T21" fmla="*/ 2147483647 h 10686"/>
              <a:gd name="T22" fmla="*/ 2147483647 w 10000"/>
              <a:gd name="T23" fmla="*/ 2147483647 h 10686"/>
              <a:gd name="T24" fmla="*/ 2147483647 w 10000"/>
              <a:gd name="T25" fmla="*/ 2147483647 h 10686"/>
              <a:gd name="T26" fmla="*/ 2147483647 w 10000"/>
              <a:gd name="T27" fmla="*/ 2147483647 h 10686"/>
              <a:gd name="T28" fmla="*/ 2147483647 w 10000"/>
              <a:gd name="T29" fmla="*/ 2147483647 h 10686"/>
              <a:gd name="T30" fmla="*/ 2147483647 w 10000"/>
              <a:gd name="T31" fmla="*/ 2147483647 h 10686"/>
              <a:gd name="T32" fmla="*/ 2147483647 w 10000"/>
              <a:gd name="T33" fmla="*/ 2147483647 h 10686"/>
              <a:gd name="T34" fmla="*/ 2147483647 w 10000"/>
              <a:gd name="T35" fmla="*/ 2147483647 h 10686"/>
              <a:gd name="T36" fmla="*/ 2147483647 w 10000"/>
              <a:gd name="T37" fmla="*/ 2147483647 h 10686"/>
              <a:gd name="T38" fmla="*/ 2147483647 w 10000"/>
              <a:gd name="T39" fmla="*/ 0 h 10686"/>
              <a:gd name="T40" fmla="*/ 2147483647 w 10000"/>
              <a:gd name="T41" fmla="*/ 0 h 10686"/>
              <a:gd name="T42" fmla="*/ 2147483647 w 10000"/>
              <a:gd name="T43" fmla="*/ 2147483647 h 10686"/>
              <a:gd name="T44" fmla="*/ 2147483647 w 10000"/>
              <a:gd name="T45" fmla="*/ 2147483647 h 10686"/>
              <a:gd name="T46" fmla="*/ 2147483647 w 10000"/>
              <a:gd name="T47" fmla="*/ 2147483647 h 10686"/>
              <a:gd name="T48" fmla="*/ 2147483647 w 10000"/>
              <a:gd name="T49" fmla="*/ 2147483647 h 1068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0000"/>
              <a:gd name="T76" fmla="*/ 0 h 10686"/>
              <a:gd name="T77" fmla="*/ 10000 w 10000"/>
              <a:gd name="T78" fmla="*/ 10686 h 10686"/>
              <a:gd name="connsiteX0" fmla="*/ 0 w 10000"/>
              <a:gd name="connsiteY0" fmla="*/ 26 h 10686"/>
              <a:gd name="connsiteX1" fmla="*/ 811 w 10000"/>
              <a:gd name="connsiteY1" fmla="*/ 0 h 10686"/>
              <a:gd name="connsiteX2" fmla="*/ 811 w 10000"/>
              <a:gd name="connsiteY2" fmla="*/ 6473 h 10686"/>
              <a:gd name="connsiteX3" fmla="*/ 2187 w 10000"/>
              <a:gd name="connsiteY3" fmla="*/ 6508 h 10686"/>
              <a:gd name="connsiteX4" fmla="*/ 2183 w 10000"/>
              <a:gd name="connsiteY4" fmla="*/ 4354 h 10686"/>
              <a:gd name="connsiteX5" fmla="*/ 2381 w 10000"/>
              <a:gd name="connsiteY5" fmla="*/ 4354 h 10686"/>
              <a:gd name="connsiteX6" fmla="*/ 2579 w 10000"/>
              <a:gd name="connsiteY6" fmla="*/ 4354 h 10686"/>
              <a:gd name="connsiteX7" fmla="*/ 2579 w 10000"/>
              <a:gd name="connsiteY7" fmla="*/ 10686 h 10686"/>
              <a:gd name="connsiteX8" fmla="*/ 3472 w 10000"/>
              <a:gd name="connsiteY8" fmla="*/ 10686 h 10686"/>
              <a:gd name="connsiteX9" fmla="*/ 3472 w 10000"/>
              <a:gd name="connsiteY9" fmla="*/ 8707 h 10686"/>
              <a:gd name="connsiteX10" fmla="*/ 5159 w 10000"/>
              <a:gd name="connsiteY10" fmla="*/ 8707 h 10686"/>
              <a:gd name="connsiteX11" fmla="*/ 5159 w 10000"/>
              <a:gd name="connsiteY11" fmla="*/ 1583 h 10686"/>
              <a:gd name="connsiteX12" fmla="*/ 5456 w 10000"/>
              <a:gd name="connsiteY12" fmla="*/ 1583 h 10686"/>
              <a:gd name="connsiteX13" fmla="*/ 5437 w 10000"/>
              <a:gd name="connsiteY13" fmla="*/ 6420 h 10686"/>
              <a:gd name="connsiteX14" fmla="*/ 6129 w 10000"/>
              <a:gd name="connsiteY14" fmla="*/ 6420 h 10686"/>
              <a:gd name="connsiteX15" fmla="*/ 6151 w 10000"/>
              <a:gd name="connsiteY15" fmla="*/ 4749 h 10686"/>
              <a:gd name="connsiteX16" fmla="*/ 7441 w 10000"/>
              <a:gd name="connsiteY16" fmla="*/ 4749 h 10686"/>
              <a:gd name="connsiteX17" fmla="*/ 8234 w 10000"/>
              <a:gd name="connsiteY17" fmla="*/ 4749 h 10686"/>
              <a:gd name="connsiteX18" fmla="*/ 8247 w 10000"/>
              <a:gd name="connsiteY18" fmla="*/ 0 h 10686"/>
              <a:gd name="connsiteX19" fmla="*/ 8918 w 10000"/>
              <a:gd name="connsiteY19" fmla="*/ 0 h 10686"/>
              <a:gd name="connsiteX20" fmla="*/ 8929 w 10000"/>
              <a:gd name="connsiteY20" fmla="*/ 6333 h 10686"/>
              <a:gd name="connsiteX21" fmla="*/ 9127 w 10000"/>
              <a:gd name="connsiteY21" fmla="*/ 6333 h 10686"/>
              <a:gd name="connsiteX22" fmla="*/ 9127 w 10000"/>
              <a:gd name="connsiteY22" fmla="*/ 1583 h 10686"/>
              <a:gd name="connsiteX23" fmla="*/ 10000 w 10000"/>
              <a:gd name="connsiteY23" fmla="*/ 1608 h 10686"/>
              <a:gd name="connsiteX0" fmla="*/ 0 w 10000"/>
              <a:gd name="connsiteY0" fmla="*/ 26 h 10686"/>
              <a:gd name="connsiteX1" fmla="*/ 811 w 10000"/>
              <a:gd name="connsiteY1" fmla="*/ 0 h 10686"/>
              <a:gd name="connsiteX2" fmla="*/ 811 w 10000"/>
              <a:gd name="connsiteY2" fmla="*/ 6473 h 10686"/>
              <a:gd name="connsiteX3" fmla="*/ 2187 w 10000"/>
              <a:gd name="connsiteY3" fmla="*/ 6508 h 10686"/>
              <a:gd name="connsiteX4" fmla="*/ 2183 w 10000"/>
              <a:gd name="connsiteY4" fmla="*/ 4354 h 10686"/>
              <a:gd name="connsiteX5" fmla="*/ 2381 w 10000"/>
              <a:gd name="connsiteY5" fmla="*/ 4354 h 10686"/>
              <a:gd name="connsiteX6" fmla="*/ 2579 w 10000"/>
              <a:gd name="connsiteY6" fmla="*/ 4354 h 10686"/>
              <a:gd name="connsiteX7" fmla="*/ 2579 w 10000"/>
              <a:gd name="connsiteY7" fmla="*/ 10686 h 10686"/>
              <a:gd name="connsiteX8" fmla="*/ 3472 w 10000"/>
              <a:gd name="connsiteY8" fmla="*/ 10686 h 10686"/>
              <a:gd name="connsiteX9" fmla="*/ 3472 w 10000"/>
              <a:gd name="connsiteY9" fmla="*/ 8707 h 10686"/>
              <a:gd name="connsiteX10" fmla="*/ 5159 w 10000"/>
              <a:gd name="connsiteY10" fmla="*/ 8707 h 10686"/>
              <a:gd name="connsiteX11" fmla="*/ 5159 w 10000"/>
              <a:gd name="connsiteY11" fmla="*/ 1583 h 10686"/>
              <a:gd name="connsiteX12" fmla="*/ 5456 w 10000"/>
              <a:gd name="connsiteY12" fmla="*/ 1583 h 10686"/>
              <a:gd name="connsiteX13" fmla="*/ 5437 w 10000"/>
              <a:gd name="connsiteY13" fmla="*/ 6420 h 10686"/>
              <a:gd name="connsiteX14" fmla="*/ 6129 w 10000"/>
              <a:gd name="connsiteY14" fmla="*/ 6420 h 10686"/>
              <a:gd name="connsiteX15" fmla="*/ 6151 w 10000"/>
              <a:gd name="connsiteY15" fmla="*/ 4749 h 10686"/>
              <a:gd name="connsiteX16" fmla="*/ 7441 w 10000"/>
              <a:gd name="connsiteY16" fmla="*/ 4749 h 10686"/>
              <a:gd name="connsiteX17" fmla="*/ 8234 w 10000"/>
              <a:gd name="connsiteY17" fmla="*/ 4749 h 10686"/>
              <a:gd name="connsiteX18" fmla="*/ 8247 w 10000"/>
              <a:gd name="connsiteY18" fmla="*/ 0 h 10686"/>
              <a:gd name="connsiteX19" fmla="*/ 8918 w 10000"/>
              <a:gd name="connsiteY19" fmla="*/ 0 h 10686"/>
              <a:gd name="connsiteX20" fmla="*/ 8929 w 10000"/>
              <a:gd name="connsiteY20" fmla="*/ 6333 h 10686"/>
              <a:gd name="connsiteX21" fmla="*/ 9127 w 10000"/>
              <a:gd name="connsiteY21" fmla="*/ 6333 h 10686"/>
              <a:gd name="connsiteX22" fmla="*/ 9127 w 10000"/>
              <a:gd name="connsiteY22" fmla="*/ 4535 h 10686"/>
              <a:gd name="connsiteX23" fmla="*/ 10000 w 10000"/>
              <a:gd name="connsiteY23" fmla="*/ 1608 h 10686"/>
              <a:gd name="connsiteX0" fmla="*/ 0 w 9970"/>
              <a:gd name="connsiteY0" fmla="*/ 26 h 10686"/>
              <a:gd name="connsiteX1" fmla="*/ 811 w 9970"/>
              <a:gd name="connsiteY1" fmla="*/ 0 h 10686"/>
              <a:gd name="connsiteX2" fmla="*/ 811 w 9970"/>
              <a:gd name="connsiteY2" fmla="*/ 6473 h 10686"/>
              <a:gd name="connsiteX3" fmla="*/ 2187 w 9970"/>
              <a:gd name="connsiteY3" fmla="*/ 6508 h 10686"/>
              <a:gd name="connsiteX4" fmla="*/ 2183 w 9970"/>
              <a:gd name="connsiteY4" fmla="*/ 4354 h 10686"/>
              <a:gd name="connsiteX5" fmla="*/ 2381 w 9970"/>
              <a:gd name="connsiteY5" fmla="*/ 4354 h 10686"/>
              <a:gd name="connsiteX6" fmla="*/ 2579 w 9970"/>
              <a:gd name="connsiteY6" fmla="*/ 4354 h 10686"/>
              <a:gd name="connsiteX7" fmla="*/ 2579 w 9970"/>
              <a:gd name="connsiteY7" fmla="*/ 10686 h 10686"/>
              <a:gd name="connsiteX8" fmla="*/ 3472 w 9970"/>
              <a:gd name="connsiteY8" fmla="*/ 10686 h 10686"/>
              <a:gd name="connsiteX9" fmla="*/ 3472 w 9970"/>
              <a:gd name="connsiteY9" fmla="*/ 8707 h 10686"/>
              <a:gd name="connsiteX10" fmla="*/ 5159 w 9970"/>
              <a:gd name="connsiteY10" fmla="*/ 8707 h 10686"/>
              <a:gd name="connsiteX11" fmla="*/ 5159 w 9970"/>
              <a:gd name="connsiteY11" fmla="*/ 1583 h 10686"/>
              <a:gd name="connsiteX12" fmla="*/ 5456 w 9970"/>
              <a:gd name="connsiteY12" fmla="*/ 1583 h 10686"/>
              <a:gd name="connsiteX13" fmla="*/ 5437 w 9970"/>
              <a:gd name="connsiteY13" fmla="*/ 6420 h 10686"/>
              <a:gd name="connsiteX14" fmla="*/ 6129 w 9970"/>
              <a:gd name="connsiteY14" fmla="*/ 6420 h 10686"/>
              <a:gd name="connsiteX15" fmla="*/ 6151 w 9970"/>
              <a:gd name="connsiteY15" fmla="*/ 4749 h 10686"/>
              <a:gd name="connsiteX16" fmla="*/ 7441 w 9970"/>
              <a:gd name="connsiteY16" fmla="*/ 4749 h 10686"/>
              <a:gd name="connsiteX17" fmla="*/ 8234 w 9970"/>
              <a:gd name="connsiteY17" fmla="*/ 4749 h 10686"/>
              <a:gd name="connsiteX18" fmla="*/ 8247 w 9970"/>
              <a:gd name="connsiteY18" fmla="*/ 0 h 10686"/>
              <a:gd name="connsiteX19" fmla="*/ 8918 w 9970"/>
              <a:gd name="connsiteY19" fmla="*/ 0 h 10686"/>
              <a:gd name="connsiteX20" fmla="*/ 8929 w 9970"/>
              <a:gd name="connsiteY20" fmla="*/ 6333 h 10686"/>
              <a:gd name="connsiteX21" fmla="*/ 9127 w 9970"/>
              <a:gd name="connsiteY21" fmla="*/ 6333 h 10686"/>
              <a:gd name="connsiteX22" fmla="*/ 9127 w 9970"/>
              <a:gd name="connsiteY22" fmla="*/ 4535 h 10686"/>
              <a:gd name="connsiteX23" fmla="*/ 9970 w 9970"/>
              <a:gd name="connsiteY23" fmla="*/ 4520 h 10686"/>
              <a:gd name="connsiteX0" fmla="*/ 0 w 10000"/>
              <a:gd name="connsiteY0" fmla="*/ 24 h 10000"/>
              <a:gd name="connsiteX1" fmla="*/ 813 w 10000"/>
              <a:gd name="connsiteY1" fmla="*/ 0 h 10000"/>
              <a:gd name="connsiteX2" fmla="*/ 813 w 10000"/>
              <a:gd name="connsiteY2" fmla="*/ 6057 h 10000"/>
              <a:gd name="connsiteX3" fmla="*/ 2194 w 10000"/>
              <a:gd name="connsiteY3" fmla="*/ 6090 h 10000"/>
              <a:gd name="connsiteX4" fmla="*/ 2190 w 10000"/>
              <a:gd name="connsiteY4" fmla="*/ 4074 h 10000"/>
              <a:gd name="connsiteX5" fmla="*/ 2388 w 10000"/>
              <a:gd name="connsiteY5" fmla="*/ 4074 h 10000"/>
              <a:gd name="connsiteX6" fmla="*/ 2587 w 10000"/>
              <a:gd name="connsiteY6" fmla="*/ 4074 h 10000"/>
              <a:gd name="connsiteX7" fmla="*/ 2587 w 10000"/>
              <a:gd name="connsiteY7" fmla="*/ 10000 h 10000"/>
              <a:gd name="connsiteX8" fmla="*/ 3482 w 10000"/>
              <a:gd name="connsiteY8" fmla="*/ 10000 h 10000"/>
              <a:gd name="connsiteX9" fmla="*/ 3482 w 10000"/>
              <a:gd name="connsiteY9" fmla="*/ 8148 h 10000"/>
              <a:gd name="connsiteX10" fmla="*/ 5175 w 10000"/>
              <a:gd name="connsiteY10" fmla="*/ 8148 h 10000"/>
              <a:gd name="connsiteX11" fmla="*/ 5175 w 10000"/>
              <a:gd name="connsiteY11" fmla="*/ 1481 h 10000"/>
              <a:gd name="connsiteX12" fmla="*/ 5472 w 10000"/>
              <a:gd name="connsiteY12" fmla="*/ 1481 h 10000"/>
              <a:gd name="connsiteX13" fmla="*/ 5453 w 10000"/>
              <a:gd name="connsiteY13" fmla="*/ 6008 h 10000"/>
              <a:gd name="connsiteX14" fmla="*/ 6147 w 10000"/>
              <a:gd name="connsiteY14" fmla="*/ 6008 h 10000"/>
              <a:gd name="connsiteX15" fmla="*/ 6170 w 10000"/>
              <a:gd name="connsiteY15" fmla="*/ 4444 h 10000"/>
              <a:gd name="connsiteX16" fmla="*/ 7463 w 10000"/>
              <a:gd name="connsiteY16" fmla="*/ 4444 h 10000"/>
              <a:gd name="connsiteX17" fmla="*/ 8259 w 10000"/>
              <a:gd name="connsiteY17" fmla="*/ 4444 h 10000"/>
              <a:gd name="connsiteX18" fmla="*/ 8272 w 10000"/>
              <a:gd name="connsiteY18" fmla="*/ 0 h 10000"/>
              <a:gd name="connsiteX19" fmla="*/ 8945 w 10000"/>
              <a:gd name="connsiteY19" fmla="*/ 0 h 10000"/>
              <a:gd name="connsiteX20" fmla="*/ 8956 w 10000"/>
              <a:gd name="connsiteY20" fmla="*/ 5926 h 10000"/>
              <a:gd name="connsiteX21" fmla="*/ 9154 w 10000"/>
              <a:gd name="connsiteY21" fmla="*/ 5926 h 10000"/>
              <a:gd name="connsiteX22" fmla="*/ 9154 w 10000"/>
              <a:gd name="connsiteY22" fmla="*/ 4244 h 10000"/>
              <a:gd name="connsiteX23" fmla="*/ 10000 w 10000"/>
              <a:gd name="connsiteY23" fmla="*/ 4230 h 10000"/>
              <a:gd name="connsiteX0" fmla="*/ 0 w 10000"/>
              <a:gd name="connsiteY0" fmla="*/ 24 h 10000"/>
              <a:gd name="connsiteX1" fmla="*/ 813 w 10000"/>
              <a:gd name="connsiteY1" fmla="*/ 0 h 10000"/>
              <a:gd name="connsiteX2" fmla="*/ 813 w 10000"/>
              <a:gd name="connsiteY2" fmla="*/ 6057 h 10000"/>
              <a:gd name="connsiteX3" fmla="*/ 2194 w 10000"/>
              <a:gd name="connsiteY3" fmla="*/ 6090 h 10000"/>
              <a:gd name="connsiteX4" fmla="*/ 2190 w 10000"/>
              <a:gd name="connsiteY4" fmla="*/ 4074 h 10000"/>
              <a:gd name="connsiteX5" fmla="*/ 2388 w 10000"/>
              <a:gd name="connsiteY5" fmla="*/ 4074 h 10000"/>
              <a:gd name="connsiteX6" fmla="*/ 2587 w 10000"/>
              <a:gd name="connsiteY6" fmla="*/ 4074 h 10000"/>
              <a:gd name="connsiteX7" fmla="*/ 2587 w 10000"/>
              <a:gd name="connsiteY7" fmla="*/ 10000 h 10000"/>
              <a:gd name="connsiteX8" fmla="*/ 3482 w 10000"/>
              <a:gd name="connsiteY8" fmla="*/ 10000 h 10000"/>
              <a:gd name="connsiteX9" fmla="*/ 3482 w 10000"/>
              <a:gd name="connsiteY9" fmla="*/ 8148 h 10000"/>
              <a:gd name="connsiteX10" fmla="*/ 5175 w 10000"/>
              <a:gd name="connsiteY10" fmla="*/ 8148 h 10000"/>
              <a:gd name="connsiteX11" fmla="*/ 5175 w 10000"/>
              <a:gd name="connsiteY11" fmla="*/ 1481 h 10000"/>
              <a:gd name="connsiteX12" fmla="*/ 5472 w 10000"/>
              <a:gd name="connsiteY12" fmla="*/ 1481 h 10000"/>
              <a:gd name="connsiteX13" fmla="*/ 5453 w 10000"/>
              <a:gd name="connsiteY13" fmla="*/ 6008 h 10000"/>
              <a:gd name="connsiteX14" fmla="*/ 6147 w 10000"/>
              <a:gd name="connsiteY14" fmla="*/ 6008 h 10000"/>
              <a:gd name="connsiteX15" fmla="*/ 6170 w 10000"/>
              <a:gd name="connsiteY15" fmla="*/ 4444 h 10000"/>
              <a:gd name="connsiteX16" fmla="*/ 7463 w 10000"/>
              <a:gd name="connsiteY16" fmla="*/ 4444 h 10000"/>
              <a:gd name="connsiteX17" fmla="*/ 8259 w 10000"/>
              <a:gd name="connsiteY17" fmla="*/ 4444 h 10000"/>
              <a:gd name="connsiteX18" fmla="*/ 8272 w 10000"/>
              <a:gd name="connsiteY18" fmla="*/ 0 h 10000"/>
              <a:gd name="connsiteX19" fmla="*/ 8945 w 10000"/>
              <a:gd name="connsiteY19" fmla="*/ 0 h 10000"/>
              <a:gd name="connsiteX20" fmla="*/ 8956 w 10000"/>
              <a:gd name="connsiteY20" fmla="*/ 5926 h 10000"/>
              <a:gd name="connsiteX21" fmla="*/ 9124 w 10000"/>
              <a:gd name="connsiteY21" fmla="*/ 5963 h 10000"/>
              <a:gd name="connsiteX22" fmla="*/ 9154 w 10000"/>
              <a:gd name="connsiteY22" fmla="*/ 4244 h 10000"/>
              <a:gd name="connsiteX23" fmla="*/ 10000 w 10000"/>
              <a:gd name="connsiteY23" fmla="*/ 4230 h 10000"/>
              <a:gd name="connsiteX0" fmla="*/ 0 w 10000"/>
              <a:gd name="connsiteY0" fmla="*/ 24 h 10000"/>
              <a:gd name="connsiteX1" fmla="*/ 813 w 10000"/>
              <a:gd name="connsiteY1" fmla="*/ 0 h 10000"/>
              <a:gd name="connsiteX2" fmla="*/ 813 w 10000"/>
              <a:gd name="connsiteY2" fmla="*/ 6057 h 10000"/>
              <a:gd name="connsiteX3" fmla="*/ 2194 w 10000"/>
              <a:gd name="connsiteY3" fmla="*/ 6090 h 10000"/>
              <a:gd name="connsiteX4" fmla="*/ 2190 w 10000"/>
              <a:gd name="connsiteY4" fmla="*/ 4074 h 10000"/>
              <a:gd name="connsiteX5" fmla="*/ 2388 w 10000"/>
              <a:gd name="connsiteY5" fmla="*/ 4074 h 10000"/>
              <a:gd name="connsiteX6" fmla="*/ 2587 w 10000"/>
              <a:gd name="connsiteY6" fmla="*/ 4074 h 10000"/>
              <a:gd name="connsiteX7" fmla="*/ 2587 w 10000"/>
              <a:gd name="connsiteY7" fmla="*/ 10000 h 10000"/>
              <a:gd name="connsiteX8" fmla="*/ 3482 w 10000"/>
              <a:gd name="connsiteY8" fmla="*/ 10000 h 10000"/>
              <a:gd name="connsiteX9" fmla="*/ 3482 w 10000"/>
              <a:gd name="connsiteY9" fmla="*/ 8148 h 10000"/>
              <a:gd name="connsiteX10" fmla="*/ 5175 w 10000"/>
              <a:gd name="connsiteY10" fmla="*/ 8148 h 10000"/>
              <a:gd name="connsiteX11" fmla="*/ 5175 w 10000"/>
              <a:gd name="connsiteY11" fmla="*/ 1481 h 10000"/>
              <a:gd name="connsiteX12" fmla="*/ 5472 w 10000"/>
              <a:gd name="connsiteY12" fmla="*/ 1481 h 10000"/>
              <a:gd name="connsiteX13" fmla="*/ 5453 w 10000"/>
              <a:gd name="connsiteY13" fmla="*/ 6008 h 10000"/>
              <a:gd name="connsiteX14" fmla="*/ 6147 w 10000"/>
              <a:gd name="connsiteY14" fmla="*/ 6008 h 10000"/>
              <a:gd name="connsiteX15" fmla="*/ 6170 w 10000"/>
              <a:gd name="connsiteY15" fmla="*/ 4444 h 10000"/>
              <a:gd name="connsiteX16" fmla="*/ 7463 w 10000"/>
              <a:gd name="connsiteY16" fmla="*/ 4444 h 10000"/>
              <a:gd name="connsiteX17" fmla="*/ 8259 w 10000"/>
              <a:gd name="connsiteY17" fmla="*/ 4444 h 10000"/>
              <a:gd name="connsiteX18" fmla="*/ 8272 w 10000"/>
              <a:gd name="connsiteY18" fmla="*/ 0 h 10000"/>
              <a:gd name="connsiteX19" fmla="*/ 8945 w 10000"/>
              <a:gd name="connsiteY19" fmla="*/ 0 h 10000"/>
              <a:gd name="connsiteX20" fmla="*/ 8956 w 10000"/>
              <a:gd name="connsiteY20" fmla="*/ 5926 h 10000"/>
              <a:gd name="connsiteX21" fmla="*/ 9174 w 10000"/>
              <a:gd name="connsiteY21" fmla="*/ 5963 h 10000"/>
              <a:gd name="connsiteX22" fmla="*/ 9154 w 10000"/>
              <a:gd name="connsiteY22" fmla="*/ 4244 h 10000"/>
              <a:gd name="connsiteX23" fmla="*/ 10000 w 10000"/>
              <a:gd name="connsiteY23" fmla="*/ 4230 h 10000"/>
              <a:gd name="connsiteX0" fmla="*/ 0 w 10000"/>
              <a:gd name="connsiteY0" fmla="*/ 24 h 10000"/>
              <a:gd name="connsiteX1" fmla="*/ 813 w 10000"/>
              <a:gd name="connsiteY1" fmla="*/ 0 h 10000"/>
              <a:gd name="connsiteX2" fmla="*/ 813 w 10000"/>
              <a:gd name="connsiteY2" fmla="*/ 6057 h 10000"/>
              <a:gd name="connsiteX3" fmla="*/ 2194 w 10000"/>
              <a:gd name="connsiteY3" fmla="*/ 6090 h 10000"/>
              <a:gd name="connsiteX4" fmla="*/ 2190 w 10000"/>
              <a:gd name="connsiteY4" fmla="*/ 4074 h 10000"/>
              <a:gd name="connsiteX5" fmla="*/ 2388 w 10000"/>
              <a:gd name="connsiteY5" fmla="*/ 4074 h 10000"/>
              <a:gd name="connsiteX6" fmla="*/ 2587 w 10000"/>
              <a:gd name="connsiteY6" fmla="*/ 4074 h 10000"/>
              <a:gd name="connsiteX7" fmla="*/ 2587 w 10000"/>
              <a:gd name="connsiteY7" fmla="*/ 10000 h 10000"/>
              <a:gd name="connsiteX8" fmla="*/ 3482 w 10000"/>
              <a:gd name="connsiteY8" fmla="*/ 10000 h 10000"/>
              <a:gd name="connsiteX9" fmla="*/ 3482 w 10000"/>
              <a:gd name="connsiteY9" fmla="*/ 8148 h 10000"/>
              <a:gd name="connsiteX10" fmla="*/ 5175 w 10000"/>
              <a:gd name="connsiteY10" fmla="*/ 8148 h 10000"/>
              <a:gd name="connsiteX11" fmla="*/ 5175 w 10000"/>
              <a:gd name="connsiteY11" fmla="*/ 1481 h 10000"/>
              <a:gd name="connsiteX12" fmla="*/ 5472 w 10000"/>
              <a:gd name="connsiteY12" fmla="*/ 1481 h 10000"/>
              <a:gd name="connsiteX13" fmla="*/ 5453 w 10000"/>
              <a:gd name="connsiteY13" fmla="*/ 6008 h 10000"/>
              <a:gd name="connsiteX14" fmla="*/ 6147 w 10000"/>
              <a:gd name="connsiteY14" fmla="*/ 6008 h 10000"/>
              <a:gd name="connsiteX15" fmla="*/ 6170 w 10000"/>
              <a:gd name="connsiteY15" fmla="*/ 4444 h 10000"/>
              <a:gd name="connsiteX16" fmla="*/ 7463 w 10000"/>
              <a:gd name="connsiteY16" fmla="*/ 4444 h 10000"/>
              <a:gd name="connsiteX17" fmla="*/ 8259 w 10000"/>
              <a:gd name="connsiteY17" fmla="*/ 4444 h 10000"/>
              <a:gd name="connsiteX18" fmla="*/ 8272 w 10000"/>
              <a:gd name="connsiteY18" fmla="*/ 0 h 10000"/>
              <a:gd name="connsiteX19" fmla="*/ 8945 w 10000"/>
              <a:gd name="connsiteY19" fmla="*/ 0 h 10000"/>
              <a:gd name="connsiteX20" fmla="*/ 8956 w 10000"/>
              <a:gd name="connsiteY20" fmla="*/ 5926 h 10000"/>
              <a:gd name="connsiteX21" fmla="*/ 9174 w 10000"/>
              <a:gd name="connsiteY21" fmla="*/ 5963 h 10000"/>
              <a:gd name="connsiteX22" fmla="*/ 9154 w 10000"/>
              <a:gd name="connsiteY22" fmla="*/ 4244 h 10000"/>
              <a:gd name="connsiteX23" fmla="*/ 10000 w 10000"/>
              <a:gd name="connsiteY23" fmla="*/ 4230 h 10000"/>
              <a:gd name="connsiteX0" fmla="*/ 0 w 10000"/>
              <a:gd name="connsiteY0" fmla="*/ 24 h 10000"/>
              <a:gd name="connsiteX1" fmla="*/ 813 w 10000"/>
              <a:gd name="connsiteY1" fmla="*/ 0 h 10000"/>
              <a:gd name="connsiteX2" fmla="*/ 813 w 10000"/>
              <a:gd name="connsiteY2" fmla="*/ 6057 h 10000"/>
              <a:gd name="connsiteX3" fmla="*/ 2194 w 10000"/>
              <a:gd name="connsiteY3" fmla="*/ 6090 h 10000"/>
              <a:gd name="connsiteX4" fmla="*/ 2190 w 10000"/>
              <a:gd name="connsiteY4" fmla="*/ 4074 h 10000"/>
              <a:gd name="connsiteX5" fmla="*/ 2388 w 10000"/>
              <a:gd name="connsiteY5" fmla="*/ 4074 h 10000"/>
              <a:gd name="connsiteX6" fmla="*/ 2587 w 10000"/>
              <a:gd name="connsiteY6" fmla="*/ 4074 h 10000"/>
              <a:gd name="connsiteX7" fmla="*/ 2587 w 10000"/>
              <a:gd name="connsiteY7" fmla="*/ 10000 h 10000"/>
              <a:gd name="connsiteX8" fmla="*/ 3482 w 10000"/>
              <a:gd name="connsiteY8" fmla="*/ 10000 h 10000"/>
              <a:gd name="connsiteX9" fmla="*/ 3482 w 10000"/>
              <a:gd name="connsiteY9" fmla="*/ 8148 h 10000"/>
              <a:gd name="connsiteX10" fmla="*/ 5175 w 10000"/>
              <a:gd name="connsiteY10" fmla="*/ 8148 h 10000"/>
              <a:gd name="connsiteX11" fmla="*/ 5175 w 10000"/>
              <a:gd name="connsiteY11" fmla="*/ 1481 h 10000"/>
              <a:gd name="connsiteX12" fmla="*/ 5472 w 10000"/>
              <a:gd name="connsiteY12" fmla="*/ 1481 h 10000"/>
              <a:gd name="connsiteX13" fmla="*/ 5453 w 10000"/>
              <a:gd name="connsiteY13" fmla="*/ 6008 h 10000"/>
              <a:gd name="connsiteX14" fmla="*/ 6147 w 10000"/>
              <a:gd name="connsiteY14" fmla="*/ 6008 h 10000"/>
              <a:gd name="connsiteX15" fmla="*/ 6170 w 10000"/>
              <a:gd name="connsiteY15" fmla="*/ 4444 h 10000"/>
              <a:gd name="connsiteX16" fmla="*/ 7463 w 10000"/>
              <a:gd name="connsiteY16" fmla="*/ 4444 h 10000"/>
              <a:gd name="connsiteX17" fmla="*/ 8259 w 10000"/>
              <a:gd name="connsiteY17" fmla="*/ 4444 h 10000"/>
              <a:gd name="connsiteX18" fmla="*/ 8272 w 10000"/>
              <a:gd name="connsiteY18" fmla="*/ 0 h 10000"/>
              <a:gd name="connsiteX19" fmla="*/ 8945 w 10000"/>
              <a:gd name="connsiteY19" fmla="*/ 0 h 10000"/>
              <a:gd name="connsiteX20" fmla="*/ 8956 w 10000"/>
              <a:gd name="connsiteY20" fmla="*/ 5926 h 10000"/>
              <a:gd name="connsiteX21" fmla="*/ 9174 w 10000"/>
              <a:gd name="connsiteY21" fmla="*/ 5963 h 10000"/>
              <a:gd name="connsiteX22" fmla="*/ 9164 w 10000"/>
              <a:gd name="connsiteY22" fmla="*/ 4169 h 10000"/>
              <a:gd name="connsiteX23" fmla="*/ 10000 w 10000"/>
              <a:gd name="connsiteY23" fmla="*/ 4230 h 10000"/>
              <a:gd name="connsiteX0" fmla="*/ 0 w 10000"/>
              <a:gd name="connsiteY0" fmla="*/ 24 h 10000"/>
              <a:gd name="connsiteX1" fmla="*/ 813 w 10000"/>
              <a:gd name="connsiteY1" fmla="*/ 0 h 10000"/>
              <a:gd name="connsiteX2" fmla="*/ 813 w 10000"/>
              <a:gd name="connsiteY2" fmla="*/ 6057 h 10000"/>
              <a:gd name="connsiteX3" fmla="*/ 2194 w 10000"/>
              <a:gd name="connsiteY3" fmla="*/ 6090 h 10000"/>
              <a:gd name="connsiteX4" fmla="*/ 2190 w 10000"/>
              <a:gd name="connsiteY4" fmla="*/ 4074 h 10000"/>
              <a:gd name="connsiteX5" fmla="*/ 2388 w 10000"/>
              <a:gd name="connsiteY5" fmla="*/ 4074 h 10000"/>
              <a:gd name="connsiteX6" fmla="*/ 2587 w 10000"/>
              <a:gd name="connsiteY6" fmla="*/ 4074 h 10000"/>
              <a:gd name="connsiteX7" fmla="*/ 2587 w 10000"/>
              <a:gd name="connsiteY7" fmla="*/ 10000 h 10000"/>
              <a:gd name="connsiteX8" fmla="*/ 3482 w 10000"/>
              <a:gd name="connsiteY8" fmla="*/ 10000 h 10000"/>
              <a:gd name="connsiteX9" fmla="*/ 3482 w 10000"/>
              <a:gd name="connsiteY9" fmla="*/ 8148 h 10000"/>
              <a:gd name="connsiteX10" fmla="*/ 5175 w 10000"/>
              <a:gd name="connsiteY10" fmla="*/ 8148 h 10000"/>
              <a:gd name="connsiteX11" fmla="*/ 5175 w 10000"/>
              <a:gd name="connsiteY11" fmla="*/ 1481 h 10000"/>
              <a:gd name="connsiteX12" fmla="*/ 5472 w 10000"/>
              <a:gd name="connsiteY12" fmla="*/ 1481 h 10000"/>
              <a:gd name="connsiteX13" fmla="*/ 5453 w 10000"/>
              <a:gd name="connsiteY13" fmla="*/ 6008 h 10000"/>
              <a:gd name="connsiteX14" fmla="*/ 6147 w 10000"/>
              <a:gd name="connsiteY14" fmla="*/ 6008 h 10000"/>
              <a:gd name="connsiteX15" fmla="*/ 6170 w 10000"/>
              <a:gd name="connsiteY15" fmla="*/ 4444 h 10000"/>
              <a:gd name="connsiteX16" fmla="*/ 7463 w 10000"/>
              <a:gd name="connsiteY16" fmla="*/ 4444 h 10000"/>
              <a:gd name="connsiteX17" fmla="*/ 8259 w 10000"/>
              <a:gd name="connsiteY17" fmla="*/ 4444 h 10000"/>
              <a:gd name="connsiteX18" fmla="*/ 8272 w 10000"/>
              <a:gd name="connsiteY18" fmla="*/ 0 h 10000"/>
              <a:gd name="connsiteX19" fmla="*/ 8945 w 10000"/>
              <a:gd name="connsiteY19" fmla="*/ 0 h 10000"/>
              <a:gd name="connsiteX20" fmla="*/ 8956 w 10000"/>
              <a:gd name="connsiteY20" fmla="*/ 5926 h 10000"/>
              <a:gd name="connsiteX21" fmla="*/ 9174 w 10000"/>
              <a:gd name="connsiteY21" fmla="*/ 5963 h 10000"/>
              <a:gd name="connsiteX22" fmla="*/ 9124 w 10000"/>
              <a:gd name="connsiteY22" fmla="*/ 4244 h 10000"/>
              <a:gd name="connsiteX23" fmla="*/ 10000 w 10000"/>
              <a:gd name="connsiteY23" fmla="*/ 4230 h 10000"/>
              <a:gd name="connsiteX0" fmla="*/ 0 w 10000"/>
              <a:gd name="connsiteY0" fmla="*/ 24 h 10000"/>
              <a:gd name="connsiteX1" fmla="*/ 813 w 10000"/>
              <a:gd name="connsiteY1" fmla="*/ 0 h 10000"/>
              <a:gd name="connsiteX2" fmla="*/ 813 w 10000"/>
              <a:gd name="connsiteY2" fmla="*/ 6057 h 10000"/>
              <a:gd name="connsiteX3" fmla="*/ 2194 w 10000"/>
              <a:gd name="connsiteY3" fmla="*/ 6090 h 10000"/>
              <a:gd name="connsiteX4" fmla="*/ 2190 w 10000"/>
              <a:gd name="connsiteY4" fmla="*/ 4074 h 10000"/>
              <a:gd name="connsiteX5" fmla="*/ 2388 w 10000"/>
              <a:gd name="connsiteY5" fmla="*/ 4074 h 10000"/>
              <a:gd name="connsiteX6" fmla="*/ 2587 w 10000"/>
              <a:gd name="connsiteY6" fmla="*/ 4074 h 10000"/>
              <a:gd name="connsiteX7" fmla="*/ 2587 w 10000"/>
              <a:gd name="connsiteY7" fmla="*/ 10000 h 10000"/>
              <a:gd name="connsiteX8" fmla="*/ 3482 w 10000"/>
              <a:gd name="connsiteY8" fmla="*/ 10000 h 10000"/>
              <a:gd name="connsiteX9" fmla="*/ 3482 w 10000"/>
              <a:gd name="connsiteY9" fmla="*/ 8148 h 10000"/>
              <a:gd name="connsiteX10" fmla="*/ 5175 w 10000"/>
              <a:gd name="connsiteY10" fmla="*/ 8148 h 10000"/>
              <a:gd name="connsiteX11" fmla="*/ 5175 w 10000"/>
              <a:gd name="connsiteY11" fmla="*/ 1481 h 10000"/>
              <a:gd name="connsiteX12" fmla="*/ 5472 w 10000"/>
              <a:gd name="connsiteY12" fmla="*/ 1481 h 10000"/>
              <a:gd name="connsiteX13" fmla="*/ 5453 w 10000"/>
              <a:gd name="connsiteY13" fmla="*/ 6008 h 10000"/>
              <a:gd name="connsiteX14" fmla="*/ 6147 w 10000"/>
              <a:gd name="connsiteY14" fmla="*/ 6008 h 10000"/>
              <a:gd name="connsiteX15" fmla="*/ 6170 w 10000"/>
              <a:gd name="connsiteY15" fmla="*/ 4444 h 10000"/>
              <a:gd name="connsiteX16" fmla="*/ 7463 w 10000"/>
              <a:gd name="connsiteY16" fmla="*/ 4444 h 10000"/>
              <a:gd name="connsiteX17" fmla="*/ 8259 w 10000"/>
              <a:gd name="connsiteY17" fmla="*/ 4444 h 10000"/>
              <a:gd name="connsiteX18" fmla="*/ 8272 w 10000"/>
              <a:gd name="connsiteY18" fmla="*/ 0 h 10000"/>
              <a:gd name="connsiteX19" fmla="*/ 8945 w 10000"/>
              <a:gd name="connsiteY19" fmla="*/ 0 h 10000"/>
              <a:gd name="connsiteX20" fmla="*/ 8956 w 10000"/>
              <a:gd name="connsiteY20" fmla="*/ 5926 h 10000"/>
              <a:gd name="connsiteX21" fmla="*/ 9425 w 10000"/>
              <a:gd name="connsiteY21" fmla="*/ 7083 h 10000"/>
              <a:gd name="connsiteX22" fmla="*/ 9124 w 10000"/>
              <a:gd name="connsiteY22" fmla="*/ 4244 h 10000"/>
              <a:gd name="connsiteX23" fmla="*/ 10000 w 10000"/>
              <a:gd name="connsiteY23" fmla="*/ 4230 h 10000"/>
              <a:gd name="connsiteX0" fmla="*/ 0 w 10000"/>
              <a:gd name="connsiteY0" fmla="*/ 24 h 10000"/>
              <a:gd name="connsiteX1" fmla="*/ 813 w 10000"/>
              <a:gd name="connsiteY1" fmla="*/ 0 h 10000"/>
              <a:gd name="connsiteX2" fmla="*/ 813 w 10000"/>
              <a:gd name="connsiteY2" fmla="*/ 6057 h 10000"/>
              <a:gd name="connsiteX3" fmla="*/ 2194 w 10000"/>
              <a:gd name="connsiteY3" fmla="*/ 6090 h 10000"/>
              <a:gd name="connsiteX4" fmla="*/ 2190 w 10000"/>
              <a:gd name="connsiteY4" fmla="*/ 4074 h 10000"/>
              <a:gd name="connsiteX5" fmla="*/ 2388 w 10000"/>
              <a:gd name="connsiteY5" fmla="*/ 4074 h 10000"/>
              <a:gd name="connsiteX6" fmla="*/ 2587 w 10000"/>
              <a:gd name="connsiteY6" fmla="*/ 4074 h 10000"/>
              <a:gd name="connsiteX7" fmla="*/ 2587 w 10000"/>
              <a:gd name="connsiteY7" fmla="*/ 10000 h 10000"/>
              <a:gd name="connsiteX8" fmla="*/ 3482 w 10000"/>
              <a:gd name="connsiteY8" fmla="*/ 10000 h 10000"/>
              <a:gd name="connsiteX9" fmla="*/ 3482 w 10000"/>
              <a:gd name="connsiteY9" fmla="*/ 8148 h 10000"/>
              <a:gd name="connsiteX10" fmla="*/ 5175 w 10000"/>
              <a:gd name="connsiteY10" fmla="*/ 8148 h 10000"/>
              <a:gd name="connsiteX11" fmla="*/ 5175 w 10000"/>
              <a:gd name="connsiteY11" fmla="*/ 1481 h 10000"/>
              <a:gd name="connsiteX12" fmla="*/ 5472 w 10000"/>
              <a:gd name="connsiteY12" fmla="*/ 1481 h 10000"/>
              <a:gd name="connsiteX13" fmla="*/ 5453 w 10000"/>
              <a:gd name="connsiteY13" fmla="*/ 6008 h 10000"/>
              <a:gd name="connsiteX14" fmla="*/ 6147 w 10000"/>
              <a:gd name="connsiteY14" fmla="*/ 6008 h 10000"/>
              <a:gd name="connsiteX15" fmla="*/ 6170 w 10000"/>
              <a:gd name="connsiteY15" fmla="*/ 4444 h 10000"/>
              <a:gd name="connsiteX16" fmla="*/ 7463 w 10000"/>
              <a:gd name="connsiteY16" fmla="*/ 4444 h 10000"/>
              <a:gd name="connsiteX17" fmla="*/ 8259 w 10000"/>
              <a:gd name="connsiteY17" fmla="*/ 4444 h 10000"/>
              <a:gd name="connsiteX18" fmla="*/ 8272 w 10000"/>
              <a:gd name="connsiteY18" fmla="*/ 0 h 10000"/>
              <a:gd name="connsiteX19" fmla="*/ 8945 w 10000"/>
              <a:gd name="connsiteY19" fmla="*/ 0 h 10000"/>
              <a:gd name="connsiteX20" fmla="*/ 8956 w 10000"/>
              <a:gd name="connsiteY20" fmla="*/ 5926 h 10000"/>
              <a:gd name="connsiteX21" fmla="*/ 9425 w 10000"/>
              <a:gd name="connsiteY21" fmla="*/ 7083 h 10000"/>
              <a:gd name="connsiteX22" fmla="*/ 9124 w 10000"/>
              <a:gd name="connsiteY22" fmla="*/ 4244 h 10000"/>
              <a:gd name="connsiteX23" fmla="*/ 10000 w 10000"/>
              <a:gd name="connsiteY23" fmla="*/ 4230 h 10000"/>
              <a:gd name="connsiteX0" fmla="*/ 0 w 10000"/>
              <a:gd name="connsiteY0" fmla="*/ 24 h 10000"/>
              <a:gd name="connsiteX1" fmla="*/ 813 w 10000"/>
              <a:gd name="connsiteY1" fmla="*/ 0 h 10000"/>
              <a:gd name="connsiteX2" fmla="*/ 813 w 10000"/>
              <a:gd name="connsiteY2" fmla="*/ 6057 h 10000"/>
              <a:gd name="connsiteX3" fmla="*/ 2194 w 10000"/>
              <a:gd name="connsiteY3" fmla="*/ 6090 h 10000"/>
              <a:gd name="connsiteX4" fmla="*/ 2190 w 10000"/>
              <a:gd name="connsiteY4" fmla="*/ 4074 h 10000"/>
              <a:gd name="connsiteX5" fmla="*/ 2388 w 10000"/>
              <a:gd name="connsiteY5" fmla="*/ 4074 h 10000"/>
              <a:gd name="connsiteX6" fmla="*/ 2587 w 10000"/>
              <a:gd name="connsiteY6" fmla="*/ 4074 h 10000"/>
              <a:gd name="connsiteX7" fmla="*/ 2587 w 10000"/>
              <a:gd name="connsiteY7" fmla="*/ 10000 h 10000"/>
              <a:gd name="connsiteX8" fmla="*/ 3482 w 10000"/>
              <a:gd name="connsiteY8" fmla="*/ 10000 h 10000"/>
              <a:gd name="connsiteX9" fmla="*/ 3482 w 10000"/>
              <a:gd name="connsiteY9" fmla="*/ 8148 h 10000"/>
              <a:gd name="connsiteX10" fmla="*/ 5175 w 10000"/>
              <a:gd name="connsiteY10" fmla="*/ 8148 h 10000"/>
              <a:gd name="connsiteX11" fmla="*/ 5175 w 10000"/>
              <a:gd name="connsiteY11" fmla="*/ 1481 h 10000"/>
              <a:gd name="connsiteX12" fmla="*/ 5472 w 10000"/>
              <a:gd name="connsiteY12" fmla="*/ 1481 h 10000"/>
              <a:gd name="connsiteX13" fmla="*/ 5453 w 10000"/>
              <a:gd name="connsiteY13" fmla="*/ 6008 h 10000"/>
              <a:gd name="connsiteX14" fmla="*/ 6147 w 10000"/>
              <a:gd name="connsiteY14" fmla="*/ 6008 h 10000"/>
              <a:gd name="connsiteX15" fmla="*/ 6170 w 10000"/>
              <a:gd name="connsiteY15" fmla="*/ 4444 h 10000"/>
              <a:gd name="connsiteX16" fmla="*/ 7463 w 10000"/>
              <a:gd name="connsiteY16" fmla="*/ 4444 h 10000"/>
              <a:gd name="connsiteX17" fmla="*/ 8259 w 10000"/>
              <a:gd name="connsiteY17" fmla="*/ 4444 h 10000"/>
              <a:gd name="connsiteX18" fmla="*/ 8272 w 10000"/>
              <a:gd name="connsiteY18" fmla="*/ 0 h 10000"/>
              <a:gd name="connsiteX19" fmla="*/ 8945 w 10000"/>
              <a:gd name="connsiteY19" fmla="*/ 0 h 10000"/>
              <a:gd name="connsiteX20" fmla="*/ 8956 w 10000"/>
              <a:gd name="connsiteY20" fmla="*/ 5926 h 10000"/>
              <a:gd name="connsiteX21" fmla="*/ 9425 w 10000"/>
              <a:gd name="connsiteY21" fmla="*/ 7083 h 10000"/>
              <a:gd name="connsiteX22" fmla="*/ 9124 w 10000"/>
              <a:gd name="connsiteY22" fmla="*/ 4244 h 10000"/>
              <a:gd name="connsiteX23" fmla="*/ 10000 w 10000"/>
              <a:gd name="connsiteY23" fmla="*/ 4230 h 10000"/>
              <a:gd name="connsiteX0" fmla="*/ 0 w 10000"/>
              <a:gd name="connsiteY0" fmla="*/ 24 h 10000"/>
              <a:gd name="connsiteX1" fmla="*/ 813 w 10000"/>
              <a:gd name="connsiteY1" fmla="*/ 0 h 10000"/>
              <a:gd name="connsiteX2" fmla="*/ 813 w 10000"/>
              <a:gd name="connsiteY2" fmla="*/ 6057 h 10000"/>
              <a:gd name="connsiteX3" fmla="*/ 2194 w 10000"/>
              <a:gd name="connsiteY3" fmla="*/ 6090 h 10000"/>
              <a:gd name="connsiteX4" fmla="*/ 2190 w 10000"/>
              <a:gd name="connsiteY4" fmla="*/ 4074 h 10000"/>
              <a:gd name="connsiteX5" fmla="*/ 2388 w 10000"/>
              <a:gd name="connsiteY5" fmla="*/ 4074 h 10000"/>
              <a:gd name="connsiteX6" fmla="*/ 2587 w 10000"/>
              <a:gd name="connsiteY6" fmla="*/ 4074 h 10000"/>
              <a:gd name="connsiteX7" fmla="*/ 2587 w 10000"/>
              <a:gd name="connsiteY7" fmla="*/ 10000 h 10000"/>
              <a:gd name="connsiteX8" fmla="*/ 3482 w 10000"/>
              <a:gd name="connsiteY8" fmla="*/ 10000 h 10000"/>
              <a:gd name="connsiteX9" fmla="*/ 3482 w 10000"/>
              <a:gd name="connsiteY9" fmla="*/ 8148 h 10000"/>
              <a:gd name="connsiteX10" fmla="*/ 5175 w 10000"/>
              <a:gd name="connsiteY10" fmla="*/ 8148 h 10000"/>
              <a:gd name="connsiteX11" fmla="*/ 5175 w 10000"/>
              <a:gd name="connsiteY11" fmla="*/ 1481 h 10000"/>
              <a:gd name="connsiteX12" fmla="*/ 5472 w 10000"/>
              <a:gd name="connsiteY12" fmla="*/ 1481 h 10000"/>
              <a:gd name="connsiteX13" fmla="*/ 5453 w 10000"/>
              <a:gd name="connsiteY13" fmla="*/ 6008 h 10000"/>
              <a:gd name="connsiteX14" fmla="*/ 6147 w 10000"/>
              <a:gd name="connsiteY14" fmla="*/ 6008 h 10000"/>
              <a:gd name="connsiteX15" fmla="*/ 6170 w 10000"/>
              <a:gd name="connsiteY15" fmla="*/ 4444 h 10000"/>
              <a:gd name="connsiteX16" fmla="*/ 7463 w 10000"/>
              <a:gd name="connsiteY16" fmla="*/ 4444 h 10000"/>
              <a:gd name="connsiteX17" fmla="*/ 8259 w 10000"/>
              <a:gd name="connsiteY17" fmla="*/ 4444 h 10000"/>
              <a:gd name="connsiteX18" fmla="*/ 8272 w 10000"/>
              <a:gd name="connsiteY18" fmla="*/ 0 h 10000"/>
              <a:gd name="connsiteX19" fmla="*/ 8945 w 10000"/>
              <a:gd name="connsiteY19" fmla="*/ 0 h 10000"/>
              <a:gd name="connsiteX20" fmla="*/ 8956 w 10000"/>
              <a:gd name="connsiteY20" fmla="*/ 5926 h 10000"/>
              <a:gd name="connsiteX21" fmla="*/ 9124 w 10000"/>
              <a:gd name="connsiteY21" fmla="*/ 5926 h 10000"/>
              <a:gd name="connsiteX22" fmla="*/ 9124 w 10000"/>
              <a:gd name="connsiteY22" fmla="*/ 4244 h 10000"/>
              <a:gd name="connsiteX23" fmla="*/ 10000 w 10000"/>
              <a:gd name="connsiteY23" fmla="*/ 4230 h 10000"/>
              <a:gd name="connsiteX0" fmla="*/ 0 w 10000"/>
              <a:gd name="connsiteY0" fmla="*/ 24 h 10000"/>
              <a:gd name="connsiteX1" fmla="*/ 813 w 10000"/>
              <a:gd name="connsiteY1" fmla="*/ 0 h 10000"/>
              <a:gd name="connsiteX2" fmla="*/ 813 w 10000"/>
              <a:gd name="connsiteY2" fmla="*/ 6057 h 10000"/>
              <a:gd name="connsiteX3" fmla="*/ 2194 w 10000"/>
              <a:gd name="connsiteY3" fmla="*/ 6090 h 10000"/>
              <a:gd name="connsiteX4" fmla="*/ 2190 w 10000"/>
              <a:gd name="connsiteY4" fmla="*/ 4074 h 10000"/>
              <a:gd name="connsiteX5" fmla="*/ 2388 w 10000"/>
              <a:gd name="connsiteY5" fmla="*/ 4074 h 10000"/>
              <a:gd name="connsiteX6" fmla="*/ 2587 w 10000"/>
              <a:gd name="connsiteY6" fmla="*/ 4074 h 10000"/>
              <a:gd name="connsiteX7" fmla="*/ 2587 w 10000"/>
              <a:gd name="connsiteY7" fmla="*/ 10000 h 10000"/>
              <a:gd name="connsiteX8" fmla="*/ 3482 w 10000"/>
              <a:gd name="connsiteY8" fmla="*/ 10000 h 10000"/>
              <a:gd name="connsiteX9" fmla="*/ 3482 w 10000"/>
              <a:gd name="connsiteY9" fmla="*/ 8148 h 10000"/>
              <a:gd name="connsiteX10" fmla="*/ 5175 w 10000"/>
              <a:gd name="connsiteY10" fmla="*/ 8148 h 10000"/>
              <a:gd name="connsiteX11" fmla="*/ 5175 w 10000"/>
              <a:gd name="connsiteY11" fmla="*/ 1481 h 10000"/>
              <a:gd name="connsiteX12" fmla="*/ 5472 w 10000"/>
              <a:gd name="connsiteY12" fmla="*/ 1481 h 10000"/>
              <a:gd name="connsiteX13" fmla="*/ 5453 w 10000"/>
              <a:gd name="connsiteY13" fmla="*/ 6008 h 10000"/>
              <a:gd name="connsiteX14" fmla="*/ 6147 w 10000"/>
              <a:gd name="connsiteY14" fmla="*/ 6008 h 10000"/>
              <a:gd name="connsiteX15" fmla="*/ 6170 w 10000"/>
              <a:gd name="connsiteY15" fmla="*/ 4444 h 10000"/>
              <a:gd name="connsiteX16" fmla="*/ 7463 w 10000"/>
              <a:gd name="connsiteY16" fmla="*/ 4444 h 10000"/>
              <a:gd name="connsiteX17" fmla="*/ 8259 w 10000"/>
              <a:gd name="connsiteY17" fmla="*/ 4444 h 10000"/>
              <a:gd name="connsiteX18" fmla="*/ 8272 w 10000"/>
              <a:gd name="connsiteY18" fmla="*/ 0 h 10000"/>
              <a:gd name="connsiteX19" fmla="*/ 8945 w 10000"/>
              <a:gd name="connsiteY19" fmla="*/ 0 h 10000"/>
              <a:gd name="connsiteX20" fmla="*/ 8956 w 10000"/>
              <a:gd name="connsiteY20" fmla="*/ 5926 h 10000"/>
              <a:gd name="connsiteX21" fmla="*/ 9124 w 10000"/>
              <a:gd name="connsiteY21" fmla="*/ 5926 h 10000"/>
              <a:gd name="connsiteX22" fmla="*/ 9124 w 10000"/>
              <a:gd name="connsiteY22" fmla="*/ 4244 h 10000"/>
              <a:gd name="connsiteX23" fmla="*/ 10000 w 10000"/>
              <a:gd name="connsiteY23" fmla="*/ 4230 h 10000"/>
              <a:gd name="connsiteX0" fmla="*/ 0 w 10000"/>
              <a:gd name="connsiteY0" fmla="*/ 24 h 10000"/>
              <a:gd name="connsiteX1" fmla="*/ 813 w 10000"/>
              <a:gd name="connsiteY1" fmla="*/ 0 h 10000"/>
              <a:gd name="connsiteX2" fmla="*/ 813 w 10000"/>
              <a:gd name="connsiteY2" fmla="*/ 6057 h 10000"/>
              <a:gd name="connsiteX3" fmla="*/ 2194 w 10000"/>
              <a:gd name="connsiteY3" fmla="*/ 6090 h 10000"/>
              <a:gd name="connsiteX4" fmla="*/ 2190 w 10000"/>
              <a:gd name="connsiteY4" fmla="*/ 4074 h 10000"/>
              <a:gd name="connsiteX5" fmla="*/ 2388 w 10000"/>
              <a:gd name="connsiteY5" fmla="*/ 4074 h 10000"/>
              <a:gd name="connsiteX6" fmla="*/ 2587 w 10000"/>
              <a:gd name="connsiteY6" fmla="*/ 4074 h 10000"/>
              <a:gd name="connsiteX7" fmla="*/ 2587 w 10000"/>
              <a:gd name="connsiteY7" fmla="*/ 10000 h 10000"/>
              <a:gd name="connsiteX8" fmla="*/ 3482 w 10000"/>
              <a:gd name="connsiteY8" fmla="*/ 10000 h 10000"/>
              <a:gd name="connsiteX9" fmla="*/ 3482 w 10000"/>
              <a:gd name="connsiteY9" fmla="*/ 8148 h 10000"/>
              <a:gd name="connsiteX10" fmla="*/ 5175 w 10000"/>
              <a:gd name="connsiteY10" fmla="*/ 8148 h 10000"/>
              <a:gd name="connsiteX11" fmla="*/ 5175 w 10000"/>
              <a:gd name="connsiteY11" fmla="*/ 1481 h 10000"/>
              <a:gd name="connsiteX12" fmla="*/ 5472 w 10000"/>
              <a:gd name="connsiteY12" fmla="*/ 1481 h 10000"/>
              <a:gd name="connsiteX13" fmla="*/ 5453 w 10000"/>
              <a:gd name="connsiteY13" fmla="*/ 6008 h 10000"/>
              <a:gd name="connsiteX14" fmla="*/ 6147 w 10000"/>
              <a:gd name="connsiteY14" fmla="*/ 6008 h 10000"/>
              <a:gd name="connsiteX15" fmla="*/ 6170 w 10000"/>
              <a:gd name="connsiteY15" fmla="*/ 4444 h 10000"/>
              <a:gd name="connsiteX16" fmla="*/ 7463 w 10000"/>
              <a:gd name="connsiteY16" fmla="*/ 4444 h 10000"/>
              <a:gd name="connsiteX17" fmla="*/ 8259 w 10000"/>
              <a:gd name="connsiteY17" fmla="*/ 4444 h 10000"/>
              <a:gd name="connsiteX18" fmla="*/ 8272 w 10000"/>
              <a:gd name="connsiteY18" fmla="*/ 0 h 10000"/>
              <a:gd name="connsiteX19" fmla="*/ 8945 w 10000"/>
              <a:gd name="connsiteY19" fmla="*/ 0 h 10000"/>
              <a:gd name="connsiteX20" fmla="*/ 8956 w 10000"/>
              <a:gd name="connsiteY20" fmla="*/ 5926 h 10000"/>
              <a:gd name="connsiteX21" fmla="*/ 9124 w 10000"/>
              <a:gd name="connsiteY21" fmla="*/ 5926 h 10000"/>
              <a:gd name="connsiteX22" fmla="*/ 9124 w 10000"/>
              <a:gd name="connsiteY22" fmla="*/ 4244 h 10000"/>
              <a:gd name="connsiteX23" fmla="*/ 10000 w 10000"/>
              <a:gd name="connsiteY23" fmla="*/ 4230 h 10000"/>
              <a:gd name="connsiteX0" fmla="*/ 0 w 10000"/>
              <a:gd name="connsiteY0" fmla="*/ 24 h 10000"/>
              <a:gd name="connsiteX1" fmla="*/ 813 w 10000"/>
              <a:gd name="connsiteY1" fmla="*/ 0 h 10000"/>
              <a:gd name="connsiteX2" fmla="*/ 813 w 10000"/>
              <a:gd name="connsiteY2" fmla="*/ 6057 h 10000"/>
              <a:gd name="connsiteX3" fmla="*/ 2194 w 10000"/>
              <a:gd name="connsiteY3" fmla="*/ 6090 h 10000"/>
              <a:gd name="connsiteX4" fmla="*/ 2190 w 10000"/>
              <a:gd name="connsiteY4" fmla="*/ 4074 h 10000"/>
              <a:gd name="connsiteX5" fmla="*/ 2388 w 10000"/>
              <a:gd name="connsiteY5" fmla="*/ 4074 h 10000"/>
              <a:gd name="connsiteX6" fmla="*/ 2587 w 10000"/>
              <a:gd name="connsiteY6" fmla="*/ 4074 h 10000"/>
              <a:gd name="connsiteX7" fmla="*/ 2587 w 10000"/>
              <a:gd name="connsiteY7" fmla="*/ 10000 h 10000"/>
              <a:gd name="connsiteX8" fmla="*/ 3482 w 10000"/>
              <a:gd name="connsiteY8" fmla="*/ 10000 h 10000"/>
              <a:gd name="connsiteX9" fmla="*/ 3482 w 10000"/>
              <a:gd name="connsiteY9" fmla="*/ 8148 h 10000"/>
              <a:gd name="connsiteX10" fmla="*/ 5175 w 10000"/>
              <a:gd name="connsiteY10" fmla="*/ 8148 h 10000"/>
              <a:gd name="connsiteX11" fmla="*/ 5175 w 10000"/>
              <a:gd name="connsiteY11" fmla="*/ 1481 h 10000"/>
              <a:gd name="connsiteX12" fmla="*/ 5472 w 10000"/>
              <a:gd name="connsiteY12" fmla="*/ 1481 h 10000"/>
              <a:gd name="connsiteX13" fmla="*/ 5453 w 10000"/>
              <a:gd name="connsiteY13" fmla="*/ 6008 h 10000"/>
              <a:gd name="connsiteX14" fmla="*/ 6147 w 10000"/>
              <a:gd name="connsiteY14" fmla="*/ 6008 h 10000"/>
              <a:gd name="connsiteX15" fmla="*/ 6170 w 10000"/>
              <a:gd name="connsiteY15" fmla="*/ 4444 h 10000"/>
              <a:gd name="connsiteX16" fmla="*/ 7463 w 10000"/>
              <a:gd name="connsiteY16" fmla="*/ 4444 h 10000"/>
              <a:gd name="connsiteX17" fmla="*/ 8259 w 10000"/>
              <a:gd name="connsiteY17" fmla="*/ 4444 h 10000"/>
              <a:gd name="connsiteX18" fmla="*/ 8272 w 10000"/>
              <a:gd name="connsiteY18" fmla="*/ 0 h 10000"/>
              <a:gd name="connsiteX19" fmla="*/ 8945 w 10000"/>
              <a:gd name="connsiteY19" fmla="*/ 0 h 10000"/>
              <a:gd name="connsiteX20" fmla="*/ 8956 w 10000"/>
              <a:gd name="connsiteY20" fmla="*/ 5926 h 10000"/>
              <a:gd name="connsiteX21" fmla="*/ 9124 w 10000"/>
              <a:gd name="connsiteY21" fmla="*/ 5926 h 10000"/>
              <a:gd name="connsiteX22" fmla="*/ 9124 w 10000"/>
              <a:gd name="connsiteY22" fmla="*/ 4244 h 10000"/>
              <a:gd name="connsiteX23" fmla="*/ 10000 w 10000"/>
              <a:gd name="connsiteY23" fmla="*/ 4230 h 10000"/>
              <a:gd name="connsiteX0" fmla="*/ 0 w 10000"/>
              <a:gd name="connsiteY0" fmla="*/ 24 h 10000"/>
              <a:gd name="connsiteX1" fmla="*/ 813 w 10000"/>
              <a:gd name="connsiteY1" fmla="*/ 0 h 10000"/>
              <a:gd name="connsiteX2" fmla="*/ 813 w 10000"/>
              <a:gd name="connsiteY2" fmla="*/ 6057 h 10000"/>
              <a:gd name="connsiteX3" fmla="*/ 2194 w 10000"/>
              <a:gd name="connsiteY3" fmla="*/ 6090 h 10000"/>
              <a:gd name="connsiteX4" fmla="*/ 2190 w 10000"/>
              <a:gd name="connsiteY4" fmla="*/ 4074 h 10000"/>
              <a:gd name="connsiteX5" fmla="*/ 2388 w 10000"/>
              <a:gd name="connsiteY5" fmla="*/ 4074 h 10000"/>
              <a:gd name="connsiteX6" fmla="*/ 2587 w 10000"/>
              <a:gd name="connsiteY6" fmla="*/ 4074 h 10000"/>
              <a:gd name="connsiteX7" fmla="*/ 2587 w 10000"/>
              <a:gd name="connsiteY7" fmla="*/ 10000 h 10000"/>
              <a:gd name="connsiteX8" fmla="*/ 3482 w 10000"/>
              <a:gd name="connsiteY8" fmla="*/ 10000 h 10000"/>
              <a:gd name="connsiteX9" fmla="*/ 3482 w 10000"/>
              <a:gd name="connsiteY9" fmla="*/ 8148 h 10000"/>
              <a:gd name="connsiteX10" fmla="*/ 5175 w 10000"/>
              <a:gd name="connsiteY10" fmla="*/ 8148 h 10000"/>
              <a:gd name="connsiteX11" fmla="*/ 5175 w 10000"/>
              <a:gd name="connsiteY11" fmla="*/ 1481 h 10000"/>
              <a:gd name="connsiteX12" fmla="*/ 5472 w 10000"/>
              <a:gd name="connsiteY12" fmla="*/ 1481 h 10000"/>
              <a:gd name="connsiteX13" fmla="*/ 5453 w 10000"/>
              <a:gd name="connsiteY13" fmla="*/ 6008 h 10000"/>
              <a:gd name="connsiteX14" fmla="*/ 6147 w 10000"/>
              <a:gd name="connsiteY14" fmla="*/ 6008 h 10000"/>
              <a:gd name="connsiteX15" fmla="*/ 6170 w 10000"/>
              <a:gd name="connsiteY15" fmla="*/ 4444 h 10000"/>
              <a:gd name="connsiteX16" fmla="*/ 7463 w 10000"/>
              <a:gd name="connsiteY16" fmla="*/ 4444 h 10000"/>
              <a:gd name="connsiteX17" fmla="*/ 8259 w 10000"/>
              <a:gd name="connsiteY17" fmla="*/ 4444 h 10000"/>
              <a:gd name="connsiteX18" fmla="*/ 8272 w 10000"/>
              <a:gd name="connsiteY18" fmla="*/ 0 h 10000"/>
              <a:gd name="connsiteX19" fmla="*/ 8945 w 10000"/>
              <a:gd name="connsiteY19" fmla="*/ 0 h 10000"/>
              <a:gd name="connsiteX20" fmla="*/ 8956 w 10000"/>
              <a:gd name="connsiteY20" fmla="*/ 5926 h 10000"/>
              <a:gd name="connsiteX21" fmla="*/ 9124 w 10000"/>
              <a:gd name="connsiteY21" fmla="*/ 5926 h 10000"/>
              <a:gd name="connsiteX22" fmla="*/ 9124 w 10000"/>
              <a:gd name="connsiteY22" fmla="*/ 4244 h 10000"/>
              <a:gd name="connsiteX23" fmla="*/ 10000 w 10000"/>
              <a:gd name="connsiteY23" fmla="*/ 4230 h 10000"/>
              <a:gd name="connsiteX0" fmla="*/ 0 w 10000"/>
              <a:gd name="connsiteY0" fmla="*/ 24 h 10000"/>
              <a:gd name="connsiteX1" fmla="*/ 813 w 10000"/>
              <a:gd name="connsiteY1" fmla="*/ 0 h 10000"/>
              <a:gd name="connsiteX2" fmla="*/ 813 w 10000"/>
              <a:gd name="connsiteY2" fmla="*/ 6057 h 10000"/>
              <a:gd name="connsiteX3" fmla="*/ 2194 w 10000"/>
              <a:gd name="connsiteY3" fmla="*/ 6090 h 10000"/>
              <a:gd name="connsiteX4" fmla="*/ 2190 w 10000"/>
              <a:gd name="connsiteY4" fmla="*/ 4074 h 10000"/>
              <a:gd name="connsiteX5" fmla="*/ 2388 w 10000"/>
              <a:gd name="connsiteY5" fmla="*/ 4074 h 10000"/>
              <a:gd name="connsiteX6" fmla="*/ 2587 w 10000"/>
              <a:gd name="connsiteY6" fmla="*/ 4074 h 10000"/>
              <a:gd name="connsiteX7" fmla="*/ 2587 w 10000"/>
              <a:gd name="connsiteY7" fmla="*/ 10000 h 10000"/>
              <a:gd name="connsiteX8" fmla="*/ 3482 w 10000"/>
              <a:gd name="connsiteY8" fmla="*/ 10000 h 10000"/>
              <a:gd name="connsiteX9" fmla="*/ 3482 w 10000"/>
              <a:gd name="connsiteY9" fmla="*/ 8148 h 10000"/>
              <a:gd name="connsiteX10" fmla="*/ 5175 w 10000"/>
              <a:gd name="connsiteY10" fmla="*/ 8148 h 10000"/>
              <a:gd name="connsiteX11" fmla="*/ 5175 w 10000"/>
              <a:gd name="connsiteY11" fmla="*/ 1481 h 10000"/>
              <a:gd name="connsiteX12" fmla="*/ 5472 w 10000"/>
              <a:gd name="connsiteY12" fmla="*/ 1481 h 10000"/>
              <a:gd name="connsiteX13" fmla="*/ 5453 w 10000"/>
              <a:gd name="connsiteY13" fmla="*/ 6008 h 10000"/>
              <a:gd name="connsiteX14" fmla="*/ 6147 w 10000"/>
              <a:gd name="connsiteY14" fmla="*/ 6008 h 10000"/>
              <a:gd name="connsiteX15" fmla="*/ 6170 w 10000"/>
              <a:gd name="connsiteY15" fmla="*/ 4444 h 10000"/>
              <a:gd name="connsiteX16" fmla="*/ 7463 w 10000"/>
              <a:gd name="connsiteY16" fmla="*/ 4444 h 10000"/>
              <a:gd name="connsiteX17" fmla="*/ 8259 w 10000"/>
              <a:gd name="connsiteY17" fmla="*/ 4444 h 10000"/>
              <a:gd name="connsiteX18" fmla="*/ 8272 w 10000"/>
              <a:gd name="connsiteY18" fmla="*/ 0 h 10000"/>
              <a:gd name="connsiteX19" fmla="*/ 8945 w 10000"/>
              <a:gd name="connsiteY19" fmla="*/ 0 h 10000"/>
              <a:gd name="connsiteX20" fmla="*/ 8956 w 10000"/>
              <a:gd name="connsiteY20" fmla="*/ 5926 h 10000"/>
              <a:gd name="connsiteX21" fmla="*/ 9124 w 10000"/>
              <a:gd name="connsiteY21" fmla="*/ 5926 h 10000"/>
              <a:gd name="connsiteX22" fmla="*/ 9124 w 10000"/>
              <a:gd name="connsiteY22" fmla="*/ 4244 h 10000"/>
              <a:gd name="connsiteX23" fmla="*/ 10000 w 10000"/>
              <a:gd name="connsiteY23" fmla="*/ 4230 h 10000"/>
              <a:gd name="connsiteX0" fmla="*/ 0 w 10000"/>
              <a:gd name="connsiteY0" fmla="*/ 24 h 10000"/>
              <a:gd name="connsiteX1" fmla="*/ 813 w 10000"/>
              <a:gd name="connsiteY1" fmla="*/ 0 h 10000"/>
              <a:gd name="connsiteX2" fmla="*/ 813 w 10000"/>
              <a:gd name="connsiteY2" fmla="*/ 6057 h 10000"/>
              <a:gd name="connsiteX3" fmla="*/ 2194 w 10000"/>
              <a:gd name="connsiteY3" fmla="*/ 6090 h 10000"/>
              <a:gd name="connsiteX4" fmla="*/ 2190 w 10000"/>
              <a:gd name="connsiteY4" fmla="*/ 4074 h 10000"/>
              <a:gd name="connsiteX5" fmla="*/ 2388 w 10000"/>
              <a:gd name="connsiteY5" fmla="*/ 4074 h 10000"/>
              <a:gd name="connsiteX6" fmla="*/ 2587 w 10000"/>
              <a:gd name="connsiteY6" fmla="*/ 4074 h 10000"/>
              <a:gd name="connsiteX7" fmla="*/ 2587 w 10000"/>
              <a:gd name="connsiteY7" fmla="*/ 10000 h 10000"/>
              <a:gd name="connsiteX8" fmla="*/ 3482 w 10000"/>
              <a:gd name="connsiteY8" fmla="*/ 10000 h 10000"/>
              <a:gd name="connsiteX9" fmla="*/ 3482 w 10000"/>
              <a:gd name="connsiteY9" fmla="*/ 8148 h 10000"/>
              <a:gd name="connsiteX10" fmla="*/ 5175 w 10000"/>
              <a:gd name="connsiteY10" fmla="*/ 8148 h 10000"/>
              <a:gd name="connsiteX11" fmla="*/ 5175 w 10000"/>
              <a:gd name="connsiteY11" fmla="*/ 1481 h 10000"/>
              <a:gd name="connsiteX12" fmla="*/ 5472 w 10000"/>
              <a:gd name="connsiteY12" fmla="*/ 1481 h 10000"/>
              <a:gd name="connsiteX13" fmla="*/ 5453 w 10000"/>
              <a:gd name="connsiteY13" fmla="*/ 6008 h 10000"/>
              <a:gd name="connsiteX14" fmla="*/ 6147 w 10000"/>
              <a:gd name="connsiteY14" fmla="*/ 6008 h 10000"/>
              <a:gd name="connsiteX15" fmla="*/ 6170 w 10000"/>
              <a:gd name="connsiteY15" fmla="*/ 4444 h 10000"/>
              <a:gd name="connsiteX16" fmla="*/ 7463 w 10000"/>
              <a:gd name="connsiteY16" fmla="*/ 4444 h 10000"/>
              <a:gd name="connsiteX17" fmla="*/ 8259 w 10000"/>
              <a:gd name="connsiteY17" fmla="*/ 4444 h 10000"/>
              <a:gd name="connsiteX18" fmla="*/ 8272 w 10000"/>
              <a:gd name="connsiteY18" fmla="*/ 0 h 10000"/>
              <a:gd name="connsiteX19" fmla="*/ 8945 w 10000"/>
              <a:gd name="connsiteY19" fmla="*/ 0 h 10000"/>
              <a:gd name="connsiteX20" fmla="*/ 8956 w 10000"/>
              <a:gd name="connsiteY20" fmla="*/ 5926 h 10000"/>
              <a:gd name="connsiteX21" fmla="*/ 9124 w 10000"/>
              <a:gd name="connsiteY21" fmla="*/ 5926 h 10000"/>
              <a:gd name="connsiteX22" fmla="*/ 9124 w 10000"/>
              <a:gd name="connsiteY22" fmla="*/ 4244 h 10000"/>
              <a:gd name="connsiteX23" fmla="*/ 10000 w 10000"/>
              <a:gd name="connsiteY23" fmla="*/ 4230 h 10000"/>
              <a:gd name="connsiteX0" fmla="*/ 0 w 10000"/>
              <a:gd name="connsiteY0" fmla="*/ 24 h 10000"/>
              <a:gd name="connsiteX1" fmla="*/ 813 w 10000"/>
              <a:gd name="connsiteY1" fmla="*/ 0 h 10000"/>
              <a:gd name="connsiteX2" fmla="*/ 813 w 10000"/>
              <a:gd name="connsiteY2" fmla="*/ 6057 h 10000"/>
              <a:gd name="connsiteX3" fmla="*/ 2194 w 10000"/>
              <a:gd name="connsiteY3" fmla="*/ 6090 h 10000"/>
              <a:gd name="connsiteX4" fmla="*/ 2190 w 10000"/>
              <a:gd name="connsiteY4" fmla="*/ 4074 h 10000"/>
              <a:gd name="connsiteX5" fmla="*/ 2388 w 10000"/>
              <a:gd name="connsiteY5" fmla="*/ 4074 h 10000"/>
              <a:gd name="connsiteX6" fmla="*/ 2587 w 10000"/>
              <a:gd name="connsiteY6" fmla="*/ 4074 h 10000"/>
              <a:gd name="connsiteX7" fmla="*/ 2587 w 10000"/>
              <a:gd name="connsiteY7" fmla="*/ 10000 h 10000"/>
              <a:gd name="connsiteX8" fmla="*/ 3482 w 10000"/>
              <a:gd name="connsiteY8" fmla="*/ 10000 h 10000"/>
              <a:gd name="connsiteX9" fmla="*/ 3482 w 10000"/>
              <a:gd name="connsiteY9" fmla="*/ 8148 h 10000"/>
              <a:gd name="connsiteX10" fmla="*/ 5175 w 10000"/>
              <a:gd name="connsiteY10" fmla="*/ 8148 h 10000"/>
              <a:gd name="connsiteX11" fmla="*/ 5175 w 10000"/>
              <a:gd name="connsiteY11" fmla="*/ 1481 h 10000"/>
              <a:gd name="connsiteX12" fmla="*/ 5472 w 10000"/>
              <a:gd name="connsiteY12" fmla="*/ 1481 h 10000"/>
              <a:gd name="connsiteX13" fmla="*/ 5453 w 10000"/>
              <a:gd name="connsiteY13" fmla="*/ 6008 h 10000"/>
              <a:gd name="connsiteX14" fmla="*/ 6147 w 10000"/>
              <a:gd name="connsiteY14" fmla="*/ 6008 h 10000"/>
              <a:gd name="connsiteX15" fmla="*/ 6170 w 10000"/>
              <a:gd name="connsiteY15" fmla="*/ 4444 h 10000"/>
              <a:gd name="connsiteX16" fmla="*/ 7463 w 10000"/>
              <a:gd name="connsiteY16" fmla="*/ 4444 h 10000"/>
              <a:gd name="connsiteX17" fmla="*/ 8259 w 10000"/>
              <a:gd name="connsiteY17" fmla="*/ 4444 h 10000"/>
              <a:gd name="connsiteX18" fmla="*/ 8272 w 10000"/>
              <a:gd name="connsiteY18" fmla="*/ 0 h 10000"/>
              <a:gd name="connsiteX19" fmla="*/ 8945 w 10000"/>
              <a:gd name="connsiteY19" fmla="*/ 0 h 10000"/>
              <a:gd name="connsiteX20" fmla="*/ 8956 w 10000"/>
              <a:gd name="connsiteY20" fmla="*/ 5926 h 10000"/>
              <a:gd name="connsiteX21" fmla="*/ 9124 w 10000"/>
              <a:gd name="connsiteY21" fmla="*/ 5926 h 10000"/>
              <a:gd name="connsiteX22" fmla="*/ 9124 w 10000"/>
              <a:gd name="connsiteY22" fmla="*/ 4244 h 10000"/>
              <a:gd name="connsiteX23" fmla="*/ 10000 w 10000"/>
              <a:gd name="connsiteY23" fmla="*/ 4230 h 10000"/>
              <a:gd name="connsiteX0" fmla="*/ 0 w 10000"/>
              <a:gd name="connsiteY0" fmla="*/ 24 h 10000"/>
              <a:gd name="connsiteX1" fmla="*/ 813 w 10000"/>
              <a:gd name="connsiteY1" fmla="*/ 0 h 10000"/>
              <a:gd name="connsiteX2" fmla="*/ 813 w 10000"/>
              <a:gd name="connsiteY2" fmla="*/ 6057 h 10000"/>
              <a:gd name="connsiteX3" fmla="*/ 2194 w 10000"/>
              <a:gd name="connsiteY3" fmla="*/ 6090 h 10000"/>
              <a:gd name="connsiteX4" fmla="*/ 2190 w 10000"/>
              <a:gd name="connsiteY4" fmla="*/ 4074 h 10000"/>
              <a:gd name="connsiteX5" fmla="*/ 2388 w 10000"/>
              <a:gd name="connsiteY5" fmla="*/ 4074 h 10000"/>
              <a:gd name="connsiteX6" fmla="*/ 2587 w 10000"/>
              <a:gd name="connsiteY6" fmla="*/ 4074 h 10000"/>
              <a:gd name="connsiteX7" fmla="*/ 2587 w 10000"/>
              <a:gd name="connsiteY7" fmla="*/ 10000 h 10000"/>
              <a:gd name="connsiteX8" fmla="*/ 3482 w 10000"/>
              <a:gd name="connsiteY8" fmla="*/ 10000 h 10000"/>
              <a:gd name="connsiteX9" fmla="*/ 3482 w 10000"/>
              <a:gd name="connsiteY9" fmla="*/ 8148 h 10000"/>
              <a:gd name="connsiteX10" fmla="*/ 5175 w 10000"/>
              <a:gd name="connsiteY10" fmla="*/ 8148 h 10000"/>
              <a:gd name="connsiteX11" fmla="*/ 5175 w 10000"/>
              <a:gd name="connsiteY11" fmla="*/ 1481 h 10000"/>
              <a:gd name="connsiteX12" fmla="*/ 5472 w 10000"/>
              <a:gd name="connsiteY12" fmla="*/ 1481 h 10000"/>
              <a:gd name="connsiteX13" fmla="*/ 5453 w 10000"/>
              <a:gd name="connsiteY13" fmla="*/ 6008 h 10000"/>
              <a:gd name="connsiteX14" fmla="*/ 6147 w 10000"/>
              <a:gd name="connsiteY14" fmla="*/ 6008 h 10000"/>
              <a:gd name="connsiteX15" fmla="*/ 6170 w 10000"/>
              <a:gd name="connsiteY15" fmla="*/ 4444 h 10000"/>
              <a:gd name="connsiteX16" fmla="*/ 7463 w 10000"/>
              <a:gd name="connsiteY16" fmla="*/ 4444 h 10000"/>
              <a:gd name="connsiteX17" fmla="*/ 8259 w 10000"/>
              <a:gd name="connsiteY17" fmla="*/ 4444 h 10000"/>
              <a:gd name="connsiteX18" fmla="*/ 8272 w 10000"/>
              <a:gd name="connsiteY18" fmla="*/ 0 h 10000"/>
              <a:gd name="connsiteX19" fmla="*/ 8945 w 10000"/>
              <a:gd name="connsiteY19" fmla="*/ 0 h 10000"/>
              <a:gd name="connsiteX20" fmla="*/ 8956 w 10000"/>
              <a:gd name="connsiteY20" fmla="*/ 5926 h 10000"/>
              <a:gd name="connsiteX21" fmla="*/ 9124 w 10000"/>
              <a:gd name="connsiteY21" fmla="*/ 5926 h 10000"/>
              <a:gd name="connsiteX22" fmla="*/ 9124 w 10000"/>
              <a:gd name="connsiteY22" fmla="*/ 4244 h 10000"/>
              <a:gd name="connsiteX23" fmla="*/ 10000 w 10000"/>
              <a:gd name="connsiteY23" fmla="*/ 4230 h 10000"/>
              <a:gd name="connsiteX0" fmla="*/ 0 w 10000"/>
              <a:gd name="connsiteY0" fmla="*/ 24 h 10000"/>
              <a:gd name="connsiteX1" fmla="*/ 813 w 10000"/>
              <a:gd name="connsiteY1" fmla="*/ 0 h 10000"/>
              <a:gd name="connsiteX2" fmla="*/ 813 w 10000"/>
              <a:gd name="connsiteY2" fmla="*/ 6057 h 10000"/>
              <a:gd name="connsiteX3" fmla="*/ 2194 w 10000"/>
              <a:gd name="connsiteY3" fmla="*/ 6090 h 10000"/>
              <a:gd name="connsiteX4" fmla="*/ 2190 w 10000"/>
              <a:gd name="connsiteY4" fmla="*/ 4074 h 10000"/>
              <a:gd name="connsiteX5" fmla="*/ 2388 w 10000"/>
              <a:gd name="connsiteY5" fmla="*/ 4074 h 10000"/>
              <a:gd name="connsiteX6" fmla="*/ 2587 w 10000"/>
              <a:gd name="connsiteY6" fmla="*/ 4074 h 10000"/>
              <a:gd name="connsiteX7" fmla="*/ 2587 w 10000"/>
              <a:gd name="connsiteY7" fmla="*/ 10000 h 10000"/>
              <a:gd name="connsiteX8" fmla="*/ 3482 w 10000"/>
              <a:gd name="connsiteY8" fmla="*/ 10000 h 10000"/>
              <a:gd name="connsiteX9" fmla="*/ 3482 w 10000"/>
              <a:gd name="connsiteY9" fmla="*/ 8148 h 10000"/>
              <a:gd name="connsiteX10" fmla="*/ 5175 w 10000"/>
              <a:gd name="connsiteY10" fmla="*/ 8148 h 10000"/>
              <a:gd name="connsiteX11" fmla="*/ 5175 w 10000"/>
              <a:gd name="connsiteY11" fmla="*/ 1481 h 10000"/>
              <a:gd name="connsiteX12" fmla="*/ 5472 w 10000"/>
              <a:gd name="connsiteY12" fmla="*/ 1481 h 10000"/>
              <a:gd name="connsiteX13" fmla="*/ 5453 w 10000"/>
              <a:gd name="connsiteY13" fmla="*/ 6008 h 10000"/>
              <a:gd name="connsiteX14" fmla="*/ 6147 w 10000"/>
              <a:gd name="connsiteY14" fmla="*/ 6008 h 10000"/>
              <a:gd name="connsiteX15" fmla="*/ 6170 w 10000"/>
              <a:gd name="connsiteY15" fmla="*/ 4444 h 10000"/>
              <a:gd name="connsiteX16" fmla="*/ 7463 w 10000"/>
              <a:gd name="connsiteY16" fmla="*/ 4444 h 10000"/>
              <a:gd name="connsiteX17" fmla="*/ 8259 w 10000"/>
              <a:gd name="connsiteY17" fmla="*/ 4444 h 10000"/>
              <a:gd name="connsiteX18" fmla="*/ 8272 w 10000"/>
              <a:gd name="connsiteY18" fmla="*/ 0 h 10000"/>
              <a:gd name="connsiteX19" fmla="*/ 8945 w 10000"/>
              <a:gd name="connsiteY19" fmla="*/ 0 h 10000"/>
              <a:gd name="connsiteX20" fmla="*/ 8956 w 10000"/>
              <a:gd name="connsiteY20" fmla="*/ 5926 h 10000"/>
              <a:gd name="connsiteX21" fmla="*/ 9124 w 10000"/>
              <a:gd name="connsiteY21" fmla="*/ 5926 h 10000"/>
              <a:gd name="connsiteX22" fmla="*/ 9124 w 10000"/>
              <a:gd name="connsiteY22" fmla="*/ 4244 h 10000"/>
              <a:gd name="connsiteX23" fmla="*/ 10000 w 10000"/>
              <a:gd name="connsiteY23" fmla="*/ 4230 h 10000"/>
              <a:gd name="connsiteX0" fmla="*/ 0 w 10000"/>
              <a:gd name="connsiteY0" fmla="*/ 24 h 10000"/>
              <a:gd name="connsiteX1" fmla="*/ 813 w 10000"/>
              <a:gd name="connsiteY1" fmla="*/ 0 h 10000"/>
              <a:gd name="connsiteX2" fmla="*/ 813 w 10000"/>
              <a:gd name="connsiteY2" fmla="*/ 6057 h 10000"/>
              <a:gd name="connsiteX3" fmla="*/ 2194 w 10000"/>
              <a:gd name="connsiteY3" fmla="*/ 6090 h 10000"/>
              <a:gd name="connsiteX4" fmla="*/ 2190 w 10000"/>
              <a:gd name="connsiteY4" fmla="*/ 4074 h 10000"/>
              <a:gd name="connsiteX5" fmla="*/ 2388 w 10000"/>
              <a:gd name="connsiteY5" fmla="*/ 4074 h 10000"/>
              <a:gd name="connsiteX6" fmla="*/ 2587 w 10000"/>
              <a:gd name="connsiteY6" fmla="*/ 4074 h 10000"/>
              <a:gd name="connsiteX7" fmla="*/ 2587 w 10000"/>
              <a:gd name="connsiteY7" fmla="*/ 10000 h 10000"/>
              <a:gd name="connsiteX8" fmla="*/ 3482 w 10000"/>
              <a:gd name="connsiteY8" fmla="*/ 10000 h 10000"/>
              <a:gd name="connsiteX9" fmla="*/ 3482 w 10000"/>
              <a:gd name="connsiteY9" fmla="*/ 8148 h 10000"/>
              <a:gd name="connsiteX10" fmla="*/ 5175 w 10000"/>
              <a:gd name="connsiteY10" fmla="*/ 8148 h 10000"/>
              <a:gd name="connsiteX11" fmla="*/ 5175 w 10000"/>
              <a:gd name="connsiteY11" fmla="*/ 1481 h 10000"/>
              <a:gd name="connsiteX12" fmla="*/ 5472 w 10000"/>
              <a:gd name="connsiteY12" fmla="*/ 1481 h 10000"/>
              <a:gd name="connsiteX13" fmla="*/ 5453 w 10000"/>
              <a:gd name="connsiteY13" fmla="*/ 6008 h 10000"/>
              <a:gd name="connsiteX14" fmla="*/ 6147 w 10000"/>
              <a:gd name="connsiteY14" fmla="*/ 6008 h 10000"/>
              <a:gd name="connsiteX15" fmla="*/ 6170 w 10000"/>
              <a:gd name="connsiteY15" fmla="*/ 4444 h 10000"/>
              <a:gd name="connsiteX16" fmla="*/ 7463 w 10000"/>
              <a:gd name="connsiteY16" fmla="*/ 4444 h 10000"/>
              <a:gd name="connsiteX17" fmla="*/ 8259 w 10000"/>
              <a:gd name="connsiteY17" fmla="*/ 4444 h 10000"/>
              <a:gd name="connsiteX18" fmla="*/ 8272 w 10000"/>
              <a:gd name="connsiteY18" fmla="*/ 0 h 10000"/>
              <a:gd name="connsiteX19" fmla="*/ 8945 w 10000"/>
              <a:gd name="connsiteY19" fmla="*/ 0 h 10000"/>
              <a:gd name="connsiteX20" fmla="*/ 8956 w 10000"/>
              <a:gd name="connsiteY20" fmla="*/ 5963 h 10000"/>
              <a:gd name="connsiteX21" fmla="*/ 9124 w 10000"/>
              <a:gd name="connsiteY21" fmla="*/ 5926 h 10000"/>
              <a:gd name="connsiteX22" fmla="*/ 9124 w 10000"/>
              <a:gd name="connsiteY22" fmla="*/ 4244 h 10000"/>
              <a:gd name="connsiteX23" fmla="*/ 10000 w 10000"/>
              <a:gd name="connsiteY23" fmla="*/ 4230 h 10000"/>
              <a:gd name="connsiteX0" fmla="*/ 0 w 10000"/>
              <a:gd name="connsiteY0" fmla="*/ 24 h 10000"/>
              <a:gd name="connsiteX1" fmla="*/ 813 w 10000"/>
              <a:gd name="connsiteY1" fmla="*/ 0 h 10000"/>
              <a:gd name="connsiteX2" fmla="*/ 813 w 10000"/>
              <a:gd name="connsiteY2" fmla="*/ 6057 h 10000"/>
              <a:gd name="connsiteX3" fmla="*/ 2194 w 10000"/>
              <a:gd name="connsiteY3" fmla="*/ 6090 h 10000"/>
              <a:gd name="connsiteX4" fmla="*/ 2190 w 10000"/>
              <a:gd name="connsiteY4" fmla="*/ 4074 h 10000"/>
              <a:gd name="connsiteX5" fmla="*/ 2388 w 10000"/>
              <a:gd name="connsiteY5" fmla="*/ 4074 h 10000"/>
              <a:gd name="connsiteX6" fmla="*/ 2587 w 10000"/>
              <a:gd name="connsiteY6" fmla="*/ 4074 h 10000"/>
              <a:gd name="connsiteX7" fmla="*/ 2587 w 10000"/>
              <a:gd name="connsiteY7" fmla="*/ 10000 h 10000"/>
              <a:gd name="connsiteX8" fmla="*/ 3482 w 10000"/>
              <a:gd name="connsiteY8" fmla="*/ 10000 h 10000"/>
              <a:gd name="connsiteX9" fmla="*/ 3482 w 10000"/>
              <a:gd name="connsiteY9" fmla="*/ 8148 h 10000"/>
              <a:gd name="connsiteX10" fmla="*/ 5175 w 10000"/>
              <a:gd name="connsiteY10" fmla="*/ 8148 h 10000"/>
              <a:gd name="connsiteX11" fmla="*/ 5175 w 10000"/>
              <a:gd name="connsiteY11" fmla="*/ 1481 h 10000"/>
              <a:gd name="connsiteX12" fmla="*/ 5472 w 10000"/>
              <a:gd name="connsiteY12" fmla="*/ 1481 h 10000"/>
              <a:gd name="connsiteX13" fmla="*/ 5453 w 10000"/>
              <a:gd name="connsiteY13" fmla="*/ 6008 h 10000"/>
              <a:gd name="connsiteX14" fmla="*/ 6147 w 10000"/>
              <a:gd name="connsiteY14" fmla="*/ 6008 h 10000"/>
              <a:gd name="connsiteX15" fmla="*/ 6170 w 10000"/>
              <a:gd name="connsiteY15" fmla="*/ 4444 h 10000"/>
              <a:gd name="connsiteX16" fmla="*/ 7463 w 10000"/>
              <a:gd name="connsiteY16" fmla="*/ 4444 h 10000"/>
              <a:gd name="connsiteX17" fmla="*/ 8259 w 10000"/>
              <a:gd name="connsiteY17" fmla="*/ 4444 h 10000"/>
              <a:gd name="connsiteX18" fmla="*/ 8272 w 10000"/>
              <a:gd name="connsiteY18" fmla="*/ 0 h 10000"/>
              <a:gd name="connsiteX19" fmla="*/ 8945 w 10000"/>
              <a:gd name="connsiteY19" fmla="*/ 0 h 10000"/>
              <a:gd name="connsiteX20" fmla="*/ 8956 w 10000"/>
              <a:gd name="connsiteY20" fmla="*/ 5963 h 10000"/>
              <a:gd name="connsiteX21" fmla="*/ 9124 w 10000"/>
              <a:gd name="connsiteY21" fmla="*/ 5926 h 10000"/>
              <a:gd name="connsiteX22" fmla="*/ 9124 w 10000"/>
              <a:gd name="connsiteY22" fmla="*/ 4244 h 10000"/>
              <a:gd name="connsiteX23" fmla="*/ 10000 w 10000"/>
              <a:gd name="connsiteY23" fmla="*/ 4230 h 10000"/>
              <a:gd name="connsiteX0" fmla="*/ 0 w 10000"/>
              <a:gd name="connsiteY0" fmla="*/ 24 h 10000"/>
              <a:gd name="connsiteX1" fmla="*/ 813 w 10000"/>
              <a:gd name="connsiteY1" fmla="*/ 0 h 10000"/>
              <a:gd name="connsiteX2" fmla="*/ 813 w 10000"/>
              <a:gd name="connsiteY2" fmla="*/ 6057 h 10000"/>
              <a:gd name="connsiteX3" fmla="*/ 2194 w 10000"/>
              <a:gd name="connsiteY3" fmla="*/ 6090 h 10000"/>
              <a:gd name="connsiteX4" fmla="*/ 2190 w 10000"/>
              <a:gd name="connsiteY4" fmla="*/ 4074 h 10000"/>
              <a:gd name="connsiteX5" fmla="*/ 2388 w 10000"/>
              <a:gd name="connsiteY5" fmla="*/ 4074 h 10000"/>
              <a:gd name="connsiteX6" fmla="*/ 2587 w 10000"/>
              <a:gd name="connsiteY6" fmla="*/ 4074 h 10000"/>
              <a:gd name="connsiteX7" fmla="*/ 2587 w 10000"/>
              <a:gd name="connsiteY7" fmla="*/ 10000 h 10000"/>
              <a:gd name="connsiteX8" fmla="*/ 3482 w 10000"/>
              <a:gd name="connsiteY8" fmla="*/ 10000 h 10000"/>
              <a:gd name="connsiteX9" fmla="*/ 3482 w 10000"/>
              <a:gd name="connsiteY9" fmla="*/ 8148 h 10000"/>
              <a:gd name="connsiteX10" fmla="*/ 5175 w 10000"/>
              <a:gd name="connsiteY10" fmla="*/ 8148 h 10000"/>
              <a:gd name="connsiteX11" fmla="*/ 5175 w 10000"/>
              <a:gd name="connsiteY11" fmla="*/ 1481 h 10000"/>
              <a:gd name="connsiteX12" fmla="*/ 5472 w 10000"/>
              <a:gd name="connsiteY12" fmla="*/ 1481 h 10000"/>
              <a:gd name="connsiteX13" fmla="*/ 5453 w 10000"/>
              <a:gd name="connsiteY13" fmla="*/ 6008 h 10000"/>
              <a:gd name="connsiteX14" fmla="*/ 6147 w 10000"/>
              <a:gd name="connsiteY14" fmla="*/ 6008 h 10000"/>
              <a:gd name="connsiteX15" fmla="*/ 6170 w 10000"/>
              <a:gd name="connsiteY15" fmla="*/ 4444 h 10000"/>
              <a:gd name="connsiteX16" fmla="*/ 7463 w 10000"/>
              <a:gd name="connsiteY16" fmla="*/ 4444 h 10000"/>
              <a:gd name="connsiteX17" fmla="*/ 8259 w 10000"/>
              <a:gd name="connsiteY17" fmla="*/ 4444 h 10000"/>
              <a:gd name="connsiteX18" fmla="*/ 8272 w 10000"/>
              <a:gd name="connsiteY18" fmla="*/ 0 h 10000"/>
              <a:gd name="connsiteX19" fmla="*/ 8945 w 10000"/>
              <a:gd name="connsiteY19" fmla="*/ 0 h 10000"/>
              <a:gd name="connsiteX20" fmla="*/ 8956 w 10000"/>
              <a:gd name="connsiteY20" fmla="*/ 5963 h 10000"/>
              <a:gd name="connsiteX21" fmla="*/ 9124 w 10000"/>
              <a:gd name="connsiteY21" fmla="*/ 5926 h 10000"/>
              <a:gd name="connsiteX22" fmla="*/ 9124 w 10000"/>
              <a:gd name="connsiteY22" fmla="*/ 4244 h 10000"/>
              <a:gd name="connsiteX23" fmla="*/ 10000 w 10000"/>
              <a:gd name="connsiteY23" fmla="*/ 4230 h 10000"/>
              <a:gd name="connsiteX0" fmla="*/ 0 w 10000"/>
              <a:gd name="connsiteY0" fmla="*/ 24 h 10000"/>
              <a:gd name="connsiteX1" fmla="*/ 813 w 10000"/>
              <a:gd name="connsiteY1" fmla="*/ 0 h 10000"/>
              <a:gd name="connsiteX2" fmla="*/ 813 w 10000"/>
              <a:gd name="connsiteY2" fmla="*/ 6057 h 10000"/>
              <a:gd name="connsiteX3" fmla="*/ 2194 w 10000"/>
              <a:gd name="connsiteY3" fmla="*/ 6090 h 10000"/>
              <a:gd name="connsiteX4" fmla="*/ 2190 w 10000"/>
              <a:gd name="connsiteY4" fmla="*/ 4074 h 10000"/>
              <a:gd name="connsiteX5" fmla="*/ 2388 w 10000"/>
              <a:gd name="connsiteY5" fmla="*/ 4074 h 10000"/>
              <a:gd name="connsiteX6" fmla="*/ 2587 w 10000"/>
              <a:gd name="connsiteY6" fmla="*/ 4074 h 10000"/>
              <a:gd name="connsiteX7" fmla="*/ 2587 w 10000"/>
              <a:gd name="connsiteY7" fmla="*/ 10000 h 10000"/>
              <a:gd name="connsiteX8" fmla="*/ 3482 w 10000"/>
              <a:gd name="connsiteY8" fmla="*/ 10000 h 10000"/>
              <a:gd name="connsiteX9" fmla="*/ 3482 w 10000"/>
              <a:gd name="connsiteY9" fmla="*/ 8148 h 10000"/>
              <a:gd name="connsiteX10" fmla="*/ 5175 w 10000"/>
              <a:gd name="connsiteY10" fmla="*/ 8148 h 10000"/>
              <a:gd name="connsiteX11" fmla="*/ 5175 w 10000"/>
              <a:gd name="connsiteY11" fmla="*/ 1481 h 10000"/>
              <a:gd name="connsiteX12" fmla="*/ 5472 w 10000"/>
              <a:gd name="connsiteY12" fmla="*/ 1481 h 10000"/>
              <a:gd name="connsiteX13" fmla="*/ 5453 w 10000"/>
              <a:gd name="connsiteY13" fmla="*/ 6008 h 10000"/>
              <a:gd name="connsiteX14" fmla="*/ 6147 w 10000"/>
              <a:gd name="connsiteY14" fmla="*/ 6008 h 10000"/>
              <a:gd name="connsiteX15" fmla="*/ 6170 w 10000"/>
              <a:gd name="connsiteY15" fmla="*/ 4444 h 10000"/>
              <a:gd name="connsiteX16" fmla="*/ 7463 w 10000"/>
              <a:gd name="connsiteY16" fmla="*/ 4444 h 10000"/>
              <a:gd name="connsiteX17" fmla="*/ 8289 w 10000"/>
              <a:gd name="connsiteY17" fmla="*/ 4444 h 10000"/>
              <a:gd name="connsiteX18" fmla="*/ 8272 w 10000"/>
              <a:gd name="connsiteY18" fmla="*/ 0 h 10000"/>
              <a:gd name="connsiteX19" fmla="*/ 8945 w 10000"/>
              <a:gd name="connsiteY19" fmla="*/ 0 h 10000"/>
              <a:gd name="connsiteX20" fmla="*/ 8956 w 10000"/>
              <a:gd name="connsiteY20" fmla="*/ 5963 h 10000"/>
              <a:gd name="connsiteX21" fmla="*/ 9124 w 10000"/>
              <a:gd name="connsiteY21" fmla="*/ 5926 h 10000"/>
              <a:gd name="connsiteX22" fmla="*/ 9124 w 10000"/>
              <a:gd name="connsiteY22" fmla="*/ 4244 h 10000"/>
              <a:gd name="connsiteX23" fmla="*/ 10000 w 10000"/>
              <a:gd name="connsiteY23" fmla="*/ 4230 h 10000"/>
              <a:gd name="connsiteX0" fmla="*/ 0 w 10000"/>
              <a:gd name="connsiteY0" fmla="*/ 24 h 10000"/>
              <a:gd name="connsiteX1" fmla="*/ 813 w 10000"/>
              <a:gd name="connsiteY1" fmla="*/ 0 h 10000"/>
              <a:gd name="connsiteX2" fmla="*/ 813 w 10000"/>
              <a:gd name="connsiteY2" fmla="*/ 6057 h 10000"/>
              <a:gd name="connsiteX3" fmla="*/ 2194 w 10000"/>
              <a:gd name="connsiteY3" fmla="*/ 6090 h 10000"/>
              <a:gd name="connsiteX4" fmla="*/ 2190 w 10000"/>
              <a:gd name="connsiteY4" fmla="*/ 4074 h 10000"/>
              <a:gd name="connsiteX5" fmla="*/ 2388 w 10000"/>
              <a:gd name="connsiteY5" fmla="*/ 4074 h 10000"/>
              <a:gd name="connsiteX6" fmla="*/ 2587 w 10000"/>
              <a:gd name="connsiteY6" fmla="*/ 4074 h 10000"/>
              <a:gd name="connsiteX7" fmla="*/ 2587 w 10000"/>
              <a:gd name="connsiteY7" fmla="*/ 10000 h 10000"/>
              <a:gd name="connsiteX8" fmla="*/ 3482 w 10000"/>
              <a:gd name="connsiteY8" fmla="*/ 10000 h 10000"/>
              <a:gd name="connsiteX9" fmla="*/ 3482 w 10000"/>
              <a:gd name="connsiteY9" fmla="*/ 8148 h 10000"/>
              <a:gd name="connsiteX10" fmla="*/ 5175 w 10000"/>
              <a:gd name="connsiteY10" fmla="*/ 8148 h 10000"/>
              <a:gd name="connsiteX11" fmla="*/ 5175 w 10000"/>
              <a:gd name="connsiteY11" fmla="*/ 1481 h 10000"/>
              <a:gd name="connsiteX12" fmla="*/ 5472 w 10000"/>
              <a:gd name="connsiteY12" fmla="*/ 1481 h 10000"/>
              <a:gd name="connsiteX13" fmla="*/ 5453 w 10000"/>
              <a:gd name="connsiteY13" fmla="*/ 6008 h 10000"/>
              <a:gd name="connsiteX14" fmla="*/ 6147 w 10000"/>
              <a:gd name="connsiteY14" fmla="*/ 6008 h 10000"/>
              <a:gd name="connsiteX15" fmla="*/ 6170 w 10000"/>
              <a:gd name="connsiteY15" fmla="*/ 4444 h 10000"/>
              <a:gd name="connsiteX16" fmla="*/ 7463 w 10000"/>
              <a:gd name="connsiteY16" fmla="*/ 4444 h 10000"/>
              <a:gd name="connsiteX17" fmla="*/ 8279 w 10000"/>
              <a:gd name="connsiteY17" fmla="*/ 4519 h 10000"/>
              <a:gd name="connsiteX18" fmla="*/ 8272 w 10000"/>
              <a:gd name="connsiteY18" fmla="*/ 0 h 10000"/>
              <a:gd name="connsiteX19" fmla="*/ 8945 w 10000"/>
              <a:gd name="connsiteY19" fmla="*/ 0 h 10000"/>
              <a:gd name="connsiteX20" fmla="*/ 8956 w 10000"/>
              <a:gd name="connsiteY20" fmla="*/ 5963 h 10000"/>
              <a:gd name="connsiteX21" fmla="*/ 9124 w 10000"/>
              <a:gd name="connsiteY21" fmla="*/ 5926 h 10000"/>
              <a:gd name="connsiteX22" fmla="*/ 9124 w 10000"/>
              <a:gd name="connsiteY22" fmla="*/ 4244 h 10000"/>
              <a:gd name="connsiteX23" fmla="*/ 10000 w 10000"/>
              <a:gd name="connsiteY23" fmla="*/ 4230 h 10000"/>
              <a:gd name="connsiteX0" fmla="*/ 0 w 10000"/>
              <a:gd name="connsiteY0" fmla="*/ 24 h 10000"/>
              <a:gd name="connsiteX1" fmla="*/ 813 w 10000"/>
              <a:gd name="connsiteY1" fmla="*/ 0 h 10000"/>
              <a:gd name="connsiteX2" fmla="*/ 813 w 10000"/>
              <a:gd name="connsiteY2" fmla="*/ 6057 h 10000"/>
              <a:gd name="connsiteX3" fmla="*/ 2194 w 10000"/>
              <a:gd name="connsiteY3" fmla="*/ 6090 h 10000"/>
              <a:gd name="connsiteX4" fmla="*/ 2190 w 10000"/>
              <a:gd name="connsiteY4" fmla="*/ 4074 h 10000"/>
              <a:gd name="connsiteX5" fmla="*/ 2388 w 10000"/>
              <a:gd name="connsiteY5" fmla="*/ 4074 h 10000"/>
              <a:gd name="connsiteX6" fmla="*/ 2587 w 10000"/>
              <a:gd name="connsiteY6" fmla="*/ 4074 h 10000"/>
              <a:gd name="connsiteX7" fmla="*/ 2587 w 10000"/>
              <a:gd name="connsiteY7" fmla="*/ 10000 h 10000"/>
              <a:gd name="connsiteX8" fmla="*/ 3482 w 10000"/>
              <a:gd name="connsiteY8" fmla="*/ 10000 h 10000"/>
              <a:gd name="connsiteX9" fmla="*/ 3482 w 10000"/>
              <a:gd name="connsiteY9" fmla="*/ 8148 h 10000"/>
              <a:gd name="connsiteX10" fmla="*/ 5175 w 10000"/>
              <a:gd name="connsiteY10" fmla="*/ 8148 h 10000"/>
              <a:gd name="connsiteX11" fmla="*/ 5175 w 10000"/>
              <a:gd name="connsiteY11" fmla="*/ 1481 h 10000"/>
              <a:gd name="connsiteX12" fmla="*/ 5472 w 10000"/>
              <a:gd name="connsiteY12" fmla="*/ 1481 h 10000"/>
              <a:gd name="connsiteX13" fmla="*/ 5453 w 10000"/>
              <a:gd name="connsiteY13" fmla="*/ 6008 h 10000"/>
              <a:gd name="connsiteX14" fmla="*/ 6147 w 10000"/>
              <a:gd name="connsiteY14" fmla="*/ 6008 h 10000"/>
              <a:gd name="connsiteX15" fmla="*/ 6170 w 10000"/>
              <a:gd name="connsiteY15" fmla="*/ 4444 h 10000"/>
              <a:gd name="connsiteX16" fmla="*/ 7463 w 10000"/>
              <a:gd name="connsiteY16" fmla="*/ 4444 h 10000"/>
              <a:gd name="connsiteX17" fmla="*/ 8279 w 10000"/>
              <a:gd name="connsiteY17" fmla="*/ 4332 h 10000"/>
              <a:gd name="connsiteX18" fmla="*/ 8272 w 10000"/>
              <a:gd name="connsiteY18" fmla="*/ 0 h 10000"/>
              <a:gd name="connsiteX19" fmla="*/ 8945 w 10000"/>
              <a:gd name="connsiteY19" fmla="*/ 0 h 10000"/>
              <a:gd name="connsiteX20" fmla="*/ 8956 w 10000"/>
              <a:gd name="connsiteY20" fmla="*/ 5963 h 10000"/>
              <a:gd name="connsiteX21" fmla="*/ 9124 w 10000"/>
              <a:gd name="connsiteY21" fmla="*/ 5926 h 10000"/>
              <a:gd name="connsiteX22" fmla="*/ 9124 w 10000"/>
              <a:gd name="connsiteY22" fmla="*/ 4244 h 10000"/>
              <a:gd name="connsiteX23" fmla="*/ 10000 w 10000"/>
              <a:gd name="connsiteY23" fmla="*/ 4230 h 10000"/>
              <a:gd name="connsiteX0" fmla="*/ 0 w 10000"/>
              <a:gd name="connsiteY0" fmla="*/ 24 h 10000"/>
              <a:gd name="connsiteX1" fmla="*/ 813 w 10000"/>
              <a:gd name="connsiteY1" fmla="*/ 0 h 10000"/>
              <a:gd name="connsiteX2" fmla="*/ 813 w 10000"/>
              <a:gd name="connsiteY2" fmla="*/ 6057 h 10000"/>
              <a:gd name="connsiteX3" fmla="*/ 2194 w 10000"/>
              <a:gd name="connsiteY3" fmla="*/ 6090 h 10000"/>
              <a:gd name="connsiteX4" fmla="*/ 2190 w 10000"/>
              <a:gd name="connsiteY4" fmla="*/ 4074 h 10000"/>
              <a:gd name="connsiteX5" fmla="*/ 2388 w 10000"/>
              <a:gd name="connsiteY5" fmla="*/ 4074 h 10000"/>
              <a:gd name="connsiteX6" fmla="*/ 2587 w 10000"/>
              <a:gd name="connsiteY6" fmla="*/ 4074 h 10000"/>
              <a:gd name="connsiteX7" fmla="*/ 2587 w 10000"/>
              <a:gd name="connsiteY7" fmla="*/ 10000 h 10000"/>
              <a:gd name="connsiteX8" fmla="*/ 3482 w 10000"/>
              <a:gd name="connsiteY8" fmla="*/ 10000 h 10000"/>
              <a:gd name="connsiteX9" fmla="*/ 3482 w 10000"/>
              <a:gd name="connsiteY9" fmla="*/ 8148 h 10000"/>
              <a:gd name="connsiteX10" fmla="*/ 5175 w 10000"/>
              <a:gd name="connsiteY10" fmla="*/ 8148 h 10000"/>
              <a:gd name="connsiteX11" fmla="*/ 5175 w 10000"/>
              <a:gd name="connsiteY11" fmla="*/ 1481 h 10000"/>
              <a:gd name="connsiteX12" fmla="*/ 5472 w 10000"/>
              <a:gd name="connsiteY12" fmla="*/ 1481 h 10000"/>
              <a:gd name="connsiteX13" fmla="*/ 5453 w 10000"/>
              <a:gd name="connsiteY13" fmla="*/ 6008 h 10000"/>
              <a:gd name="connsiteX14" fmla="*/ 6147 w 10000"/>
              <a:gd name="connsiteY14" fmla="*/ 6008 h 10000"/>
              <a:gd name="connsiteX15" fmla="*/ 6170 w 10000"/>
              <a:gd name="connsiteY15" fmla="*/ 4444 h 10000"/>
              <a:gd name="connsiteX16" fmla="*/ 7463 w 10000"/>
              <a:gd name="connsiteY16" fmla="*/ 4407 h 10000"/>
              <a:gd name="connsiteX17" fmla="*/ 8279 w 10000"/>
              <a:gd name="connsiteY17" fmla="*/ 4332 h 10000"/>
              <a:gd name="connsiteX18" fmla="*/ 8272 w 10000"/>
              <a:gd name="connsiteY18" fmla="*/ 0 h 10000"/>
              <a:gd name="connsiteX19" fmla="*/ 8945 w 10000"/>
              <a:gd name="connsiteY19" fmla="*/ 0 h 10000"/>
              <a:gd name="connsiteX20" fmla="*/ 8956 w 10000"/>
              <a:gd name="connsiteY20" fmla="*/ 5963 h 10000"/>
              <a:gd name="connsiteX21" fmla="*/ 9124 w 10000"/>
              <a:gd name="connsiteY21" fmla="*/ 5926 h 10000"/>
              <a:gd name="connsiteX22" fmla="*/ 9124 w 10000"/>
              <a:gd name="connsiteY22" fmla="*/ 4244 h 10000"/>
              <a:gd name="connsiteX23" fmla="*/ 10000 w 10000"/>
              <a:gd name="connsiteY23" fmla="*/ 4230 h 10000"/>
              <a:gd name="connsiteX0" fmla="*/ 0 w 10000"/>
              <a:gd name="connsiteY0" fmla="*/ 24 h 10000"/>
              <a:gd name="connsiteX1" fmla="*/ 813 w 10000"/>
              <a:gd name="connsiteY1" fmla="*/ 0 h 10000"/>
              <a:gd name="connsiteX2" fmla="*/ 813 w 10000"/>
              <a:gd name="connsiteY2" fmla="*/ 6057 h 10000"/>
              <a:gd name="connsiteX3" fmla="*/ 2194 w 10000"/>
              <a:gd name="connsiteY3" fmla="*/ 6090 h 10000"/>
              <a:gd name="connsiteX4" fmla="*/ 2190 w 10000"/>
              <a:gd name="connsiteY4" fmla="*/ 4074 h 10000"/>
              <a:gd name="connsiteX5" fmla="*/ 2388 w 10000"/>
              <a:gd name="connsiteY5" fmla="*/ 4074 h 10000"/>
              <a:gd name="connsiteX6" fmla="*/ 2587 w 10000"/>
              <a:gd name="connsiteY6" fmla="*/ 4074 h 10000"/>
              <a:gd name="connsiteX7" fmla="*/ 2587 w 10000"/>
              <a:gd name="connsiteY7" fmla="*/ 10000 h 10000"/>
              <a:gd name="connsiteX8" fmla="*/ 3482 w 10000"/>
              <a:gd name="connsiteY8" fmla="*/ 10000 h 10000"/>
              <a:gd name="connsiteX9" fmla="*/ 3482 w 10000"/>
              <a:gd name="connsiteY9" fmla="*/ 8148 h 10000"/>
              <a:gd name="connsiteX10" fmla="*/ 5175 w 10000"/>
              <a:gd name="connsiteY10" fmla="*/ 8148 h 10000"/>
              <a:gd name="connsiteX11" fmla="*/ 5175 w 10000"/>
              <a:gd name="connsiteY11" fmla="*/ 1481 h 10000"/>
              <a:gd name="connsiteX12" fmla="*/ 5472 w 10000"/>
              <a:gd name="connsiteY12" fmla="*/ 1481 h 10000"/>
              <a:gd name="connsiteX13" fmla="*/ 5453 w 10000"/>
              <a:gd name="connsiteY13" fmla="*/ 6008 h 10000"/>
              <a:gd name="connsiteX14" fmla="*/ 6147 w 10000"/>
              <a:gd name="connsiteY14" fmla="*/ 6008 h 10000"/>
              <a:gd name="connsiteX15" fmla="*/ 6170 w 10000"/>
              <a:gd name="connsiteY15" fmla="*/ 4444 h 10000"/>
              <a:gd name="connsiteX16" fmla="*/ 7463 w 10000"/>
              <a:gd name="connsiteY16" fmla="*/ 4407 h 10000"/>
              <a:gd name="connsiteX17" fmla="*/ 8279 w 10000"/>
              <a:gd name="connsiteY17" fmla="*/ 4332 h 10000"/>
              <a:gd name="connsiteX18" fmla="*/ 8272 w 10000"/>
              <a:gd name="connsiteY18" fmla="*/ 0 h 10000"/>
              <a:gd name="connsiteX19" fmla="*/ 8945 w 10000"/>
              <a:gd name="connsiteY19" fmla="*/ 0 h 10000"/>
              <a:gd name="connsiteX20" fmla="*/ 8956 w 10000"/>
              <a:gd name="connsiteY20" fmla="*/ 5963 h 10000"/>
              <a:gd name="connsiteX21" fmla="*/ 9124 w 10000"/>
              <a:gd name="connsiteY21" fmla="*/ 5926 h 10000"/>
              <a:gd name="connsiteX22" fmla="*/ 9124 w 10000"/>
              <a:gd name="connsiteY22" fmla="*/ 4244 h 10000"/>
              <a:gd name="connsiteX23" fmla="*/ 10000 w 10000"/>
              <a:gd name="connsiteY23" fmla="*/ 4230 h 10000"/>
              <a:gd name="connsiteX0" fmla="*/ 0 w 10000"/>
              <a:gd name="connsiteY0" fmla="*/ 24 h 10000"/>
              <a:gd name="connsiteX1" fmla="*/ 813 w 10000"/>
              <a:gd name="connsiteY1" fmla="*/ 0 h 10000"/>
              <a:gd name="connsiteX2" fmla="*/ 813 w 10000"/>
              <a:gd name="connsiteY2" fmla="*/ 6057 h 10000"/>
              <a:gd name="connsiteX3" fmla="*/ 2194 w 10000"/>
              <a:gd name="connsiteY3" fmla="*/ 6090 h 10000"/>
              <a:gd name="connsiteX4" fmla="*/ 2190 w 10000"/>
              <a:gd name="connsiteY4" fmla="*/ 4074 h 10000"/>
              <a:gd name="connsiteX5" fmla="*/ 2388 w 10000"/>
              <a:gd name="connsiteY5" fmla="*/ 4074 h 10000"/>
              <a:gd name="connsiteX6" fmla="*/ 2587 w 10000"/>
              <a:gd name="connsiteY6" fmla="*/ 4074 h 10000"/>
              <a:gd name="connsiteX7" fmla="*/ 2587 w 10000"/>
              <a:gd name="connsiteY7" fmla="*/ 10000 h 10000"/>
              <a:gd name="connsiteX8" fmla="*/ 3482 w 10000"/>
              <a:gd name="connsiteY8" fmla="*/ 10000 h 10000"/>
              <a:gd name="connsiteX9" fmla="*/ 3482 w 10000"/>
              <a:gd name="connsiteY9" fmla="*/ 8148 h 10000"/>
              <a:gd name="connsiteX10" fmla="*/ 5175 w 10000"/>
              <a:gd name="connsiteY10" fmla="*/ 8148 h 10000"/>
              <a:gd name="connsiteX11" fmla="*/ 5175 w 10000"/>
              <a:gd name="connsiteY11" fmla="*/ 1481 h 10000"/>
              <a:gd name="connsiteX12" fmla="*/ 5472 w 10000"/>
              <a:gd name="connsiteY12" fmla="*/ 1481 h 10000"/>
              <a:gd name="connsiteX13" fmla="*/ 5453 w 10000"/>
              <a:gd name="connsiteY13" fmla="*/ 6008 h 10000"/>
              <a:gd name="connsiteX14" fmla="*/ 6147 w 10000"/>
              <a:gd name="connsiteY14" fmla="*/ 6008 h 10000"/>
              <a:gd name="connsiteX15" fmla="*/ 6160 w 10000"/>
              <a:gd name="connsiteY15" fmla="*/ 4369 h 10000"/>
              <a:gd name="connsiteX16" fmla="*/ 7463 w 10000"/>
              <a:gd name="connsiteY16" fmla="*/ 4407 h 10000"/>
              <a:gd name="connsiteX17" fmla="*/ 8279 w 10000"/>
              <a:gd name="connsiteY17" fmla="*/ 4332 h 10000"/>
              <a:gd name="connsiteX18" fmla="*/ 8272 w 10000"/>
              <a:gd name="connsiteY18" fmla="*/ 0 h 10000"/>
              <a:gd name="connsiteX19" fmla="*/ 8945 w 10000"/>
              <a:gd name="connsiteY19" fmla="*/ 0 h 10000"/>
              <a:gd name="connsiteX20" fmla="*/ 8956 w 10000"/>
              <a:gd name="connsiteY20" fmla="*/ 5963 h 10000"/>
              <a:gd name="connsiteX21" fmla="*/ 9124 w 10000"/>
              <a:gd name="connsiteY21" fmla="*/ 5926 h 10000"/>
              <a:gd name="connsiteX22" fmla="*/ 9124 w 10000"/>
              <a:gd name="connsiteY22" fmla="*/ 4244 h 10000"/>
              <a:gd name="connsiteX23" fmla="*/ 10000 w 10000"/>
              <a:gd name="connsiteY23" fmla="*/ 4230 h 10000"/>
              <a:gd name="connsiteX0" fmla="*/ 0 w 10000"/>
              <a:gd name="connsiteY0" fmla="*/ 24 h 10000"/>
              <a:gd name="connsiteX1" fmla="*/ 813 w 10000"/>
              <a:gd name="connsiteY1" fmla="*/ 0 h 10000"/>
              <a:gd name="connsiteX2" fmla="*/ 813 w 10000"/>
              <a:gd name="connsiteY2" fmla="*/ 6057 h 10000"/>
              <a:gd name="connsiteX3" fmla="*/ 2194 w 10000"/>
              <a:gd name="connsiteY3" fmla="*/ 6090 h 10000"/>
              <a:gd name="connsiteX4" fmla="*/ 2190 w 10000"/>
              <a:gd name="connsiteY4" fmla="*/ 4074 h 10000"/>
              <a:gd name="connsiteX5" fmla="*/ 2388 w 10000"/>
              <a:gd name="connsiteY5" fmla="*/ 4074 h 10000"/>
              <a:gd name="connsiteX6" fmla="*/ 2587 w 10000"/>
              <a:gd name="connsiteY6" fmla="*/ 4074 h 10000"/>
              <a:gd name="connsiteX7" fmla="*/ 2587 w 10000"/>
              <a:gd name="connsiteY7" fmla="*/ 10000 h 10000"/>
              <a:gd name="connsiteX8" fmla="*/ 3482 w 10000"/>
              <a:gd name="connsiteY8" fmla="*/ 10000 h 10000"/>
              <a:gd name="connsiteX9" fmla="*/ 3482 w 10000"/>
              <a:gd name="connsiteY9" fmla="*/ 8148 h 10000"/>
              <a:gd name="connsiteX10" fmla="*/ 5175 w 10000"/>
              <a:gd name="connsiteY10" fmla="*/ 8148 h 10000"/>
              <a:gd name="connsiteX11" fmla="*/ 5175 w 10000"/>
              <a:gd name="connsiteY11" fmla="*/ 1481 h 10000"/>
              <a:gd name="connsiteX12" fmla="*/ 5472 w 10000"/>
              <a:gd name="connsiteY12" fmla="*/ 1481 h 10000"/>
              <a:gd name="connsiteX13" fmla="*/ 5453 w 10000"/>
              <a:gd name="connsiteY13" fmla="*/ 6008 h 10000"/>
              <a:gd name="connsiteX14" fmla="*/ 6147 w 10000"/>
              <a:gd name="connsiteY14" fmla="*/ 6008 h 10000"/>
              <a:gd name="connsiteX15" fmla="*/ 6160 w 10000"/>
              <a:gd name="connsiteY15" fmla="*/ 4369 h 10000"/>
              <a:gd name="connsiteX16" fmla="*/ 7463 w 10000"/>
              <a:gd name="connsiteY16" fmla="*/ 4332 h 10000"/>
              <a:gd name="connsiteX17" fmla="*/ 8279 w 10000"/>
              <a:gd name="connsiteY17" fmla="*/ 4332 h 10000"/>
              <a:gd name="connsiteX18" fmla="*/ 8272 w 10000"/>
              <a:gd name="connsiteY18" fmla="*/ 0 h 10000"/>
              <a:gd name="connsiteX19" fmla="*/ 8945 w 10000"/>
              <a:gd name="connsiteY19" fmla="*/ 0 h 10000"/>
              <a:gd name="connsiteX20" fmla="*/ 8956 w 10000"/>
              <a:gd name="connsiteY20" fmla="*/ 5963 h 10000"/>
              <a:gd name="connsiteX21" fmla="*/ 9124 w 10000"/>
              <a:gd name="connsiteY21" fmla="*/ 5926 h 10000"/>
              <a:gd name="connsiteX22" fmla="*/ 9124 w 10000"/>
              <a:gd name="connsiteY22" fmla="*/ 4244 h 10000"/>
              <a:gd name="connsiteX23" fmla="*/ 10000 w 10000"/>
              <a:gd name="connsiteY23" fmla="*/ 4230 h 10000"/>
              <a:gd name="connsiteX0" fmla="*/ 0 w 10000"/>
              <a:gd name="connsiteY0" fmla="*/ 24 h 10000"/>
              <a:gd name="connsiteX1" fmla="*/ 813 w 10000"/>
              <a:gd name="connsiteY1" fmla="*/ 0 h 10000"/>
              <a:gd name="connsiteX2" fmla="*/ 813 w 10000"/>
              <a:gd name="connsiteY2" fmla="*/ 6057 h 10000"/>
              <a:gd name="connsiteX3" fmla="*/ 2194 w 10000"/>
              <a:gd name="connsiteY3" fmla="*/ 6090 h 10000"/>
              <a:gd name="connsiteX4" fmla="*/ 2190 w 10000"/>
              <a:gd name="connsiteY4" fmla="*/ 4074 h 10000"/>
              <a:gd name="connsiteX5" fmla="*/ 2388 w 10000"/>
              <a:gd name="connsiteY5" fmla="*/ 4074 h 10000"/>
              <a:gd name="connsiteX6" fmla="*/ 2587 w 10000"/>
              <a:gd name="connsiteY6" fmla="*/ 4074 h 10000"/>
              <a:gd name="connsiteX7" fmla="*/ 2587 w 10000"/>
              <a:gd name="connsiteY7" fmla="*/ 10000 h 10000"/>
              <a:gd name="connsiteX8" fmla="*/ 3482 w 10000"/>
              <a:gd name="connsiteY8" fmla="*/ 10000 h 10000"/>
              <a:gd name="connsiteX9" fmla="*/ 3482 w 10000"/>
              <a:gd name="connsiteY9" fmla="*/ 8148 h 10000"/>
              <a:gd name="connsiteX10" fmla="*/ 5175 w 10000"/>
              <a:gd name="connsiteY10" fmla="*/ 8148 h 10000"/>
              <a:gd name="connsiteX11" fmla="*/ 5175 w 10000"/>
              <a:gd name="connsiteY11" fmla="*/ 1481 h 10000"/>
              <a:gd name="connsiteX12" fmla="*/ 5472 w 10000"/>
              <a:gd name="connsiteY12" fmla="*/ 1481 h 10000"/>
              <a:gd name="connsiteX13" fmla="*/ 5453 w 10000"/>
              <a:gd name="connsiteY13" fmla="*/ 6008 h 10000"/>
              <a:gd name="connsiteX14" fmla="*/ 6147 w 10000"/>
              <a:gd name="connsiteY14" fmla="*/ 6008 h 10000"/>
              <a:gd name="connsiteX15" fmla="*/ 6140 w 10000"/>
              <a:gd name="connsiteY15" fmla="*/ 4257 h 10000"/>
              <a:gd name="connsiteX16" fmla="*/ 7463 w 10000"/>
              <a:gd name="connsiteY16" fmla="*/ 4332 h 10000"/>
              <a:gd name="connsiteX17" fmla="*/ 8279 w 10000"/>
              <a:gd name="connsiteY17" fmla="*/ 4332 h 10000"/>
              <a:gd name="connsiteX18" fmla="*/ 8272 w 10000"/>
              <a:gd name="connsiteY18" fmla="*/ 0 h 10000"/>
              <a:gd name="connsiteX19" fmla="*/ 8945 w 10000"/>
              <a:gd name="connsiteY19" fmla="*/ 0 h 10000"/>
              <a:gd name="connsiteX20" fmla="*/ 8956 w 10000"/>
              <a:gd name="connsiteY20" fmla="*/ 5963 h 10000"/>
              <a:gd name="connsiteX21" fmla="*/ 9124 w 10000"/>
              <a:gd name="connsiteY21" fmla="*/ 5926 h 10000"/>
              <a:gd name="connsiteX22" fmla="*/ 9124 w 10000"/>
              <a:gd name="connsiteY22" fmla="*/ 4244 h 10000"/>
              <a:gd name="connsiteX23" fmla="*/ 10000 w 10000"/>
              <a:gd name="connsiteY23" fmla="*/ 4230 h 10000"/>
              <a:gd name="connsiteX0" fmla="*/ 0 w 10000"/>
              <a:gd name="connsiteY0" fmla="*/ 24 h 10000"/>
              <a:gd name="connsiteX1" fmla="*/ 813 w 10000"/>
              <a:gd name="connsiteY1" fmla="*/ 0 h 10000"/>
              <a:gd name="connsiteX2" fmla="*/ 813 w 10000"/>
              <a:gd name="connsiteY2" fmla="*/ 6057 h 10000"/>
              <a:gd name="connsiteX3" fmla="*/ 2194 w 10000"/>
              <a:gd name="connsiteY3" fmla="*/ 6090 h 10000"/>
              <a:gd name="connsiteX4" fmla="*/ 2190 w 10000"/>
              <a:gd name="connsiteY4" fmla="*/ 4074 h 10000"/>
              <a:gd name="connsiteX5" fmla="*/ 2388 w 10000"/>
              <a:gd name="connsiteY5" fmla="*/ 4074 h 10000"/>
              <a:gd name="connsiteX6" fmla="*/ 2587 w 10000"/>
              <a:gd name="connsiteY6" fmla="*/ 4074 h 10000"/>
              <a:gd name="connsiteX7" fmla="*/ 2587 w 10000"/>
              <a:gd name="connsiteY7" fmla="*/ 10000 h 10000"/>
              <a:gd name="connsiteX8" fmla="*/ 3482 w 10000"/>
              <a:gd name="connsiteY8" fmla="*/ 10000 h 10000"/>
              <a:gd name="connsiteX9" fmla="*/ 3482 w 10000"/>
              <a:gd name="connsiteY9" fmla="*/ 8148 h 10000"/>
              <a:gd name="connsiteX10" fmla="*/ 5175 w 10000"/>
              <a:gd name="connsiteY10" fmla="*/ 8148 h 10000"/>
              <a:gd name="connsiteX11" fmla="*/ 5175 w 10000"/>
              <a:gd name="connsiteY11" fmla="*/ 1481 h 10000"/>
              <a:gd name="connsiteX12" fmla="*/ 5472 w 10000"/>
              <a:gd name="connsiteY12" fmla="*/ 1481 h 10000"/>
              <a:gd name="connsiteX13" fmla="*/ 5453 w 10000"/>
              <a:gd name="connsiteY13" fmla="*/ 6008 h 10000"/>
              <a:gd name="connsiteX14" fmla="*/ 6147 w 10000"/>
              <a:gd name="connsiteY14" fmla="*/ 6008 h 10000"/>
              <a:gd name="connsiteX15" fmla="*/ 6140 w 10000"/>
              <a:gd name="connsiteY15" fmla="*/ 4257 h 10000"/>
              <a:gd name="connsiteX16" fmla="*/ 7463 w 10000"/>
              <a:gd name="connsiteY16" fmla="*/ 4332 h 10000"/>
              <a:gd name="connsiteX17" fmla="*/ 8279 w 10000"/>
              <a:gd name="connsiteY17" fmla="*/ 4332 h 10000"/>
              <a:gd name="connsiteX18" fmla="*/ 8272 w 10000"/>
              <a:gd name="connsiteY18" fmla="*/ 0 h 10000"/>
              <a:gd name="connsiteX19" fmla="*/ 8945 w 10000"/>
              <a:gd name="connsiteY19" fmla="*/ 0 h 10000"/>
              <a:gd name="connsiteX20" fmla="*/ 8956 w 10000"/>
              <a:gd name="connsiteY20" fmla="*/ 5963 h 10000"/>
              <a:gd name="connsiteX21" fmla="*/ 9124 w 10000"/>
              <a:gd name="connsiteY21" fmla="*/ 5926 h 10000"/>
              <a:gd name="connsiteX22" fmla="*/ 9124 w 10000"/>
              <a:gd name="connsiteY22" fmla="*/ 4244 h 10000"/>
              <a:gd name="connsiteX23" fmla="*/ 10000 w 10000"/>
              <a:gd name="connsiteY23" fmla="*/ 4230 h 10000"/>
              <a:gd name="connsiteX0" fmla="*/ 0 w 10000"/>
              <a:gd name="connsiteY0" fmla="*/ 24 h 10000"/>
              <a:gd name="connsiteX1" fmla="*/ 813 w 10000"/>
              <a:gd name="connsiteY1" fmla="*/ 0 h 10000"/>
              <a:gd name="connsiteX2" fmla="*/ 813 w 10000"/>
              <a:gd name="connsiteY2" fmla="*/ 6057 h 10000"/>
              <a:gd name="connsiteX3" fmla="*/ 2194 w 10000"/>
              <a:gd name="connsiteY3" fmla="*/ 6090 h 10000"/>
              <a:gd name="connsiteX4" fmla="*/ 2190 w 10000"/>
              <a:gd name="connsiteY4" fmla="*/ 4074 h 10000"/>
              <a:gd name="connsiteX5" fmla="*/ 2388 w 10000"/>
              <a:gd name="connsiteY5" fmla="*/ 4074 h 10000"/>
              <a:gd name="connsiteX6" fmla="*/ 2587 w 10000"/>
              <a:gd name="connsiteY6" fmla="*/ 4074 h 10000"/>
              <a:gd name="connsiteX7" fmla="*/ 2587 w 10000"/>
              <a:gd name="connsiteY7" fmla="*/ 10000 h 10000"/>
              <a:gd name="connsiteX8" fmla="*/ 3482 w 10000"/>
              <a:gd name="connsiteY8" fmla="*/ 10000 h 10000"/>
              <a:gd name="connsiteX9" fmla="*/ 3482 w 10000"/>
              <a:gd name="connsiteY9" fmla="*/ 8148 h 10000"/>
              <a:gd name="connsiteX10" fmla="*/ 5175 w 10000"/>
              <a:gd name="connsiteY10" fmla="*/ 8148 h 10000"/>
              <a:gd name="connsiteX11" fmla="*/ 5175 w 10000"/>
              <a:gd name="connsiteY11" fmla="*/ 1481 h 10000"/>
              <a:gd name="connsiteX12" fmla="*/ 5472 w 10000"/>
              <a:gd name="connsiteY12" fmla="*/ 1481 h 10000"/>
              <a:gd name="connsiteX13" fmla="*/ 5453 w 10000"/>
              <a:gd name="connsiteY13" fmla="*/ 6008 h 10000"/>
              <a:gd name="connsiteX14" fmla="*/ 6147 w 10000"/>
              <a:gd name="connsiteY14" fmla="*/ 6008 h 10000"/>
              <a:gd name="connsiteX15" fmla="*/ 6140 w 10000"/>
              <a:gd name="connsiteY15" fmla="*/ 4369 h 10000"/>
              <a:gd name="connsiteX16" fmla="*/ 7463 w 10000"/>
              <a:gd name="connsiteY16" fmla="*/ 4332 h 10000"/>
              <a:gd name="connsiteX17" fmla="*/ 8279 w 10000"/>
              <a:gd name="connsiteY17" fmla="*/ 4332 h 10000"/>
              <a:gd name="connsiteX18" fmla="*/ 8272 w 10000"/>
              <a:gd name="connsiteY18" fmla="*/ 0 h 10000"/>
              <a:gd name="connsiteX19" fmla="*/ 8945 w 10000"/>
              <a:gd name="connsiteY19" fmla="*/ 0 h 10000"/>
              <a:gd name="connsiteX20" fmla="*/ 8956 w 10000"/>
              <a:gd name="connsiteY20" fmla="*/ 5963 h 10000"/>
              <a:gd name="connsiteX21" fmla="*/ 9124 w 10000"/>
              <a:gd name="connsiteY21" fmla="*/ 5926 h 10000"/>
              <a:gd name="connsiteX22" fmla="*/ 9124 w 10000"/>
              <a:gd name="connsiteY22" fmla="*/ 4244 h 10000"/>
              <a:gd name="connsiteX23" fmla="*/ 10000 w 10000"/>
              <a:gd name="connsiteY23" fmla="*/ 4230 h 10000"/>
              <a:gd name="connsiteX0" fmla="*/ 0 w 10000"/>
              <a:gd name="connsiteY0" fmla="*/ 24 h 10000"/>
              <a:gd name="connsiteX1" fmla="*/ 813 w 10000"/>
              <a:gd name="connsiteY1" fmla="*/ 0 h 10000"/>
              <a:gd name="connsiteX2" fmla="*/ 813 w 10000"/>
              <a:gd name="connsiteY2" fmla="*/ 6057 h 10000"/>
              <a:gd name="connsiteX3" fmla="*/ 2194 w 10000"/>
              <a:gd name="connsiteY3" fmla="*/ 6090 h 10000"/>
              <a:gd name="connsiteX4" fmla="*/ 2190 w 10000"/>
              <a:gd name="connsiteY4" fmla="*/ 4074 h 10000"/>
              <a:gd name="connsiteX5" fmla="*/ 2388 w 10000"/>
              <a:gd name="connsiteY5" fmla="*/ 4074 h 10000"/>
              <a:gd name="connsiteX6" fmla="*/ 2587 w 10000"/>
              <a:gd name="connsiteY6" fmla="*/ 4074 h 10000"/>
              <a:gd name="connsiteX7" fmla="*/ 2587 w 10000"/>
              <a:gd name="connsiteY7" fmla="*/ 10000 h 10000"/>
              <a:gd name="connsiteX8" fmla="*/ 3482 w 10000"/>
              <a:gd name="connsiteY8" fmla="*/ 10000 h 10000"/>
              <a:gd name="connsiteX9" fmla="*/ 3482 w 10000"/>
              <a:gd name="connsiteY9" fmla="*/ 8148 h 10000"/>
              <a:gd name="connsiteX10" fmla="*/ 5175 w 10000"/>
              <a:gd name="connsiteY10" fmla="*/ 8148 h 10000"/>
              <a:gd name="connsiteX11" fmla="*/ 5175 w 10000"/>
              <a:gd name="connsiteY11" fmla="*/ 1481 h 10000"/>
              <a:gd name="connsiteX12" fmla="*/ 5472 w 10000"/>
              <a:gd name="connsiteY12" fmla="*/ 1481 h 10000"/>
              <a:gd name="connsiteX13" fmla="*/ 5453 w 10000"/>
              <a:gd name="connsiteY13" fmla="*/ 6008 h 10000"/>
              <a:gd name="connsiteX14" fmla="*/ 6147 w 10000"/>
              <a:gd name="connsiteY14" fmla="*/ 6008 h 10000"/>
              <a:gd name="connsiteX15" fmla="*/ 6140 w 10000"/>
              <a:gd name="connsiteY15" fmla="*/ 4369 h 10000"/>
              <a:gd name="connsiteX16" fmla="*/ 7463 w 10000"/>
              <a:gd name="connsiteY16" fmla="*/ 4332 h 10000"/>
              <a:gd name="connsiteX17" fmla="*/ 8279 w 10000"/>
              <a:gd name="connsiteY17" fmla="*/ 4332 h 10000"/>
              <a:gd name="connsiteX18" fmla="*/ 8272 w 10000"/>
              <a:gd name="connsiteY18" fmla="*/ 0 h 10000"/>
              <a:gd name="connsiteX19" fmla="*/ 8945 w 10000"/>
              <a:gd name="connsiteY19" fmla="*/ 0 h 10000"/>
              <a:gd name="connsiteX20" fmla="*/ 8956 w 10000"/>
              <a:gd name="connsiteY20" fmla="*/ 5963 h 10000"/>
              <a:gd name="connsiteX21" fmla="*/ 9124 w 10000"/>
              <a:gd name="connsiteY21" fmla="*/ 5926 h 10000"/>
              <a:gd name="connsiteX22" fmla="*/ 9124 w 10000"/>
              <a:gd name="connsiteY22" fmla="*/ 4244 h 10000"/>
              <a:gd name="connsiteX23" fmla="*/ 10000 w 10000"/>
              <a:gd name="connsiteY23" fmla="*/ 4230 h 10000"/>
              <a:gd name="connsiteX0" fmla="*/ 0 w 10000"/>
              <a:gd name="connsiteY0" fmla="*/ 24 h 10000"/>
              <a:gd name="connsiteX1" fmla="*/ 813 w 10000"/>
              <a:gd name="connsiteY1" fmla="*/ 0 h 10000"/>
              <a:gd name="connsiteX2" fmla="*/ 813 w 10000"/>
              <a:gd name="connsiteY2" fmla="*/ 6057 h 10000"/>
              <a:gd name="connsiteX3" fmla="*/ 2194 w 10000"/>
              <a:gd name="connsiteY3" fmla="*/ 6090 h 10000"/>
              <a:gd name="connsiteX4" fmla="*/ 2190 w 10000"/>
              <a:gd name="connsiteY4" fmla="*/ 4074 h 10000"/>
              <a:gd name="connsiteX5" fmla="*/ 2388 w 10000"/>
              <a:gd name="connsiteY5" fmla="*/ 4074 h 10000"/>
              <a:gd name="connsiteX6" fmla="*/ 2587 w 10000"/>
              <a:gd name="connsiteY6" fmla="*/ 4074 h 10000"/>
              <a:gd name="connsiteX7" fmla="*/ 2587 w 10000"/>
              <a:gd name="connsiteY7" fmla="*/ 10000 h 10000"/>
              <a:gd name="connsiteX8" fmla="*/ 3482 w 10000"/>
              <a:gd name="connsiteY8" fmla="*/ 10000 h 10000"/>
              <a:gd name="connsiteX9" fmla="*/ 3482 w 10000"/>
              <a:gd name="connsiteY9" fmla="*/ 8148 h 10000"/>
              <a:gd name="connsiteX10" fmla="*/ 5175 w 10000"/>
              <a:gd name="connsiteY10" fmla="*/ 8148 h 10000"/>
              <a:gd name="connsiteX11" fmla="*/ 5175 w 10000"/>
              <a:gd name="connsiteY11" fmla="*/ 1481 h 10000"/>
              <a:gd name="connsiteX12" fmla="*/ 5472 w 10000"/>
              <a:gd name="connsiteY12" fmla="*/ 1481 h 10000"/>
              <a:gd name="connsiteX13" fmla="*/ 5483 w 10000"/>
              <a:gd name="connsiteY13" fmla="*/ 6008 h 10000"/>
              <a:gd name="connsiteX14" fmla="*/ 6147 w 10000"/>
              <a:gd name="connsiteY14" fmla="*/ 6008 h 10000"/>
              <a:gd name="connsiteX15" fmla="*/ 6140 w 10000"/>
              <a:gd name="connsiteY15" fmla="*/ 4369 h 10000"/>
              <a:gd name="connsiteX16" fmla="*/ 7463 w 10000"/>
              <a:gd name="connsiteY16" fmla="*/ 4332 h 10000"/>
              <a:gd name="connsiteX17" fmla="*/ 8279 w 10000"/>
              <a:gd name="connsiteY17" fmla="*/ 4332 h 10000"/>
              <a:gd name="connsiteX18" fmla="*/ 8272 w 10000"/>
              <a:gd name="connsiteY18" fmla="*/ 0 h 10000"/>
              <a:gd name="connsiteX19" fmla="*/ 8945 w 10000"/>
              <a:gd name="connsiteY19" fmla="*/ 0 h 10000"/>
              <a:gd name="connsiteX20" fmla="*/ 8956 w 10000"/>
              <a:gd name="connsiteY20" fmla="*/ 5963 h 10000"/>
              <a:gd name="connsiteX21" fmla="*/ 9124 w 10000"/>
              <a:gd name="connsiteY21" fmla="*/ 5926 h 10000"/>
              <a:gd name="connsiteX22" fmla="*/ 9124 w 10000"/>
              <a:gd name="connsiteY22" fmla="*/ 4244 h 10000"/>
              <a:gd name="connsiteX23" fmla="*/ 10000 w 10000"/>
              <a:gd name="connsiteY23" fmla="*/ 4230 h 10000"/>
              <a:gd name="connsiteX0" fmla="*/ 0 w 10000"/>
              <a:gd name="connsiteY0" fmla="*/ 24 h 10000"/>
              <a:gd name="connsiteX1" fmla="*/ 813 w 10000"/>
              <a:gd name="connsiteY1" fmla="*/ 0 h 10000"/>
              <a:gd name="connsiteX2" fmla="*/ 813 w 10000"/>
              <a:gd name="connsiteY2" fmla="*/ 6057 h 10000"/>
              <a:gd name="connsiteX3" fmla="*/ 2194 w 10000"/>
              <a:gd name="connsiteY3" fmla="*/ 6090 h 10000"/>
              <a:gd name="connsiteX4" fmla="*/ 2190 w 10000"/>
              <a:gd name="connsiteY4" fmla="*/ 4074 h 10000"/>
              <a:gd name="connsiteX5" fmla="*/ 2388 w 10000"/>
              <a:gd name="connsiteY5" fmla="*/ 4074 h 10000"/>
              <a:gd name="connsiteX6" fmla="*/ 2587 w 10000"/>
              <a:gd name="connsiteY6" fmla="*/ 4074 h 10000"/>
              <a:gd name="connsiteX7" fmla="*/ 2587 w 10000"/>
              <a:gd name="connsiteY7" fmla="*/ 10000 h 10000"/>
              <a:gd name="connsiteX8" fmla="*/ 3482 w 10000"/>
              <a:gd name="connsiteY8" fmla="*/ 10000 h 10000"/>
              <a:gd name="connsiteX9" fmla="*/ 3482 w 10000"/>
              <a:gd name="connsiteY9" fmla="*/ 8148 h 10000"/>
              <a:gd name="connsiteX10" fmla="*/ 5175 w 10000"/>
              <a:gd name="connsiteY10" fmla="*/ 8148 h 10000"/>
              <a:gd name="connsiteX11" fmla="*/ 5175 w 10000"/>
              <a:gd name="connsiteY11" fmla="*/ 1481 h 10000"/>
              <a:gd name="connsiteX12" fmla="*/ 5472 w 10000"/>
              <a:gd name="connsiteY12" fmla="*/ 1481 h 10000"/>
              <a:gd name="connsiteX13" fmla="*/ 5463 w 10000"/>
              <a:gd name="connsiteY13" fmla="*/ 6083 h 10000"/>
              <a:gd name="connsiteX14" fmla="*/ 6147 w 10000"/>
              <a:gd name="connsiteY14" fmla="*/ 6008 h 10000"/>
              <a:gd name="connsiteX15" fmla="*/ 6140 w 10000"/>
              <a:gd name="connsiteY15" fmla="*/ 4369 h 10000"/>
              <a:gd name="connsiteX16" fmla="*/ 7463 w 10000"/>
              <a:gd name="connsiteY16" fmla="*/ 4332 h 10000"/>
              <a:gd name="connsiteX17" fmla="*/ 8279 w 10000"/>
              <a:gd name="connsiteY17" fmla="*/ 4332 h 10000"/>
              <a:gd name="connsiteX18" fmla="*/ 8272 w 10000"/>
              <a:gd name="connsiteY18" fmla="*/ 0 h 10000"/>
              <a:gd name="connsiteX19" fmla="*/ 8945 w 10000"/>
              <a:gd name="connsiteY19" fmla="*/ 0 h 10000"/>
              <a:gd name="connsiteX20" fmla="*/ 8956 w 10000"/>
              <a:gd name="connsiteY20" fmla="*/ 5963 h 10000"/>
              <a:gd name="connsiteX21" fmla="*/ 9124 w 10000"/>
              <a:gd name="connsiteY21" fmla="*/ 5926 h 10000"/>
              <a:gd name="connsiteX22" fmla="*/ 9124 w 10000"/>
              <a:gd name="connsiteY22" fmla="*/ 4244 h 10000"/>
              <a:gd name="connsiteX23" fmla="*/ 10000 w 10000"/>
              <a:gd name="connsiteY23" fmla="*/ 4230 h 10000"/>
              <a:gd name="connsiteX0" fmla="*/ 0 w 10000"/>
              <a:gd name="connsiteY0" fmla="*/ 24 h 10000"/>
              <a:gd name="connsiteX1" fmla="*/ 813 w 10000"/>
              <a:gd name="connsiteY1" fmla="*/ 0 h 10000"/>
              <a:gd name="connsiteX2" fmla="*/ 813 w 10000"/>
              <a:gd name="connsiteY2" fmla="*/ 6057 h 10000"/>
              <a:gd name="connsiteX3" fmla="*/ 2194 w 10000"/>
              <a:gd name="connsiteY3" fmla="*/ 6090 h 10000"/>
              <a:gd name="connsiteX4" fmla="*/ 2190 w 10000"/>
              <a:gd name="connsiteY4" fmla="*/ 4074 h 10000"/>
              <a:gd name="connsiteX5" fmla="*/ 2388 w 10000"/>
              <a:gd name="connsiteY5" fmla="*/ 4074 h 10000"/>
              <a:gd name="connsiteX6" fmla="*/ 2587 w 10000"/>
              <a:gd name="connsiteY6" fmla="*/ 4074 h 10000"/>
              <a:gd name="connsiteX7" fmla="*/ 2587 w 10000"/>
              <a:gd name="connsiteY7" fmla="*/ 10000 h 10000"/>
              <a:gd name="connsiteX8" fmla="*/ 3482 w 10000"/>
              <a:gd name="connsiteY8" fmla="*/ 10000 h 10000"/>
              <a:gd name="connsiteX9" fmla="*/ 3482 w 10000"/>
              <a:gd name="connsiteY9" fmla="*/ 8148 h 10000"/>
              <a:gd name="connsiteX10" fmla="*/ 5175 w 10000"/>
              <a:gd name="connsiteY10" fmla="*/ 8148 h 10000"/>
              <a:gd name="connsiteX11" fmla="*/ 5175 w 10000"/>
              <a:gd name="connsiteY11" fmla="*/ 1481 h 10000"/>
              <a:gd name="connsiteX12" fmla="*/ 5472 w 10000"/>
              <a:gd name="connsiteY12" fmla="*/ 1481 h 10000"/>
              <a:gd name="connsiteX13" fmla="*/ 5463 w 10000"/>
              <a:gd name="connsiteY13" fmla="*/ 5859 h 10000"/>
              <a:gd name="connsiteX14" fmla="*/ 6147 w 10000"/>
              <a:gd name="connsiteY14" fmla="*/ 6008 h 10000"/>
              <a:gd name="connsiteX15" fmla="*/ 6140 w 10000"/>
              <a:gd name="connsiteY15" fmla="*/ 4369 h 10000"/>
              <a:gd name="connsiteX16" fmla="*/ 7463 w 10000"/>
              <a:gd name="connsiteY16" fmla="*/ 4332 h 10000"/>
              <a:gd name="connsiteX17" fmla="*/ 8279 w 10000"/>
              <a:gd name="connsiteY17" fmla="*/ 4332 h 10000"/>
              <a:gd name="connsiteX18" fmla="*/ 8272 w 10000"/>
              <a:gd name="connsiteY18" fmla="*/ 0 h 10000"/>
              <a:gd name="connsiteX19" fmla="*/ 8945 w 10000"/>
              <a:gd name="connsiteY19" fmla="*/ 0 h 10000"/>
              <a:gd name="connsiteX20" fmla="*/ 8956 w 10000"/>
              <a:gd name="connsiteY20" fmla="*/ 5963 h 10000"/>
              <a:gd name="connsiteX21" fmla="*/ 9124 w 10000"/>
              <a:gd name="connsiteY21" fmla="*/ 5926 h 10000"/>
              <a:gd name="connsiteX22" fmla="*/ 9124 w 10000"/>
              <a:gd name="connsiteY22" fmla="*/ 4244 h 10000"/>
              <a:gd name="connsiteX23" fmla="*/ 10000 w 10000"/>
              <a:gd name="connsiteY23" fmla="*/ 4230 h 10000"/>
              <a:gd name="connsiteX0" fmla="*/ 0 w 10000"/>
              <a:gd name="connsiteY0" fmla="*/ 24 h 10000"/>
              <a:gd name="connsiteX1" fmla="*/ 813 w 10000"/>
              <a:gd name="connsiteY1" fmla="*/ 0 h 10000"/>
              <a:gd name="connsiteX2" fmla="*/ 813 w 10000"/>
              <a:gd name="connsiteY2" fmla="*/ 6057 h 10000"/>
              <a:gd name="connsiteX3" fmla="*/ 2194 w 10000"/>
              <a:gd name="connsiteY3" fmla="*/ 6090 h 10000"/>
              <a:gd name="connsiteX4" fmla="*/ 2190 w 10000"/>
              <a:gd name="connsiteY4" fmla="*/ 4074 h 10000"/>
              <a:gd name="connsiteX5" fmla="*/ 2388 w 10000"/>
              <a:gd name="connsiteY5" fmla="*/ 4074 h 10000"/>
              <a:gd name="connsiteX6" fmla="*/ 2587 w 10000"/>
              <a:gd name="connsiteY6" fmla="*/ 4074 h 10000"/>
              <a:gd name="connsiteX7" fmla="*/ 2587 w 10000"/>
              <a:gd name="connsiteY7" fmla="*/ 10000 h 10000"/>
              <a:gd name="connsiteX8" fmla="*/ 3482 w 10000"/>
              <a:gd name="connsiteY8" fmla="*/ 10000 h 10000"/>
              <a:gd name="connsiteX9" fmla="*/ 3482 w 10000"/>
              <a:gd name="connsiteY9" fmla="*/ 8148 h 10000"/>
              <a:gd name="connsiteX10" fmla="*/ 5175 w 10000"/>
              <a:gd name="connsiteY10" fmla="*/ 8148 h 10000"/>
              <a:gd name="connsiteX11" fmla="*/ 5175 w 10000"/>
              <a:gd name="connsiteY11" fmla="*/ 1481 h 10000"/>
              <a:gd name="connsiteX12" fmla="*/ 5472 w 10000"/>
              <a:gd name="connsiteY12" fmla="*/ 1481 h 10000"/>
              <a:gd name="connsiteX13" fmla="*/ 5463 w 10000"/>
              <a:gd name="connsiteY13" fmla="*/ 5859 h 10000"/>
              <a:gd name="connsiteX14" fmla="*/ 6147 w 10000"/>
              <a:gd name="connsiteY14" fmla="*/ 5859 h 10000"/>
              <a:gd name="connsiteX15" fmla="*/ 6140 w 10000"/>
              <a:gd name="connsiteY15" fmla="*/ 4369 h 10000"/>
              <a:gd name="connsiteX16" fmla="*/ 7463 w 10000"/>
              <a:gd name="connsiteY16" fmla="*/ 4332 h 10000"/>
              <a:gd name="connsiteX17" fmla="*/ 8279 w 10000"/>
              <a:gd name="connsiteY17" fmla="*/ 4332 h 10000"/>
              <a:gd name="connsiteX18" fmla="*/ 8272 w 10000"/>
              <a:gd name="connsiteY18" fmla="*/ 0 h 10000"/>
              <a:gd name="connsiteX19" fmla="*/ 8945 w 10000"/>
              <a:gd name="connsiteY19" fmla="*/ 0 h 10000"/>
              <a:gd name="connsiteX20" fmla="*/ 8956 w 10000"/>
              <a:gd name="connsiteY20" fmla="*/ 5963 h 10000"/>
              <a:gd name="connsiteX21" fmla="*/ 9124 w 10000"/>
              <a:gd name="connsiteY21" fmla="*/ 5926 h 10000"/>
              <a:gd name="connsiteX22" fmla="*/ 9124 w 10000"/>
              <a:gd name="connsiteY22" fmla="*/ 4244 h 10000"/>
              <a:gd name="connsiteX23" fmla="*/ 10000 w 10000"/>
              <a:gd name="connsiteY23" fmla="*/ 4230 h 10000"/>
              <a:gd name="connsiteX0" fmla="*/ 0 w 10000"/>
              <a:gd name="connsiteY0" fmla="*/ 24 h 10000"/>
              <a:gd name="connsiteX1" fmla="*/ 813 w 10000"/>
              <a:gd name="connsiteY1" fmla="*/ 0 h 10000"/>
              <a:gd name="connsiteX2" fmla="*/ 813 w 10000"/>
              <a:gd name="connsiteY2" fmla="*/ 6057 h 10000"/>
              <a:gd name="connsiteX3" fmla="*/ 2194 w 10000"/>
              <a:gd name="connsiteY3" fmla="*/ 6090 h 10000"/>
              <a:gd name="connsiteX4" fmla="*/ 2190 w 10000"/>
              <a:gd name="connsiteY4" fmla="*/ 4074 h 10000"/>
              <a:gd name="connsiteX5" fmla="*/ 2388 w 10000"/>
              <a:gd name="connsiteY5" fmla="*/ 4074 h 10000"/>
              <a:gd name="connsiteX6" fmla="*/ 2587 w 10000"/>
              <a:gd name="connsiteY6" fmla="*/ 4074 h 10000"/>
              <a:gd name="connsiteX7" fmla="*/ 2587 w 10000"/>
              <a:gd name="connsiteY7" fmla="*/ 10000 h 10000"/>
              <a:gd name="connsiteX8" fmla="*/ 3482 w 10000"/>
              <a:gd name="connsiteY8" fmla="*/ 10000 h 10000"/>
              <a:gd name="connsiteX9" fmla="*/ 3482 w 10000"/>
              <a:gd name="connsiteY9" fmla="*/ 8148 h 10000"/>
              <a:gd name="connsiteX10" fmla="*/ 5175 w 10000"/>
              <a:gd name="connsiteY10" fmla="*/ 8148 h 10000"/>
              <a:gd name="connsiteX11" fmla="*/ 5175 w 10000"/>
              <a:gd name="connsiteY11" fmla="*/ 1481 h 10000"/>
              <a:gd name="connsiteX12" fmla="*/ 5472 w 10000"/>
              <a:gd name="connsiteY12" fmla="*/ 1481 h 10000"/>
              <a:gd name="connsiteX13" fmla="*/ 5463 w 10000"/>
              <a:gd name="connsiteY13" fmla="*/ 5859 h 10000"/>
              <a:gd name="connsiteX14" fmla="*/ 6147 w 10000"/>
              <a:gd name="connsiteY14" fmla="*/ 5859 h 10000"/>
              <a:gd name="connsiteX15" fmla="*/ 6140 w 10000"/>
              <a:gd name="connsiteY15" fmla="*/ 4369 h 10000"/>
              <a:gd name="connsiteX16" fmla="*/ 7463 w 10000"/>
              <a:gd name="connsiteY16" fmla="*/ 4332 h 10000"/>
              <a:gd name="connsiteX17" fmla="*/ 8279 w 10000"/>
              <a:gd name="connsiteY17" fmla="*/ 4332 h 10000"/>
              <a:gd name="connsiteX18" fmla="*/ 8272 w 10000"/>
              <a:gd name="connsiteY18" fmla="*/ 0 h 10000"/>
              <a:gd name="connsiteX19" fmla="*/ 8945 w 10000"/>
              <a:gd name="connsiteY19" fmla="*/ 0 h 10000"/>
              <a:gd name="connsiteX20" fmla="*/ 8956 w 10000"/>
              <a:gd name="connsiteY20" fmla="*/ 5963 h 10000"/>
              <a:gd name="connsiteX21" fmla="*/ 9124 w 10000"/>
              <a:gd name="connsiteY21" fmla="*/ 5926 h 10000"/>
              <a:gd name="connsiteX22" fmla="*/ 9124 w 10000"/>
              <a:gd name="connsiteY22" fmla="*/ 4244 h 10000"/>
              <a:gd name="connsiteX23" fmla="*/ 10000 w 10000"/>
              <a:gd name="connsiteY23" fmla="*/ 4230 h 10000"/>
              <a:gd name="connsiteX0" fmla="*/ 0 w 10000"/>
              <a:gd name="connsiteY0" fmla="*/ 24 h 10000"/>
              <a:gd name="connsiteX1" fmla="*/ 813 w 10000"/>
              <a:gd name="connsiteY1" fmla="*/ 0 h 10000"/>
              <a:gd name="connsiteX2" fmla="*/ 813 w 10000"/>
              <a:gd name="connsiteY2" fmla="*/ 6057 h 10000"/>
              <a:gd name="connsiteX3" fmla="*/ 2194 w 10000"/>
              <a:gd name="connsiteY3" fmla="*/ 6090 h 10000"/>
              <a:gd name="connsiteX4" fmla="*/ 2190 w 10000"/>
              <a:gd name="connsiteY4" fmla="*/ 4074 h 10000"/>
              <a:gd name="connsiteX5" fmla="*/ 2388 w 10000"/>
              <a:gd name="connsiteY5" fmla="*/ 4074 h 10000"/>
              <a:gd name="connsiteX6" fmla="*/ 2587 w 10000"/>
              <a:gd name="connsiteY6" fmla="*/ 4074 h 10000"/>
              <a:gd name="connsiteX7" fmla="*/ 2587 w 10000"/>
              <a:gd name="connsiteY7" fmla="*/ 10000 h 10000"/>
              <a:gd name="connsiteX8" fmla="*/ 3482 w 10000"/>
              <a:gd name="connsiteY8" fmla="*/ 10000 h 10000"/>
              <a:gd name="connsiteX9" fmla="*/ 3482 w 10000"/>
              <a:gd name="connsiteY9" fmla="*/ 8148 h 10000"/>
              <a:gd name="connsiteX10" fmla="*/ 5175 w 10000"/>
              <a:gd name="connsiteY10" fmla="*/ 8148 h 10000"/>
              <a:gd name="connsiteX11" fmla="*/ 5175 w 10000"/>
              <a:gd name="connsiteY11" fmla="*/ 1481 h 10000"/>
              <a:gd name="connsiteX12" fmla="*/ 5472 w 10000"/>
              <a:gd name="connsiteY12" fmla="*/ 1481 h 10000"/>
              <a:gd name="connsiteX13" fmla="*/ 5463 w 10000"/>
              <a:gd name="connsiteY13" fmla="*/ 5859 h 10000"/>
              <a:gd name="connsiteX14" fmla="*/ 6147 w 10000"/>
              <a:gd name="connsiteY14" fmla="*/ 5934 h 10000"/>
              <a:gd name="connsiteX15" fmla="*/ 6140 w 10000"/>
              <a:gd name="connsiteY15" fmla="*/ 4369 h 10000"/>
              <a:gd name="connsiteX16" fmla="*/ 7463 w 10000"/>
              <a:gd name="connsiteY16" fmla="*/ 4332 h 10000"/>
              <a:gd name="connsiteX17" fmla="*/ 8279 w 10000"/>
              <a:gd name="connsiteY17" fmla="*/ 4332 h 10000"/>
              <a:gd name="connsiteX18" fmla="*/ 8272 w 10000"/>
              <a:gd name="connsiteY18" fmla="*/ 0 h 10000"/>
              <a:gd name="connsiteX19" fmla="*/ 8945 w 10000"/>
              <a:gd name="connsiteY19" fmla="*/ 0 h 10000"/>
              <a:gd name="connsiteX20" fmla="*/ 8956 w 10000"/>
              <a:gd name="connsiteY20" fmla="*/ 5963 h 10000"/>
              <a:gd name="connsiteX21" fmla="*/ 9124 w 10000"/>
              <a:gd name="connsiteY21" fmla="*/ 5926 h 10000"/>
              <a:gd name="connsiteX22" fmla="*/ 9124 w 10000"/>
              <a:gd name="connsiteY22" fmla="*/ 4244 h 10000"/>
              <a:gd name="connsiteX23" fmla="*/ 10000 w 10000"/>
              <a:gd name="connsiteY23" fmla="*/ 4230 h 10000"/>
              <a:gd name="connsiteX0" fmla="*/ 0 w 10000"/>
              <a:gd name="connsiteY0" fmla="*/ 24 h 10000"/>
              <a:gd name="connsiteX1" fmla="*/ 813 w 10000"/>
              <a:gd name="connsiteY1" fmla="*/ 0 h 10000"/>
              <a:gd name="connsiteX2" fmla="*/ 813 w 10000"/>
              <a:gd name="connsiteY2" fmla="*/ 6057 h 10000"/>
              <a:gd name="connsiteX3" fmla="*/ 2194 w 10000"/>
              <a:gd name="connsiteY3" fmla="*/ 6090 h 10000"/>
              <a:gd name="connsiteX4" fmla="*/ 2190 w 10000"/>
              <a:gd name="connsiteY4" fmla="*/ 4074 h 10000"/>
              <a:gd name="connsiteX5" fmla="*/ 2388 w 10000"/>
              <a:gd name="connsiteY5" fmla="*/ 4074 h 10000"/>
              <a:gd name="connsiteX6" fmla="*/ 2587 w 10000"/>
              <a:gd name="connsiteY6" fmla="*/ 4074 h 10000"/>
              <a:gd name="connsiteX7" fmla="*/ 2587 w 10000"/>
              <a:gd name="connsiteY7" fmla="*/ 10000 h 10000"/>
              <a:gd name="connsiteX8" fmla="*/ 3482 w 10000"/>
              <a:gd name="connsiteY8" fmla="*/ 10000 h 10000"/>
              <a:gd name="connsiteX9" fmla="*/ 3482 w 10000"/>
              <a:gd name="connsiteY9" fmla="*/ 8148 h 10000"/>
              <a:gd name="connsiteX10" fmla="*/ 5175 w 10000"/>
              <a:gd name="connsiteY10" fmla="*/ 8148 h 10000"/>
              <a:gd name="connsiteX11" fmla="*/ 5175 w 10000"/>
              <a:gd name="connsiteY11" fmla="*/ 1481 h 10000"/>
              <a:gd name="connsiteX12" fmla="*/ 5472 w 10000"/>
              <a:gd name="connsiteY12" fmla="*/ 1481 h 10000"/>
              <a:gd name="connsiteX13" fmla="*/ 5463 w 10000"/>
              <a:gd name="connsiteY13" fmla="*/ 5859 h 10000"/>
              <a:gd name="connsiteX14" fmla="*/ 6147 w 10000"/>
              <a:gd name="connsiteY14" fmla="*/ 5934 h 10000"/>
              <a:gd name="connsiteX15" fmla="*/ 6140 w 10000"/>
              <a:gd name="connsiteY15" fmla="*/ 4369 h 10000"/>
              <a:gd name="connsiteX16" fmla="*/ 7463 w 10000"/>
              <a:gd name="connsiteY16" fmla="*/ 4332 h 10000"/>
              <a:gd name="connsiteX17" fmla="*/ 8279 w 10000"/>
              <a:gd name="connsiteY17" fmla="*/ 4332 h 10000"/>
              <a:gd name="connsiteX18" fmla="*/ 8272 w 10000"/>
              <a:gd name="connsiteY18" fmla="*/ 0 h 10000"/>
              <a:gd name="connsiteX19" fmla="*/ 8945 w 10000"/>
              <a:gd name="connsiteY19" fmla="*/ 0 h 10000"/>
              <a:gd name="connsiteX20" fmla="*/ 8956 w 10000"/>
              <a:gd name="connsiteY20" fmla="*/ 5963 h 10000"/>
              <a:gd name="connsiteX21" fmla="*/ 9124 w 10000"/>
              <a:gd name="connsiteY21" fmla="*/ 5926 h 10000"/>
              <a:gd name="connsiteX22" fmla="*/ 9124 w 10000"/>
              <a:gd name="connsiteY22" fmla="*/ 4244 h 10000"/>
              <a:gd name="connsiteX23" fmla="*/ 10000 w 10000"/>
              <a:gd name="connsiteY23" fmla="*/ 4230 h 10000"/>
              <a:gd name="connsiteX0" fmla="*/ 0 w 10000"/>
              <a:gd name="connsiteY0" fmla="*/ 24 h 10000"/>
              <a:gd name="connsiteX1" fmla="*/ 813 w 10000"/>
              <a:gd name="connsiteY1" fmla="*/ 0 h 10000"/>
              <a:gd name="connsiteX2" fmla="*/ 813 w 10000"/>
              <a:gd name="connsiteY2" fmla="*/ 6057 h 10000"/>
              <a:gd name="connsiteX3" fmla="*/ 2194 w 10000"/>
              <a:gd name="connsiteY3" fmla="*/ 6090 h 10000"/>
              <a:gd name="connsiteX4" fmla="*/ 2190 w 10000"/>
              <a:gd name="connsiteY4" fmla="*/ 4074 h 10000"/>
              <a:gd name="connsiteX5" fmla="*/ 2388 w 10000"/>
              <a:gd name="connsiteY5" fmla="*/ 4074 h 10000"/>
              <a:gd name="connsiteX6" fmla="*/ 2587 w 10000"/>
              <a:gd name="connsiteY6" fmla="*/ 4074 h 10000"/>
              <a:gd name="connsiteX7" fmla="*/ 2587 w 10000"/>
              <a:gd name="connsiteY7" fmla="*/ 10000 h 10000"/>
              <a:gd name="connsiteX8" fmla="*/ 3482 w 10000"/>
              <a:gd name="connsiteY8" fmla="*/ 10000 h 10000"/>
              <a:gd name="connsiteX9" fmla="*/ 3482 w 10000"/>
              <a:gd name="connsiteY9" fmla="*/ 8148 h 10000"/>
              <a:gd name="connsiteX10" fmla="*/ 5175 w 10000"/>
              <a:gd name="connsiteY10" fmla="*/ 8148 h 10000"/>
              <a:gd name="connsiteX11" fmla="*/ 5175 w 10000"/>
              <a:gd name="connsiteY11" fmla="*/ 1481 h 10000"/>
              <a:gd name="connsiteX12" fmla="*/ 5472 w 10000"/>
              <a:gd name="connsiteY12" fmla="*/ 1481 h 10000"/>
              <a:gd name="connsiteX13" fmla="*/ 5463 w 10000"/>
              <a:gd name="connsiteY13" fmla="*/ 5859 h 10000"/>
              <a:gd name="connsiteX14" fmla="*/ 6137 w 10000"/>
              <a:gd name="connsiteY14" fmla="*/ 5859 h 10000"/>
              <a:gd name="connsiteX15" fmla="*/ 6140 w 10000"/>
              <a:gd name="connsiteY15" fmla="*/ 4369 h 10000"/>
              <a:gd name="connsiteX16" fmla="*/ 7463 w 10000"/>
              <a:gd name="connsiteY16" fmla="*/ 4332 h 10000"/>
              <a:gd name="connsiteX17" fmla="*/ 8279 w 10000"/>
              <a:gd name="connsiteY17" fmla="*/ 4332 h 10000"/>
              <a:gd name="connsiteX18" fmla="*/ 8272 w 10000"/>
              <a:gd name="connsiteY18" fmla="*/ 0 h 10000"/>
              <a:gd name="connsiteX19" fmla="*/ 8945 w 10000"/>
              <a:gd name="connsiteY19" fmla="*/ 0 h 10000"/>
              <a:gd name="connsiteX20" fmla="*/ 8956 w 10000"/>
              <a:gd name="connsiteY20" fmla="*/ 5963 h 10000"/>
              <a:gd name="connsiteX21" fmla="*/ 9124 w 10000"/>
              <a:gd name="connsiteY21" fmla="*/ 5926 h 10000"/>
              <a:gd name="connsiteX22" fmla="*/ 9124 w 10000"/>
              <a:gd name="connsiteY22" fmla="*/ 4244 h 10000"/>
              <a:gd name="connsiteX23" fmla="*/ 10000 w 10000"/>
              <a:gd name="connsiteY23" fmla="*/ 4230 h 10000"/>
              <a:gd name="connsiteX0" fmla="*/ 0 w 10000"/>
              <a:gd name="connsiteY0" fmla="*/ 24 h 10000"/>
              <a:gd name="connsiteX1" fmla="*/ 813 w 10000"/>
              <a:gd name="connsiteY1" fmla="*/ 0 h 10000"/>
              <a:gd name="connsiteX2" fmla="*/ 813 w 10000"/>
              <a:gd name="connsiteY2" fmla="*/ 6057 h 10000"/>
              <a:gd name="connsiteX3" fmla="*/ 2194 w 10000"/>
              <a:gd name="connsiteY3" fmla="*/ 6090 h 10000"/>
              <a:gd name="connsiteX4" fmla="*/ 2190 w 10000"/>
              <a:gd name="connsiteY4" fmla="*/ 4074 h 10000"/>
              <a:gd name="connsiteX5" fmla="*/ 2388 w 10000"/>
              <a:gd name="connsiteY5" fmla="*/ 4074 h 10000"/>
              <a:gd name="connsiteX6" fmla="*/ 2587 w 10000"/>
              <a:gd name="connsiteY6" fmla="*/ 4074 h 10000"/>
              <a:gd name="connsiteX7" fmla="*/ 2587 w 10000"/>
              <a:gd name="connsiteY7" fmla="*/ 10000 h 10000"/>
              <a:gd name="connsiteX8" fmla="*/ 3482 w 10000"/>
              <a:gd name="connsiteY8" fmla="*/ 10000 h 10000"/>
              <a:gd name="connsiteX9" fmla="*/ 3482 w 10000"/>
              <a:gd name="connsiteY9" fmla="*/ 8148 h 10000"/>
              <a:gd name="connsiteX10" fmla="*/ 5175 w 10000"/>
              <a:gd name="connsiteY10" fmla="*/ 8409 h 10000"/>
              <a:gd name="connsiteX11" fmla="*/ 5175 w 10000"/>
              <a:gd name="connsiteY11" fmla="*/ 1481 h 10000"/>
              <a:gd name="connsiteX12" fmla="*/ 5472 w 10000"/>
              <a:gd name="connsiteY12" fmla="*/ 1481 h 10000"/>
              <a:gd name="connsiteX13" fmla="*/ 5463 w 10000"/>
              <a:gd name="connsiteY13" fmla="*/ 5859 h 10000"/>
              <a:gd name="connsiteX14" fmla="*/ 6137 w 10000"/>
              <a:gd name="connsiteY14" fmla="*/ 5859 h 10000"/>
              <a:gd name="connsiteX15" fmla="*/ 6140 w 10000"/>
              <a:gd name="connsiteY15" fmla="*/ 4369 h 10000"/>
              <a:gd name="connsiteX16" fmla="*/ 7463 w 10000"/>
              <a:gd name="connsiteY16" fmla="*/ 4332 h 10000"/>
              <a:gd name="connsiteX17" fmla="*/ 8279 w 10000"/>
              <a:gd name="connsiteY17" fmla="*/ 4332 h 10000"/>
              <a:gd name="connsiteX18" fmla="*/ 8272 w 10000"/>
              <a:gd name="connsiteY18" fmla="*/ 0 h 10000"/>
              <a:gd name="connsiteX19" fmla="*/ 8945 w 10000"/>
              <a:gd name="connsiteY19" fmla="*/ 0 h 10000"/>
              <a:gd name="connsiteX20" fmla="*/ 8956 w 10000"/>
              <a:gd name="connsiteY20" fmla="*/ 5963 h 10000"/>
              <a:gd name="connsiteX21" fmla="*/ 9124 w 10000"/>
              <a:gd name="connsiteY21" fmla="*/ 5926 h 10000"/>
              <a:gd name="connsiteX22" fmla="*/ 9124 w 10000"/>
              <a:gd name="connsiteY22" fmla="*/ 4244 h 10000"/>
              <a:gd name="connsiteX23" fmla="*/ 10000 w 10000"/>
              <a:gd name="connsiteY23" fmla="*/ 4230 h 10000"/>
              <a:gd name="connsiteX0" fmla="*/ 0 w 10000"/>
              <a:gd name="connsiteY0" fmla="*/ 24 h 10000"/>
              <a:gd name="connsiteX1" fmla="*/ 813 w 10000"/>
              <a:gd name="connsiteY1" fmla="*/ 0 h 10000"/>
              <a:gd name="connsiteX2" fmla="*/ 813 w 10000"/>
              <a:gd name="connsiteY2" fmla="*/ 6057 h 10000"/>
              <a:gd name="connsiteX3" fmla="*/ 2194 w 10000"/>
              <a:gd name="connsiteY3" fmla="*/ 6090 h 10000"/>
              <a:gd name="connsiteX4" fmla="*/ 2190 w 10000"/>
              <a:gd name="connsiteY4" fmla="*/ 4074 h 10000"/>
              <a:gd name="connsiteX5" fmla="*/ 2388 w 10000"/>
              <a:gd name="connsiteY5" fmla="*/ 4074 h 10000"/>
              <a:gd name="connsiteX6" fmla="*/ 2587 w 10000"/>
              <a:gd name="connsiteY6" fmla="*/ 4074 h 10000"/>
              <a:gd name="connsiteX7" fmla="*/ 2587 w 10000"/>
              <a:gd name="connsiteY7" fmla="*/ 10000 h 10000"/>
              <a:gd name="connsiteX8" fmla="*/ 3482 w 10000"/>
              <a:gd name="connsiteY8" fmla="*/ 10000 h 10000"/>
              <a:gd name="connsiteX9" fmla="*/ 3492 w 10000"/>
              <a:gd name="connsiteY9" fmla="*/ 8372 h 10000"/>
              <a:gd name="connsiteX10" fmla="*/ 5175 w 10000"/>
              <a:gd name="connsiteY10" fmla="*/ 8409 h 10000"/>
              <a:gd name="connsiteX11" fmla="*/ 5175 w 10000"/>
              <a:gd name="connsiteY11" fmla="*/ 1481 h 10000"/>
              <a:gd name="connsiteX12" fmla="*/ 5472 w 10000"/>
              <a:gd name="connsiteY12" fmla="*/ 1481 h 10000"/>
              <a:gd name="connsiteX13" fmla="*/ 5463 w 10000"/>
              <a:gd name="connsiteY13" fmla="*/ 5859 h 10000"/>
              <a:gd name="connsiteX14" fmla="*/ 6137 w 10000"/>
              <a:gd name="connsiteY14" fmla="*/ 5859 h 10000"/>
              <a:gd name="connsiteX15" fmla="*/ 6140 w 10000"/>
              <a:gd name="connsiteY15" fmla="*/ 4369 h 10000"/>
              <a:gd name="connsiteX16" fmla="*/ 7463 w 10000"/>
              <a:gd name="connsiteY16" fmla="*/ 4332 h 10000"/>
              <a:gd name="connsiteX17" fmla="*/ 8279 w 10000"/>
              <a:gd name="connsiteY17" fmla="*/ 4332 h 10000"/>
              <a:gd name="connsiteX18" fmla="*/ 8272 w 10000"/>
              <a:gd name="connsiteY18" fmla="*/ 0 h 10000"/>
              <a:gd name="connsiteX19" fmla="*/ 8945 w 10000"/>
              <a:gd name="connsiteY19" fmla="*/ 0 h 10000"/>
              <a:gd name="connsiteX20" fmla="*/ 8956 w 10000"/>
              <a:gd name="connsiteY20" fmla="*/ 5963 h 10000"/>
              <a:gd name="connsiteX21" fmla="*/ 9124 w 10000"/>
              <a:gd name="connsiteY21" fmla="*/ 5926 h 10000"/>
              <a:gd name="connsiteX22" fmla="*/ 9124 w 10000"/>
              <a:gd name="connsiteY22" fmla="*/ 4244 h 10000"/>
              <a:gd name="connsiteX23" fmla="*/ 10000 w 10000"/>
              <a:gd name="connsiteY23" fmla="*/ 4230 h 10000"/>
              <a:gd name="connsiteX0" fmla="*/ 0 w 10000"/>
              <a:gd name="connsiteY0" fmla="*/ 24 h 10000"/>
              <a:gd name="connsiteX1" fmla="*/ 813 w 10000"/>
              <a:gd name="connsiteY1" fmla="*/ 0 h 10000"/>
              <a:gd name="connsiteX2" fmla="*/ 813 w 10000"/>
              <a:gd name="connsiteY2" fmla="*/ 6057 h 10000"/>
              <a:gd name="connsiteX3" fmla="*/ 2194 w 10000"/>
              <a:gd name="connsiteY3" fmla="*/ 6090 h 10000"/>
              <a:gd name="connsiteX4" fmla="*/ 2190 w 10000"/>
              <a:gd name="connsiteY4" fmla="*/ 4074 h 10000"/>
              <a:gd name="connsiteX5" fmla="*/ 2388 w 10000"/>
              <a:gd name="connsiteY5" fmla="*/ 4074 h 10000"/>
              <a:gd name="connsiteX6" fmla="*/ 2587 w 10000"/>
              <a:gd name="connsiteY6" fmla="*/ 4074 h 10000"/>
              <a:gd name="connsiteX7" fmla="*/ 2587 w 10000"/>
              <a:gd name="connsiteY7" fmla="*/ 10000 h 10000"/>
              <a:gd name="connsiteX8" fmla="*/ 3482 w 10000"/>
              <a:gd name="connsiteY8" fmla="*/ 10000 h 10000"/>
              <a:gd name="connsiteX9" fmla="*/ 3492 w 10000"/>
              <a:gd name="connsiteY9" fmla="*/ 8372 h 10000"/>
              <a:gd name="connsiteX10" fmla="*/ 5185 w 10000"/>
              <a:gd name="connsiteY10" fmla="*/ 8372 h 10000"/>
              <a:gd name="connsiteX11" fmla="*/ 5175 w 10000"/>
              <a:gd name="connsiteY11" fmla="*/ 1481 h 10000"/>
              <a:gd name="connsiteX12" fmla="*/ 5472 w 10000"/>
              <a:gd name="connsiteY12" fmla="*/ 1481 h 10000"/>
              <a:gd name="connsiteX13" fmla="*/ 5463 w 10000"/>
              <a:gd name="connsiteY13" fmla="*/ 5859 h 10000"/>
              <a:gd name="connsiteX14" fmla="*/ 6137 w 10000"/>
              <a:gd name="connsiteY14" fmla="*/ 5859 h 10000"/>
              <a:gd name="connsiteX15" fmla="*/ 6140 w 10000"/>
              <a:gd name="connsiteY15" fmla="*/ 4369 h 10000"/>
              <a:gd name="connsiteX16" fmla="*/ 7463 w 10000"/>
              <a:gd name="connsiteY16" fmla="*/ 4332 h 10000"/>
              <a:gd name="connsiteX17" fmla="*/ 8279 w 10000"/>
              <a:gd name="connsiteY17" fmla="*/ 4332 h 10000"/>
              <a:gd name="connsiteX18" fmla="*/ 8272 w 10000"/>
              <a:gd name="connsiteY18" fmla="*/ 0 h 10000"/>
              <a:gd name="connsiteX19" fmla="*/ 8945 w 10000"/>
              <a:gd name="connsiteY19" fmla="*/ 0 h 10000"/>
              <a:gd name="connsiteX20" fmla="*/ 8956 w 10000"/>
              <a:gd name="connsiteY20" fmla="*/ 5963 h 10000"/>
              <a:gd name="connsiteX21" fmla="*/ 9124 w 10000"/>
              <a:gd name="connsiteY21" fmla="*/ 5926 h 10000"/>
              <a:gd name="connsiteX22" fmla="*/ 9124 w 10000"/>
              <a:gd name="connsiteY22" fmla="*/ 4244 h 10000"/>
              <a:gd name="connsiteX23" fmla="*/ 10000 w 10000"/>
              <a:gd name="connsiteY23" fmla="*/ 4230 h 10000"/>
              <a:gd name="connsiteX0" fmla="*/ 0 w 10000"/>
              <a:gd name="connsiteY0" fmla="*/ 24 h 10000"/>
              <a:gd name="connsiteX1" fmla="*/ 813 w 10000"/>
              <a:gd name="connsiteY1" fmla="*/ 0 h 10000"/>
              <a:gd name="connsiteX2" fmla="*/ 813 w 10000"/>
              <a:gd name="connsiteY2" fmla="*/ 6057 h 10000"/>
              <a:gd name="connsiteX3" fmla="*/ 2194 w 10000"/>
              <a:gd name="connsiteY3" fmla="*/ 6090 h 10000"/>
              <a:gd name="connsiteX4" fmla="*/ 2190 w 10000"/>
              <a:gd name="connsiteY4" fmla="*/ 4074 h 10000"/>
              <a:gd name="connsiteX5" fmla="*/ 2388 w 10000"/>
              <a:gd name="connsiteY5" fmla="*/ 4074 h 10000"/>
              <a:gd name="connsiteX6" fmla="*/ 2587 w 10000"/>
              <a:gd name="connsiteY6" fmla="*/ 4074 h 10000"/>
              <a:gd name="connsiteX7" fmla="*/ 2587 w 10000"/>
              <a:gd name="connsiteY7" fmla="*/ 10000 h 10000"/>
              <a:gd name="connsiteX8" fmla="*/ 3482 w 10000"/>
              <a:gd name="connsiteY8" fmla="*/ 10000 h 10000"/>
              <a:gd name="connsiteX9" fmla="*/ 3492 w 10000"/>
              <a:gd name="connsiteY9" fmla="*/ 8372 h 10000"/>
              <a:gd name="connsiteX10" fmla="*/ 5185 w 10000"/>
              <a:gd name="connsiteY10" fmla="*/ 8372 h 10000"/>
              <a:gd name="connsiteX11" fmla="*/ 5175 w 10000"/>
              <a:gd name="connsiteY11" fmla="*/ 1481 h 10000"/>
              <a:gd name="connsiteX12" fmla="*/ 5472 w 10000"/>
              <a:gd name="connsiteY12" fmla="*/ 1481 h 10000"/>
              <a:gd name="connsiteX13" fmla="*/ 5463 w 10000"/>
              <a:gd name="connsiteY13" fmla="*/ 5859 h 10000"/>
              <a:gd name="connsiteX14" fmla="*/ 6137 w 10000"/>
              <a:gd name="connsiteY14" fmla="*/ 5859 h 10000"/>
              <a:gd name="connsiteX15" fmla="*/ 6140 w 10000"/>
              <a:gd name="connsiteY15" fmla="*/ 4369 h 10000"/>
              <a:gd name="connsiteX16" fmla="*/ 7463 w 10000"/>
              <a:gd name="connsiteY16" fmla="*/ 4332 h 10000"/>
              <a:gd name="connsiteX17" fmla="*/ 8279 w 10000"/>
              <a:gd name="connsiteY17" fmla="*/ 4332 h 10000"/>
              <a:gd name="connsiteX18" fmla="*/ 8272 w 10000"/>
              <a:gd name="connsiteY18" fmla="*/ 0 h 10000"/>
              <a:gd name="connsiteX19" fmla="*/ 8945 w 10000"/>
              <a:gd name="connsiteY19" fmla="*/ 0 h 10000"/>
              <a:gd name="connsiteX20" fmla="*/ 8956 w 10000"/>
              <a:gd name="connsiteY20" fmla="*/ 5963 h 10000"/>
              <a:gd name="connsiteX21" fmla="*/ 9124 w 10000"/>
              <a:gd name="connsiteY21" fmla="*/ 5926 h 10000"/>
              <a:gd name="connsiteX22" fmla="*/ 9124 w 10000"/>
              <a:gd name="connsiteY22" fmla="*/ 4244 h 10000"/>
              <a:gd name="connsiteX23" fmla="*/ 10000 w 10000"/>
              <a:gd name="connsiteY23" fmla="*/ 4230 h 10000"/>
              <a:gd name="connsiteX0" fmla="*/ 0 w 10000"/>
              <a:gd name="connsiteY0" fmla="*/ 24 h 10037"/>
              <a:gd name="connsiteX1" fmla="*/ 813 w 10000"/>
              <a:gd name="connsiteY1" fmla="*/ 0 h 10037"/>
              <a:gd name="connsiteX2" fmla="*/ 813 w 10000"/>
              <a:gd name="connsiteY2" fmla="*/ 6057 h 10037"/>
              <a:gd name="connsiteX3" fmla="*/ 2194 w 10000"/>
              <a:gd name="connsiteY3" fmla="*/ 6090 h 10037"/>
              <a:gd name="connsiteX4" fmla="*/ 2190 w 10000"/>
              <a:gd name="connsiteY4" fmla="*/ 4074 h 10037"/>
              <a:gd name="connsiteX5" fmla="*/ 2388 w 10000"/>
              <a:gd name="connsiteY5" fmla="*/ 4074 h 10037"/>
              <a:gd name="connsiteX6" fmla="*/ 2587 w 10000"/>
              <a:gd name="connsiteY6" fmla="*/ 4074 h 10037"/>
              <a:gd name="connsiteX7" fmla="*/ 2587 w 10000"/>
              <a:gd name="connsiteY7" fmla="*/ 10000 h 10037"/>
              <a:gd name="connsiteX8" fmla="*/ 3502 w 10000"/>
              <a:gd name="connsiteY8" fmla="*/ 10037 h 10037"/>
              <a:gd name="connsiteX9" fmla="*/ 3492 w 10000"/>
              <a:gd name="connsiteY9" fmla="*/ 8372 h 10037"/>
              <a:gd name="connsiteX10" fmla="*/ 5185 w 10000"/>
              <a:gd name="connsiteY10" fmla="*/ 8372 h 10037"/>
              <a:gd name="connsiteX11" fmla="*/ 5175 w 10000"/>
              <a:gd name="connsiteY11" fmla="*/ 1481 h 10037"/>
              <a:gd name="connsiteX12" fmla="*/ 5472 w 10000"/>
              <a:gd name="connsiteY12" fmla="*/ 1481 h 10037"/>
              <a:gd name="connsiteX13" fmla="*/ 5463 w 10000"/>
              <a:gd name="connsiteY13" fmla="*/ 5859 h 10037"/>
              <a:gd name="connsiteX14" fmla="*/ 6137 w 10000"/>
              <a:gd name="connsiteY14" fmla="*/ 5859 h 10037"/>
              <a:gd name="connsiteX15" fmla="*/ 6140 w 10000"/>
              <a:gd name="connsiteY15" fmla="*/ 4369 h 10037"/>
              <a:gd name="connsiteX16" fmla="*/ 7463 w 10000"/>
              <a:gd name="connsiteY16" fmla="*/ 4332 h 10037"/>
              <a:gd name="connsiteX17" fmla="*/ 8279 w 10000"/>
              <a:gd name="connsiteY17" fmla="*/ 4332 h 10037"/>
              <a:gd name="connsiteX18" fmla="*/ 8272 w 10000"/>
              <a:gd name="connsiteY18" fmla="*/ 0 h 10037"/>
              <a:gd name="connsiteX19" fmla="*/ 8945 w 10000"/>
              <a:gd name="connsiteY19" fmla="*/ 0 h 10037"/>
              <a:gd name="connsiteX20" fmla="*/ 8956 w 10000"/>
              <a:gd name="connsiteY20" fmla="*/ 5963 h 10037"/>
              <a:gd name="connsiteX21" fmla="*/ 9124 w 10000"/>
              <a:gd name="connsiteY21" fmla="*/ 5926 h 10037"/>
              <a:gd name="connsiteX22" fmla="*/ 9124 w 10000"/>
              <a:gd name="connsiteY22" fmla="*/ 4244 h 10037"/>
              <a:gd name="connsiteX23" fmla="*/ 10000 w 10000"/>
              <a:gd name="connsiteY23" fmla="*/ 4230 h 10037"/>
              <a:gd name="connsiteX0" fmla="*/ 0 w 10000"/>
              <a:gd name="connsiteY0" fmla="*/ 24 h 10074"/>
              <a:gd name="connsiteX1" fmla="*/ 813 w 10000"/>
              <a:gd name="connsiteY1" fmla="*/ 0 h 10074"/>
              <a:gd name="connsiteX2" fmla="*/ 813 w 10000"/>
              <a:gd name="connsiteY2" fmla="*/ 6057 h 10074"/>
              <a:gd name="connsiteX3" fmla="*/ 2194 w 10000"/>
              <a:gd name="connsiteY3" fmla="*/ 6090 h 10074"/>
              <a:gd name="connsiteX4" fmla="*/ 2190 w 10000"/>
              <a:gd name="connsiteY4" fmla="*/ 4074 h 10074"/>
              <a:gd name="connsiteX5" fmla="*/ 2388 w 10000"/>
              <a:gd name="connsiteY5" fmla="*/ 4074 h 10074"/>
              <a:gd name="connsiteX6" fmla="*/ 2587 w 10000"/>
              <a:gd name="connsiteY6" fmla="*/ 4074 h 10074"/>
              <a:gd name="connsiteX7" fmla="*/ 2587 w 10000"/>
              <a:gd name="connsiteY7" fmla="*/ 10000 h 10074"/>
              <a:gd name="connsiteX8" fmla="*/ 3492 w 10000"/>
              <a:gd name="connsiteY8" fmla="*/ 10074 h 10074"/>
              <a:gd name="connsiteX9" fmla="*/ 3492 w 10000"/>
              <a:gd name="connsiteY9" fmla="*/ 8372 h 10074"/>
              <a:gd name="connsiteX10" fmla="*/ 5185 w 10000"/>
              <a:gd name="connsiteY10" fmla="*/ 8372 h 10074"/>
              <a:gd name="connsiteX11" fmla="*/ 5175 w 10000"/>
              <a:gd name="connsiteY11" fmla="*/ 1481 h 10074"/>
              <a:gd name="connsiteX12" fmla="*/ 5472 w 10000"/>
              <a:gd name="connsiteY12" fmla="*/ 1481 h 10074"/>
              <a:gd name="connsiteX13" fmla="*/ 5463 w 10000"/>
              <a:gd name="connsiteY13" fmla="*/ 5859 h 10074"/>
              <a:gd name="connsiteX14" fmla="*/ 6137 w 10000"/>
              <a:gd name="connsiteY14" fmla="*/ 5859 h 10074"/>
              <a:gd name="connsiteX15" fmla="*/ 6140 w 10000"/>
              <a:gd name="connsiteY15" fmla="*/ 4369 h 10074"/>
              <a:gd name="connsiteX16" fmla="*/ 7463 w 10000"/>
              <a:gd name="connsiteY16" fmla="*/ 4332 h 10074"/>
              <a:gd name="connsiteX17" fmla="*/ 8279 w 10000"/>
              <a:gd name="connsiteY17" fmla="*/ 4332 h 10074"/>
              <a:gd name="connsiteX18" fmla="*/ 8272 w 10000"/>
              <a:gd name="connsiteY18" fmla="*/ 0 h 10074"/>
              <a:gd name="connsiteX19" fmla="*/ 8945 w 10000"/>
              <a:gd name="connsiteY19" fmla="*/ 0 h 10074"/>
              <a:gd name="connsiteX20" fmla="*/ 8956 w 10000"/>
              <a:gd name="connsiteY20" fmla="*/ 5963 h 10074"/>
              <a:gd name="connsiteX21" fmla="*/ 9124 w 10000"/>
              <a:gd name="connsiteY21" fmla="*/ 5926 h 10074"/>
              <a:gd name="connsiteX22" fmla="*/ 9124 w 10000"/>
              <a:gd name="connsiteY22" fmla="*/ 4244 h 10074"/>
              <a:gd name="connsiteX23" fmla="*/ 10000 w 10000"/>
              <a:gd name="connsiteY23" fmla="*/ 4230 h 10074"/>
              <a:gd name="connsiteX0" fmla="*/ 0 w 10000"/>
              <a:gd name="connsiteY0" fmla="*/ 24 h 10075"/>
              <a:gd name="connsiteX1" fmla="*/ 813 w 10000"/>
              <a:gd name="connsiteY1" fmla="*/ 0 h 10075"/>
              <a:gd name="connsiteX2" fmla="*/ 813 w 10000"/>
              <a:gd name="connsiteY2" fmla="*/ 6057 h 10075"/>
              <a:gd name="connsiteX3" fmla="*/ 2194 w 10000"/>
              <a:gd name="connsiteY3" fmla="*/ 6090 h 10075"/>
              <a:gd name="connsiteX4" fmla="*/ 2190 w 10000"/>
              <a:gd name="connsiteY4" fmla="*/ 4074 h 10075"/>
              <a:gd name="connsiteX5" fmla="*/ 2388 w 10000"/>
              <a:gd name="connsiteY5" fmla="*/ 4074 h 10075"/>
              <a:gd name="connsiteX6" fmla="*/ 2587 w 10000"/>
              <a:gd name="connsiteY6" fmla="*/ 4074 h 10075"/>
              <a:gd name="connsiteX7" fmla="*/ 2587 w 10000"/>
              <a:gd name="connsiteY7" fmla="*/ 10075 h 10075"/>
              <a:gd name="connsiteX8" fmla="*/ 3492 w 10000"/>
              <a:gd name="connsiteY8" fmla="*/ 10074 h 10075"/>
              <a:gd name="connsiteX9" fmla="*/ 3492 w 10000"/>
              <a:gd name="connsiteY9" fmla="*/ 8372 h 10075"/>
              <a:gd name="connsiteX10" fmla="*/ 5185 w 10000"/>
              <a:gd name="connsiteY10" fmla="*/ 8372 h 10075"/>
              <a:gd name="connsiteX11" fmla="*/ 5175 w 10000"/>
              <a:gd name="connsiteY11" fmla="*/ 1481 h 10075"/>
              <a:gd name="connsiteX12" fmla="*/ 5472 w 10000"/>
              <a:gd name="connsiteY12" fmla="*/ 1481 h 10075"/>
              <a:gd name="connsiteX13" fmla="*/ 5463 w 10000"/>
              <a:gd name="connsiteY13" fmla="*/ 5859 h 10075"/>
              <a:gd name="connsiteX14" fmla="*/ 6137 w 10000"/>
              <a:gd name="connsiteY14" fmla="*/ 5859 h 10075"/>
              <a:gd name="connsiteX15" fmla="*/ 6140 w 10000"/>
              <a:gd name="connsiteY15" fmla="*/ 4369 h 10075"/>
              <a:gd name="connsiteX16" fmla="*/ 7463 w 10000"/>
              <a:gd name="connsiteY16" fmla="*/ 4332 h 10075"/>
              <a:gd name="connsiteX17" fmla="*/ 8279 w 10000"/>
              <a:gd name="connsiteY17" fmla="*/ 4332 h 10075"/>
              <a:gd name="connsiteX18" fmla="*/ 8272 w 10000"/>
              <a:gd name="connsiteY18" fmla="*/ 0 h 10075"/>
              <a:gd name="connsiteX19" fmla="*/ 8945 w 10000"/>
              <a:gd name="connsiteY19" fmla="*/ 0 h 10075"/>
              <a:gd name="connsiteX20" fmla="*/ 8956 w 10000"/>
              <a:gd name="connsiteY20" fmla="*/ 5963 h 10075"/>
              <a:gd name="connsiteX21" fmla="*/ 9124 w 10000"/>
              <a:gd name="connsiteY21" fmla="*/ 5926 h 10075"/>
              <a:gd name="connsiteX22" fmla="*/ 9124 w 10000"/>
              <a:gd name="connsiteY22" fmla="*/ 4244 h 10075"/>
              <a:gd name="connsiteX23" fmla="*/ 10000 w 10000"/>
              <a:gd name="connsiteY23" fmla="*/ 4230 h 10075"/>
              <a:gd name="connsiteX0" fmla="*/ 0 w 10000"/>
              <a:gd name="connsiteY0" fmla="*/ 24 h 10075"/>
              <a:gd name="connsiteX1" fmla="*/ 813 w 10000"/>
              <a:gd name="connsiteY1" fmla="*/ 0 h 10075"/>
              <a:gd name="connsiteX2" fmla="*/ 813 w 10000"/>
              <a:gd name="connsiteY2" fmla="*/ 6057 h 10075"/>
              <a:gd name="connsiteX3" fmla="*/ 2174 w 10000"/>
              <a:gd name="connsiteY3" fmla="*/ 5903 h 10075"/>
              <a:gd name="connsiteX4" fmla="*/ 2190 w 10000"/>
              <a:gd name="connsiteY4" fmla="*/ 4074 h 10075"/>
              <a:gd name="connsiteX5" fmla="*/ 2388 w 10000"/>
              <a:gd name="connsiteY5" fmla="*/ 4074 h 10075"/>
              <a:gd name="connsiteX6" fmla="*/ 2587 w 10000"/>
              <a:gd name="connsiteY6" fmla="*/ 4074 h 10075"/>
              <a:gd name="connsiteX7" fmla="*/ 2587 w 10000"/>
              <a:gd name="connsiteY7" fmla="*/ 10075 h 10075"/>
              <a:gd name="connsiteX8" fmla="*/ 3492 w 10000"/>
              <a:gd name="connsiteY8" fmla="*/ 10074 h 10075"/>
              <a:gd name="connsiteX9" fmla="*/ 3492 w 10000"/>
              <a:gd name="connsiteY9" fmla="*/ 8372 h 10075"/>
              <a:gd name="connsiteX10" fmla="*/ 5185 w 10000"/>
              <a:gd name="connsiteY10" fmla="*/ 8372 h 10075"/>
              <a:gd name="connsiteX11" fmla="*/ 5175 w 10000"/>
              <a:gd name="connsiteY11" fmla="*/ 1481 h 10075"/>
              <a:gd name="connsiteX12" fmla="*/ 5472 w 10000"/>
              <a:gd name="connsiteY12" fmla="*/ 1481 h 10075"/>
              <a:gd name="connsiteX13" fmla="*/ 5463 w 10000"/>
              <a:gd name="connsiteY13" fmla="*/ 5859 h 10075"/>
              <a:gd name="connsiteX14" fmla="*/ 6137 w 10000"/>
              <a:gd name="connsiteY14" fmla="*/ 5859 h 10075"/>
              <a:gd name="connsiteX15" fmla="*/ 6140 w 10000"/>
              <a:gd name="connsiteY15" fmla="*/ 4369 h 10075"/>
              <a:gd name="connsiteX16" fmla="*/ 7463 w 10000"/>
              <a:gd name="connsiteY16" fmla="*/ 4332 h 10075"/>
              <a:gd name="connsiteX17" fmla="*/ 8279 w 10000"/>
              <a:gd name="connsiteY17" fmla="*/ 4332 h 10075"/>
              <a:gd name="connsiteX18" fmla="*/ 8272 w 10000"/>
              <a:gd name="connsiteY18" fmla="*/ 0 h 10075"/>
              <a:gd name="connsiteX19" fmla="*/ 8945 w 10000"/>
              <a:gd name="connsiteY19" fmla="*/ 0 h 10075"/>
              <a:gd name="connsiteX20" fmla="*/ 8956 w 10000"/>
              <a:gd name="connsiteY20" fmla="*/ 5963 h 10075"/>
              <a:gd name="connsiteX21" fmla="*/ 9124 w 10000"/>
              <a:gd name="connsiteY21" fmla="*/ 5926 h 10075"/>
              <a:gd name="connsiteX22" fmla="*/ 9124 w 10000"/>
              <a:gd name="connsiteY22" fmla="*/ 4244 h 10075"/>
              <a:gd name="connsiteX23" fmla="*/ 10000 w 10000"/>
              <a:gd name="connsiteY23" fmla="*/ 4230 h 10075"/>
              <a:gd name="connsiteX0" fmla="*/ 0 w 10000"/>
              <a:gd name="connsiteY0" fmla="*/ 24 h 10075"/>
              <a:gd name="connsiteX1" fmla="*/ 813 w 10000"/>
              <a:gd name="connsiteY1" fmla="*/ 0 h 10075"/>
              <a:gd name="connsiteX2" fmla="*/ 813 w 10000"/>
              <a:gd name="connsiteY2" fmla="*/ 6057 h 10075"/>
              <a:gd name="connsiteX3" fmla="*/ 2174 w 10000"/>
              <a:gd name="connsiteY3" fmla="*/ 5903 h 10075"/>
              <a:gd name="connsiteX4" fmla="*/ 2190 w 10000"/>
              <a:gd name="connsiteY4" fmla="*/ 4074 h 10075"/>
              <a:gd name="connsiteX5" fmla="*/ 2388 w 10000"/>
              <a:gd name="connsiteY5" fmla="*/ 4074 h 10075"/>
              <a:gd name="connsiteX6" fmla="*/ 2587 w 10000"/>
              <a:gd name="connsiteY6" fmla="*/ 4074 h 10075"/>
              <a:gd name="connsiteX7" fmla="*/ 2587 w 10000"/>
              <a:gd name="connsiteY7" fmla="*/ 10075 h 10075"/>
              <a:gd name="connsiteX8" fmla="*/ 3492 w 10000"/>
              <a:gd name="connsiteY8" fmla="*/ 10074 h 10075"/>
              <a:gd name="connsiteX9" fmla="*/ 3492 w 10000"/>
              <a:gd name="connsiteY9" fmla="*/ 8372 h 10075"/>
              <a:gd name="connsiteX10" fmla="*/ 5185 w 10000"/>
              <a:gd name="connsiteY10" fmla="*/ 8372 h 10075"/>
              <a:gd name="connsiteX11" fmla="*/ 5175 w 10000"/>
              <a:gd name="connsiteY11" fmla="*/ 1481 h 10075"/>
              <a:gd name="connsiteX12" fmla="*/ 5472 w 10000"/>
              <a:gd name="connsiteY12" fmla="*/ 1481 h 10075"/>
              <a:gd name="connsiteX13" fmla="*/ 5463 w 10000"/>
              <a:gd name="connsiteY13" fmla="*/ 5859 h 10075"/>
              <a:gd name="connsiteX14" fmla="*/ 6137 w 10000"/>
              <a:gd name="connsiteY14" fmla="*/ 5859 h 10075"/>
              <a:gd name="connsiteX15" fmla="*/ 6140 w 10000"/>
              <a:gd name="connsiteY15" fmla="*/ 4369 h 10075"/>
              <a:gd name="connsiteX16" fmla="*/ 7463 w 10000"/>
              <a:gd name="connsiteY16" fmla="*/ 4332 h 10075"/>
              <a:gd name="connsiteX17" fmla="*/ 8279 w 10000"/>
              <a:gd name="connsiteY17" fmla="*/ 4332 h 10075"/>
              <a:gd name="connsiteX18" fmla="*/ 8272 w 10000"/>
              <a:gd name="connsiteY18" fmla="*/ 0 h 10075"/>
              <a:gd name="connsiteX19" fmla="*/ 8945 w 10000"/>
              <a:gd name="connsiteY19" fmla="*/ 0 h 10075"/>
              <a:gd name="connsiteX20" fmla="*/ 8956 w 10000"/>
              <a:gd name="connsiteY20" fmla="*/ 5963 h 10075"/>
              <a:gd name="connsiteX21" fmla="*/ 9124 w 10000"/>
              <a:gd name="connsiteY21" fmla="*/ 5926 h 10075"/>
              <a:gd name="connsiteX22" fmla="*/ 9124 w 10000"/>
              <a:gd name="connsiteY22" fmla="*/ 4244 h 10075"/>
              <a:gd name="connsiteX23" fmla="*/ 10000 w 10000"/>
              <a:gd name="connsiteY23" fmla="*/ 4230 h 10075"/>
              <a:gd name="connsiteX0" fmla="*/ 0 w 10000"/>
              <a:gd name="connsiteY0" fmla="*/ 24 h 10075"/>
              <a:gd name="connsiteX1" fmla="*/ 813 w 10000"/>
              <a:gd name="connsiteY1" fmla="*/ 0 h 10075"/>
              <a:gd name="connsiteX2" fmla="*/ 813 w 10000"/>
              <a:gd name="connsiteY2" fmla="*/ 6057 h 10075"/>
              <a:gd name="connsiteX3" fmla="*/ 2174 w 10000"/>
              <a:gd name="connsiteY3" fmla="*/ 5903 h 10075"/>
              <a:gd name="connsiteX4" fmla="*/ 2180 w 10000"/>
              <a:gd name="connsiteY4" fmla="*/ 4298 h 10075"/>
              <a:gd name="connsiteX5" fmla="*/ 2388 w 10000"/>
              <a:gd name="connsiteY5" fmla="*/ 4074 h 10075"/>
              <a:gd name="connsiteX6" fmla="*/ 2587 w 10000"/>
              <a:gd name="connsiteY6" fmla="*/ 4074 h 10075"/>
              <a:gd name="connsiteX7" fmla="*/ 2587 w 10000"/>
              <a:gd name="connsiteY7" fmla="*/ 10075 h 10075"/>
              <a:gd name="connsiteX8" fmla="*/ 3492 w 10000"/>
              <a:gd name="connsiteY8" fmla="*/ 10074 h 10075"/>
              <a:gd name="connsiteX9" fmla="*/ 3492 w 10000"/>
              <a:gd name="connsiteY9" fmla="*/ 8372 h 10075"/>
              <a:gd name="connsiteX10" fmla="*/ 5185 w 10000"/>
              <a:gd name="connsiteY10" fmla="*/ 8372 h 10075"/>
              <a:gd name="connsiteX11" fmla="*/ 5175 w 10000"/>
              <a:gd name="connsiteY11" fmla="*/ 1481 h 10075"/>
              <a:gd name="connsiteX12" fmla="*/ 5472 w 10000"/>
              <a:gd name="connsiteY12" fmla="*/ 1481 h 10075"/>
              <a:gd name="connsiteX13" fmla="*/ 5463 w 10000"/>
              <a:gd name="connsiteY13" fmla="*/ 5859 h 10075"/>
              <a:gd name="connsiteX14" fmla="*/ 6137 w 10000"/>
              <a:gd name="connsiteY14" fmla="*/ 5859 h 10075"/>
              <a:gd name="connsiteX15" fmla="*/ 6140 w 10000"/>
              <a:gd name="connsiteY15" fmla="*/ 4369 h 10075"/>
              <a:gd name="connsiteX16" fmla="*/ 7463 w 10000"/>
              <a:gd name="connsiteY16" fmla="*/ 4332 h 10075"/>
              <a:gd name="connsiteX17" fmla="*/ 8279 w 10000"/>
              <a:gd name="connsiteY17" fmla="*/ 4332 h 10075"/>
              <a:gd name="connsiteX18" fmla="*/ 8272 w 10000"/>
              <a:gd name="connsiteY18" fmla="*/ 0 h 10075"/>
              <a:gd name="connsiteX19" fmla="*/ 8945 w 10000"/>
              <a:gd name="connsiteY19" fmla="*/ 0 h 10075"/>
              <a:gd name="connsiteX20" fmla="*/ 8956 w 10000"/>
              <a:gd name="connsiteY20" fmla="*/ 5963 h 10075"/>
              <a:gd name="connsiteX21" fmla="*/ 9124 w 10000"/>
              <a:gd name="connsiteY21" fmla="*/ 5926 h 10075"/>
              <a:gd name="connsiteX22" fmla="*/ 9124 w 10000"/>
              <a:gd name="connsiteY22" fmla="*/ 4244 h 10075"/>
              <a:gd name="connsiteX23" fmla="*/ 10000 w 10000"/>
              <a:gd name="connsiteY23" fmla="*/ 4230 h 10075"/>
              <a:gd name="connsiteX0" fmla="*/ 0 w 10000"/>
              <a:gd name="connsiteY0" fmla="*/ 24 h 10075"/>
              <a:gd name="connsiteX1" fmla="*/ 813 w 10000"/>
              <a:gd name="connsiteY1" fmla="*/ 0 h 10075"/>
              <a:gd name="connsiteX2" fmla="*/ 813 w 10000"/>
              <a:gd name="connsiteY2" fmla="*/ 6057 h 10075"/>
              <a:gd name="connsiteX3" fmla="*/ 2174 w 10000"/>
              <a:gd name="connsiteY3" fmla="*/ 5903 h 10075"/>
              <a:gd name="connsiteX4" fmla="*/ 2180 w 10000"/>
              <a:gd name="connsiteY4" fmla="*/ 4298 h 10075"/>
              <a:gd name="connsiteX5" fmla="*/ 2388 w 10000"/>
              <a:gd name="connsiteY5" fmla="*/ 4074 h 10075"/>
              <a:gd name="connsiteX6" fmla="*/ 2587 w 10000"/>
              <a:gd name="connsiteY6" fmla="*/ 4074 h 10075"/>
              <a:gd name="connsiteX7" fmla="*/ 2587 w 10000"/>
              <a:gd name="connsiteY7" fmla="*/ 10075 h 10075"/>
              <a:gd name="connsiteX8" fmla="*/ 3492 w 10000"/>
              <a:gd name="connsiteY8" fmla="*/ 10074 h 10075"/>
              <a:gd name="connsiteX9" fmla="*/ 3492 w 10000"/>
              <a:gd name="connsiteY9" fmla="*/ 8372 h 10075"/>
              <a:gd name="connsiteX10" fmla="*/ 5185 w 10000"/>
              <a:gd name="connsiteY10" fmla="*/ 8372 h 10075"/>
              <a:gd name="connsiteX11" fmla="*/ 5175 w 10000"/>
              <a:gd name="connsiteY11" fmla="*/ 1481 h 10075"/>
              <a:gd name="connsiteX12" fmla="*/ 5472 w 10000"/>
              <a:gd name="connsiteY12" fmla="*/ 1481 h 10075"/>
              <a:gd name="connsiteX13" fmla="*/ 5463 w 10000"/>
              <a:gd name="connsiteY13" fmla="*/ 5859 h 10075"/>
              <a:gd name="connsiteX14" fmla="*/ 6137 w 10000"/>
              <a:gd name="connsiteY14" fmla="*/ 5859 h 10075"/>
              <a:gd name="connsiteX15" fmla="*/ 6140 w 10000"/>
              <a:gd name="connsiteY15" fmla="*/ 4369 h 10075"/>
              <a:gd name="connsiteX16" fmla="*/ 7463 w 10000"/>
              <a:gd name="connsiteY16" fmla="*/ 4332 h 10075"/>
              <a:gd name="connsiteX17" fmla="*/ 8279 w 10000"/>
              <a:gd name="connsiteY17" fmla="*/ 4332 h 10075"/>
              <a:gd name="connsiteX18" fmla="*/ 8272 w 10000"/>
              <a:gd name="connsiteY18" fmla="*/ 0 h 10075"/>
              <a:gd name="connsiteX19" fmla="*/ 8945 w 10000"/>
              <a:gd name="connsiteY19" fmla="*/ 0 h 10075"/>
              <a:gd name="connsiteX20" fmla="*/ 8956 w 10000"/>
              <a:gd name="connsiteY20" fmla="*/ 5963 h 10075"/>
              <a:gd name="connsiteX21" fmla="*/ 9124 w 10000"/>
              <a:gd name="connsiteY21" fmla="*/ 5926 h 10075"/>
              <a:gd name="connsiteX22" fmla="*/ 9124 w 10000"/>
              <a:gd name="connsiteY22" fmla="*/ 4244 h 10075"/>
              <a:gd name="connsiteX23" fmla="*/ 10000 w 10000"/>
              <a:gd name="connsiteY23" fmla="*/ 4230 h 10075"/>
              <a:gd name="connsiteX0" fmla="*/ 0 w 10000"/>
              <a:gd name="connsiteY0" fmla="*/ 24 h 10075"/>
              <a:gd name="connsiteX1" fmla="*/ 813 w 10000"/>
              <a:gd name="connsiteY1" fmla="*/ 0 h 10075"/>
              <a:gd name="connsiteX2" fmla="*/ 813 w 10000"/>
              <a:gd name="connsiteY2" fmla="*/ 6057 h 10075"/>
              <a:gd name="connsiteX3" fmla="*/ 2174 w 10000"/>
              <a:gd name="connsiteY3" fmla="*/ 5903 h 10075"/>
              <a:gd name="connsiteX4" fmla="*/ 2180 w 10000"/>
              <a:gd name="connsiteY4" fmla="*/ 4298 h 10075"/>
              <a:gd name="connsiteX5" fmla="*/ 2398 w 10000"/>
              <a:gd name="connsiteY5" fmla="*/ 4298 h 10075"/>
              <a:gd name="connsiteX6" fmla="*/ 2587 w 10000"/>
              <a:gd name="connsiteY6" fmla="*/ 4074 h 10075"/>
              <a:gd name="connsiteX7" fmla="*/ 2587 w 10000"/>
              <a:gd name="connsiteY7" fmla="*/ 10075 h 10075"/>
              <a:gd name="connsiteX8" fmla="*/ 3492 w 10000"/>
              <a:gd name="connsiteY8" fmla="*/ 10074 h 10075"/>
              <a:gd name="connsiteX9" fmla="*/ 3492 w 10000"/>
              <a:gd name="connsiteY9" fmla="*/ 8372 h 10075"/>
              <a:gd name="connsiteX10" fmla="*/ 5185 w 10000"/>
              <a:gd name="connsiteY10" fmla="*/ 8372 h 10075"/>
              <a:gd name="connsiteX11" fmla="*/ 5175 w 10000"/>
              <a:gd name="connsiteY11" fmla="*/ 1481 h 10075"/>
              <a:gd name="connsiteX12" fmla="*/ 5472 w 10000"/>
              <a:gd name="connsiteY12" fmla="*/ 1481 h 10075"/>
              <a:gd name="connsiteX13" fmla="*/ 5463 w 10000"/>
              <a:gd name="connsiteY13" fmla="*/ 5859 h 10075"/>
              <a:gd name="connsiteX14" fmla="*/ 6137 w 10000"/>
              <a:gd name="connsiteY14" fmla="*/ 5859 h 10075"/>
              <a:gd name="connsiteX15" fmla="*/ 6140 w 10000"/>
              <a:gd name="connsiteY15" fmla="*/ 4369 h 10075"/>
              <a:gd name="connsiteX16" fmla="*/ 7463 w 10000"/>
              <a:gd name="connsiteY16" fmla="*/ 4332 h 10075"/>
              <a:gd name="connsiteX17" fmla="*/ 8279 w 10000"/>
              <a:gd name="connsiteY17" fmla="*/ 4332 h 10075"/>
              <a:gd name="connsiteX18" fmla="*/ 8272 w 10000"/>
              <a:gd name="connsiteY18" fmla="*/ 0 h 10075"/>
              <a:gd name="connsiteX19" fmla="*/ 8945 w 10000"/>
              <a:gd name="connsiteY19" fmla="*/ 0 h 10075"/>
              <a:gd name="connsiteX20" fmla="*/ 8956 w 10000"/>
              <a:gd name="connsiteY20" fmla="*/ 5963 h 10075"/>
              <a:gd name="connsiteX21" fmla="*/ 9124 w 10000"/>
              <a:gd name="connsiteY21" fmla="*/ 5926 h 10075"/>
              <a:gd name="connsiteX22" fmla="*/ 9124 w 10000"/>
              <a:gd name="connsiteY22" fmla="*/ 4244 h 10075"/>
              <a:gd name="connsiteX23" fmla="*/ 10000 w 10000"/>
              <a:gd name="connsiteY23" fmla="*/ 4230 h 10075"/>
              <a:gd name="connsiteX0" fmla="*/ 0 w 10000"/>
              <a:gd name="connsiteY0" fmla="*/ 24 h 10075"/>
              <a:gd name="connsiteX1" fmla="*/ 813 w 10000"/>
              <a:gd name="connsiteY1" fmla="*/ 0 h 10075"/>
              <a:gd name="connsiteX2" fmla="*/ 813 w 10000"/>
              <a:gd name="connsiteY2" fmla="*/ 6057 h 10075"/>
              <a:gd name="connsiteX3" fmla="*/ 2174 w 10000"/>
              <a:gd name="connsiteY3" fmla="*/ 5903 h 10075"/>
              <a:gd name="connsiteX4" fmla="*/ 2180 w 10000"/>
              <a:gd name="connsiteY4" fmla="*/ 4298 h 10075"/>
              <a:gd name="connsiteX5" fmla="*/ 2398 w 10000"/>
              <a:gd name="connsiteY5" fmla="*/ 4298 h 10075"/>
              <a:gd name="connsiteX6" fmla="*/ 2597 w 10000"/>
              <a:gd name="connsiteY6" fmla="*/ 4298 h 10075"/>
              <a:gd name="connsiteX7" fmla="*/ 2587 w 10000"/>
              <a:gd name="connsiteY7" fmla="*/ 10075 h 10075"/>
              <a:gd name="connsiteX8" fmla="*/ 3492 w 10000"/>
              <a:gd name="connsiteY8" fmla="*/ 10074 h 10075"/>
              <a:gd name="connsiteX9" fmla="*/ 3492 w 10000"/>
              <a:gd name="connsiteY9" fmla="*/ 8372 h 10075"/>
              <a:gd name="connsiteX10" fmla="*/ 5185 w 10000"/>
              <a:gd name="connsiteY10" fmla="*/ 8372 h 10075"/>
              <a:gd name="connsiteX11" fmla="*/ 5175 w 10000"/>
              <a:gd name="connsiteY11" fmla="*/ 1481 h 10075"/>
              <a:gd name="connsiteX12" fmla="*/ 5472 w 10000"/>
              <a:gd name="connsiteY12" fmla="*/ 1481 h 10075"/>
              <a:gd name="connsiteX13" fmla="*/ 5463 w 10000"/>
              <a:gd name="connsiteY13" fmla="*/ 5859 h 10075"/>
              <a:gd name="connsiteX14" fmla="*/ 6137 w 10000"/>
              <a:gd name="connsiteY14" fmla="*/ 5859 h 10075"/>
              <a:gd name="connsiteX15" fmla="*/ 6140 w 10000"/>
              <a:gd name="connsiteY15" fmla="*/ 4369 h 10075"/>
              <a:gd name="connsiteX16" fmla="*/ 7463 w 10000"/>
              <a:gd name="connsiteY16" fmla="*/ 4332 h 10075"/>
              <a:gd name="connsiteX17" fmla="*/ 8279 w 10000"/>
              <a:gd name="connsiteY17" fmla="*/ 4332 h 10075"/>
              <a:gd name="connsiteX18" fmla="*/ 8272 w 10000"/>
              <a:gd name="connsiteY18" fmla="*/ 0 h 10075"/>
              <a:gd name="connsiteX19" fmla="*/ 8945 w 10000"/>
              <a:gd name="connsiteY19" fmla="*/ 0 h 10075"/>
              <a:gd name="connsiteX20" fmla="*/ 8956 w 10000"/>
              <a:gd name="connsiteY20" fmla="*/ 5963 h 10075"/>
              <a:gd name="connsiteX21" fmla="*/ 9124 w 10000"/>
              <a:gd name="connsiteY21" fmla="*/ 5926 h 10075"/>
              <a:gd name="connsiteX22" fmla="*/ 9124 w 10000"/>
              <a:gd name="connsiteY22" fmla="*/ 4244 h 10075"/>
              <a:gd name="connsiteX23" fmla="*/ 10000 w 10000"/>
              <a:gd name="connsiteY23" fmla="*/ 4230 h 10075"/>
              <a:gd name="connsiteX0" fmla="*/ 0 w 10000"/>
              <a:gd name="connsiteY0" fmla="*/ 24 h 10075"/>
              <a:gd name="connsiteX1" fmla="*/ 813 w 10000"/>
              <a:gd name="connsiteY1" fmla="*/ 0 h 10075"/>
              <a:gd name="connsiteX2" fmla="*/ 813 w 10000"/>
              <a:gd name="connsiteY2" fmla="*/ 6057 h 10075"/>
              <a:gd name="connsiteX3" fmla="*/ 2174 w 10000"/>
              <a:gd name="connsiteY3" fmla="*/ 5903 h 10075"/>
              <a:gd name="connsiteX4" fmla="*/ 2180 w 10000"/>
              <a:gd name="connsiteY4" fmla="*/ 4298 h 10075"/>
              <a:gd name="connsiteX5" fmla="*/ 2398 w 10000"/>
              <a:gd name="connsiteY5" fmla="*/ 4186 h 10075"/>
              <a:gd name="connsiteX6" fmla="*/ 2597 w 10000"/>
              <a:gd name="connsiteY6" fmla="*/ 4298 h 10075"/>
              <a:gd name="connsiteX7" fmla="*/ 2587 w 10000"/>
              <a:gd name="connsiteY7" fmla="*/ 10075 h 10075"/>
              <a:gd name="connsiteX8" fmla="*/ 3492 w 10000"/>
              <a:gd name="connsiteY8" fmla="*/ 10074 h 10075"/>
              <a:gd name="connsiteX9" fmla="*/ 3492 w 10000"/>
              <a:gd name="connsiteY9" fmla="*/ 8372 h 10075"/>
              <a:gd name="connsiteX10" fmla="*/ 5185 w 10000"/>
              <a:gd name="connsiteY10" fmla="*/ 8372 h 10075"/>
              <a:gd name="connsiteX11" fmla="*/ 5175 w 10000"/>
              <a:gd name="connsiteY11" fmla="*/ 1481 h 10075"/>
              <a:gd name="connsiteX12" fmla="*/ 5472 w 10000"/>
              <a:gd name="connsiteY12" fmla="*/ 1481 h 10075"/>
              <a:gd name="connsiteX13" fmla="*/ 5463 w 10000"/>
              <a:gd name="connsiteY13" fmla="*/ 5859 h 10075"/>
              <a:gd name="connsiteX14" fmla="*/ 6137 w 10000"/>
              <a:gd name="connsiteY14" fmla="*/ 5859 h 10075"/>
              <a:gd name="connsiteX15" fmla="*/ 6140 w 10000"/>
              <a:gd name="connsiteY15" fmla="*/ 4369 h 10075"/>
              <a:gd name="connsiteX16" fmla="*/ 7463 w 10000"/>
              <a:gd name="connsiteY16" fmla="*/ 4332 h 10075"/>
              <a:gd name="connsiteX17" fmla="*/ 8279 w 10000"/>
              <a:gd name="connsiteY17" fmla="*/ 4332 h 10075"/>
              <a:gd name="connsiteX18" fmla="*/ 8272 w 10000"/>
              <a:gd name="connsiteY18" fmla="*/ 0 h 10075"/>
              <a:gd name="connsiteX19" fmla="*/ 8945 w 10000"/>
              <a:gd name="connsiteY19" fmla="*/ 0 h 10075"/>
              <a:gd name="connsiteX20" fmla="*/ 8956 w 10000"/>
              <a:gd name="connsiteY20" fmla="*/ 5963 h 10075"/>
              <a:gd name="connsiteX21" fmla="*/ 9124 w 10000"/>
              <a:gd name="connsiteY21" fmla="*/ 5926 h 10075"/>
              <a:gd name="connsiteX22" fmla="*/ 9124 w 10000"/>
              <a:gd name="connsiteY22" fmla="*/ 4244 h 10075"/>
              <a:gd name="connsiteX23" fmla="*/ 10000 w 10000"/>
              <a:gd name="connsiteY23" fmla="*/ 4230 h 10075"/>
              <a:gd name="connsiteX0" fmla="*/ 0 w 10000"/>
              <a:gd name="connsiteY0" fmla="*/ 24 h 10075"/>
              <a:gd name="connsiteX1" fmla="*/ 813 w 10000"/>
              <a:gd name="connsiteY1" fmla="*/ 0 h 10075"/>
              <a:gd name="connsiteX2" fmla="*/ 813 w 10000"/>
              <a:gd name="connsiteY2" fmla="*/ 6057 h 10075"/>
              <a:gd name="connsiteX3" fmla="*/ 2174 w 10000"/>
              <a:gd name="connsiteY3" fmla="*/ 5903 h 10075"/>
              <a:gd name="connsiteX4" fmla="*/ 2180 w 10000"/>
              <a:gd name="connsiteY4" fmla="*/ 4298 h 10075"/>
              <a:gd name="connsiteX5" fmla="*/ 2388 w 10000"/>
              <a:gd name="connsiteY5" fmla="*/ 4298 h 10075"/>
              <a:gd name="connsiteX6" fmla="*/ 2597 w 10000"/>
              <a:gd name="connsiteY6" fmla="*/ 4298 h 10075"/>
              <a:gd name="connsiteX7" fmla="*/ 2587 w 10000"/>
              <a:gd name="connsiteY7" fmla="*/ 10075 h 10075"/>
              <a:gd name="connsiteX8" fmla="*/ 3492 w 10000"/>
              <a:gd name="connsiteY8" fmla="*/ 10074 h 10075"/>
              <a:gd name="connsiteX9" fmla="*/ 3492 w 10000"/>
              <a:gd name="connsiteY9" fmla="*/ 8372 h 10075"/>
              <a:gd name="connsiteX10" fmla="*/ 5185 w 10000"/>
              <a:gd name="connsiteY10" fmla="*/ 8372 h 10075"/>
              <a:gd name="connsiteX11" fmla="*/ 5175 w 10000"/>
              <a:gd name="connsiteY11" fmla="*/ 1481 h 10075"/>
              <a:gd name="connsiteX12" fmla="*/ 5472 w 10000"/>
              <a:gd name="connsiteY12" fmla="*/ 1481 h 10075"/>
              <a:gd name="connsiteX13" fmla="*/ 5463 w 10000"/>
              <a:gd name="connsiteY13" fmla="*/ 5859 h 10075"/>
              <a:gd name="connsiteX14" fmla="*/ 6137 w 10000"/>
              <a:gd name="connsiteY14" fmla="*/ 5859 h 10075"/>
              <a:gd name="connsiteX15" fmla="*/ 6140 w 10000"/>
              <a:gd name="connsiteY15" fmla="*/ 4369 h 10075"/>
              <a:gd name="connsiteX16" fmla="*/ 7463 w 10000"/>
              <a:gd name="connsiteY16" fmla="*/ 4332 h 10075"/>
              <a:gd name="connsiteX17" fmla="*/ 8279 w 10000"/>
              <a:gd name="connsiteY17" fmla="*/ 4332 h 10075"/>
              <a:gd name="connsiteX18" fmla="*/ 8272 w 10000"/>
              <a:gd name="connsiteY18" fmla="*/ 0 h 10075"/>
              <a:gd name="connsiteX19" fmla="*/ 8945 w 10000"/>
              <a:gd name="connsiteY19" fmla="*/ 0 h 10075"/>
              <a:gd name="connsiteX20" fmla="*/ 8956 w 10000"/>
              <a:gd name="connsiteY20" fmla="*/ 5963 h 10075"/>
              <a:gd name="connsiteX21" fmla="*/ 9124 w 10000"/>
              <a:gd name="connsiteY21" fmla="*/ 5926 h 10075"/>
              <a:gd name="connsiteX22" fmla="*/ 9124 w 10000"/>
              <a:gd name="connsiteY22" fmla="*/ 4244 h 10075"/>
              <a:gd name="connsiteX23" fmla="*/ 10000 w 10000"/>
              <a:gd name="connsiteY23" fmla="*/ 4230 h 10075"/>
              <a:gd name="connsiteX0" fmla="*/ 0 w 10000"/>
              <a:gd name="connsiteY0" fmla="*/ 24 h 10075"/>
              <a:gd name="connsiteX1" fmla="*/ 813 w 10000"/>
              <a:gd name="connsiteY1" fmla="*/ 0 h 10075"/>
              <a:gd name="connsiteX2" fmla="*/ 813 w 10000"/>
              <a:gd name="connsiteY2" fmla="*/ 6057 h 10075"/>
              <a:gd name="connsiteX3" fmla="*/ 2174 w 10000"/>
              <a:gd name="connsiteY3" fmla="*/ 5903 h 10075"/>
              <a:gd name="connsiteX4" fmla="*/ 2180 w 10000"/>
              <a:gd name="connsiteY4" fmla="*/ 4298 h 10075"/>
              <a:gd name="connsiteX5" fmla="*/ 2388 w 10000"/>
              <a:gd name="connsiteY5" fmla="*/ 4298 h 10075"/>
              <a:gd name="connsiteX6" fmla="*/ 2597 w 10000"/>
              <a:gd name="connsiteY6" fmla="*/ 4298 h 10075"/>
              <a:gd name="connsiteX7" fmla="*/ 2587 w 10000"/>
              <a:gd name="connsiteY7" fmla="*/ 10075 h 10075"/>
              <a:gd name="connsiteX8" fmla="*/ 3492 w 10000"/>
              <a:gd name="connsiteY8" fmla="*/ 10074 h 10075"/>
              <a:gd name="connsiteX9" fmla="*/ 3492 w 10000"/>
              <a:gd name="connsiteY9" fmla="*/ 8372 h 10075"/>
              <a:gd name="connsiteX10" fmla="*/ 5185 w 10000"/>
              <a:gd name="connsiteY10" fmla="*/ 8372 h 10075"/>
              <a:gd name="connsiteX11" fmla="*/ 5175 w 10000"/>
              <a:gd name="connsiteY11" fmla="*/ 1481 h 10075"/>
              <a:gd name="connsiteX12" fmla="*/ 5472 w 10000"/>
              <a:gd name="connsiteY12" fmla="*/ 1481 h 10075"/>
              <a:gd name="connsiteX13" fmla="*/ 5463 w 10000"/>
              <a:gd name="connsiteY13" fmla="*/ 5859 h 10075"/>
              <a:gd name="connsiteX14" fmla="*/ 6137 w 10000"/>
              <a:gd name="connsiteY14" fmla="*/ 5859 h 10075"/>
              <a:gd name="connsiteX15" fmla="*/ 6140 w 10000"/>
              <a:gd name="connsiteY15" fmla="*/ 4369 h 10075"/>
              <a:gd name="connsiteX16" fmla="*/ 7463 w 10000"/>
              <a:gd name="connsiteY16" fmla="*/ 4332 h 10075"/>
              <a:gd name="connsiteX17" fmla="*/ 8279 w 10000"/>
              <a:gd name="connsiteY17" fmla="*/ 4332 h 10075"/>
              <a:gd name="connsiteX18" fmla="*/ 8272 w 10000"/>
              <a:gd name="connsiteY18" fmla="*/ 0 h 10075"/>
              <a:gd name="connsiteX19" fmla="*/ 8945 w 10000"/>
              <a:gd name="connsiteY19" fmla="*/ 0 h 10075"/>
              <a:gd name="connsiteX20" fmla="*/ 8956 w 10000"/>
              <a:gd name="connsiteY20" fmla="*/ 5963 h 10075"/>
              <a:gd name="connsiteX21" fmla="*/ 9124 w 10000"/>
              <a:gd name="connsiteY21" fmla="*/ 5926 h 10075"/>
              <a:gd name="connsiteX22" fmla="*/ 9124 w 10000"/>
              <a:gd name="connsiteY22" fmla="*/ 4244 h 10075"/>
              <a:gd name="connsiteX23" fmla="*/ 10000 w 10000"/>
              <a:gd name="connsiteY23" fmla="*/ 4230 h 10075"/>
              <a:gd name="connsiteX0" fmla="*/ 0 w 10000"/>
              <a:gd name="connsiteY0" fmla="*/ 24 h 10075"/>
              <a:gd name="connsiteX1" fmla="*/ 813 w 10000"/>
              <a:gd name="connsiteY1" fmla="*/ 0 h 10075"/>
              <a:gd name="connsiteX2" fmla="*/ 813 w 10000"/>
              <a:gd name="connsiteY2" fmla="*/ 6057 h 10075"/>
              <a:gd name="connsiteX3" fmla="*/ 2174 w 10000"/>
              <a:gd name="connsiteY3" fmla="*/ 5903 h 10075"/>
              <a:gd name="connsiteX4" fmla="*/ 2180 w 10000"/>
              <a:gd name="connsiteY4" fmla="*/ 4298 h 10075"/>
              <a:gd name="connsiteX5" fmla="*/ 2388 w 10000"/>
              <a:gd name="connsiteY5" fmla="*/ 4298 h 10075"/>
              <a:gd name="connsiteX6" fmla="*/ 2587 w 10000"/>
              <a:gd name="connsiteY6" fmla="*/ 4261 h 10075"/>
              <a:gd name="connsiteX7" fmla="*/ 2587 w 10000"/>
              <a:gd name="connsiteY7" fmla="*/ 10075 h 10075"/>
              <a:gd name="connsiteX8" fmla="*/ 3492 w 10000"/>
              <a:gd name="connsiteY8" fmla="*/ 10074 h 10075"/>
              <a:gd name="connsiteX9" fmla="*/ 3492 w 10000"/>
              <a:gd name="connsiteY9" fmla="*/ 8372 h 10075"/>
              <a:gd name="connsiteX10" fmla="*/ 5185 w 10000"/>
              <a:gd name="connsiteY10" fmla="*/ 8372 h 10075"/>
              <a:gd name="connsiteX11" fmla="*/ 5175 w 10000"/>
              <a:gd name="connsiteY11" fmla="*/ 1481 h 10075"/>
              <a:gd name="connsiteX12" fmla="*/ 5472 w 10000"/>
              <a:gd name="connsiteY12" fmla="*/ 1481 h 10075"/>
              <a:gd name="connsiteX13" fmla="*/ 5463 w 10000"/>
              <a:gd name="connsiteY13" fmla="*/ 5859 h 10075"/>
              <a:gd name="connsiteX14" fmla="*/ 6137 w 10000"/>
              <a:gd name="connsiteY14" fmla="*/ 5859 h 10075"/>
              <a:gd name="connsiteX15" fmla="*/ 6140 w 10000"/>
              <a:gd name="connsiteY15" fmla="*/ 4369 h 10075"/>
              <a:gd name="connsiteX16" fmla="*/ 7463 w 10000"/>
              <a:gd name="connsiteY16" fmla="*/ 4332 h 10075"/>
              <a:gd name="connsiteX17" fmla="*/ 8279 w 10000"/>
              <a:gd name="connsiteY17" fmla="*/ 4332 h 10075"/>
              <a:gd name="connsiteX18" fmla="*/ 8272 w 10000"/>
              <a:gd name="connsiteY18" fmla="*/ 0 h 10075"/>
              <a:gd name="connsiteX19" fmla="*/ 8945 w 10000"/>
              <a:gd name="connsiteY19" fmla="*/ 0 h 10075"/>
              <a:gd name="connsiteX20" fmla="*/ 8956 w 10000"/>
              <a:gd name="connsiteY20" fmla="*/ 5963 h 10075"/>
              <a:gd name="connsiteX21" fmla="*/ 9124 w 10000"/>
              <a:gd name="connsiteY21" fmla="*/ 5926 h 10075"/>
              <a:gd name="connsiteX22" fmla="*/ 9124 w 10000"/>
              <a:gd name="connsiteY22" fmla="*/ 4244 h 10075"/>
              <a:gd name="connsiteX23" fmla="*/ 10000 w 10000"/>
              <a:gd name="connsiteY23" fmla="*/ 4230 h 10075"/>
              <a:gd name="connsiteX0" fmla="*/ 0 w 10000"/>
              <a:gd name="connsiteY0" fmla="*/ 24 h 10075"/>
              <a:gd name="connsiteX1" fmla="*/ 813 w 10000"/>
              <a:gd name="connsiteY1" fmla="*/ 0 h 10075"/>
              <a:gd name="connsiteX2" fmla="*/ 813 w 10000"/>
              <a:gd name="connsiteY2" fmla="*/ 6057 h 10075"/>
              <a:gd name="connsiteX3" fmla="*/ 2174 w 10000"/>
              <a:gd name="connsiteY3" fmla="*/ 5903 h 10075"/>
              <a:gd name="connsiteX4" fmla="*/ 2180 w 10000"/>
              <a:gd name="connsiteY4" fmla="*/ 4298 h 10075"/>
              <a:gd name="connsiteX5" fmla="*/ 2388 w 10000"/>
              <a:gd name="connsiteY5" fmla="*/ 4298 h 10075"/>
              <a:gd name="connsiteX6" fmla="*/ 2587 w 10000"/>
              <a:gd name="connsiteY6" fmla="*/ 4298 h 10075"/>
              <a:gd name="connsiteX7" fmla="*/ 2587 w 10000"/>
              <a:gd name="connsiteY7" fmla="*/ 10075 h 10075"/>
              <a:gd name="connsiteX8" fmla="*/ 3492 w 10000"/>
              <a:gd name="connsiteY8" fmla="*/ 10074 h 10075"/>
              <a:gd name="connsiteX9" fmla="*/ 3492 w 10000"/>
              <a:gd name="connsiteY9" fmla="*/ 8372 h 10075"/>
              <a:gd name="connsiteX10" fmla="*/ 5185 w 10000"/>
              <a:gd name="connsiteY10" fmla="*/ 8372 h 10075"/>
              <a:gd name="connsiteX11" fmla="*/ 5175 w 10000"/>
              <a:gd name="connsiteY11" fmla="*/ 1481 h 10075"/>
              <a:gd name="connsiteX12" fmla="*/ 5472 w 10000"/>
              <a:gd name="connsiteY12" fmla="*/ 1481 h 10075"/>
              <a:gd name="connsiteX13" fmla="*/ 5463 w 10000"/>
              <a:gd name="connsiteY13" fmla="*/ 5859 h 10075"/>
              <a:gd name="connsiteX14" fmla="*/ 6137 w 10000"/>
              <a:gd name="connsiteY14" fmla="*/ 5859 h 10075"/>
              <a:gd name="connsiteX15" fmla="*/ 6140 w 10000"/>
              <a:gd name="connsiteY15" fmla="*/ 4369 h 10075"/>
              <a:gd name="connsiteX16" fmla="*/ 7463 w 10000"/>
              <a:gd name="connsiteY16" fmla="*/ 4332 h 10075"/>
              <a:gd name="connsiteX17" fmla="*/ 8279 w 10000"/>
              <a:gd name="connsiteY17" fmla="*/ 4332 h 10075"/>
              <a:gd name="connsiteX18" fmla="*/ 8272 w 10000"/>
              <a:gd name="connsiteY18" fmla="*/ 0 h 10075"/>
              <a:gd name="connsiteX19" fmla="*/ 8945 w 10000"/>
              <a:gd name="connsiteY19" fmla="*/ 0 h 10075"/>
              <a:gd name="connsiteX20" fmla="*/ 8956 w 10000"/>
              <a:gd name="connsiteY20" fmla="*/ 5963 h 10075"/>
              <a:gd name="connsiteX21" fmla="*/ 9124 w 10000"/>
              <a:gd name="connsiteY21" fmla="*/ 5926 h 10075"/>
              <a:gd name="connsiteX22" fmla="*/ 9124 w 10000"/>
              <a:gd name="connsiteY22" fmla="*/ 4244 h 10075"/>
              <a:gd name="connsiteX23" fmla="*/ 10000 w 10000"/>
              <a:gd name="connsiteY23" fmla="*/ 4230 h 10075"/>
              <a:gd name="connsiteX0" fmla="*/ 0 w 10000"/>
              <a:gd name="connsiteY0" fmla="*/ 24 h 10075"/>
              <a:gd name="connsiteX1" fmla="*/ 813 w 10000"/>
              <a:gd name="connsiteY1" fmla="*/ 0 h 10075"/>
              <a:gd name="connsiteX2" fmla="*/ 813 w 10000"/>
              <a:gd name="connsiteY2" fmla="*/ 5870 h 10075"/>
              <a:gd name="connsiteX3" fmla="*/ 2174 w 10000"/>
              <a:gd name="connsiteY3" fmla="*/ 5903 h 10075"/>
              <a:gd name="connsiteX4" fmla="*/ 2180 w 10000"/>
              <a:gd name="connsiteY4" fmla="*/ 4298 h 10075"/>
              <a:gd name="connsiteX5" fmla="*/ 2388 w 10000"/>
              <a:gd name="connsiteY5" fmla="*/ 4298 h 10075"/>
              <a:gd name="connsiteX6" fmla="*/ 2587 w 10000"/>
              <a:gd name="connsiteY6" fmla="*/ 4298 h 10075"/>
              <a:gd name="connsiteX7" fmla="*/ 2587 w 10000"/>
              <a:gd name="connsiteY7" fmla="*/ 10075 h 10075"/>
              <a:gd name="connsiteX8" fmla="*/ 3492 w 10000"/>
              <a:gd name="connsiteY8" fmla="*/ 10074 h 10075"/>
              <a:gd name="connsiteX9" fmla="*/ 3492 w 10000"/>
              <a:gd name="connsiteY9" fmla="*/ 8372 h 10075"/>
              <a:gd name="connsiteX10" fmla="*/ 5185 w 10000"/>
              <a:gd name="connsiteY10" fmla="*/ 8372 h 10075"/>
              <a:gd name="connsiteX11" fmla="*/ 5175 w 10000"/>
              <a:gd name="connsiteY11" fmla="*/ 1481 h 10075"/>
              <a:gd name="connsiteX12" fmla="*/ 5472 w 10000"/>
              <a:gd name="connsiteY12" fmla="*/ 1481 h 10075"/>
              <a:gd name="connsiteX13" fmla="*/ 5463 w 10000"/>
              <a:gd name="connsiteY13" fmla="*/ 5859 h 10075"/>
              <a:gd name="connsiteX14" fmla="*/ 6137 w 10000"/>
              <a:gd name="connsiteY14" fmla="*/ 5859 h 10075"/>
              <a:gd name="connsiteX15" fmla="*/ 6140 w 10000"/>
              <a:gd name="connsiteY15" fmla="*/ 4369 h 10075"/>
              <a:gd name="connsiteX16" fmla="*/ 7463 w 10000"/>
              <a:gd name="connsiteY16" fmla="*/ 4332 h 10075"/>
              <a:gd name="connsiteX17" fmla="*/ 8279 w 10000"/>
              <a:gd name="connsiteY17" fmla="*/ 4332 h 10075"/>
              <a:gd name="connsiteX18" fmla="*/ 8272 w 10000"/>
              <a:gd name="connsiteY18" fmla="*/ 0 h 10075"/>
              <a:gd name="connsiteX19" fmla="*/ 8945 w 10000"/>
              <a:gd name="connsiteY19" fmla="*/ 0 h 10075"/>
              <a:gd name="connsiteX20" fmla="*/ 8956 w 10000"/>
              <a:gd name="connsiteY20" fmla="*/ 5963 h 10075"/>
              <a:gd name="connsiteX21" fmla="*/ 9124 w 10000"/>
              <a:gd name="connsiteY21" fmla="*/ 5926 h 10075"/>
              <a:gd name="connsiteX22" fmla="*/ 9124 w 10000"/>
              <a:gd name="connsiteY22" fmla="*/ 4244 h 10075"/>
              <a:gd name="connsiteX23" fmla="*/ 10000 w 10000"/>
              <a:gd name="connsiteY23" fmla="*/ 4230 h 10075"/>
              <a:gd name="connsiteX0" fmla="*/ 0 w 10000"/>
              <a:gd name="connsiteY0" fmla="*/ 24 h 10075"/>
              <a:gd name="connsiteX1" fmla="*/ 813 w 10000"/>
              <a:gd name="connsiteY1" fmla="*/ 0 h 10075"/>
              <a:gd name="connsiteX2" fmla="*/ 813 w 10000"/>
              <a:gd name="connsiteY2" fmla="*/ 5870 h 10075"/>
              <a:gd name="connsiteX3" fmla="*/ 2174 w 10000"/>
              <a:gd name="connsiteY3" fmla="*/ 5791 h 10075"/>
              <a:gd name="connsiteX4" fmla="*/ 2180 w 10000"/>
              <a:gd name="connsiteY4" fmla="*/ 4298 h 10075"/>
              <a:gd name="connsiteX5" fmla="*/ 2388 w 10000"/>
              <a:gd name="connsiteY5" fmla="*/ 4298 h 10075"/>
              <a:gd name="connsiteX6" fmla="*/ 2587 w 10000"/>
              <a:gd name="connsiteY6" fmla="*/ 4298 h 10075"/>
              <a:gd name="connsiteX7" fmla="*/ 2587 w 10000"/>
              <a:gd name="connsiteY7" fmla="*/ 10075 h 10075"/>
              <a:gd name="connsiteX8" fmla="*/ 3492 w 10000"/>
              <a:gd name="connsiteY8" fmla="*/ 10074 h 10075"/>
              <a:gd name="connsiteX9" fmla="*/ 3492 w 10000"/>
              <a:gd name="connsiteY9" fmla="*/ 8372 h 10075"/>
              <a:gd name="connsiteX10" fmla="*/ 5185 w 10000"/>
              <a:gd name="connsiteY10" fmla="*/ 8372 h 10075"/>
              <a:gd name="connsiteX11" fmla="*/ 5175 w 10000"/>
              <a:gd name="connsiteY11" fmla="*/ 1481 h 10075"/>
              <a:gd name="connsiteX12" fmla="*/ 5472 w 10000"/>
              <a:gd name="connsiteY12" fmla="*/ 1481 h 10075"/>
              <a:gd name="connsiteX13" fmla="*/ 5463 w 10000"/>
              <a:gd name="connsiteY13" fmla="*/ 5859 h 10075"/>
              <a:gd name="connsiteX14" fmla="*/ 6137 w 10000"/>
              <a:gd name="connsiteY14" fmla="*/ 5859 h 10075"/>
              <a:gd name="connsiteX15" fmla="*/ 6140 w 10000"/>
              <a:gd name="connsiteY15" fmla="*/ 4369 h 10075"/>
              <a:gd name="connsiteX16" fmla="*/ 7463 w 10000"/>
              <a:gd name="connsiteY16" fmla="*/ 4332 h 10075"/>
              <a:gd name="connsiteX17" fmla="*/ 8279 w 10000"/>
              <a:gd name="connsiteY17" fmla="*/ 4332 h 10075"/>
              <a:gd name="connsiteX18" fmla="*/ 8272 w 10000"/>
              <a:gd name="connsiteY18" fmla="*/ 0 h 10075"/>
              <a:gd name="connsiteX19" fmla="*/ 8945 w 10000"/>
              <a:gd name="connsiteY19" fmla="*/ 0 h 10075"/>
              <a:gd name="connsiteX20" fmla="*/ 8956 w 10000"/>
              <a:gd name="connsiteY20" fmla="*/ 5963 h 10075"/>
              <a:gd name="connsiteX21" fmla="*/ 9124 w 10000"/>
              <a:gd name="connsiteY21" fmla="*/ 5926 h 10075"/>
              <a:gd name="connsiteX22" fmla="*/ 9124 w 10000"/>
              <a:gd name="connsiteY22" fmla="*/ 4244 h 10075"/>
              <a:gd name="connsiteX23" fmla="*/ 10000 w 10000"/>
              <a:gd name="connsiteY23" fmla="*/ 4230 h 10075"/>
              <a:gd name="connsiteX0" fmla="*/ 0 w 10000"/>
              <a:gd name="connsiteY0" fmla="*/ 24 h 10075"/>
              <a:gd name="connsiteX1" fmla="*/ 813 w 10000"/>
              <a:gd name="connsiteY1" fmla="*/ 0 h 10075"/>
              <a:gd name="connsiteX2" fmla="*/ 813 w 10000"/>
              <a:gd name="connsiteY2" fmla="*/ 5870 h 10075"/>
              <a:gd name="connsiteX3" fmla="*/ 2184 w 10000"/>
              <a:gd name="connsiteY3" fmla="*/ 5828 h 10075"/>
              <a:gd name="connsiteX4" fmla="*/ 2180 w 10000"/>
              <a:gd name="connsiteY4" fmla="*/ 4298 h 10075"/>
              <a:gd name="connsiteX5" fmla="*/ 2388 w 10000"/>
              <a:gd name="connsiteY5" fmla="*/ 4298 h 10075"/>
              <a:gd name="connsiteX6" fmla="*/ 2587 w 10000"/>
              <a:gd name="connsiteY6" fmla="*/ 4298 h 10075"/>
              <a:gd name="connsiteX7" fmla="*/ 2587 w 10000"/>
              <a:gd name="connsiteY7" fmla="*/ 10075 h 10075"/>
              <a:gd name="connsiteX8" fmla="*/ 3492 w 10000"/>
              <a:gd name="connsiteY8" fmla="*/ 10074 h 10075"/>
              <a:gd name="connsiteX9" fmla="*/ 3492 w 10000"/>
              <a:gd name="connsiteY9" fmla="*/ 8372 h 10075"/>
              <a:gd name="connsiteX10" fmla="*/ 5185 w 10000"/>
              <a:gd name="connsiteY10" fmla="*/ 8372 h 10075"/>
              <a:gd name="connsiteX11" fmla="*/ 5175 w 10000"/>
              <a:gd name="connsiteY11" fmla="*/ 1481 h 10075"/>
              <a:gd name="connsiteX12" fmla="*/ 5472 w 10000"/>
              <a:gd name="connsiteY12" fmla="*/ 1481 h 10075"/>
              <a:gd name="connsiteX13" fmla="*/ 5463 w 10000"/>
              <a:gd name="connsiteY13" fmla="*/ 5859 h 10075"/>
              <a:gd name="connsiteX14" fmla="*/ 6137 w 10000"/>
              <a:gd name="connsiteY14" fmla="*/ 5859 h 10075"/>
              <a:gd name="connsiteX15" fmla="*/ 6140 w 10000"/>
              <a:gd name="connsiteY15" fmla="*/ 4369 h 10075"/>
              <a:gd name="connsiteX16" fmla="*/ 7463 w 10000"/>
              <a:gd name="connsiteY16" fmla="*/ 4332 h 10075"/>
              <a:gd name="connsiteX17" fmla="*/ 8279 w 10000"/>
              <a:gd name="connsiteY17" fmla="*/ 4332 h 10075"/>
              <a:gd name="connsiteX18" fmla="*/ 8272 w 10000"/>
              <a:gd name="connsiteY18" fmla="*/ 0 h 10075"/>
              <a:gd name="connsiteX19" fmla="*/ 8945 w 10000"/>
              <a:gd name="connsiteY19" fmla="*/ 0 h 10075"/>
              <a:gd name="connsiteX20" fmla="*/ 8956 w 10000"/>
              <a:gd name="connsiteY20" fmla="*/ 5963 h 10075"/>
              <a:gd name="connsiteX21" fmla="*/ 9124 w 10000"/>
              <a:gd name="connsiteY21" fmla="*/ 5926 h 10075"/>
              <a:gd name="connsiteX22" fmla="*/ 9124 w 10000"/>
              <a:gd name="connsiteY22" fmla="*/ 4244 h 10075"/>
              <a:gd name="connsiteX23" fmla="*/ 10000 w 10000"/>
              <a:gd name="connsiteY23" fmla="*/ 4230 h 10075"/>
              <a:gd name="connsiteX0" fmla="*/ 0 w 10000"/>
              <a:gd name="connsiteY0" fmla="*/ 24 h 10075"/>
              <a:gd name="connsiteX1" fmla="*/ 813 w 10000"/>
              <a:gd name="connsiteY1" fmla="*/ 0 h 10075"/>
              <a:gd name="connsiteX2" fmla="*/ 813 w 10000"/>
              <a:gd name="connsiteY2" fmla="*/ 5870 h 10075"/>
              <a:gd name="connsiteX3" fmla="*/ 2184 w 10000"/>
              <a:gd name="connsiteY3" fmla="*/ 5865 h 10075"/>
              <a:gd name="connsiteX4" fmla="*/ 2180 w 10000"/>
              <a:gd name="connsiteY4" fmla="*/ 4298 h 10075"/>
              <a:gd name="connsiteX5" fmla="*/ 2388 w 10000"/>
              <a:gd name="connsiteY5" fmla="*/ 4298 h 10075"/>
              <a:gd name="connsiteX6" fmla="*/ 2587 w 10000"/>
              <a:gd name="connsiteY6" fmla="*/ 4298 h 10075"/>
              <a:gd name="connsiteX7" fmla="*/ 2587 w 10000"/>
              <a:gd name="connsiteY7" fmla="*/ 10075 h 10075"/>
              <a:gd name="connsiteX8" fmla="*/ 3492 w 10000"/>
              <a:gd name="connsiteY8" fmla="*/ 10074 h 10075"/>
              <a:gd name="connsiteX9" fmla="*/ 3492 w 10000"/>
              <a:gd name="connsiteY9" fmla="*/ 8372 h 10075"/>
              <a:gd name="connsiteX10" fmla="*/ 5185 w 10000"/>
              <a:gd name="connsiteY10" fmla="*/ 8372 h 10075"/>
              <a:gd name="connsiteX11" fmla="*/ 5175 w 10000"/>
              <a:gd name="connsiteY11" fmla="*/ 1481 h 10075"/>
              <a:gd name="connsiteX12" fmla="*/ 5472 w 10000"/>
              <a:gd name="connsiteY12" fmla="*/ 1481 h 10075"/>
              <a:gd name="connsiteX13" fmla="*/ 5463 w 10000"/>
              <a:gd name="connsiteY13" fmla="*/ 5859 h 10075"/>
              <a:gd name="connsiteX14" fmla="*/ 6137 w 10000"/>
              <a:gd name="connsiteY14" fmla="*/ 5859 h 10075"/>
              <a:gd name="connsiteX15" fmla="*/ 6140 w 10000"/>
              <a:gd name="connsiteY15" fmla="*/ 4369 h 10075"/>
              <a:gd name="connsiteX16" fmla="*/ 7463 w 10000"/>
              <a:gd name="connsiteY16" fmla="*/ 4332 h 10075"/>
              <a:gd name="connsiteX17" fmla="*/ 8279 w 10000"/>
              <a:gd name="connsiteY17" fmla="*/ 4332 h 10075"/>
              <a:gd name="connsiteX18" fmla="*/ 8272 w 10000"/>
              <a:gd name="connsiteY18" fmla="*/ 0 h 10075"/>
              <a:gd name="connsiteX19" fmla="*/ 8945 w 10000"/>
              <a:gd name="connsiteY19" fmla="*/ 0 h 10075"/>
              <a:gd name="connsiteX20" fmla="*/ 8956 w 10000"/>
              <a:gd name="connsiteY20" fmla="*/ 5963 h 10075"/>
              <a:gd name="connsiteX21" fmla="*/ 9124 w 10000"/>
              <a:gd name="connsiteY21" fmla="*/ 5926 h 10075"/>
              <a:gd name="connsiteX22" fmla="*/ 9124 w 10000"/>
              <a:gd name="connsiteY22" fmla="*/ 4244 h 10075"/>
              <a:gd name="connsiteX23" fmla="*/ 10000 w 10000"/>
              <a:gd name="connsiteY23" fmla="*/ 4230 h 10075"/>
              <a:gd name="connsiteX0" fmla="*/ 0 w 10000"/>
              <a:gd name="connsiteY0" fmla="*/ 211 h 10262"/>
              <a:gd name="connsiteX1" fmla="*/ 813 w 10000"/>
              <a:gd name="connsiteY1" fmla="*/ 0 h 10262"/>
              <a:gd name="connsiteX2" fmla="*/ 813 w 10000"/>
              <a:gd name="connsiteY2" fmla="*/ 6057 h 10262"/>
              <a:gd name="connsiteX3" fmla="*/ 2184 w 10000"/>
              <a:gd name="connsiteY3" fmla="*/ 6052 h 10262"/>
              <a:gd name="connsiteX4" fmla="*/ 2180 w 10000"/>
              <a:gd name="connsiteY4" fmla="*/ 4485 h 10262"/>
              <a:gd name="connsiteX5" fmla="*/ 2388 w 10000"/>
              <a:gd name="connsiteY5" fmla="*/ 4485 h 10262"/>
              <a:gd name="connsiteX6" fmla="*/ 2587 w 10000"/>
              <a:gd name="connsiteY6" fmla="*/ 4485 h 10262"/>
              <a:gd name="connsiteX7" fmla="*/ 2587 w 10000"/>
              <a:gd name="connsiteY7" fmla="*/ 10262 h 10262"/>
              <a:gd name="connsiteX8" fmla="*/ 3492 w 10000"/>
              <a:gd name="connsiteY8" fmla="*/ 10261 h 10262"/>
              <a:gd name="connsiteX9" fmla="*/ 3492 w 10000"/>
              <a:gd name="connsiteY9" fmla="*/ 8559 h 10262"/>
              <a:gd name="connsiteX10" fmla="*/ 5185 w 10000"/>
              <a:gd name="connsiteY10" fmla="*/ 8559 h 10262"/>
              <a:gd name="connsiteX11" fmla="*/ 5175 w 10000"/>
              <a:gd name="connsiteY11" fmla="*/ 1668 h 10262"/>
              <a:gd name="connsiteX12" fmla="*/ 5472 w 10000"/>
              <a:gd name="connsiteY12" fmla="*/ 1668 h 10262"/>
              <a:gd name="connsiteX13" fmla="*/ 5463 w 10000"/>
              <a:gd name="connsiteY13" fmla="*/ 6046 h 10262"/>
              <a:gd name="connsiteX14" fmla="*/ 6137 w 10000"/>
              <a:gd name="connsiteY14" fmla="*/ 6046 h 10262"/>
              <a:gd name="connsiteX15" fmla="*/ 6140 w 10000"/>
              <a:gd name="connsiteY15" fmla="*/ 4556 h 10262"/>
              <a:gd name="connsiteX16" fmla="*/ 7463 w 10000"/>
              <a:gd name="connsiteY16" fmla="*/ 4519 h 10262"/>
              <a:gd name="connsiteX17" fmla="*/ 8279 w 10000"/>
              <a:gd name="connsiteY17" fmla="*/ 4519 h 10262"/>
              <a:gd name="connsiteX18" fmla="*/ 8272 w 10000"/>
              <a:gd name="connsiteY18" fmla="*/ 187 h 10262"/>
              <a:gd name="connsiteX19" fmla="*/ 8945 w 10000"/>
              <a:gd name="connsiteY19" fmla="*/ 187 h 10262"/>
              <a:gd name="connsiteX20" fmla="*/ 8956 w 10000"/>
              <a:gd name="connsiteY20" fmla="*/ 6150 h 10262"/>
              <a:gd name="connsiteX21" fmla="*/ 9124 w 10000"/>
              <a:gd name="connsiteY21" fmla="*/ 6113 h 10262"/>
              <a:gd name="connsiteX22" fmla="*/ 9124 w 10000"/>
              <a:gd name="connsiteY22" fmla="*/ 4431 h 10262"/>
              <a:gd name="connsiteX23" fmla="*/ 10000 w 10000"/>
              <a:gd name="connsiteY23" fmla="*/ 4417 h 10262"/>
              <a:gd name="connsiteX0" fmla="*/ 0 w 10010"/>
              <a:gd name="connsiteY0" fmla="*/ 24 h 10262"/>
              <a:gd name="connsiteX1" fmla="*/ 823 w 10010"/>
              <a:gd name="connsiteY1" fmla="*/ 0 h 10262"/>
              <a:gd name="connsiteX2" fmla="*/ 823 w 10010"/>
              <a:gd name="connsiteY2" fmla="*/ 6057 h 10262"/>
              <a:gd name="connsiteX3" fmla="*/ 2194 w 10010"/>
              <a:gd name="connsiteY3" fmla="*/ 6052 h 10262"/>
              <a:gd name="connsiteX4" fmla="*/ 2190 w 10010"/>
              <a:gd name="connsiteY4" fmla="*/ 4485 h 10262"/>
              <a:gd name="connsiteX5" fmla="*/ 2398 w 10010"/>
              <a:gd name="connsiteY5" fmla="*/ 4485 h 10262"/>
              <a:gd name="connsiteX6" fmla="*/ 2597 w 10010"/>
              <a:gd name="connsiteY6" fmla="*/ 4485 h 10262"/>
              <a:gd name="connsiteX7" fmla="*/ 2597 w 10010"/>
              <a:gd name="connsiteY7" fmla="*/ 10262 h 10262"/>
              <a:gd name="connsiteX8" fmla="*/ 3502 w 10010"/>
              <a:gd name="connsiteY8" fmla="*/ 10261 h 10262"/>
              <a:gd name="connsiteX9" fmla="*/ 3502 w 10010"/>
              <a:gd name="connsiteY9" fmla="*/ 8559 h 10262"/>
              <a:gd name="connsiteX10" fmla="*/ 5195 w 10010"/>
              <a:gd name="connsiteY10" fmla="*/ 8559 h 10262"/>
              <a:gd name="connsiteX11" fmla="*/ 5185 w 10010"/>
              <a:gd name="connsiteY11" fmla="*/ 1668 h 10262"/>
              <a:gd name="connsiteX12" fmla="*/ 5482 w 10010"/>
              <a:gd name="connsiteY12" fmla="*/ 1668 h 10262"/>
              <a:gd name="connsiteX13" fmla="*/ 5473 w 10010"/>
              <a:gd name="connsiteY13" fmla="*/ 6046 h 10262"/>
              <a:gd name="connsiteX14" fmla="*/ 6147 w 10010"/>
              <a:gd name="connsiteY14" fmla="*/ 6046 h 10262"/>
              <a:gd name="connsiteX15" fmla="*/ 6150 w 10010"/>
              <a:gd name="connsiteY15" fmla="*/ 4556 h 10262"/>
              <a:gd name="connsiteX16" fmla="*/ 7473 w 10010"/>
              <a:gd name="connsiteY16" fmla="*/ 4519 h 10262"/>
              <a:gd name="connsiteX17" fmla="*/ 8289 w 10010"/>
              <a:gd name="connsiteY17" fmla="*/ 4519 h 10262"/>
              <a:gd name="connsiteX18" fmla="*/ 8282 w 10010"/>
              <a:gd name="connsiteY18" fmla="*/ 187 h 10262"/>
              <a:gd name="connsiteX19" fmla="*/ 8955 w 10010"/>
              <a:gd name="connsiteY19" fmla="*/ 187 h 10262"/>
              <a:gd name="connsiteX20" fmla="*/ 8966 w 10010"/>
              <a:gd name="connsiteY20" fmla="*/ 6150 h 10262"/>
              <a:gd name="connsiteX21" fmla="*/ 9134 w 10010"/>
              <a:gd name="connsiteY21" fmla="*/ 6113 h 10262"/>
              <a:gd name="connsiteX22" fmla="*/ 9134 w 10010"/>
              <a:gd name="connsiteY22" fmla="*/ 4431 h 10262"/>
              <a:gd name="connsiteX23" fmla="*/ 10010 w 10010"/>
              <a:gd name="connsiteY23" fmla="*/ 4417 h 10262"/>
              <a:gd name="connsiteX0" fmla="*/ 0 w 10010"/>
              <a:gd name="connsiteY0" fmla="*/ 98 h 10336"/>
              <a:gd name="connsiteX1" fmla="*/ 823 w 10010"/>
              <a:gd name="connsiteY1" fmla="*/ 74 h 10336"/>
              <a:gd name="connsiteX2" fmla="*/ 823 w 10010"/>
              <a:gd name="connsiteY2" fmla="*/ 6131 h 10336"/>
              <a:gd name="connsiteX3" fmla="*/ 2194 w 10010"/>
              <a:gd name="connsiteY3" fmla="*/ 6126 h 10336"/>
              <a:gd name="connsiteX4" fmla="*/ 2190 w 10010"/>
              <a:gd name="connsiteY4" fmla="*/ 4559 h 10336"/>
              <a:gd name="connsiteX5" fmla="*/ 2398 w 10010"/>
              <a:gd name="connsiteY5" fmla="*/ 4559 h 10336"/>
              <a:gd name="connsiteX6" fmla="*/ 2597 w 10010"/>
              <a:gd name="connsiteY6" fmla="*/ 4559 h 10336"/>
              <a:gd name="connsiteX7" fmla="*/ 2597 w 10010"/>
              <a:gd name="connsiteY7" fmla="*/ 10336 h 10336"/>
              <a:gd name="connsiteX8" fmla="*/ 3502 w 10010"/>
              <a:gd name="connsiteY8" fmla="*/ 10335 h 10336"/>
              <a:gd name="connsiteX9" fmla="*/ 3502 w 10010"/>
              <a:gd name="connsiteY9" fmla="*/ 8633 h 10336"/>
              <a:gd name="connsiteX10" fmla="*/ 5195 w 10010"/>
              <a:gd name="connsiteY10" fmla="*/ 8633 h 10336"/>
              <a:gd name="connsiteX11" fmla="*/ 5185 w 10010"/>
              <a:gd name="connsiteY11" fmla="*/ 1742 h 10336"/>
              <a:gd name="connsiteX12" fmla="*/ 5482 w 10010"/>
              <a:gd name="connsiteY12" fmla="*/ 1742 h 10336"/>
              <a:gd name="connsiteX13" fmla="*/ 5473 w 10010"/>
              <a:gd name="connsiteY13" fmla="*/ 6120 h 10336"/>
              <a:gd name="connsiteX14" fmla="*/ 6147 w 10010"/>
              <a:gd name="connsiteY14" fmla="*/ 6120 h 10336"/>
              <a:gd name="connsiteX15" fmla="*/ 6150 w 10010"/>
              <a:gd name="connsiteY15" fmla="*/ 4630 h 10336"/>
              <a:gd name="connsiteX16" fmla="*/ 7473 w 10010"/>
              <a:gd name="connsiteY16" fmla="*/ 4593 h 10336"/>
              <a:gd name="connsiteX17" fmla="*/ 8289 w 10010"/>
              <a:gd name="connsiteY17" fmla="*/ 4593 h 10336"/>
              <a:gd name="connsiteX18" fmla="*/ 8282 w 10010"/>
              <a:gd name="connsiteY18" fmla="*/ 261 h 10336"/>
              <a:gd name="connsiteX19" fmla="*/ 8955 w 10010"/>
              <a:gd name="connsiteY19" fmla="*/ 0 h 10336"/>
              <a:gd name="connsiteX20" fmla="*/ 8966 w 10010"/>
              <a:gd name="connsiteY20" fmla="*/ 6224 h 10336"/>
              <a:gd name="connsiteX21" fmla="*/ 9134 w 10010"/>
              <a:gd name="connsiteY21" fmla="*/ 6187 h 10336"/>
              <a:gd name="connsiteX22" fmla="*/ 9134 w 10010"/>
              <a:gd name="connsiteY22" fmla="*/ 4505 h 10336"/>
              <a:gd name="connsiteX23" fmla="*/ 10010 w 10010"/>
              <a:gd name="connsiteY23" fmla="*/ 4491 h 10336"/>
              <a:gd name="connsiteX0" fmla="*/ 0 w 10010"/>
              <a:gd name="connsiteY0" fmla="*/ 24 h 10262"/>
              <a:gd name="connsiteX1" fmla="*/ 823 w 10010"/>
              <a:gd name="connsiteY1" fmla="*/ 0 h 10262"/>
              <a:gd name="connsiteX2" fmla="*/ 823 w 10010"/>
              <a:gd name="connsiteY2" fmla="*/ 6057 h 10262"/>
              <a:gd name="connsiteX3" fmla="*/ 2194 w 10010"/>
              <a:gd name="connsiteY3" fmla="*/ 6052 h 10262"/>
              <a:gd name="connsiteX4" fmla="*/ 2190 w 10010"/>
              <a:gd name="connsiteY4" fmla="*/ 4485 h 10262"/>
              <a:gd name="connsiteX5" fmla="*/ 2398 w 10010"/>
              <a:gd name="connsiteY5" fmla="*/ 4485 h 10262"/>
              <a:gd name="connsiteX6" fmla="*/ 2597 w 10010"/>
              <a:gd name="connsiteY6" fmla="*/ 4485 h 10262"/>
              <a:gd name="connsiteX7" fmla="*/ 2597 w 10010"/>
              <a:gd name="connsiteY7" fmla="*/ 10262 h 10262"/>
              <a:gd name="connsiteX8" fmla="*/ 3502 w 10010"/>
              <a:gd name="connsiteY8" fmla="*/ 10261 h 10262"/>
              <a:gd name="connsiteX9" fmla="*/ 3502 w 10010"/>
              <a:gd name="connsiteY9" fmla="*/ 8559 h 10262"/>
              <a:gd name="connsiteX10" fmla="*/ 5195 w 10010"/>
              <a:gd name="connsiteY10" fmla="*/ 8559 h 10262"/>
              <a:gd name="connsiteX11" fmla="*/ 5185 w 10010"/>
              <a:gd name="connsiteY11" fmla="*/ 1668 h 10262"/>
              <a:gd name="connsiteX12" fmla="*/ 5482 w 10010"/>
              <a:gd name="connsiteY12" fmla="*/ 1668 h 10262"/>
              <a:gd name="connsiteX13" fmla="*/ 5473 w 10010"/>
              <a:gd name="connsiteY13" fmla="*/ 6046 h 10262"/>
              <a:gd name="connsiteX14" fmla="*/ 6147 w 10010"/>
              <a:gd name="connsiteY14" fmla="*/ 6046 h 10262"/>
              <a:gd name="connsiteX15" fmla="*/ 6150 w 10010"/>
              <a:gd name="connsiteY15" fmla="*/ 4556 h 10262"/>
              <a:gd name="connsiteX16" fmla="*/ 7473 w 10010"/>
              <a:gd name="connsiteY16" fmla="*/ 4519 h 10262"/>
              <a:gd name="connsiteX17" fmla="*/ 8289 w 10010"/>
              <a:gd name="connsiteY17" fmla="*/ 4519 h 10262"/>
              <a:gd name="connsiteX18" fmla="*/ 8282 w 10010"/>
              <a:gd name="connsiteY18" fmla="*/ 187 h 10262"/>
              <a:gd name="connsiteX19" fmla="*/ 8955 w 10010"/>
              <a:gd name="connsiteY19" fmla="*/ 113 h 10262"/>
              <a:gd name="connsiteX20" fmla="*/ 8966 w 10010"/>
              <a:gd name="connsiteY20" fmla="*/ 6150 h 10262"/>
              <a:gd name="connsiteX21" fmla="*/ 9134 w 10010"/>
              <a:gd name="connsiteY21" fmla="*/ 6113 h 10262"/>
              <a:gd name="connsiteX22" fmla="*/ 9134 w 10010"/>
              <a:gd name="connsiteY22" fmla="*/ 4431 h 10262"/>
              <a:gd name="connsiteX23" fmla="*/ 10010 w 10010"/>
              <a:gd name="connsiteY23" fmla="*/ 4417 h 10262"/>
              <a:gd name="connsiteX0" fmla="*/ 0 w 10010"/>
              <a:gd name="connsiteY0" fmla="*/ 24 h 10262"/>
              <a:gd name="connsiteX1" fmla="*/ 823 w 10010"/>
              <a:gd name="connsiteY1" fmla="*/ 0 h 10262"/>
              <a:gd name="connsiteX2" fmla="*/ 823 w 10010"/>
              <a:gd name="connsiteY2" fmla="*/ 6057 h 10262"/>
              <a:gd name="connsiteX3" fmla="*/ 2194 w 10010"/>
              <a:gd name="connsiteY3" fmla="*/ 6052 h 10262"/>
              <a:gd name="connsiteX4" fmla="*/ 2190 w 10010"/>
              <a:gd name="connsiteY4" fmla="*/ 4485 h 10262"/>
              <a:gd name="connsiteX5" fmla="*/ 2398 w 10010"/>
              <a:gd name="connsiteY5" fmla="*/ 4485 h 10262"/>
              <a:gd name="connsiteX6" fmla="*/ 2597 w 10010"/>
              <a:gd name="connsiteY6" fmla="*/ 4485 h 10262"/>
              <a:gd name="connsiteX7" fmla="*/ 2597 w 10010"/>
              <a:gd name="connsiteY7" fmla="*/ 10262 h 10262"/>
              <a:gd name="connsiteX8" fmla="*/ 3502 w 10010"/>
              <a:gd name="connsiteY8" fmla="*/ 10261 h 10262"/>
              <a:gd name="connsiteX9" fmla="*/ 3502 w 10010"/>
              <a:gd name="connsiteY9" fmla="*/ 8559 h 10262"/>
              <a:gd name="connsiteX10" fmla="*/ 5195 w 10010"/>
              <a:gd name="connsiteY10" fmla="*/ 8559 h 10262"/>
              <a:gd name="connsiteX11" fmla="*/ 5185 w 10010"/>
              <a:gd name="connsiteY11" fmla="*/ 1668 h 10262"/>
              <a:gd name="connsiteX12" fmla="*/ 5482 w 10010"/>
              <a:gd name="connsiteY12" fmla="*/ 1668 h 10262"/>
              <a:gd name="connsiteX13" fmla="*/ 5473 w 10010"/>
              <a:gd name="connsiteY13" fmla="*/ 6046 h 10262"/>
              <a:gd name="connsiteX14" fmla="*/ 6147 w 10010"/>
              <a:gd name="connsiteY14" fmla="*/ 6046 h 10262"/>
              <a:gd name="connsiteX15" fmla="*/ 6150 w 10010"/>
              <a:gd name="connsiteY15" fmla="*/ 4556 h 10262"/>
              <a:gd name="connsiteX16" fmla="*/ 7473 w 10010"/>
              <a:gd name="connsiteY16" fmla="*/ 4519 h 10262"/>
              <a:gd name="connsiteX17" fmla="*/ 8289 w 10010"/>
              <a:gd name="connsiteY17" fmla="*/ 4519 h 10262"/>
              <a:gd name="connsiteX18" fmla="*/ 8282 w 10010"/>
              <a:gd name="connsiteY18" fmla="*/ 38 h 10262"/>
              <a:gd name="connsiteX19" fmla="*/ 8955 w 10010"/>
              <a:gd name="connsiteY19" fmla="*/ 113 h 10262"/>
              <a:gd name="connsiteX20" fmla="*/ 8966 w 10010"/>
              <a:gd name="connsiteY20" fmla="*/ 6150 h 10262"/>
              <a:gd name="connsiteX21" fmla="*/ 9134 w 10010"/>
              <a:gd name="connsiteY21" fmla="*/ 6113 h 10262"/>
              <a:gd name="connsiteX22" fmla="*/ 9134 w 10010"/>
              <a:gd name="connsiteY22" fmla="*/ 4431 h 10262"/>
              <a:gd name="connsiteX23" fmla="*/ 10010 w 10010"/>
              <a:gd name="connsiteY23" fmla="*/ 4417 h 10262"/>
              <a:gd name="connsiteX0" fmla="*/ 0 w 10010"/>
              <a:gd name="connsiteY0" fmla="*/ 24 h 10262"/>
              <a:gd name="connsiteX1" fmla="*/ 823 w 10010"/>
              <a:gd name="connsiteY1" fmla="*/ 0 h 10262"/>
              <a:gd name="connsiteX2" fmla="*/ 823 w 10010"/>
              <a:gd name="connsiteY2" fmla="*/ 6057 h 10262"/>
              <a:gd name="connsiteX3" fmla="*/ 2194 w 10010"/>
              <a:gd name="connsiteY3" fmla="*/ 6052 h 10262"/>
              <a:gd name="connsiteX4" fmla="*/ 2190 w 10010"/>
              <a:gd name="connsiteY4" fmla="*/ 4485 h 10262"/>
              <a:gd name="connsiteX5" fmla="*/ 2398 w 10010"/>
              <a:gd name="connsiteY5" fmla="*/ 4485 h 10262"/>
              <a:gd name="connsiteX6" fmla="*/ 2597 w 10010"/>
              <a:gd name="connsiteY6" fmla="*/ 4485 h 10262"/>
              <a:gd name="connsiteX7" fmla="*/ 2597 w 10010"/>
              <a:gd name="connsiteY7" fmla="*/ 10262 h 10262"/>
              <a:gd name="connsiteX8" fmla="*/ 3502 w 10010"/>
              <a:gd name="connsiteY8" fmla="*/ 10261 h 10262"/>
              <a:gd name="connsiteX9" fmla="*/ 3502 w 10010"/>
              <a:gd name="connsiteY9" fmla="*/ 8559 h 10262"/>
              <a:gd name="connsiteX10" fmla="*/ 5195 w 10010"/>
              <a:gd name="connsiteY10" fmla="*/ 8559 h 10262"/>
              <a:gd name="connsiteX11" fmla="*/ 5185 w 10010"/>
              <a:gd name="connsiteY11" fmla="*/ 1668 h 10262"/>
              <a:gd name="connsiteX12" fmla="*/ 5482 w 10010"/>
              <a:gd name="connsiteY12" fmla="*/ 1668 h 10262"/>
              <a:gd name="connsiteX13" fmla="*/ 5473 w 10010"/>
              <a:gd name="connsiteY13" fmla="*/ 6046 h 10262"/>
              <a:gd name="connsiteX14" fmla="*/ 6147 w 10010"/>
              <a:gd name="connsiteY14" fmla="*/ 6046 h 10262"/>
              <a:gd name="connsiteX15" fmla="*/ 6150 w 10010"/>
              <a:gd name="connsiteY15" fmla="*/ 4556 h 10262"/>
              <a:gd name="connsiteX16" fmla="*/ 7473 w 10010"/>
              <a:gd name="connsiteY16" fmla="*/ 4519 h 10262"/>
              <a:gd name="connsiteX17" fmla="*/ 8289 w 10010"/>
              <a:gd name="connsiteY17" fmla="*/ 4519 h 10262"/>
              <a:gd name="connsiteX18" fmla="*/ 8282 w 10010"/>
              <a:gd name="connsiteY18" fmla="*/ 38 h 10262"/>
              <a:gd name="connsiteX19" fmla="*/ 8955 w 10010"/>
              <a:gd name="connsiteY19" fmla="*/ 1 h 10262"/>
              <a:gd name="connsiteX20" fmla="*/ 8966 w 10010"/>
              <a:gd name="connsiteY20" fmla="*/ 6150 h 10262"/>
              <a:gd name="connsiteX21" fmla="*/ 9134 w 10010"/>
              <a:gd name="connsiteY21" fmla="*/ 6113 h 10262"/>
              <a:gd name="connsiteX22" fmla="*/ 9134 w 10010"/>
              <a:gd name="connsiteY22" fmla="*/ 4431 h 10262"/>
              <a:gd name="connsiteX23" fmla="*/ 10010 w 10010"/>
              <a:gd name="connsiteY23" fmla="*/ 4417 h 10262"/>
              <a:gd name="connsiteX0" fmla="*/ 0 w 10010"/>
              <a:gd name="connsiteY0" fmla="*/ 24 h 10262"/>
              <a:gd name="connsiteX1" fmla="*/ 823 w 10010"/>
              <a:gd name="connsiteY1" fmla="*/ 0 h 10262"/>
              <a:gd name="connsiteX2" fmla="*/ 823 w 10010"/>
              <a:gd name="connsiteY2" fmla="*/ 6057 h 10262"/>
              <a:gd name="connsiteX3" fmla="*/ 2194 w 10010"/>
              <a:gd name="connsiteY3" fmla="*/ 6052 h 10262"/>
              <a:gd name="connsiteX4" fmla="*/ 2190 w 10010"/>
              <a:gd name="connsiteY4" fmla="*/ 4485 h 10262"/>
              <a:gd name="connsiteX5" fmla="*/ 2398 w 10010"/>
              <a:gd name="connsiteY5" fmla="*/ 4485 h 10262"/>
              <a:gd name="connsiteX6" fmla="*/ 2597 w 10010"/>
              <a:gd name="connsiteY6" fmla="*/ 4485 h 10262"/>
              <a:gd name="connsiteX7" fmla="*/ 2597 w 10010"/>
              <a:gd name="connsiteY7" fmla="*/ 10262 h 10262"/>
              <a:gd name="connsiteX8" fmla="*/ 3502 w 10010"/>
              <a:gd name="connsiteY8" fmla="*/ 10261 h 10262"/>
              <a:gd name="connsiteX9" fmla="*/ 3502 w 10010"/>
              <a:gd name="connsiteY9" fmla="*/ 8559 h 10262"/>
              <a:gd name="connsiteX10" fmla="*/ 5195 w 10010"/>
              <a:gd name="connsiteY10" fmla="*/ 8559 h 10262"/>
              <a:gd name="connsiteX11" fmla="*/ 5185 w 10010"/>
              <a:gd name="connsiteY11" fmla="*/ 1668 h 10262"/>
              <a:gd name="connsiteX12" fmla="*/ 5482 w 10010"/>
              <a:gd name="connsiteY12" fmla="*/ 1668 h 10262"/>
              <a:gd name="connsiteX13" fmla="*/ 5473 w 10010"/>
              <a:gd name="connsiteY13" fmla="*/ 6046 h 10262"/>
              <a:gd name="connsiteX14" fmla="*/ 6147 w 10010"/>
              <a:gd name="connsiteY14" fmla="*/ 6046 h 10262"/>
              <a:gd name="connsiteX15" fmla="*/ 6150 w 10010"/>
              <a:gd name="connsiteY15" fmla="*/ 4556 h 10262"/>
              <a:gd name="connsiteX16" fmla="*/ 7473 w 10010"/>
              <a:gd name="connsiteY16" fmla="*/ 4519 h 10262"/>
              <a:gd name="connsiteX17" fmla="*/ 8289 w 10010"/>
              <a:gd name="connsiteY17" fmla="*/ 4519 h 10262"/>
              <a:gd name="connsiteX18" fmla="*/ 8282 w 10010"/>
              <a:gd name="connsiteY18" fmla="*/ 38 h 10262"/>
              <a:gd name="connsiteX19" fmla="*/ 8965 w 10010"/>
              <a:gd name="connsiteY19" fmla="*/ 1 h 10262"/>
              <a:gd name="connsiteX20" fmla="*/ 8966 w 10010"/>
              <a:gd name="connsiteY20" fmla="*/ 6150 h 10262"/>
              <a:gd name="connsiteX21" fmla="*/ 9134 w 10010"/>
              <a:gd name="connsiteY21" fmla="*/ 6113 h 10262"/>
              <a:gd name="connsiteX22" fmla="*/ 9134 w 10010"/>
              <a:gd name="connsiteY22" fmla="*/ 4431 h 10262"/>
              <a:gd name="connsiteX23" fmla="*/ 10010 w 10010"/>
              <a:gd name="connsiteY23" fmla="*/ 4417 h 10262"/>
              <a:gd name="connsiteX0" fmla="*/ 0 w 10010"/>
              <a:gd name="connsiteY0" fmla="*/ 135 h 10373"/>
              <a:gd name="connsiteX1" fmla="*/ 823 w 10010"/>
              <a:gd name="connsiteY1" fmla="*/ 111 h 10373"/>
              <a:gd name="connsiteX2" fmla="*/ 823 w 10010"/>
              <a:gd name="connsiteY2" fmla="*/ 6168 h 10373"/>
              <a:gd name="connsiteX3" fmla="*/ 2194 w 10010"/>
              <a:gd name="connsiteY3" fmla="*/ 6163 h 10373"/>
              <a:gd name="connsiteX4" fmla="*/ 2190 w 10010"/>
              <a:gd name="connsiteY4" fmla="*/ 4596 h 10373"/>
              <a:gd name="connsiteX5" fmla="*/ 2398 w 10010"/>
              <a:gd name="connsiteY5" fmla="*/ 4596 h 10373"/>
              <a:gd name="connsiteX6" fmla="*/ 2597 w 10010"/>
              <a:gd name="connsiteY6" fmla="*/ 4596 h 10373"/>
              <a:gd name="connsiteX7" fmla="*/ 2597 w 10010"/>
              <a:gd name="connsiteY7" fmla="*/ 10373 h 10373"/>
              <a:gd name="connsiteX8" fmla="*/ 3502 w 10010"/>
              <a:gd name="connsiteY8" fmla="*/ 10372 h 10373"/>
              <a:gd name="connsiteX9" fmla="*/ 3502 w 10010"/>
              <a:gd name="connsiteY9" fmla="*/ 8670 h 10373"/>
              <a:gd name="connsiteX10" fmla="*/ 5195 w 10010"/>
              <a:gd name="connsiteY10" fmla="*/ 8670 h 10373"/>
              <a:gd name="connsiteX11" fmla="*/ 5185 w 10010"/>
              <a:gd name="connsiteY11" fmla="*/ 1779 h 10373"/>
              <a:gd name="connsiteX12" fmla="*/ 5482 w 10010"/>
              <a:gd name="connsiteY12" fmla="*/ 1779 h 10373"/>
              <a:gd name="connsiteX13" fmla="*/ 5473 w 10010"/>
              <a:gd name="connsiteY13" fmla="*/ 6157 h 10373"/>
              <a:gd name="connsiteX14" fmla="*/ 6147 w 10010"/>
              <a:gd name="connsiteY14" fmla="*/ 6157 h 10373"/>
              <a:gd name="connsiteX15" fmla="*/ 6150 w 10010"/>
              <a:gd name="connsiteY15" fmla="*/ 4667 h 10373"/>
              <a:gd name="connsiteX16" fmla="*/ 7473 w 10010"/>
              <a:gd name="connsiteY16" fmla="*/ 4630 h 10373"/>
              <a:gd name="connsiteX17" fmla="*/ 8289 w 10010"/>
              <a:gd name="connsiteY17" fmla="*/ 4630 h 10373"/>
              <a:gd name="connsiteX18" fmla="*/ 8282 w 10010"/>
              <a:gd name="connsiteY18" fmla="*/ 0 h 10373"/>
              <a:gd name="connsiteX19" fmla="*/ 8965 w 10010"/>
              <a:gd name="connsiteY19" fmla="*/ 112 h 10373"/>
              <a:gd name="connsiteX20" fmla="*/ 8966 w 10010"/>
              <a:gd name="connsiteY20" fmla="*/ 6261 h 10373"/>
              <a:gd name="connsiteX21" fmla="*/ 9134 w 10010"/>
              <a:gd name="connsiteY21" fmla="*/ 6224 h 10373"/>
              <a:gd name="connsiteX22" fmla="*/ 9134 w 10010"/>
              <a:gd name="connsiteY22" fmla="*/ 4542 h 10373"/>
              <a:gd name="connsiteX23" fmla="*/ 10010 w 10010"/>
              <a:gd name="connsiteY23" fmla="*/ 4528 h 10373"/>
              <a:gd name="connsiteX0" fmla="*/ 0 w 10010"/>
              <a:gd name="connsiteY0" fmla="*/ 24 h 10262"/>
              <a:gd name="connsiteX1" fmla="*/ 823 w 10010"/>
              <a:gd name="connsiteY1" fmla="*/ 0 h 10262"/>
              <a:gd name="connsiteX2" fmla="*/ 823 w 10010"/>
              <a:gd name="connsiteY2" fmla="*/ 6057 h 10262"/>
              <a:gd name="connsiteX3" fmla="*/ 2194 w 10010"/>
              <a:gd name="connsiteY3" fmla="*/ 6052 h 10262"/>
              <a:gd name="connsiteX4" fmla="*/ 2190 w 10010"/>
              <a:gd name="connsiteY4" fmla="*/ 4485 h 10262"/>
              <a:gd name="connsiteX5" fmla="*/ 2398 w 10010"/>
              <a:gd name="connsiteY5" fmla="*/ 4485 h 10262"/>
              <a:gd name="connsiteX6" fmla="*/ 2597 w 10010"/>
              <a:gd name="connsiteY6" fmla="*/ 4485 h 10262"/>
              <a:gd name="connsiteX7" fmla="*/ 2597 w 10010"/>
              <a:gd name="connsiteY7" fmla="*/ 10262 h 10262"/>
              <a:gd name="connsiteX8" fmla="*/ 3502 w 10010"/>
              <a:gd name="connsiteY8" fmla="*/ 10261 h 10262"/>
              <a:gd name="connsiteX9" fmla="*/ 3502 w 10010"/>
              <a:gd name="connsiteY9" fmla="*/ 8559 h 10262"/>
              <a:gd name="connsiteX10" fmla="*/ 5195 w 10010"/>
              <a:gd name="connsiteY10" fmla="*/ 8559 h 10262"/>
              <a:gd name="connsiteX11" fmla="*/ 5185 w 10010"/>
              <a:gd name="connsiteY11" fmla="*/ 1668 h 10262"/>
              <a:gd name="connsiteX12" fmla="*/ 5482 w 10010"/>
              <a:gd name="connsiteY12" fmla="*/ 1668 h 10262"/>
              <a:gd name="connsiteX13" fmla="*/ 5473 w 10010"/>
              <a:gd name="connsiteY13" fmla="*/ 6046 h 10262"/>
              <a:gd name="connsiteX14" fmla="*/ 6147 w 10010"/>
              <a:gd name="connsiteY14" fmla="*/ 6046 h 10262"/>
              <a:gd name="connsiteX15" fmla="*/ 6150 w 10010"/>
              <a:gd name="connsiteY15" fmla="*/ 4556 h 10262"/>
              <a:gd name="connsiteX16" fmla="*/ 7473 w 10010"/>
              <a:gd name="connsiteY16" fmla="*/ 4519 h 10262"/>
              <a:gd name="connsiteX17" fmla="*/ 8289 w 10010"/>
              <a:gd name="connsiteY17" fmla="*/ 4519 h 10262"/>
              <a:gd name="connsiteX18" fmla="*/ 8282 w 10010"/>
              <a:gd name="connsiteY18" fmla="*/ 1 h 10262"/>
              <a:gd name="connsiteX19" fmla="*/ 8965 w 10010"/>
              <a:gd name="connsiteY19" fmla="*/ 1 h 10262"/>
              <a:gd name="connsiteX20" fmla="*/ 8966 w 10010"/>
              <a:gd name="connsiteY20" fmla="*/ 6150 h 10262"/>
              <a:gd name="connsiteX21" fmla="*/ 9134 w 10010"/>
              <a:gd name="connsiteY21" fmla="*/ 6113 h 10262"/>
              <a:gd name="connsiteX22" fmla="*/ 9134 w 10010"/>
              <a:gd name="connsiteY22" fmla="*/ 4431 h 10262"/>
              <a:gd name="connsiteX23" fmla="*/ 10010 w 10010"/>
              <a:gd name="connsiteY23" fmla="*/ 4417 h 10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010" h="10262">
                <a:moveTo>
                  <a:pt x="0" y="24"/>
                </a:moveTo>
                <a:lnTo>
                  <a:pt x="823" y="0"/>
                </a:lnTo>
                <a:lnTo>
                  <a:pt x="823" y="6057"/>
                </a:lnTo>
                <a:lnTo>
                  <a:pt x="2194" y="6052"/>
                </a:lnTo>
                <a:cubicBezTo>
                  <a:pt x="2199" y="5442"/>
                  <a:pt x="2185" y="5095"/>
                  <a:pt x="2190" y="4485"/>
                </a:cubicBezTo>
                <a:lnTo>
                  <a:pt x="2398" y="4485"/>
                </a:lnTo>
                <a:lnTo>
                  <a:pt x="2597" y="4485"/>
                </a:lnTo>
                <a:cubicBezTo>
                  <a:pt x="2587" y="6755"/>
                  <a:pt x="2607" y="7993"/>
                  <a:pt x="2597" y="10262"/>
                </a:cubicBezTo>
                <a:lnTo>
                  <a:pt x="3502" y="10261"/>
                </a:lnTo>
                <a:cubicBezTo>
                  <a:pt x="3504" y="9463"/>
                  <a:pt x="3500" y="9357"/>
                  <a:pt x="3502" y="8559"/>
                </a:cubicBezTo>
                <a:lnTo>
                  <a:pt x="5195" y="8559"/>
                </a:lnTo>
                <a:cubicBezTo>
                  <a:pt x="5192" y="6262"/>
                  <a:pt x="5188" y="3965"/>
                  <a:pt x="5185" y="1668"/>
                </a:cubicBezTo>
                <a:lnTo>
                  <a:pt x="5482" y="1668"/>
                </a:lnTo>
                <a:cubicBezTo>
                  <a:pt x="5476" y="3177"/>
                  <a:pt x="5479" y="4537"/>
                  <a:pt x="5473" y="6046"/>
                </a:cubicBezTo>
                <a:lnTo>
                  <a:pt x="6147" y="6046"/>
                </a:lnTo>
                <a:cubicBezTo>
                  <a:pt x="6145" y="5549"/>
                  <a:pt x="6152" y="5053"/>
                  <a:pt x="6150" y="4556"/>
                </a:cubicBezTo>
                <a:lnTo>
                  <a:pt x="7473" y="4519"/>
                </a:lnTo>
                <a:lnTo>
                  <a:pt x="8289" y="4519"/>
                </a:lnTo>
                <a:cubicBezTo>
                  <a:pt x="8293" y="3038"/>
                  <a:pt x="8278" y="1482"/>
                  <a:pt x="8282" y="1"/>
                </a:cubicBezTo>
                <a:lnTo>
                  <a:pt x="8965" y="1"/>
                </a:lnTo>
                <a:cubicBezTo>
                  <a:pt x="8969" y="1976"/>
                  <a:pt x="8962" y="4175"/>
                  <a:pt x="8966" y="6150"/>
                </a:cubicBezTo>
                <a:lnTo>
                  <a:pt x="9134" y="6113"/>
                </a:lnTo>
                <a:cubicBezTo>
                  <a:pt x="9162" y="5827"/>
                  <a:pt x="9126" y="7213"/>
                  <a:pt x="9134" y="4431"/>
                </a:cubicBezTo>
                <a:cubicBezTo>
                  <a:pt x="9426" y="4489"/>
                  <a:pt x="9718" y="4471"/>
                  <a:pt x="10010" y="4417"/>
                </a:cubicBezTo>
              </a:path>
            </a:pathLst>
          </a:custGeom>
          <a:noFill/>
          <a:ln w="63500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4" name="Line 62"/>
          <p:cNvSpPr>
            <a:spLocks noChangeShapeType="1"/>
          </p:cNvSpPr>
          <p:nvPr/>
        </p:nvSpPr>
        <p:spPr bwMode="auto">
          <a:xfrm flipV="1">
            <a:off x="803443" y="1373046"/>
            <a:ext cx="769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5" name="Line 63"/>
          <p:cNvSpPr>
            <a:spLocks noChangeShapeType="1"/>
          </p:cNvSpPr>
          <p:nvPr/>
        </p:nvSpPr>
        <p:spPr bwMode="auto">
          <a:xfrm flipV="1">
            <a:off x="803443" y="1671496"/>
            <a:ext cx="769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6" name="Line 64"/>
          <p:cNvSpPr>
            <a:spLocks noChangeShapeType="1"/>
          </p:cNvSpPr>
          <p:nvPr/>
        </p:nvSpPr>
        <p:spPr bwMode="auto">
          <a:xfrm flipV="1">
            <a:off x="803443" y="2223946"/>
            <a:ext cx="769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7" name="Line 65"/>
          <p:cNvSpPr>
            <a:spLocks noChangeShapeType="1"/>
          </p:cNvSpPr>
          <p:nvPr/>
        </p:nvSpPr>
        <p:spPr bwMode="auto">
          <a:xfrm flipV="1">
            <a:off x="803443" y="2527159"/>
            <a:ext cx="769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8" name="Line 66"/>
          <p:cNvSpPr>
            <a:spLocks noChangeShapeType="1"/>
          </p:cNvSpPr>
          <p:nvPr/>
        </p:nvSpPr>
        <p:spPr bwMode="auto">
          <a:xfrm flipV="1">
            <a:off x="803443" y="3019284"/>
            <a:ext cx="769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9" name="Line 67"/>
          <p:cNvSpPr>
            <a:spLocks noChangeShapeType="1"/>
          </p:cNvSpPr>
          <p:nvPr/>
        </p:nvSpPr>
        <p:spPr bwMode="auto">
          <a:xfrm flipV="1">
            <a:off x="803443" y="3335196"/>
            <a:ext cx="769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0" name="Line 68"/>
          <p:cNvSpPr>
            <a:spLocks noChangeShapeType="1"/>
          </p:cNvSpPr>
          <p:nvPr/>
        </p:nvSpPr>
        <p:spPr bwMode="auto">
          <a:xfrm flipV="1">
            <a:off x="803443" y="3903521"/>
            <a:ext cx="769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" name="Oval 73"/>
          <p:cNvSpPr>
            <a:spLocks noChangeArrowheads="1"/>
          </p:cNvSpPr>
          <p:nvPr/>
        </p:nvSpPr>
        <p:spPr bwMode="auto">
          <a:xfrm>
            <a:off x="1163805" y="1312721"/>
            <a:ext cx="134938" cy="134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2" name="Oval 74"/>
          <p:cNvSpPr>
            <a:spLocks noChangeArrowheads="1"/>
          </p:cNvSpPr>
          <p:nvPr/>
        </p:nvSpPr>
        <p:spPr bwMode="auto">
          <a:xfrm>
            <a:off x="1409868" y="1312721"/>
            <a:ext cx="134937" cy="1349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3" name="Oval 75"/>
          <p:cNvSpPr>
            <a:spLocks noChangeArrowheads="1"/>
          </p:cNvSpPr>
          <p:nvPr/>
        </p:nvSpPr>
        <p:spPr bwMode="auto">
          <a:xfrm>
            <a:off x="1792455" y="1312721"/>
            <a:ext cx="134938" cy="134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4" name="Oval 76"/>
          <p:cNvSpPr>
            <a:spLocks noChangeArrowheads="1"/>
          </p:cNvSpPr>
          <p:nvPr/>
        </p:nvSpPr>
        <p:spPr bwMode="auto">
          <a:xfrm>
            <a:off x="2070268" y="1315896"/>
            <a:ext cx="134937" cy="134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5" name="Oval 77"/>
          <p:cNvSpPr>
            <a:spLocks noChangeArrowheads="1"/>
          </p:cNvSpPr>
          <p:nvPr/>
        </p:nvSpPr>
        <p:spPr bwMode="auto">
          <a:xfrm>
            <a:off x="2354430" y="1312721"/>
            <a:ext cx="134938" cy="134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6" name="Oval 78"/>
          <p:cNvSpPr>
            <a:spLocks noChangeArrowheads="1"/>
          </p:cNvSpPr>
          <p:nvPr/>
        </p:nvSpPr>
        <p:spPr bwMode="auto">
          <a:xfrm>
            <a:off x="2648118" y="1312721"/>
            <a:ext cx="134937" cy="1349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7" name="Oval 79"/>
          <p:cNvSpPr>
            <a:spLocks noChangeArrowheads="1"/>
          </p:cNvSpPr>
          <p:nvPr/>
        </p:nvSpPr>
        <p:spPr bwMode="auto">
          <a:xfrm>
            <a:off x="2783055" y="1312721"/>
            <a:ext cx="134938" cy="134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8" name="Oval 88"/>
          <p:cNvSpPr>
            <a:spLocks noChangeArrowheads="1"/>
          </p:cNvSpPr>
          <p:nvPr/>
        </p:nvSpPr>
        <p:spPr bwMode="auto">
          <a:xfrm>
            <a:off x="3075155" y="1312721"/>
            <a:ext cx="134938" cy="1381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9" name="Oval 89"/>
          <p:cNvSpPr>
            <a:spLocks noChangeArrowheads="1"/>
          </p:cNvSpPr>
          <p:nvPr/>
        </p:nvSpPr>
        <p:spPr bwMode="auto">
          <a:xfrm>
            <a:off x="3314868" y="1306371"/>
            <a:ext cx="134937" cy="13811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0" name="Oval 90"/>
          <p:cNvSpPr>
            <a:spLocks noChangeArrowheads="1"/>
          </p:cNvSpPr>
          <p:nvPr/>
        </p:nvSpPr>
        <p:spPr bwMode="auto">
          <a:xfrm>
            <a:off x="3786355" y="1306371"/>
            <a:ext cx="134938" cy="13811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1" name="Oval 91"/>
          <p:cNvSpPr>
            <a:spLocks noChangeArrowheads="1"/>
          </p:cNvSpPr>
          <p:nvPr/>
        </p:nvSpPr>
        <p:spPr bwMode="auto">
          <a:xfrm>
            <a:off x="4338805" y="1306371"/>
            <a:ext cx="134938" cy="13811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2" name="Oval 92"/>
          <p:cNvSpPr>
            <a:spLocks noChangeArrowheads="1"/>
          </p:cNvSpPr>
          <p:nvPr/>
        </p:nvSpPr>
        <p:spPr bwMode="auto">
          <a:xfrm>
            <a:off x="4757905" y="1312721"/>
            <a:ext cx="134938" cy="13811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3" name="Oval 93"/>
          <p:cNvSpPr>
            <a:spLocks noChangeArrowheads="1"/>
          </p:cNvSpPr>
          <p:nvPr/>
        </p:nvSpPr>
        <p:spPr bwMode="auto">
          <a:xfrm>
            <a:off x="5051593" y="1312721"/>
            <a:ext cx="134937" cy="1381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4" name="Oval 94"/>
          <p:cNvSpPr>
            <a:spLocks noChangeArrowheads="1"/>
          </p:cNvSpPr>
          <p:nvPr/>
        </p:nvSpPr>
        <p:spPr bwMode="auto">
          <a:xfrm>
            <a:off x="5242093" y="1312721"/>
            <a:ext cx="134937" cy="13811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5" name="Oval 95"/>
          <p:cNvSpPr>
            <a:spLocks noChangeArrowheads="1"/>
          </p:cNvSpPr>
          <p:nvPr/>
        </p:nvSpPr>
        <p:spPr bwMode="auto">
          <a:xfrm>
            <a:off x="5635793" y="1312721"/>
            <a:ext cx="134937" cy="1349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6" name="Oval 96"/>
          <p:cNvSpPr>
            <a:spLocks noChangeArrowheads="1"/>
          </p:cNvSpPr>
          <p:nvPr/>
        </p:nvSpPr>
        <p:spPr bwMode="auto">
          <a:xfrm>
            <a:off x="5746918" y="1312721"/>
            <a:ext cx="134937" cy="1349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7" name="Oval 97"/>
          <p:cNvSpPr>
            <a:spLocks noChangeArrowheads="1"/>
          </p:cNvSpPr>
          <p:nvPr/>
        </p:nvSpPr>
        <p:spPr bwMode="auto">
          <a:xfrm>
            <a:off x="6113630" y="1312721"/>
            <a:ext cx="134938" cy="134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8" name="Oval 98"/>
          <p:cNvSpPr>
            <a:spLocks noChangeArrowheads="1"/>
          </p:cNvSpPr>
          <p:nvPr/>
        </p:nvSpPr>
        <p:spPr bwMode="auto">
          <a:xfrm>
            <a:off x="6510505" y="1315896"/>
            <a:ext cx="134938" cy="1349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9" name="Oval 99"/>
          <p:cNvSpPr>
            <a:spLocks noChangeArrowheads="1"/>
          </p:cNvSpPr>
          <p:nvPr/>
        </p:nvSpPr>
        <p:spPr bwMode="auto">
          <a:xfrm>
            <a:off x="6691480" y="1312721"/>
            <a:ext cx="134938" cy="1349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0" name="Oval 100"/>
          <p:cNvSpPr>
            <a:spLocks noChangeArrowheads="1"/>
          </p:cNvSpPr>
          <p:nvPr/>
        </p:nvSpPr>
        <p:spPr bwMode="auto">
          <a:xfrm>
            <a:off x="7040730" y="1312721"/>
            <a:ext cx="134938" cy="134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" name="Oval 101"/>
          <p:cNvSpPr>
            <a:spLocks noChangeArrowheads="1"/>
          </p:cNvSpPr>
          <p:nvPr/>
        </p:nvSpPr>
        <p:spPr bwMode="auto">
          <a:xfrm>
            <a:off x="7255043" y="1312721"/>
            <a:ext cx="134937" cy="134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2" name="Oval 102"/>
          <p:cNvSpPr>
            <a:spLocks noChangeArrowheads="1"/>
          </p:cNvSpPr>
          <p:nvPr/>
        </p:nvSpPr>
        <p:spPr bwMode="auto">
          <a:xfrm>
            <a:off x="7501105" y="1315896"/>
            <a:ext cx="134938" cy="1349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3" name="Oval 103"/>
          <p:cNvSpPr>
            <a:spLocks noChangeArrowheads="1"/>
          </p:cNvSpPr>
          <p:nvPr/>
        </p:nvSpPr>
        <p:spPr bwMode="auto">
          <a:xfrm>
            <a:off x="7761455" y="1312721"/>
            <a:ext cx="134938" cy="1349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4" name="Oval 104"/>
          <p:cNvSpPr>
            <a:spLocks noChangeArrowheads="1"/>
          </p:cNvSpPr>
          <p:nvPr/>
        </p:nvSpPr>
        <p:spPr bwMode="auto">
          <a:xfrm>
            <a:off x="8078955" y="1306371"/>
            <a:ext cx="134938" cy="134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5" name="Oval 156"/>
          <p:cNvSpPr>
            <a:spLocks noChangeArrowheads="1"/>
          </p:cNvSpPr>
          <p:nvPr/>
        </p:nvSpPr>
        <p:spPr bwMode="auto">
          <a:xfrm>
            <a:off x="1163805" y="1612759"/>
            <a:ext cx="134938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6" name="Oval 157"/>
          <p:cNvSpPr>
            <a:spLocks noChangeArrowheads="1"/>
          </p:cNvSpPr>
          <p:nvPr/>
        </p:nvSpPr>
        <p:spPr bwMode="auto">
          <a:xfrm>
            <a:off x="1409868" y="1612759"/>
            <a:ext cx="134937" cy="1349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7" name="Oval 158"/>
          <p:cNvSpPr>
            <a:spLocks noChangeArrowheads="1"/>
          </p:cNvSpPr>
          <p:nvPr/>
        </p:nvSpPr>
        <p:spPr bwMode="auto">
          <a:xfrm>
            <a:off x="1792455" y="1612759"/>
            <a:ext cx="134938" cy="1349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8" name="Oval 159"/>
          <p:cNvSpPr>
            <a:spLocks noChangeArrowheads="1"/>
          </p:cNvSpPr>
          <p:nvPr/>
        </p:nvSpPr>
        <p:spPr bwMode="auto">
          <a:xfrm>
            <a:off x="2070268" y="1615934"/>
            <a:ext cx="134937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9" name="Oval 160"/>
          <p:cNvSpPr>
            <a:spLocks noChangeArrowheads="1"/>
          </p:cNvSpPr>
          <p:nvPr/>
        </p:nvSpPr>
        <p:spPr bwMode="auto">
          <a:xfrm>
            <a:off x="2354430" y="1612759"/>
            <a:ext cx="134938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0" name="Oval 161"/>
          <p:cNvSpPr>
            <a:spLocks noChangeArrowheads="1"/>
          </p:cNvSpPr>
          <p:nvPr/>
        </p:nvSpPr>
        <p:spPr bwMode="auto">
          <a:xfrm>
            <a:off x="2648118" y="1612759"/>
            <a:ext cx="134937" cy="1349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1" name="Oval 162"/>
          <p:cNvSpPr>
            <a:spLocks noChangeArrowheads="1"/>
          </p:cNvSpPr>
          <p:nvPr/>
        </p:nvSpPr>
        <p:spPr bwMode="auto">
          <a:xfrm>
            <a:off x="2783055" y="1612759"/>
            <a:ext cx="134938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2" name="Oval 163"/>
          <p:cNvSpPr>
            <a:spLocks noChangeArrowheads="1"/>
          </p:cNvSpPr>
          <p:nvPr/>
        </p:nvSpPr>
        <p:spPr bwMode="auto">
          <a:xfrm>
            <a:off x="3075155" y="1612759"/>
            <a:ext cx="134938" cy="1381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3" name="Oval 164"/>
          <p:cNvSpPr>
            <a:spLocks noChangeArrowheads="1"/>
          </p:cNvSpPr>
          <p:nvPr/>
        </p:nvSpPr>
        <p:spPr bwMode="auto">
          <a:xfrm>
            <a:off x="3314868" y="1606409"/>
            <a:ext cx="134937" cy="13811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4" name="Oval 165"/>
          <p:cNvSpPr>
            <a:spLocks noChangeArrowheads="1"/>
          </p:cNvSpPr>
          <p:nvPr/>
        </p:nvSpPr>
        <p:spPr bwMode="auto">
          <a:xfrm>
            <a:off x="3786355" y="1606409"/>
            <a:ext cx="134938" cy="1381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5" name="Oval 166"/>
          <p:cNvSpPr>
            <a:spLocks noChangeArrowheads="1"/>
          </p:cNvSpPr>
          <p:nvPr/>
        </p:nvSpPr>
        <p:spPr bwMode="auto">
          <a:xfrm>
            <a:off x="4338805" y="1606409"/>
            <a:ext cx="134938" cy="13811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6" name="Oval 167"/>
          <p:cNvSpPr>
            <a:spLocks noChangeArrowheads="1"/>
          </p:cNvSpPr>
          <p:nvPr/>
        </p:nvSpPr>
        <p:spPr bwMode="auto">
          <a:xfrm>
            <a:off x="4757905" y="1612759"/>
            <a:ext cx="134938" cy="13811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7" name="Oval 168"/>
          <p:cNvSpPr>
            <a:spLocks noChangeArrowheads="1"/>
          </p:cNvSpPr>
          <p:nvPr/>
        </p:nvSpPr>
        <p:spPr bwMode="auto">
          <a:xfrm>
            <a:off x="5051593" y="1612759"/>
            <a:ext cx="134937" cy="13811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8" name="Oval 169"/>
          <p:cNvSpPr>
            <a:spLocks noChangeArrowheads="1"/>
          </p:cNvSpPr>
          <p:nvPr/>
        </p:nvSpPr>
        <p:spPr bwMode="auto">
          <a:xfrm>
            <a:off x="5242093" y="1612759"/>
            <a:ext cx="134937" cy="13811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9" name="Oval 170"/>
          <p:cNvSpPr>
            <a:spLocks noChangeArrowheads="1"/>
          </p:cNvSpPr>
          <p:nvPr/>
        </p:nvSpPr>
        <p:spPr bwMode="auto">
          <a:xfrm>
            <a:off x="5635793" y="1612759"/>
            <a:ext cx="134937" cy="1349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0" name="Oval 171"/>
          <p:cNvSpPr>
            <a:spLocks noChangeArrowheads="1"/>
          </p:cNvSpPr>
          <p:nvPr/>
        </p:nvSpPr>
        <p:spPr bwMode="auto">
          <a:xfrm>
            <a:off x="5746918" y="1612759"/>
            <a:ext cx="134937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1" name="Oval 172"/>
          <p:cNvSpPr>
            <a:spLocks noChangeArrowheads="1"/>
          </p:cNvSpPr>
          <p:nvPr/>
        </p:nvSpPr>
        <p:spPr bwMode="auto">
          <a:xfrm>
            <a:off x="6113630" y="1612759"/>
            <a:ext cx="134938" cy="1349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2" name="Oval 173"/>
          <p:cNvSpPr>
            <a:spLocks noChangeArrowheads="1"/>
          </p:cNvSpPr>
          <p:nvPr/>
        </p:nvSpPr>
        <p:spPr bwMode="auto">
          <a:xfrm>
            <a:off x="6510505" y="1615934"/>
            <a:ext cx="134938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3" name="Oval 174"/>
          <p:cNvSpPr>
            <a:spLocks noChangeArrowheads="1"/>
          </p:cNvSpPr>
          <p:nvPr/>
        </p:nvSpPr>
        <p:spPr bwMode="auto">
          <a:xfrm>
            <a:off x="6691480" y="1612759"/>
            <a:ext cx="134938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4" name="Oval 175"/>
          <p:cNvSpPr>
            <a:spLocks noChangeArrowheads="1"/>
          </p:cNvSpPr>
          <p:nvPr/>
        </p:nvSpPr>
        <p:spPr bwMode="auto">
          <a:xfrm>
            <a:off x="7040730" y="1612759"/>
            <a:ext cx="134938" cy="1349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7255043" y="1612759"/>
            <a:ext cx="134937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6" name="Oval 177"/>
          <p:cNvSpPr>
            <a:spLocks noChangeArrowheads="1"/>
          </p:cNvSpPr>
          <p:nvPr/>
        </p:nvSpPr>
        <p:spPr bwMode="auto">
          <a:xfrm>
            <a:off x="7501105" y="1615934"/>
            <a:ext cx="134938" cy="1349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7" name="Oval 178"/>
          <p:cNvSpPr>
            <a:spLocks noChangeArrowheads="1"/>
          </p:cNvSpPr>
          <p:nvPr/>
        </p:nvSpPr>
        <p:spPr bwMode="auto">
          <a:xfrm>
            <a:off x="7761455" y="1612759"/>
            <a:ext cx="134938" cy="1349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8" name="Oval 179"/>
          <p:cNvSpPr>
            <a:spLocks noChangeArrowheads="1"/>
          </p:cNvSpPr>
          <p:nvPr/>
        </p:nvSpPr>
        <p:spPr bwMode="auto">
          <a:xfrm>
            <a:off x="8078955" y="1606409"/>
            <a:ext cx="134938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9" name="Oval 180"/>
          <p:cNvSpPr>
            <a:spLocks noChangeArrowheads="1"/>
          </p:cNvSpPr>
          <p:nvPr/>
        </p:nvSpPr>
        <p:spPr bwMode="auto">
          <a:xfrm>
            <a:off x="1163805" y="2155684"/>
            <a:ext cx="134938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0" name="Oval 181"/>
          <p:cNvSpPr>
            <a:spLocks noChangeArrowheads="1"/>
          </p:cNvSpPr>
          <p:nvPr/>
        </p:nvSpPr>
        <p:spPr bwMode="auto">
          <a:xfrm>
            <a:off x="1409868" y="2155684"/>
            <a:ext cx="134937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1" name="Oval 182"/>
          <p:cNvSpPr>
            <a:spLocks noChangeArrowheads="1"/>
          </p:cNvSpPr>
          <p:nvPr/>
        </p:nvSpPr>
        <p:spPr bwMode="auto">
          <a:xfrm>
            <a:off x="1792455" y="2155684"/>
            <a:ext cx="134938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2" name="Oval 183"/>
          <p:cNvSpPr>
            <a:spLocks noChangeArrowheads="1"/>
          </p:cNvSpPr>
          <p:nvPr/>
        </p:nvSpPr>
        <p:spPr bwMode="auto">
          <a:xfrm>
            <a:off x="2070268" y="2158859"/>
            <a:ext cx="134937" cy="1349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3" name="Oval 184"/>
          <p:cNvSpPr>
            <a:spLocks noChangeArrowheads="1"/>
          </p:cNvSpPr>
          <p:nvPr/>
        </p:nvSpPr>
        <p:spPr bwMode="auto">
          <a:xfrm>
            <a:off x="2354430" y="2155684"/>
            <a:ext cx="134938" cy="1349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4" name="Oval 185"/>
          <p:cNvSpPr>
            <a:spLocks noChangeArrowheads="1"/>
          </p:cNvSpPr>
          <p:nvPr/>
        </p:nvSpPr>
        <p:spPr bwMode="auto">
          <a:xfrm>
            <a:off x="2648118" y="2155684"/>
            <a:ext cx="134937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5" name="Oval 186"/>
          <p:cNvSpPr>
            <a:spLocks noChangeArrowheads="1"/>
          </p:cNvSpPr>
          <p:nvPr/>
        </p:nvSpPr>
        <p:spPr bwMode="auto">
          <a:xfrm>
            <a:off x="2783055" y="2155684"/>
            <a:ext cx="134938" cy="134937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6" name="Oval 187"/>
          <p:cNvSpPr>
            <a:spLocks noChangeArrowheads="1"/>
          </p:cNvSpPr>
          <p:nvPr/>
        </p:nvSpPr>
        <p:spPr bwMode="auto">
          <a:xfrm>
            <a:off x="3075155" y="2155684"/>
            <a:ext cx="134938" cy="13811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7" name="Oval 188"/>
          <p:cNvSpPr>
            <a:spLocks noChangeArrowheads="1"/>
          </p:cNvSpPr>
          <p:nvPr/>
        </p:nvSpPr>
        <p:spPr bwMode="auto">
          <a:xfrm>
            <a:off x="3314868" y="2149334"/>
            <a:ext cx="134937" cy="13811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8" name="Oval 189"/>
          <p:cNvSpPr>
            <a:spLocks noChangeArrowheads="1"/>
          </p:cNvSpPr>
          <p:nvPr/>
        </p:nvSpPr>
        <p:spPr bwMode="auto">
          <a:xfrm>
            <a:off x="3786355" y="2149334"/>
            <a:ext cx="134938" cy="1381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9" name="Oval 190"/>
          <p:cNvSpPr>
            <a:spLocks noChangeArrowheads="1"/>
          </p:cNvSpPr>
          <p:nvPr/>
        </p:nvSpPr>
        <p:spPr bwMode="auto">
          <a:xfrm>
            <a:off x="4338805" y="2149334"/>
            <a:ext cx="134938" cy="1381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90" name="Oval 191"/>
          <p:cNvSpPr>
            <a:spLocks noChangeArrowheads="1"/>
          </p:cNvSpPr>
          <p:nvPr/>
        </p:nvSpPr>
        <p:spPr bwMode="auto">
          <a:xfrm>
            <a:off x="4757905" y="2155684"/>
            <a:ext cx="134938" cy="1381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91" name="Oval 192"/>
          <p:cNvSpPr>
            <a:spLocks noChangeArrowheads="1"/>
          </p:cNvSpPr>
          <p:nvPr/>
        </p:nvSpPr>
        <p:spPr bwMode="auto">
          <a:xfrm>
            <a:off x="5051593" y="2155684"/>
            <a:ext cx="134937" cy="13811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92" name="Oval 193"/>
          <p:cNvSpPr>
            <a:spLocks noChangeArrowheads="1"/>
          </p:cNvSpPr>
          <p:nvPr/>
        </p:nvSpPr>
        <p:spPr bwMode="auto">
          <a:xfrm>
            <a:off x="5242093" y="2155684"/>
            <a:ext cx="134937" cy="1381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93" name="Oval 194"/>
          <p:cNvSpPr>
            <a:spLocks noChangeArrowheads="1"/>
          </p:cNvSpPr>
          <p:nvPr/>
        </p:nvSpPr>
        <p:spPr bwMode="auto">
          <a:xfrm>
            <a:off x="5635793" y="2155684"/>
            <a:ext cx="134937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94" name="Oval 195"/>
          <p:cNvSpPr>
            <a:spLocks noChangeArrowheads="1"/>
          </p:cNvSpPr>
          <p:nvPr/>
        </p:nvSpPr>
        <p:spPr bwMode="auto">
          <a:xfrm>
            <a:off x="5746918" y="2155684"/>
            <a:ext cx="134937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95" name="Oval 196"/>
          <p:cNvSpPr>
            <a:spLocks noChangeArrowheads="1"/>
          </p:cNvSpPr>
          <p:nvPr/>
        </p:nvSpPr>
        <p:spPr bwMode="auto">
          <a:xfrm>
            <a:off x="6113630" y="2155684"/>
            <a:ext cx="134938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96" name="Oval 197"/>
          <p:cNvSpPr>
            <a:spLocks noChangeArrowheads="1"/>
          </p:cNvSpPr>
          <p:nvPr/>
        </p:nvSpPr>
        <p:spPr bwMode="auto">
          <a:xfrm>
            <a:off x="6510505" y="2158859"/>
            <a:ext cx="134938" cy="1349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97" name="Oval 198"/>
          <p:cNvSpPr>
            <a:spLocks noChangeArrowheads="1"/>
          </p:cNvSpPr>
          <p:nvPr/>
        </p:nvSpPr>
        <p:spPr bwMode="auto">
          <a:xfrm>
            <a:off x="6691480" y="2155684"/>
            <a:ext cx="134938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98" name="Oval 199"/>
          <p:cNvSpPr>
            <a:spLocks noChangeArrowheads="1"/>
          </p:cNvSpPr>
          <p:nvPr/>
        </p:nvSpPr>
        <p:spPr bwMode="auto">
          <a:xfrm>
            <a:off x="7040730" y="2155684"/>
            <a:ext cx="134938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99" name="Oval 200"/>
          <p:cNvSpPr>
            <a:spLocks noChangeArrowheads="1"/>
          </p:cNvSpPr>
          <p:nvPr/>
        </p:nvSpPr>
        <p:spPr bwMode="auto">
          <a:xfrm>
            <a:off x="7255043" y="2155684"/>
            <a:ext cx="134937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00" name="Oval 201"/>
          <p:cNvSpPr>
            <a:spLocks noChangeArrowheads="1"/>
          </p:cNvSpPr>
          <p:nvPr/>
        </p:nvSpPr>
        <p:spPr bwMode="auto">
          <a:xfrm>
            <a:off x="7501105" y="2158859"/>
            <a:ext cx="134938" cy="1349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01" name="Oval 202"/>
          <p:cNvSpPr>
            <a:spLocks noChangeArrowheads="1"/>
          </p:cNvSpPr>
          <p:nvPr/>
        </p:nvSpPr>
        <p:spPr bwMode="auto">
          <a:xfrm>
            <a:off x="7761455" y="2155684"/>
            <a:ext cx="134938" cy="1349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02" name="Oval 203"/>
          <p:cNvSpPr>
            <a:spLocks noChangeArrowheads="1"/>
          </p:cNvSpPr>
          <p:nvPr/>
        </p:nvSpPr>
        <p:spPr bwMode="auto">
          <a:xfrm>
            <a:off x="8078955" y="2149334"/>
            <a:ext cx="134938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03" name="Oval 204"/>
          <p:cNvSpPr>
            <a:spLocks noChangeArrowheads="1"/>
          </p:cNvSpPr>
          <p:nvPr/>
        </p:nvSpPr>
        <p:spPr bwMode="auto">
          <a:xfrm>
            <a:off x="1163805" y="2455721"/>
            <a:ext cx="134938" cy="1349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04" name="Oval 205"/>
          <p:cNvSpPr>
            <a:spLocks noChangeArrowheads="1"/>
          </p:cNvSpPr>
          <p:nvPr/>
        </p:nvSpPr>
        <p:spPr bwMode="auto">
          <a:xfrm>
            <a:off x="1409868" y="2455721"/>
            <a:ext cx="134937" cy="1349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05" name="Oval 206"/>
          <p:cNvSpPr>
            <a:spLocks noChangeArrowheads="1"/>
          </p:cNvSpPr>
          <p:nvPr/>
        </p:nvSpPr>
        <p:spPr bwMode="auto">
          <a:xfrm>
            <a:off x="1792455" y="2455721"/>
            <a:ext cx="134938" cy="134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06" name="Oval 207"/>
          <p:cNvSpPr>
            <a:spLocks noChangeArrowheads="1"/>
          </p:cNvSpPr>
          <p:nvPr/>
        </p:nvSpPr>
        <p:spPr bwMode="auto">
          <a:xfrm>
            <a:off x="2070268" y="2458896"/>
            <a:ext cx="134937" cy="134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07" name="Oval 208"/>
          <p:cNvSpPr>
            <a:spLocks noChangeArrowheads="1"/>
          </p:cNvSpPr>
          <p:nvPr/>
        </p:nvSpPr>
        <p:spPr bwMode="auto">
          <a:xfrm>
            <a:off x="2354430" y="2455721"/>
            <a:ext cx="134938" cy="134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08" name="Oval 209"/>
          <p:cNvSpPr>
            <a:spLocks noChangeArrowheads="1"/>
          </p:cNvSpPr>
          <p:nvPr/>
        </p:nvSpPr>
        <p:spPr bwMode="auto">
          <a:xfrm>
            <a:off x="2648118" y="2455721"/>
            <a:ext cx="134937" cy="134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09" name="Oval 210"/>
          <p:cNvSpPr>
            <a:spLocks noChangeArrowheads="1"/>
          </p:cNvSpPr>
          <p:nvPr/>
        </p:nvSpPr>
        <p:spPr bwMode="auto">
          <a:xfrm>
            <a:off x="2783055" y="2455721"/>
            <a:ext cx="134938" cy="1349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0" name="Oval 211"/>
          <p:cNvSpPr>
            <a:spLocks noChangeArrowheads="1"/>
          </p:cNvSpPr>
          <p:nvPr/>
        </p:nvSpPr>
        <p:spPr bwMode="auto">
          <a:xfrm>
            <a:off x="3075155" y="2455721"/>
            <a:ext cx="134938" cy="13811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1" name="Oval 212"/>
          <p:cNvSpPr>
            <a:spLocks noChangeArrowheads="1"/>
          </p:cNvSpPr>
          <p:nvPr/>
        </p:nvSpPr>
        <p:spPr bwMode="auto">
          <a:xfrm>
            <a:off x="3314868" y="2449371"/>
            <a:ext cx="134937" cy="13811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2" name="Oval 213"/>
          <p:cNvSpPr>
            <a:spLocks noChangeArrowheads="1"/>
          </p:cNvSpPr>
          <p:nvPr/>
        </p:nvSpPr>
        <p:spPr bwMode="auto">
          <a:xfrm>
            <a:off x="3786355" y="2449371"/>
            <a:ext cx="134938" cy="13811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3" name="Oval 214"/>
          <p:cNvSpPr>
            <a:spLocks noChangeArrowheads="1"/>
          </p:cNvSpPr>
          <p:nvPr/>
        </p:nvSpPr>
        <p:spPr bwMode="auto">
          <a:xfrm>
            <a:off x="4338805" y="2449371"/>
            <a:ext cx="134938" cy="13811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4" name="Oval 215"/>
          <p:cNvSpPr>
            <a:spLocks noChangeArrowheads="1"/>
          </p:cNvSpPr>
          <p:nvPr/>
        </p:nvSpPr>
        <p:spPr bwMode="auto">
          <a:xfrm>
            <a:off x="4757905" y="2455721"/>
            <a:ext cx="134938" cy="13811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5" name="Oval 216"/>
          <p:cNvSpPr>
            <a:spLocks noChangeArrowheads="1"/>
          </p:cNvSpPr>
          <p:nvPr/>
        </p:nvSpPr>
        <p:spPr bwMode="auto">
          <a:xfrm>
            <a:off x="5051593" y="2455721"/>
            <a:ext cx="134937" cy="1381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6" name="Oval 217"/>
          <p:cNvSpPr>
            <a:spLocks noChangeArrowheads="1"/>
          </p:cNvSpPr>
          <p:nvPr/>
        </p:nvSpPr>
        <p:spPr bwMode="auto">
          <a:xfrm>
            <a:off x="5242093" y="2455721"/>
            <a:ext cx="134937" cy="13811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7" name="Oval 218"/>
          <p:cNvSpPr>
            <a:spLocks noChangeArrowheads="1"/>
          </p:cNvSpPr>
          <p:nvPr/>
        </p:nvSpPr>
        <p:spPr bwMode="auto">
          <a:xfrm>
            <a:off x="5635793" y="2455721"/>
            <a:ext cx="134937" cy="1349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8" name="Oval 219"/>
          <p:cNvSpPr>
            <a:spLocks noChangeArrowheads="1"/>
          </p:cNvSpPr>
          <p:nvPr/>
        </p:nvSpPr>
        <p:spPr bwMode="auto">
          <a:xfrm>
            <a:off x="5746918" y="2455721"/>
            <a:ext cx="134937" cy="1349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9" name="Oval 220"/>
          <p:cNvSpPr>
            <a:spLocks noChangeArrowheads="1"/>
          </p:cNvSpPr>
          <p:nvPr/>
        </p:nvSpPr>
        <p:spPr bwMode="auto">
          <a:xfrm>
            <a:off x="6113630" y="2455721"/>
            <a:ext cx="134938" cy="134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0" name="Oval 221"/>
          <p:cNvSpPr>
            <a:spLocks noChangeArrowheads="1"/>
          </p:cNvSpPr>
          <p:nvPr/>
        </p:nvSpPr>
        <p:spPr bwMode="auto">
          <a:xfrm>
            <a:off x="6510505" y="2458896"/>
            <a:ext cx="134938" cy="1349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1" name="Oval 222"/>
          <p:cNvSpPr>
            <a:spLocks noChangeArrowheads="1"/>
          </p:cNvSpPr>
          <p:nvPr/>
        </p:nvSpPr>
        <p:spPr bwMode="auto">
          <a:xfrm>
            <a:off x="6691480" y="2455721"/>
            <a:ext cx="134938" cy="134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2" name="Oval 223"/>
          <p:cNvSpPr>
            <a:spLocks noChangeArrowheads="1"/>
          </p:cNvSpPr>
          <p:nvPr/>
        </p:nvSpPr>
        <p:spPr bwMode="auto">
          <a:xfrm>
            <a:off x="7040730" y="2455721"/>
            <a:ext cx="134938" cy="1349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3" name="Oval 224"/>
          <p:cNvSpPr>
            <a:spLocks noChangeArrowheads="1"/>
          </p:cNvSpPr>
          <p:nvPr/>
        </p:nvSpPr>
        <p:spPr bwMode="auto">
          <a:xfrm>
            <a:off x="7255043" y="2455721"/>
            <a:ext cx="134937" cy="1349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4" name="Oval 225"/>
          <p:cNvSpPr>
            <a:spLocks noChangeArrowheads="1"/>
          </p:cNvSpPr>
          <p:nvPr/>
        </p:nvSpPr>
        <p:spPr bwMode="auto">
          <a:xfrm>
            <a:off x="7501105" y="2458896"/>
            <a:ext cx="134938" cy="134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5" name="Oval 226"/>
          <p:cNvSpPr>
            <a:spLocks noChangeArrowheads="1"/>
          </p:cNvSpPr>
          <p:nvPr/>
        </p:nvSpPr>
        <p:spPr bwMode="auto">
          <a:xfrm>
            <a:off x="7761455" y="2455721"/>
            <a:ext cx="134938" cy="134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6" name="Oval 227"/>
          <p:cNvSpPr>
            <a:spLocks noChangeArrowheads="1"/>
          </p:cNvSpPr>
          <p:nvPr/>
        </p:nvSpPr>
        <p:spPr bwMode="auto">
          <a:xfrm>
            <a:off x="8078955" y="2449371"/>
            <a:ext cx="134938" cy="1349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7" name="Oval 228"/>
          <p:cNvSpPr>
            <a:spLocks noChangeArrowheads="1"/>
          </p:cNvSpPr>
          <p:nvPr/>
        </p:nvSpPr>
        <p:spPr bwMode="auto">
          <a:xfrm>
            <a:off x="1163805" y="2939909"/>
            <a:ext cx="134938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8" name="Oval 229"/>
          <p:cNvSpPr>
            <a:spLocks noChangeArrowheads="1"/>
          </p:cNvSpPr>
          <p:nvPr/>
        </p:nvSpPr>
        <p:spPr bwMode="auto">
          <a:xfrm>
            <a:off x="1409868" y="2939909"/>
            <a:ext cx="134937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9" name="Oval 230"/>
          <p:cNvSpPr>
            <a:spLocks noChangeArrowheads="1"/>
          </p:cNvSpPr>
          <p:nvPr/>
        </p:nvSpPr>
        <p:spPr bwMode="auto">
          <a:xfrm>
            <a:off x="1792455" y="2939909"/>
            <a:ext cx="134938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30" name="Oval 231"/>
          <p:cNvSpPr>
            <a:spLocks noChangeArrowheads="1"/>
          </p:cNvSpPr>
          <p:nvPr/>
        </p:nvSpPr>
        <p:spPr bwMode="auto">
          <a:xfrm>
            <a:off x="2070268" y="2943084"/>
            <a:ext cx="134937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31" name="Oval 232"/>
          <p:cNvSpPr>
            <a:spLocks noChangeArrowheads="1"/>
          </p:cNvSpPr>
          <p:nvPr/>
        </p:nvSpPr>
        <p:spPr bwMode="auto">
          <a:xfrm>
            <a:off x="2354430" y="2939909"/>
            <a:ext cx="134938" cy="1349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32" name="Oval 233"/>
          <p:cNvSpPr>
            <a:spLocks noChangeArrowheads="1"/>
          </p:cNvSpPr>
          <p:nvPr/>
        </p:nvSpPr>
        <p:spPr bwMode="auto">
          <a:xfrm>
            <a:off x="2648118" y="2939909"/>
            <a:ext cx="134937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33" name="Oval 234"/>
          <p:cNvSpPr>
            <a:spLocks noChangeArrowheads="1"/>
          </p:cNvSpPr>
          <p:nvPr/>
        </p:nvSpPr>
        <p:spPr bwMode="auto">
          <a:xfrm>
            <a:off x="2783055" y="2939909"/>
            <a:ext cx="134938" cy="1349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34" name="Oval 235"/>
          <p:cNvSpPr>
            <a:spLocks noChangeArrowheads="1"/>
          </p:cNvSpPr>
          <p:nvPr/>
        </p:nvSpPr>
        <p:spPr bwMode="auto">
          <a:xfrm>
            <a:off x="3075155" y="2939909"/>
            <a:ext cx="134938" cy="1381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35" name="Oval 236"/>
          <p:cNvSpPr>
            <a:spLocks noChangeArrowheads="1"/>
          </p:cNvSpPr>
          <p:nvPr/>
        </p:nvSpPr>
        <p:spPr bwMode="auto">
          <a:xfrm>
            <a:off x="3314868" y="2933559"/>
            <a:ext cx="134937" cy="13811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36" name="Oval 237"/>
          <p:cNvSpPr>
            <a:spLocks noChangeArrowheads="1"/>
          </p:cNvSpPr>
          <p:nvPr/>
        </p:nvSpPr>
        <p:spPr bwMode="auto">
          <a:xfrm>
            <a:off x="3786355" y="2933559"/>
            <a:ext cx="134938" cy="1381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37" name="Oval 238"/>
          <p:cNvSpPr>
            <a:spLocks noChangeArrowheads="1"/>
          </p:cNvSpPr>
          <p:nvPr/>
        </p:nvSpPr>
        <p:spPr bwMode="auto">
          <a:xfrm>
            <a:off x="4338805" y="2933559"/>
            <a:ext cx="134938" cy="13811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38" name="Oval 239"/>
          <p:cNvSpPr>
            <a:spLocks noChangeArrowheads="1"/>
          </p:cNvSpPr>
          <p:nvPr/>
        </p:nvSpPr>
        <p:spPr bwMode="auto">
          <a:xfrm>
            <a:off x="4757905" y="2939909"/>
            <a:ext cx="134938" cy="1381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39" name="Oval 240"/>
          <p:cNvSpPr>
            <a:spLocks noChangeArrowheads="1"/>
          </p:cNvSpPr>
          <p:nvPr/>
        </p:nvSpPr>
        <p:spPr bwMode="auto">
          <a:xfrm>
            <a:off x="5051593" y="2939909"/>
            <a:ext cx="134937" cy="1381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40" name="Oval 241"/>
          <p:cNvSpPr>
            <a:spLocks noChangeArrowheads="1"/>
          </p:cNvSpPr>
          <p:nvPr/>
        </p:nvSpPr>
        <p:spPr bwMode="auto">
          <a:xfrm>
            <a:off x="5242093" y="2939909"/>
            <a:ext cx="134937" cy="13811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41" name="Oval 242"/>
          <p:cNvSpPr>
            <a:spLocks noChangeArrowheads="1"/>
          </p:cNvSpPr>
          <p:nvPr/>
        </p:nvSpPr>
        <p:spPr bwMode="auto">
          <a:xfrm>
            <a:off x="5635793" y="2939909"/>
            <a:ext cx="134937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42" name="Oval 243"/>
          <p:cNvSpPr>
            <a:spLocks noChangeArrowheads="1"/>
          </p:cNvSpPr>
          <p:nvPr/>
        </p:nvSpPr>
        <p:spPr bwMode="auto">
          <a:xfrm>
            <a:off x="5746918" y="2939909"/>
            <a:ext cx="134937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43" name="Oval 244"/>
          <p:cNvSpPr>
            <a:spLocks noChangeArrowheads="1"/>
          </p:cNvSpPr>
          <p:nvPr/>
        </p:nvSpPr>
        <p:spPr bwMode="auto">
          <a:xfrm>
            <a:off x="6113630" y="2939909"/>
            <a:ext cx="134938" cy="1349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44" name="Oval 245"/>
          <p:cNvSpPr>
            <a:spLocks noChangeArrowheads="1"/>
          </p:cNvSpPr>
          <p:nvPr/>
        </p:nvSpPr>
        <p:spPr bwMode="auto">
          <a:xfrm>
            <a:off x="6510505" y="2943084"/>
            <a:ext cx="134938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45" name="Oval 246"/>
          <p:cNvSpPr>
            <a:spLocks noChangeArrowheads="1"/>
          </p:cNvSpPr>
          <p:nvPr/>
        </p:nvSpPr>
        <p:spPr bwMode="auto">
          <a:xfrm>
            <a:off x="6691480" y="2939909"/>
            <a:ext cx="134938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46" name="Oval 247"/>
          <p:cNvSpPr>
            <a:spLocks noChangeArrowheads="1"/>
          </p:cNvSpPr>
          <p:nvPr/>
        </p:nvSpPr>
        <p:spPr bwMode="auto">
          <a:xfrm>
            <a:off x="7040730" y="2939909"/>
            <a:ext cx="134938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47" name="Oval 248"/>
          <p:cNvSpPr>
            <a:spLocks noChangeArrowheads="1"/>
          </p:cNvSpPr>
          <p:nvPr/>
        </p:nvSpPr>
        <p:spPr bwMode="auto">
          <a:xfrm>
            <a:off x="7255043" y="2939909"/>
            <a:ext cx="134937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48" name="Oval 249"/>
          <p:cNvSpPr>
            <a:spLocks noChangeArrowheads="1"/>
          </p:cNvSpPr>
          <p:nvPr/>
        </p:nvSpPr>
        <p:spPr bwMode="auto">
          <a:xfrm>
            <a:off x="7501105" y="2943084"/>
            <a:ext cx="134938" cy="1349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49" name="Oval 250"/>
          <p:cNvSpPr>
            <a:spLocks noChangeArrowheads="1"/>
          </p:cNvSpPr>
          <p:nvPr/>
        </p:nvSpPr>
        <p:spPr bwMode="auto">
          <a:xfrm>
            <a:off x="7761455" y="2939909"/>
            <a:ext cx="134938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50" name="Oval 251"/>
          <p:cNvSpPr>
            <a:spLocks noChangeArrowheads="1"/>
          </p:cNvSpPr>
          <p:nvPr/>
        </p:nvSpPr>
        <p:spPr bwMode="auto">
          <a:xfrm>
            <a:off x="8078955" y="2933559"/>
            <a:ext cx="134938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51" name="Oval 252"/>
          <p:cNvSpPr>
            <a:spLocks noChangeArrowheads="1"/>
          </p:cNvSpPr>
          <p:nvPr/>
        </p:nvSpPr>
        <p:spPr bwMode="auto">
          <a:xfrm>
            <a:off x="1163805" y="3266934"/>
            <a:ext cx="134938" cy="1349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52" name="Oval 253"/>
          <p:cNvSpPr>
            <a:spLocks noChangeArrowheads="1"/>
          </p:cNvSpPr>
          <p:nvPr/>
        </p:nvSpPr>
        <p:spPr bwMode="auto">
          <a:xfrm>
            <a:off x="1409868" y="3266934"/>
            <a:ext cx="134937" cy="1349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53" name="Oval 254"/>
          <p:cNvSpPr>
            <a:spLocks noChangeArrowheads="1"/>
          </p:cNvSpPr>
          <p:nvPr/>
        </p:nvSpPr>
        <p:spPr bwMode="auto">
          <a:xfrm>
            <a:off x="1792455" y="3266934"/>
            <a:ext cx="134938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54" name="Oval 255"/>
          <p:cNvSpPr>
            <a:spLocks noChangeArrowheads="1"/>
          </p:cNvSpPr>
          <p:nvPr/>
        </p:nvSpPr>
        <p:spPr bwMode="auto">
          <a:xfrm>
            <a:off x="2070268" y="3270109"/>
            <a:ext cx="134937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55" name="Oval 256"/>
          <p:cNvSpPr>
            <a:spLocks noChangeArrowheads="1"/>
          </p:cNvSpPr>
          <p:nvPr/>
        </p:nvSpPr>
        <p:spPr bwMode="auto">
          <a:xfrm>
            <a:off x="2354430" y="3266934"/>
            <a:ext cx="134938" cy="1349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56" name="Oval 257"/>
          <p:cNvSpPr>
            <a:spLocks noChangeArrowheads="1"/>
          </p:cNvSpPr>
          <p:nvPr/>
        </p:nvSpPr>
        <p:spPr bwMode="auto">
          <a:xfrm>
            <a:off x="2648118" y="3266934"/>
            <a:ext cx="134937" cy="1349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57" name="Oval 258"/>
          <p:cNvSpPr>
            <a:spLocks noChangeArrowheads="1"/>
          </p:cNvSpPr>
          <p:nvPr/>
        </p:nvSpPr>
        <p:spPr bwMode="auto">
          <a:xfrm>
            <a:off x="2783055" y="3266934"/>
            <a:ext cx="134938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58" name="Oval 259"/>
          <p:cNvSpPr>
            <a:spLocks noChangeArrowheads="1"/>
          </p:cNvSpPr>
          <p:nvPr/>
        </p:nvSpPr>
        <p:spPr bwMode="auto">
          <a:xfrm>
            <a:off x="3075155" y="3266934"/>
            <a:ext cx="134938" cy="1381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59" name="Oval 260"/>
          <p:cNvSpPr>
            <a:spLocks noChangeArrowheads="1"/>
          </p:cNvSpPr>
          <p:nvPr/>
        </p:nvSpPr>
        <p:spPr bwMode="auto">
          <a:xfrm>
            <a:off x="3314868" y="3260584"/>
            <a:ext cx="134937" cy="1381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0" name="Oval 261"/>
          <p:cNvSpPr>
            <a:spLocks noChangeArrowheads="1"/>
          </p:cNvSpPr>
          <p:nvPr/>
        </p:nvSpPr>
        <p:spPr bwMode="auto">
          <a:xfrm>
            <a:off x="3786355" y="3260584"/>
            <a:ext cx="134938" cy="1381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1" name="Oval 262"/>
          <p:cNvSpPr>
            <a:spLocks noChangeArrowheads="1"/>
          </p:cNvSpPr>
          <p:nvPr/>
        </p:nvSpPr>
        <p:spPr bwMode="auto">
          <a:xfrm>
            <a:off x="4338805" y="3260584"/>
            <a:ext cx="134938" cy="1381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2" name="Oval 263"/>
          <p:cNvSpPr>
            <a:spLocks noChangeArrowheads="1"/>
          </p:cNvSpPr>
          <p:nvPr/>
        </p:nvSpPr>
        <p:spPr bwMode="auto">
          <a:xfrm>
            <a:off x="4757905" y="3266934"/>
            <a:ext cx="134938" cy="13811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" name="Oval 264"/>
          <p:cNvSpPr>
            <a:spLocks noChangeArrowheads="1"/>
          </p:cNvSpPr>
          <p:nvPr/>
        </p:nvSpPr>
        <p:spPr bwMode="auto">
          <a:xfrm>
            <a:off x="5051593" y="3266934"/>
            <a:ext cx="134937" cy="13811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" name="Oval 265"/>
          <p:cNvSpPr>
            <a:spLocks noChangeArrowheads="1"/>
          </p:cNvSpPr>
          <p:nvPr/>
        </p:nvSpPr>
        <p:spPr bwMode="auto">
          <a:xfrm>
            <a:off x="5242093" y="3266934"/>
            <a:ext cx="134937" cy="13811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5" name="Oval 266"/>
          <p:cNvSpPr>
            <a:spLocks noChangeArrowheads="1"/>
          </p:cNvSpPr>
          <p:nvPr/>
        </p:nvSpPr>
        <p:spPr bwMode="auto">
          <a:xfrm>
            <a:off x="5635793" y="3266934"/>
            <a:ext cx="134937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6" name="Oval 267"/>
          <p:cNvSpPr>
            <a:spLocks noChangeArrowheads="1"/>
          </p:cNvSpPr>
          <p:nvPr/>
        </p:nvSpPr>
        <p:spPr bwMode="auto">
          <a:xfrm>
            <a:off x="5746918" y="3266934"/>
            <a:ext cx="134937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7" name="Oval 268"/>
          <p:cNvSpPr>
            <a:spLocks noChangeArrowheads="1"/>
          </p:cNvSpPr>
          <p:nvPr/>
        </p:nvSpPr>
        <p:spPr bwMode="auto">
          <a:xfrm>
            <a:off x="6113630" y="3266934"/>
            <a:ext cx="134938" cy="1349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8" name="Oval 269"/>
          <p:cNvSpPr>
            <a:spLocks noChangeArrowheads="1"/>
          </p:cNvSpPr>
          <p:nvPr/>
        </p:nvSpPr>
        <p:spPr bwMode="auto">
          <a:xfrm>
            <a:off x="6510505" y="3270109"/>
            <a:ext cx="134938" cy="1349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9" name="Oval 270"/>
          <p:cNvSpPr>
            <a:spLocks noChangeArrowheads="1"/>
          </p:cNvSpPr>
          <p:nvPr/>
        </p:nvSpPr>
        <p:spPr bwMode="auto">
          <a:xfrm>
            <a:off x="6691480" y="3266934"/>
            <a:ext cx="134938" cy="1349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0" name="Oval 271"/>
          <p:cNvSpPr>
            <a:spLocks noChangeArrowheads="1"/>
          </p:cNvSpPr>
          <p:nvPr/>
        </p:nvSpPr>
        <p:spPr bwMode="auto">
          <a:xfrm>
            <a:off x="7040730" y="3266934"/>
            <a:ext cx="134938" cy="1349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1" name="Oval 272"/>
          <p:cNvSpPr>
            <a:spLocks noChangeArrowheads="1"/>
          </p:cNvSpPr>
          <p:nvPr/>
        </p:nvSpPr>
        <p:spPr bwMode="auto">
          <a:xfrm>
            <a:off x="7255043" y="3266934"/>
            <a:ext cx="134937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2" name="Oval 273"/>
          <p:cNvSpPr>
            <a:spLocks noChangeArrowheads="1"/>
          </p:cNvSpPr>
          <p:nvPr/>
        </p:nvSpPr>
        <p:spPr bwMode="auto">
          <a:xfrm>
            <a:off x="7501105" y="3270109"/>
            <a:ext cx="134938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3" name="Oval 274"/>
          <p:cNvSpPr>
            <a:spLocks noChangeArrowheads="1"/>
          </p:cNvSpPr>
          <p:nvPr/>
        </p:nvSpPr>
        <p:spPr bwMode="auto">
          <a:xfrm>
            <a:off x="7761455" y="3266934"/>
            <a:ext cx="134938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" name="Oval 275"/>
          <p:cNvSpPr>
            <a:spLocks noChangeArrowheads="1"/>
          </p:cNvSpPr>
          <p:nvPr/>
        </p:nvSpPr>
        <p:spPr bwMode="auto">
          <a:xfrm>
            <a:off x="8078955" y="3260584"/>
            <a:ext cx="134938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5" name="Oval 276"/>
          <p:cNvSpPr>
            <a:spLocks noChangeArrowheads="1"/>
          </p:cNvSpPr>
          <p:nvPr/>
        </p:nvSpPr>
        <p:spPr bwMode="auto">
          <a:xfrm>
            <a:off x="1163805" y="3835259"/>
            <a:ext cx="134938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6" name="Oval 277"/>
          <p:cNvSpPr>
            <a:spLocks noChangeArrowheads="1"/>
          </p:cNvSpPr>
          <p:nvPr/>
        </p:nvSpPr>
        <p:spPr bwMode="auto">
          <a:xfrm>
            <a:off x="1409868" y="3835259"/>
            <a:ext cx="134937" cy="1349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7" name="Oval 278"/>
          <p:cNvSpPr>
            <a:spLocks noChangeArrowheads="1"/>
          </p:cNvSpPr>
          <p:nvPr/>
        </p:nvSpPr>
        <p:spPr bwMode="auto">
          <a:xfrm>
            <a:off x="1792455" y="3835259"/>
            <a:ext cx="134938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8" name="Oval 279"/>
          <p:cNvSpPr>
            <a:spLocks noChangeArrowheads="1"/>
          </p:cNvSpPr>
          <p:nvPr/>
        </p:nvSpPr>
        <p:spPr bwMode="auto">
          <a:xfrm>
            <a:off x="2070268" y="3838434"/>
            <a:ext cx="134937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9" name="Oval 280"/>
          <p:cNvSpPr>
            <a:spLocks noChangeArrowheads="1"/>
          </p:cNvSpPr>
          <p:nvPr/>
        </p:nvSpPr>
        <p:spPr bwMode="auto">
          <a:xfrm>
            <a:off x="2354430" y="3835259"/>
            <a:ext cx="134938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80" name="Oval 281"/>
          <p:cNvSpPr>
            <a:spLocks noChangeArrowheads="1"/>
          </p:cNvSpPr>
          <p:nvPr/>
        </p:nvSpPr>
        <p:spPr bwMode="auto">
          <a:xfrm>
            <a:off x="2648118" y="3835259"/>
            <a:ext cx="134937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81" name="Oval 282"/>
          <p:cNvSpPr>
            <a:spLocks noChangeArrowheads="1"/>
          </p:cNvSpPr>
          <p:nvPr/>
        </p:nvSpPr>
        <p:spPr bwMode="auto">
          <a:xfrm>
            <a:off x="2783055" y="3835259"/>
            <a:ext cx="134938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82" name="Oval 283"/>
          <p:cNvSpPr>
            <a:spLocks noChangeArrowheads="1"/>
          </p:cNvSpPr>
          <p:nvPr/>
        </p:nvSpPr>
        <p:spPr bwMode="auto">
          <a:xfrm>
            <a:off x="3075155" y="3835259"/>
            <a:ext cx="134938" cy="1381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83" name="Oval 284"/>
          <p:cNvSpPr>
            <a:spLocks noChangeArrowheads="1"/>
          </p:cNvSpPr>
          <p:nvPr/>
        </p:nvSpPr>
        <p:spPr bwMode="auto">
          <a:xfrm>
            <a:off x="3314868" y="3828909"/>
            <a:ext cx="134937" cy="1381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84" name="Oval 285"/>
          <p:cNvSpPr>
            <a:spLocks noChangeArrowheads="1"/>
          </p:cNvSpPr>
          <p:nvPr/>
        </p:nvSpPr>
        <p:spPr bwMode="auto">
          <a:xfrm>
            <a:off x="3786355" y="3828909"/>
            <a:ext cx="134938" cy="1381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85" name="Oval 286"/>
          <p:cNvSpPr>
            <a:spLocks noChangeArrowheads="1"/>
          </p:cNvSpPr>
          <p:nvPr/>
        </p:nvSpPr>
        <p:spPr bwMode="auto">
          <a:xfrm>
            <a:off x="4338805" y="3828909"/>
            <a:ext cx="134938" cy="13811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86" name="Oval 287"/>
          <p:cNvSpPr>
            <a:spLocks noChangeArrowheads="1"/>
          </p:cNvSpPr>
          <p:nvPr/>
        </p:nvSpPr>
        <p:spPr bwMode="auto">
          <a:xfrm>
            <a:off x="4757905" y="3835259"/>
            <a:ext cx="134938" cy="13811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87" name="Oval 288"/>
          <p:cNvSpPr>
            <a:spLocks noChangeArrowheads="1"/>
          </p:cNvSpPr>
          <p:nvPr/>
        </p:nvSpPr>
        <p:spPr bwMode="auto">
          <a:xfrm>
            <a:off x="5051593" y="3835259"/>
            <a:ext cx="134937" cy="1381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88" name="Oval 289"/>
          <p:cNvSpPr>
            <a:spLocks noChangeArrowheads="1"/>
          </p:cNvSpPr>
          <p:nvPr/>
        </p:nvSpPr>
        <p:spPr bwMode="auto">
          <a:xfrm>
            <a:off x="5242093" y="3835259"/>
            <a:ext cx="134937" cy="13811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89" name="Oval 290"/>
          <p:cNvSpPr>
            <a:spLocks noChangeArrowheads="1"/>
          </p:cNvSpPr>
          <p:nvPr/>
        </p:nvSpPr>
        <p:spPr bwMode="auto">
          <a:xfrm>
            <a:off x="5635793" y="3835259"/>
            <a:ext cx="134937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0" name="Oval 291"/>
          <p:cNvSpPr>
            <a:spLocks noChangeArrowheads="1"/>
          </p:cNvSpPr>
          <p:nvPr/>
        </p:nvSpPr>
        <p:spPr bwMode="auto">
          <a:xfrm>
            <a:off x="5746918" y="3835259"/>
            <a:ext cx="134937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1" name="Oval 292"/>
          <p:cNvSpPr>
            <a:spLocks noChangeArrowheads="1"/>
          </p:cNvSpPr>
          <p:nvPr/>
        </p:nvSpPr>
        <p:spPr bwMode="auto">
          <a:xfrm>
            <a:off x="6113630" y="3835259"/>
            <a:ext cx="134938" cy="1349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2" name="Oval 293"/>
          <p:cNvSpPr>
            <a:spLocks noChangeArrowheads="1"/>
          </p:cNvSpPr>
          <p:nvPr/>
        </p:nvSpPr>
        <p:spPr bwMode="auto">
          <a:xfrm>
            <a:off x="6510505" y="3838434"/>
            <a:ext cx="134938" cy="1349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3" name="Oval 294"/>
          <p:cNvSpPr>
            <a:spLocks noChangeArrowheads="1"/>
          </p:cNvSpPr>
          <p:nvPr/>
        </p:nvSpPr>
        <p:spPr bwMode="auto">
          <a:xfrm>
            <a:off x="6691480" y="3835259"/>
            <a:ext cx="134938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" name="Oval 295"/>
          <p:cNvSpPr>
            <a:spLocks noChangeArrowheads="1"/>
          </p:cNvSpPr>
          <p:nvPr/>
        </p:nvSpPr>
        <p:spPr bwMode="auto">
          <a:xfrm>
            <a:off x="7040730" y="3835259"/>
            <a:ext cx="134938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5" name="Oval 296"/>
          <p:cNvSpPr>
            <a:spLocks noChangeArrowheads="1"/>
          </p:cNvSpPr>
          <p:nvPr/>
        </p:nvSpPr>
        <p:spPr bwMode="auto">
          <a:xfrm>
            <a:off x="7255043" y="3835259"/>
            <a:ext cx="134937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6" name="Oval 297"/>
          <p:cNvSpPr>
            <a:spLocks noChangeArrowheads="1"/>
          </p:cNvSpPr>
          <p:nvPr/>
        </p:nvSpPr>
        <p:spPr bwMode="auto">
          <a:xfrm>
            <a:off x="7501105" y="3838434"/>
            <a:ext cx="134938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7" name="Oval 298"/>
          <p:cNvSpPr>
            <a:spLocks noChangeArrowheads="1"/>
          </p:cNvSpPr>
          <p:nvPr/>
        </p:nvSpPr>
        <p:spPr bwMode="auto">
          <a:xfrm>
            <a:off x="7761455" y="3835259"/>
            <a:ext cx="134938" cy="1349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8" name="Oval 299"/>
          <p:cNvSpPr>
            <a:spLocks noChangeArrowheads="1"/>
          </p:cNvSpPr>
          <p:nvPr/>
        </p:nvSpPr>
        <p:spPr bwMode="auto">
          <a:xfrm>
            <a:off x="8078955" y="3828909"/>
            <a:ext cx="134938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9" name="Oval 300"/>
          <p:cNvSpPr>
            <a:spLocks noChangeArrowheads="1"/>
          </p:cNvSpPr>
          <p:nvPr/>
        </p:nvSpPr>
        <p:spPr bwMode="auto">
          <a:xfrm>
            <a:off x="2784674" y="2155684"/>
            <a:ext cx="134938" cy="134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5" name="Group 210"/>
          <p:cNvGrpSpPr/>
          <p:nvPr/>
        </p:nvGrpSpPr>
        <p:grpSpPr>
          <a:xfrm>
            <a:off x="-36512" y="3991206"/>
            <a:ext cx="8305967" cy="369332"/>
            <a:chOff x="-36512" y="4715852"/>
            <a:chExt cx="8305967" cy="369332"/>
          </a:xfrm>
        </p:grpSpPr>
        <p:sp>
          <p:nvSpPr>
            <p:cNvPr id="200" name="Rectangle 51"/>
            <p:cNvSpPr>
              <a:spLocks noChangeArrowheads="1"/>
            </p:cNvSpPr>
            <p:nvPr/>
          </p:nvSpPr>
          <p:spPr bwMode="auto">
            <a:xfrm>
              <a:off x="1109830" y="4809976"/>
              <a:ext cx="533999" cy="20478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201" name="Rectangle 50"/>
            <p:cNvSpPr>
              <a:spLocks noChangeArrowheads="1"/>
            </p:cNvSpPr>
            <p:nvPr/>
          </p:nvSpPr>
          <p:spPr bwMode="auto">
            <a:xfrm>
              <a:off x="1613530" y="4809976"/>
              <a:ext cx="1008112" cy="20320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202" name="Rectangle 50"/>
            <p:cNvSpPr>
              <a:spLocks noChangeArrowheads="1"/>
            </p:cNvSpPr>
            <p:nvPr/>
          </p:nvSpPr>
          <p:spPr bwMode="auto">
            <a:xfrm>
              <a:off x="2617486" y="4809976"/>
              <a:ext cx="300507" cy="200026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203" name="Rectangle 49"/>
            <p:cNvSpPr>
              <a:spLocks noChangeArrowheads="1"/>
            </p:cNvSpPr>
            <p:nvPr/>
          </p:nvSpPr>
          <p:spPr bwMode="auto">
            <a:xfrm>
              <a:off x="2914217" y="4809976"/>
              <a:ext cx="645895" cy="203200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204" name="Rectangle 49"/>
            <p:cNvSpPr>
              <a:spLocks noChangeArrowheads="1"/>
            </p:cNvSpPr>
            <p:nvPr/>
          </p:nvSpPr>
          <p:spPr bwMode="auto">
            <a:xfrm>
              <a:off x="3557405" y="4809976"/>
              <a:ext cx="1227029" cy="203200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sp>
          <p:nvSpPr>
            <p:cNvPr id="205" name="Rectangle 51"/>
            <p:cNvSpPr>
              <a:spLocks noChangeArrowheads="1"/>
            </p:cNvSpPr>
            <p:nvPr/>
          </p:nvSpPr>
          <p:spPr bwMode="auto">
            <a:xfrm>
              <a:off x="4784434" y="4809976"/>
              <a:ext cx="174135" cy="20478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206" name="Rectangle 50"/>
            <p:cNvSpPr>
              <a:spLocks noChangeArrowheads="1"/>
            </p:cNvSpPr>
            <p:nvPr/>
          </p:nvSpPr>
          <p:spPr bwMode="auto">
            <a:xfrm>
              <a:off x="4958570" y="4809976"/>
              <a:ext cx="480688" cy="20320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207" name="Rectangle 50"/>
            <p:cNvSpPr>
              <a:spLocks noChangeArrowheads="1"/>
            </p:cNvSpPr>
            <p:nvPr/>
          </p:nvSpPr>
          <p:spPr bwMode="auto">
            <a:xfrm>
              <a:off x="5439257" y="4809976"/>
              <a:ext cx="1483767" cy="20320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208" name="Rectangle 51"/>
            <p:cNvSpPr>
              <a:spLocks noChangeArrowheads="1"/>
            </p:cNvSpPr>
            <p:nvPr/>
          </p:nvSpPr>
          <p:spPr bwMode="auto">
            <a:xfrm>
              <a:off x="6927308" y="4809976"/>
              <a:ext cx="538940" cy="20036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209" name="Rectangle 50"/>
            <p:cNvSpPr>
              <a:spLocks noChangeArrowheads="1"/>
            </p:cNvSpPr>
            <p:nvPr/>
          </p:nvSpPr>
          <p:spPr bwMode="auto">
            <a:xfrm>
              <a:off x="7466248" y="4809976"/>
              <a:ext cx="150253" cy="20320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210" name="Rectangle 50"/>
            <p:cNvSpPr>
              <a:spLocks noChangeArrowheads="1"/>
            </p:cNvSpPr>
            <p:nvPr/>
          </p:nvSpPr>
          <p:spPr bwMode="auto">
            <a:xfrm>
              <a:off x="7616501" y="4809976"/>
              <a:ext cx="652954" cy="200026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-36512" y="4715852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b="1" dirty="0"/>
            </a:p>
          </p:txBody>
        </p:sp>
      </p:grpSp>
      <p:sp>
        <p:nvSpPr>
          <p:cNvPr id="212" name="TextBox 211"/>
          <p:cNvSpPr txBox="1"/>
          <p:nvPr/>
        </p:nvSpPr>
        <p:spPr>
          <a:xfrm rot="16200000">
            <a:off x="-293085" y="2203187"/>
            <a:ext cx="1557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/>
              <a:t>Painting panel</a:t>
            </a:r>
            <a:endParaRPr lang="en-GB" b="1" dirty="0"/>
          </a:p>
        </p:txBody>
      </p:sp>
      <p:sp>
        <p:nvSpPr>
          <p:cNvPr id="214" name="Title 1"/>
          <p:cNvSpPr txBox="1">
            <a:spLocks/>
          </p:cNvSpPr>
          <p:nvPr/>
        </p:nvSpPr>
        <p:spPr bwMode="auto">
          <a:xfrm>
            <a:off x="-473661" y="-164085"/>
            <a:ext cx="994867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Chromosome painting in practice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30" name="Group 229"/>
          <p:cNvGrpSpPr/>
          <p:nvPr/>
        </p:nvGrpSpPr>
        <p:grpSpPr>
          <a:xfrm>
            <a:off x="7162800" y="4572000"/>
            <a:ext cx="718306" cy="1010850"/>
            <a:chOff x="8269455" y="4606708"/>
            <a:chExt cx="718306" cy="1010850"/>
          </a:xfrm>
        </p:grpSpPr>
        <p:grpSp>
          <p:nvGrpSpPr>
            <p:cNvPr id="218" name="Group 217"/>
            <p:cNvGrpSpPr/>
            <p:nvPr/>
          </p:nvGrpSpPr>
          <p:grpSpPr>
            <a:xfrm>
              <a:off x="8269455" y="4606708"/>
              <a:ext cx="714768" cy="369332"/>
              <a:chOff x="8269455" y="4606708"/>
              <a:chExt cx="714768" cy="369332"/>
            </a:xfrm>
          </p:grpSpPr>
          <p:sp>
            <p:nvSpPr>
              <p:cNvPr id="211" name="Rectangle 210"/>
              <p:cNvSpPr/>
              <p:nvPr/>
            </p:nvSpPr>
            <p:spPr>
              <a:xfrm>
                <a:off x="8269455" y="4678326"/>
                <a:ext cx="325380" cy="223283"/>
              </a:xfrm>
              <a:prstGeom prst="rect">
                <a:avLst/>
              </a:prstGeom>
              <a:solidFill>
                <a:srgbClr val="92D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chemeClr val="tx1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17" name="TextBox 216"/>
              <p:cNvSpPr txBox="1"/>
              <p:nvPr/>
            </p:nvSpPr>
            <p:spPr>
              <a:xfrm>
                <a:off x="8697144" y="4606708"/>
                <a:ext cx="2870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6</a:t>
                </a:r>
                <a:endParaRPr lang="en-GB" dirty="0"/>
              </a:p>
            </p:txBody>
          </p:sp>
        </p:grpSp>
        <p:grpSp>
          <p:nvGrpSpPr>
            <p:cNvPr id="219" name="Group 218"/>
            <p:cNvGrpSpPr/>
            <p:nvPr/>
          </p:nvGrpSpPr>
          <p:grpSpPr>
            <a:xfrm>
              <a:off x="8272993" y="4929236"/>
              <a:ext cx="714768" cy="369332"/>
              <a:chOff x="8269455" y="4606708"/>
              <a:chExt cx="714768" cy="369332"/>
            </a:xfrm>
          </p:grpSpPr>
          <p:sp>
            <p:nvSpPr>
              <p:cNvPr id="220" name="Rectangle 219"/>
              <p:cNvSpPr/>
              <p:nvPr/>
            </p:nvSpPr>
            <p:spPr>
              <a:xfrm>
                <a:off x="8269455" y="4678326"/>
                <a:ext cx="325380" cy="223283"/>
              </a:xfrm>
              <a:prstGeom prst="rect">
                <a:avLst/>
              </a:prstGeom>
              <a:solidFill>
                <a:schemeClr val="accent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221" name="TextBox 220"/>
              <p:cNvSpPr txBox="1"/>
              <p:nvPr/>
            </p:nvSpPr>
            <p:spPr>
              <a:xfrm>
                <a:off x="8697144" y="4606708"/>
                <a:ext cx="287079" cy="36933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dirty="0" smtClean="0">
                    <a:latin typeface="Calibri" pitchFamily="34" charset="0"/>
                  </a:rPr>
                  <a:t>2</a:t>
                </a:r>
                <a:endParaRPr lang="en-GB" dirty="0">
                  <a:latin typeface="Calibri" pitchFamily="34" charset="0"/>
                </a:endParaRPr>
              </a:p>
            </p:txBody>
          </p:sp>
        </p:grpSp>
        <p:grpSp>
          <p:nvGrpSpPr>
            <p:cNvPr id="222" name="Group 221"/>
            <p:cNvGrpSpPr/>
            <p:nvPr/>
          </p:nvGrpSpPr>
          <p:grpSpPr>
            <a:xfrm>
              <a:off x="8272993" y="5248226"/>
              <a:ext cx="714768" cy="369332"/>
              <a:chOff x="8269455" y="4606708"/>
              <a:chExt cx="714768" cy="369332"/>
            </a:xfrm>
          </p:grpSpPr>
          <p:sp>
            <p:nvSpPr>
              <p:cNvPr id="223" name="Rectangle 222"/>
              <p:cNvSpPr/>
              <p:nvPr/>
            </p:nvSpPr>
            <p:spPr>
              <a:xfrm>
                <a:off x="8269455" y="4678326"/>
                <a:ext cx="325380" cy="223283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dirty="0">
                  <a:solidFill>
                    <a:srgbClr val="FF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24" name="TextBox 223"/>
              <p:cNvSpPr txBox="1"/>
              <p:nvPr/>
            </p:nvSpPr>
            <p:spPr>
              <a:xfrm>
                <a:off x="8697144" y="4606708"/>
                <a:ext cx="2870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3</a:t>
                </a:r>
              </a:p>
            </p:txBody>
          </p:sp>
        </p:grpSp>
      </p:grpSp>
      <p:cxnSp>
        <p:nvCxnSpPr>
          <p:cNvPr id="229" name="Straight Arrow Connector 228"/>
          <p:cNvCxnSpPr/>
          <p:nvPr/>
        </p:nvCxnSpPr>
        <p:spPr>
          <a:xfrm>
            <a:off x="6553200" y="4343400"/>
            <a:ext cx="5334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5" name="Group 210"/>
          <p:cNvGrpSpPr/>
          <p:nvPr/>
        </p:nvGrpSpPr>
        <p:grpSpPr>
          <a:xfrm rot="5400000">
            <a:off x="7391389" y="5333997"/>
            <a:ext cx="2438400" cy="457205"/>
            <a:chOff x="390668" y="4808912"/>
            <a:chExt cx="4103593" cy="204790"/>
          </a:xfrm>
        </p:grpSpPr>
        <p:sp>
          <p:nvSpPr>
            <p:cNvPr id="216" name="Rectangle 51"/>
            <p:cNvSpPr>
              <a:spLocks noChangeArrowheads="1"/>
            </p:cNvSpPr>
            <p:nvPr/>
          </p:nvSpPr>
          <p:spPr bwMode="auto">
            <a:xfrm>
              <a:off x="3596600" y="4808912"/>
              <a:ext cx="897661" cy="20478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225" name="Rectangle 50"/>
            <p:cNvSpPr>
              <a:spLocks noChangeArrowheads="1"/>
            </p:cNvSpPr>
            <p:nvPr/>
          </p:nvSpPr>
          <p:spPr bwMode="auto">
            <a:xfrm>
              <a:off x="1556417" y="4810502"/>
              <a:ext cx="1783707" cy="20320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227" name="Rectangle 49"/>
            <p:cNvSpPr>
              <a:spLocks noChangeArrowheads="1"/>
            </p:cNvSpPr>
            <p:nvPr/>
          </p:nvSpPr>
          <p:spPr bwMode="auto">
            <a:xfrm>
              <a:off x="3149342" y="4810502"/>
              <a:ext cx="575494" cy="203200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237" name="TextBox 236"/>
            <p:cNvSpPr txBox="1"/>
            <p:nvPr/>
          </p:nvSpPr>
          <p:spPr>
            <a:xfrm>
              <a:off x="390668" y="4871645"/>
              <a:ext cx="275740" cy="57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b="1" dirty="0"/>
            </a:p>
          </p:txBody>
        </p:sp>
      </p:grpSp>
      <p:sp>
        <p:nvSpPr>
          <p:cNvPr id="7" name="Rectangle 6"/>
          <p:cNvSpPr/>
          <p:nvPr/>
        </p:nvSpPr>
        <p:spPr>
          <a:xfrm rot="5400000">
            <a:off x="8603364" y="5783964"/>
            <a:ext cx="864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palette</a:t>
            </a:r>
          </a:p>
        </p:txBody>
      </p:sp>
      <p:cxnSp>
        <p:nvCxnSpPr>
          <p:cNvPr id="238" name="Straight Arrow Connector 237"/>
          <p:cNvCxnSpPr/>
          <p:nvPr/>
        </p:nvCxnSpPr>
        <p:spPr>
          <a:xfrm>
            <a:off x="7924800" y="5257800"/>
            <a:ext cx="2286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TextBox 225"/>
          <p:cNvSpPr txBox="1"/>
          <p:nvPr/>
        </p:nvSpPr>
        <p:spPr>
          <a:xfrm>
            <a:off x="-33867" y="3962400"/>
            <a:ext cx="1443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/>
              <a:t>Focal</a:t>
            </a:r>
          </a:p>
          <a:p>
            <a:pPr algn="ctr"/>
            <a:r>
              <a:rPr lang="en-GB" b="1" dirty="0" smtClean="0"/>
              <a:t>chromosome</a:t>
            </a:r>
            <a:endParaRPr lang="en-GB" b="1" dirty="0"/>
          </a:p>
        </p:txBody>
      </p:sp>
      <p:sp>
        <p:nvSpPr>
          <p:cNvPr id="2" name="TextBox 1"/>
          <p:cNvSpPr txBox="1"/>
          <p:nvPr/>
        </p:nvSpPr>
        <p:spPr>
          <a:xfrm>
            <a:off x="7924800" y="6553200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</a:t>
            </a:r>
            <a:endParaRPr lang="en-US" dirty="0"/>
          </a:p>
        </p:txBody>
      </p:sp>
      <p:sp>
        <p:nvSpPr>
          <p:cNvPr id="228" name="TextBox 227"/>
          <p:cNvSpPr txBox="1"/>
          <p:nvPr/>
        </p:nvSpPr>
        <p:spPr>
          <a:xfrm>
            <a:off x="7924800" y="4800600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.0</a:t>
            </a:r>
            <a:endParaRPr lang="en-US" dirty="0"/>
          </a:p>
        </p:txBody>
      </p:sp>
      <p:sp>
        <p:nvSpPr>
          <p:cNvPr id="231" name="TextBox 230"/>
          <p:cNvSpPr txBox="1"/>
          <p:nvPr/>
        </p:nvSpPr>
        <p:spPr>
          <a:xfrm>
            <a:off x="7924800" y="5715000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15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61925"/>
            <a:ext cx="8143875" cy="653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59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86" y="918"/>
            <a:ext cx="6615629" cy="6615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434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6897</TotalTime>
  <Words>600</Words>
  <Application>Microsoft Office PowerPoint</Application>
  <PresentationFormat>On-screen Show (4:3)</PresentationFormat>
  <Paragraphs>141</Paragraphs>
  <Slides>42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The painting palettes of human ancestry</vt:lpstr>
      <vt:lpstr>We want to “paint” DNA according to which ancestor it comes from</vt:lpstr>
      <vt:lpstr>PowerPoint Presentation</vt:lpstr>
      <vt:lpstr>Recombination        “mosaic” genomes</vt:lpstr>
      <vt:lpstr>PowerPoint Presentation</vt:lpstr>
      <vt:lpstr>                                Chromosome “painting”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daniel_falush</dc:creator>
  <cp:lastModifiedBy>Daniel</cp:lastModifiedBy>
  <cp:revision>149</cp:revision>
  <dcterms:created xsi:type="dcterms:W3CDTF">2011-08-24T14:00:55Z</dcterms:created>
  <dcterms:modified xsi:type="dcterms:W3CDTF">2016-02-02T12:56:36Z</dcterms:modified>
</cp:coreProperties>
</file>