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21" r:id="rId2"/>
    <p:sldId id="428" r:id="rId3"/>
    <p:sldId id="404" r:id="rId4"/>
    <p:sldId id="405" r:id="rId5"/>
    <p:sldId id="435" r:id="rId6"/>
    <p:sldId id="406" r:id="rId7"/>
    <p:sldId id="422" r:id="rId8"/>
    <p:sldId id="408" r:id="rId9"/>
    <p:sldId id="407" r:id="rId10"/>
    <p:sldId id="434" r:id="rId11"/>
    <p:sldId id="424" r:id="rId12"/>
    <p:sldId id="423" r:id="rId13"/>
    <p:sldId id="419" r:id="rId14"/>
    <p:sldId id="420" r:id="rId15"/>
    <p:sldId id="411" r:id="rId16"/>
    <p:sldId id="425" r:id="rId17"/>
    <p:sldId id="410" r:id="rId18"/>
    <p:sldId id="426" r:id="rId19"/>
    <p:sldId id="427" r:id="rId20"/>
    <p:sldId id="433" r:id="rId21"/>
    <p:sldId id="430" r:id="rId22"/>
    <p:sldId id="431" r:id="rId23"/>
    <p:sldId id="432" r:id="rId24"/>
    <p:sldId id="416" r:id="rId25"/>
    <p:sldId id="412" r:id="rId26"/>
    <p:sldId id="413" r:id="rId27"/>
    <p:sldId id="4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BF3"/>
    <a:srgbClr val="4EDFBC"/>
    <a:srgbClr val="CA48CE"/>
    <a:srgbClr val="A23BA4"/>
    <a:srgbClr val="00F500"/>
    <a:srgbClr val="F2F200"/>
    <a:srgbClr val="21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32" autoAdjust="0"/>
  </p:normalViewPr>
  <p:slideViewPr>
    <p:cSldViewPr>
      <p:cViewPr varScale="1">
        <p:scale>
          <a:sx n="59" d="100"/>
          <a:sy n="59" d="100"/>
        </p:scale>
        <p:origin x="1622" y="53"/>
      </p:cViewPr>
      <p:guideLst>
        <p:guide orient="horz" pos="278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4E63-5CE6-4044-B9BE-135CAEFAE56A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FE2E-CAE7-4292-8052-3B311D350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Admixture and recombination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F0B8E-C2B9-4828-AD00-211497ECE3E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3B0-70C9-454C-8375-AABE9D1DB37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8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B0CC-39DF-4F5E-AF82-60E6ED862FC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074F-99F8-46C3-8887-4C6A5D48F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tutorial on how (not) to over-interpret STRUCTURE/ADMIXTURE bar plots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/>
              <a:t>Daniel </a:t>
            </a:r>
            <a:r>
              <a:rPr lang="en-GB" u="sng" dirty="0" err="1"/>
              <a:t>Falush</a:t>
            </a:r>
            <a:r>
              <a:rPr lang="en-GB" dirty="0"/>
              <a:t>, Dan Lawson,</a:t>
            </a:r>
          </a:p>
          <a:p>
            <a:r>
              <a:rPr lang="en-GB" dirty="0"/>
              <a:t> Lucy van </a:t>
            </a:r>
            <a:r>
              <a:rPr lang="en-GB" dirty="0" err="1"/>
              <a:t>Dorp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27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26064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One insight provided by the ADMIXTURE plot (Figure 1C) concerns the origin of the Ari Blacksmiths. This population is one of the occupational caste-like groups present in many Ethiopian societies that have traditionally been explained as either remnants of hunter-gatherer groups assimilated by the expansion of farmers in the Neolithic period or as groups marginalized in agriculturalist communities due to their craft skills.51 The prevalence of an Ethiopian-specific cluster (yellow in Figure 1C) in the Ari Blacksmith sample could </a:t>
            </a:r>
            <a:r>
              <a:rPr lang="en-GB" sz="2400" dirty="0" err="1"/>
              <a:t>favor</a:t>
            </a:r>
            <a:r>
              <a:rPr lang="en-GB" sz="2400" dirty="0"/>
              <a:t> the former scenario; the ancestors of this occupational group could have been part of a population that inhabited the area before the spread of agriculturalists.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49" y="4653136"/>
            <a:ext cx="87783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As the Ari Blacksmiths have negligible </a:t>
            </a:r>
            <a:r>
              <a:rPr lang="en-GB" sz="2400" dirty="0" err="1"/>
              <a:t>EthioSomali</a:t>
            </a:r>
            <a:r>
              <a:rPr lang="en-GB" sz="2400" dirty="0"/>
              <a:t> ancestry, it seems </a:t>
            </a:r>
          </a:p>
          <a:p>
            <a:r>
              <a:rPr lang="en-GB" sz="2400" dirty="0"/>
              <a:t>most likely that the Ari Cultivators are the </a:t>
            </a:r>
            <a:r>
              <a:rPr lang="en-GB" sz="2400" dirty="0" err="1"/>
              <a:t>descendents</a:t>
            </a:r>
            <a:r>
              <a:rPr lang="en-GB" sz="2400" dirty="0"/>
              <a:t> of a more </a:t>
            </a:r>
          </a:p>
          <a:p>
            <a:r>
              <a:rPr lang="en-GB" sz="2400" dirty="0"/>
              <a:t>recent admixture between a population like the Ari Blacksmiths and </a:t>
            </a:r>
          </a:p>
          <a:p>
            <a:r>
              <a:rPr lang="en-GB" sz="2400" dirty="0"/>
              <a:t>some other HOA population</a:t>
            </a:r>
          </a:p>
        </p:txBody>
      </p:sp>
    </p:spTree>
    <p:extLst>
      <p:ext uri="{BB962C8B-B14F-4D97-AF65-F5344CB8AC3E}">
        <p14:creationId xmlns:p14="http://schemas.microsoft.com/office/powerpoint/2010/main" val="33953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331D4-535B-4F4D-98E7-8806127B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814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1BDE5-478D-4BA3-AEBE-1DFEE4F9189A}"/>
              </a:ext>
            </a:extLst>
          </p:cNvPr>
          <p:cNvSpPr txBox="1"/>
          <p:nvPr/>
        </p:nvSpPr>
        <p:spPr>
          <a:xfrm>
            <a:off x="6323036" y="623895"/>
            <a:ext cx="167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Strong drift in</a:t>
            </a:r>
          </a:p>
          <a:p>
            <a:r>
              <a:rPr lang="en-GB" dirty="0"/>
              <a:t> Ari Blacksmiths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8BA9B-C0A3-474C-83BB-A6E2ED0CFD50}"/>
              </a:ext>
            </a:extLst>
          </p:cNvPr>
          <p:cNvSpPr txBox="1"/>
          <p:nvPr/>
        </p:nvSpPr>
        <p:spPr>
          <a:xfrm>
            <a:off x="3407754" y="647436"/>
            <a:ext cx="197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Ghost admixture</a:t>
            </a:r>
          </a:p>
          <a:p>
            <a:r>
              <a:rPr lang="en-GB" dirty="0"/>
              <a:t> into Ari Cultivators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D4D8B-1357-4E98-87E9-9C377C2C6DC1}"/>
              </a:ext>
            </a:extLst>
          </p:cNvPr>
          <p:cNvSpPr txBox="1"/>
          <p:nvPr/>
        </p:nvSpPr>
        <p:spPr>
          <a:xfrm>
            <a:off x="914400" y="637107"/>
            <a:ext cx="192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Recent admixture </a:t>
            </a:r>
          </a:p>
          <a:p>
            <a:r>
              <a:rPr lang="en-GB" dirty="0"/>
              <a:t>into Ari Cultivators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B575A-C1C4-4C90-8F5A-7426CE7B7993}"/>
              </a:ext>
            </a:extLst>
          </p:cNvPr>
          <p:cNvSpPr txBox="1"/>
          <p:nvPr/>
        </p:nvSpPr>
        <p:spPr>
          <a:xfrm>
            <a:off x="1373642" y="106117"/>
            <a:ext cx="647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ADMIXTURE results for three simulation scenarios </a:t>
            </a:r>
          </a:p>
        </p:txBody>
      </p:sp>
    </p:spTree>
    <p:extLst>
      <p:ext uri="{BB962C8B-B14F-4D97-AF65-F5344CB8AC3E}">
        <p14:creationId xmlns:p14="http://schemas.microsoft.com/office/powerpoint/2010/main" val="405508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49473"/>
            <a:ext cx="8229600" cy="4525963"/>
          </a:xfrm>
        </p:spPr>
        <p:txBody>
          <a:bodyPr/>
          <a:lstStyle/>
          <a:p>
            <a:r>
              <a:rPr lang="en-GB" sz="2000" dirty="0"/>
              <a:t>(Lawson et al. 2012)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32268" y="1217471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109830" y="2901809"/>
            <a:ext cx="7159625" cy="204787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093955" y="1581009"/>
            <a:ext cx="7175500" cy="204787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1093955" y="3220896"/>
            <a:ext cx="7175500" cy="2032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1093955" y="2414446"/>
            <a:ext cx="7175500" cy="20320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1093955" y="1276209"/>
            <a:ext cx="7175500" cy="204787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093955" y="2127109"/>
            <a:ext cx="7175500" cy="20320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3" name="Freeform 50"/>
          <p:cNvSpPr>
            <a:spLocks/>
          </p:cNvSpPr>
          <p:nvPr/>
        </p:nvSpPr>
        <p:spPr bwMode="auto">
          <a:xfrm>
            <a:off x="1031213" y="1365553"/>
            <a:ext cx="7186476" cy="1979349"/>
          </a:xfrm>
          <a:custGeom>
            <a:avLst/>
            <a:gdLst>
              <a:gd name="T0" fmla="*/ 0 w 10000"/>
              <a:gd name="T1" fmla="*/ 2147483647 h 10686"/>
              <a:gd name="T2" fmla="*/ 2147483647 w 10000"/>
              <a:gd name="T3" fmla="*/ 0 h 10686"/>
              <a:gd name="T4" fmla="*/ 2147483647 w 10000"/>
              <a:gd name="T5" fmla="*/ 2147483647 h 10686"/>
              <a:gd name="T6" fmla="*/ 2147483647 w 10000"/>
              <a:gd name="T7" fmla="*/ 2147483647 h 10686"/>
              <a:gd name="T8" fmla="*/ 2147483647 w 10000"/>
              <a:gd name="T9" fmla="*/ 2147483647 h 10686"/>
              <a:gd name="T10" fmla="*/ 2147483647 w 10000"/>
              <a:gd name="T11" fmla="*/ 2147483647 h 10686"/>
              <a:gd name="T12" fmla="*/ 2147483647 w 10000"/>
              <a:gd name="T13" fmla="*/ 2147483647 h 10686"/>
              <a:gd name="T14" fmla="*/ 2147483647 w 10000"/>
              <a:gd name="T15" fmla="*/ 2147483647 h 10686"/>
              <a:gd name="T16" fmla="*/ 2147483647 w 10000"/>
              <a:gd name="T17" fmla="*/ 2147483647 h 10686"/>
              <a:gd name="T18" fmla="*/ 2147483647 w 10000"/>
              <a:gd name="T19" fmla="*/ 2147483647 h 10686"/>
              <a:gd name="T20" fmla="*/ 2147483647 w 10000"/>
              <a:gd name="T21" fmla="*/ 2147483647 h 10686"/>
              <a:gd name="T22" fmla="*/ 2147483647 w 10000"/>
              <a:gd name="T23" fmla="*/ 2147483647 h 10686"/>
              <a:gd name="T24" fmla="*/ 2147483647 w 10000"/>
              <a:gd name="T25" fmla="*/ 2147483647 h 10686"/>
              <a:gd name="T26" fmla="*/ 2147483647 w 10000"/>
              <a:gd name="T27" fmla="*/ 2147483647 h 10686"/>
              <a:gd name="T28" fmla="*/ 2147483647 w 10000"/>
              <a:gd name="T29" fmla="*/ 2147483647 h 10686"/>
              <a:gd name="T30" fmla="*/ 2147483647 w 10000"/>
              <a:gd name="T31" fmla="*/ 2147483647 h 10686"/>
              <a:gd name="T32" fmla="*/ 2147483647 w 10000"/>
              <a:gd name="T33" fmla="*/ 2147483647 h 10686"/>
              <a:gd name="T34" fmla="*/ 2147483647 w 10000"/>
              <a:gd name="T35" fmla="*/ 2147483647 h 10686"/>
              <a:gd name="T36" fmla="*/ 2147483647 w 10000"/>
              <a:gd name="T37" fmla="*/ 2147483647 h 10686"/>
              <a:gd name="T38" fmla="*/ 2147483647 w 10000"/>
              <a:gd name="T39" fmla="*/ 0 h 10686"/>
              <a:gd name="T40" fmla="*/ 2147483647 w 10000"/>
              <a:gd name="T41" fmla="*/ 0 h 10686"/>
              <a:gd name="T42" fmla="*/ 2147483647 w 10000"/>
              <a:gd name="T43" fmla="*/ 2147483647 h 10686"/>
              <a:gd name="T44" fmla="*/ 2147483647 w 10000"/>
              <a:gd name="T45" fmla="*/ 2147483647 h 10686"/>
              <a:gd name="T46" fmla="*/ 2147483647 w 10000"/>
              <a:gd name="T47" fmla="*/ 2147483647 h 10686"/>
              <a:gd name="T48" fmla="*/ 2147483647 w 10000"/>
              <a:gd name="T49" fmla="*/ 2147483647 h 106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000"/>
              <a:gd name="T76" fmla="*/ 0 h 10686"/>
              <a:gd name="T77" fmla="*/ 10000 w 10000"/>
              <a:gd name="T78" fmla="*/ 10686 h 10686"/>
              <a:gd name="connsiteX0" fmla="*/ 0 w 10000"/>
              <a:gd name="connsiteY0" fmla="*/ 26 h 10686"/>
              <a:gd name="connsiteX1" fmla="*/ 811 w 10000"/>
              <a:gd name="connsiteY1" fmla="*/ 0 h 10686"/>
              <a:gd name="connsiteX2" fmla="*/ 811 w 10000"/>
              <a:gd name="connsiteY2" fmla="*/ 6473 h 10686"/>
              <a:gd name="connsiteX3" fmla="*/ 2187 w 10000"/>
              <a:gd name="connsiteY3" fmla="*/ 6508 h 10686"/>
              <a:gd name="connsiteX4" fmla="*/ 2183 w 10000"/>
              <a:gd name="connsiteY4" fmla="*/ 4354 h 10686"/>
              <a:gd name="connsiteX5" fmla="*/ 2381 w 10000"/>
              <a:gd name="connsiteY5" fmla="*/ 4354 h 10686"/>
              <a:gd name="connsiteX6" fmla="*/ 2579 w 10000"/>
              <a:gd name="connsiteY6" fmla="*/ 4354 h 10686"/>
              <a:gd name="connsiteX7" fmla="*/ 2579 w 10000"/>
              <a:gd name="connsiteY7" fmla="*/ 10686 h 10686"/>
              <a:gd name="connsiteX8" fmla="*/ 3472 w 10000"/>
              <a:gd name="connsiteY8" fmla="*/ 10686 h 10686"/>
              <a:gd name="connsiteX9" fmla="*/ 3472 w 10000"/>
              <a:gd name="connsiteY9" fmla="*/ 8707 h 10686"/>
              <a:gd name="connsiteX10" fmla="*/ 5159 w 10000"/>
              <a:gd name="connsiteY10" fmla="*/ 8707 h 10686"/>
              <a:gd name="connsiteX11" fmla="*/ 5159 w 10000"/>
              <a:gd name="connsiteY11" fmla="*/ 1583 h 10686"/>
              <a:gd name="connsiteX12" fmla="*/ 5456 w 10000"/>
              <a:gd name="connsiteY12" fmla="*/ 1583 h 10686"/>
              <a:gd name="connsiteX13" fmla="*/ 5437 w 10000"/>
              <a:gd name="connsiteY13" fmla="*/ 6420 h 10686"/>
              <a:gd name="connsiteX14" fmla="*/ 6129 w 10000"/>
              <a:gd name="connsiteY14" fmla="*/ 6420 h 10686"/>
              <a:gd name="connsiteX15" fmla="*/ 6151 w 10000"/>
              <a:gd name="connsiteY15" fmla="*/ 4749 h 10686"/>
              <a:gd name="connsiteX16" fmla="*/ 7441 w 10000"/>
              <a:gd name="connsiteY16" fmla="*/ 4749 h 10686"/>
              <a:gd name="connsiteX17" fmla="*/ 8234 w 10000"/>
              <a:gd name="connsiteY17" fmla="*/ 4749 h 10686"/>
              <a:gd name="connsiteX18" fmla="*/ 8247 w 10000"/>
              <a:gd name="connsiteY18" fmla="*/ 0 h 10686"/>
              <a:gd name="connsiteX19" fmla="*/ 8918 w 10000"/>
              <a:gd name="connsiteY19" fmla="*/ 0 h 10686"/>
              <a:gd name="connsiteX20" fmla="*/ 8929 w 10000"/>
              <a:gd name="connsiteY20" fmla="*/ 6333 h 10686"/>
              <a:gd name="connsiteX21" fmla="*/ 9127 w 10000"/>
              <a:gd name="connsiteY21" fmla="*/ 6333 h 10686"/>
              <a:gd name="connsiteX22" fmla="*/ 9127 w 10000"/>
              <a:gd name="connsiteY22" fmla="*/ 1583 h 10686"/>
              <a:gd name="connsiteX23" fmla="*/ 10000 w 10000"/>
              <a:gd name="connsiteY23" fmla="*/ 1608 h 10686"/>
              <a:gd name="connsiteX0" fmla="*/ 0 w 10000"/>
              <a:gd name="connsiteY0" fmla="*/ 26 h 10686"/>
              <a:gd name="connsiteX1" fmla="*/ 811 w 10000"/>
              <a:gd name="connsiteY1" fmla="*/ 0 h 10686"/>
              <a:gd name="connsiteX2" fmla="*/ 811 w 10000"/>
              <a:gd name="connsiteY2" fmla="*/ 6473 h 10686"/>
              <a:gd name="connsiteX3" fmla="*/ 2187 w 10000"/>
              <a:gd name="connsiteY3" fmla="*/ 6508 h 10686"/>
              <a:gd name="connsiteX4" fmla="*/ 2183 w 10000"/>
              <a:gd name="connsiteY4" fmla="*/ 4354 h 10686"/>
              <a:gd name="connsiteX5" fmla="*/ 2381 w 10000"/>
              <a:gd name="connsiteY5" fmla="*/ 4354 h 10686"/>
              <a:gd name="connsiteX6" fmla="*/ 2579 w 10000"/>
              <a:gd name="connsiteY6" fmla="*/ 4354 h 10686"/>
              <a:gd name="connsiteX7" fmla="*/ 2579 w 10000"/>
              <a:gd name="connsiteY7" fmla="*/ 10686 h 10686"/>
              <a:gd name="connsiteX8" fmla="*/ 3472 w 10000"/>
              <a:gd name="connsiteY8" fmla="*/ 10686 h 10686"/>
              <a:gd name="connsiteX9" fmla="*/ 3472 w 10000"/>
              <a:gd name="connsiteY9" fmla="*/ 8707 h 10686"/>
              <a:gd name="connsiteX10" fmla="*/ 5159 w 10000"/>
              <a:gd name="connsiteY10" fmla="*/ 8707 h 10686"/>
              <a:gd name="connsiteX11" fmla="*/ 5159 w 10000"/>
              <a:gd name="connsiteY11" fmla="*/ 1583 h 10686"/>
              <a:gd name="connsiteX12" fmla="*/ 5456 w 10000"/>
              <a:gd name="connsiteY12" fmla="*/ 1583 h 10686"/>
              <a:gd name="connsiteX13" fmla="*/ 5437 w 10000"/>
              <a:gd name="connsiteY13" fmla="*/ 6420 h 10686"/>
              <a:gd name="connsiteX14" fmla="*/ 6129 w 10000"/>
              <a:gd name="connsiteY14" fmla="*/ 6420 h 10686"/>
              <a:gd name="connsiteX15" fmla="*/ 6151 w 10000"/>
              <a:gd name="connsiteY15" fmla="*/ 4749 h 10686"/>
              <a:gd name="connsiteX16" fmla="*/ 7441 w 10000"/>
              <a:gd name="connsiteY16" fmla="*/ 4749 h 10686"/>
              <a:gd name="connsiteX17" fmla="*/ 8234 w 10000"/>
              <a:gd name="connsiteY17" fmla="*/ 4749 h 10686"/>
              <a:gd name="connsiteX18" fmla="*/ 8247 w 10000"/>
              <a:gd name="connsiteY18" fmla="*/ 0 h 10686"/>
              <a:gd name="connsiteX19" fmla="*/ 8918 w 10000"/>
              <a:gd name="connsiteY19" fmla="*/ 0 h 10686"/>
              <a:gd name="connsiteX20" fmla="*/ 8929 w 10000"/>
              <a:gd name="connsiteY20" fmla="*/ 6333 h 10686"/>
              <a:gd name="connsiteX21" fmla="*/ 9127 w 10000"/>
              <a:gd name="connsiteY21" fmla="*/ 6333 h 10686"/>
              <a:gd name="connsiteX22" fmla="*/ 9127 w 10000"/>
              <a:gd name="connsiteY22" fmla="*/ 4535 h 10686"/>
              <a:gd name="connsiteX23" fmla="*/ 10000 w 10000"/>
              <a:gd name="connsiteY23" fmla="*/ 1608 h 10686"/>
              <a:gd name="connsiteX0" fmla="*/ 0 w 9970"/>
              <a:gd name="connsiteY0" fmla="*/ 26 h 10686"/>
              <a:gd name="connsiteX1" fmla="*/ 811 w 9970"/>
              <a:gd name="connsiteY1" fmla="*/ 0 h 10686"/>
              <a:gd name="connsiteX2" fmla="*/ 811 w 9970"/>
              <a:gd name="connsiteY2" fmla="*/ 6473 h 10686"/>
              <a:gd name="connsiteX3" fmla="*/ 2187 w 9970"/>
              <a:gd name="connsiteY3" fmla="*/ 6508 h 10686"/>
              <a:gd name="connsiteX4" fmla="*/ 2183 w 9970"/>
              <a:gd name="connsiteY4" fmla="*/ 4354 h 10686"/>
              <a:gd name="connsiteX5" fmla="*/ 2381 w 9970"/>
              <a:gd name="connsiteY5" fmla="*/ 4354 h 10686"/>
              <a:gd name="connsiteX6" fmla="*/ 2579 w 9970"/>
              <a:gd name="connsiteY6" fmla="*/ 4354 h 10686"/>
              <a:gd name="connsiteX7" fmla="*/ 2579 w 9970"/>
              <a:gd name="connsiteY7" fmla="*/ 10686 h 10686"/>
              <a:gd name="connsiteX8" fmla="*/ 3472 w 9970"/>
              <a:gd name="connsiteY8" fmla="*/ 10686 h 10686"/>
              <a:gd name="connsiteX9" fmla="*/ 3472 w 9970"/>
              <a:gd name="connsiteY9" fmla="*/ 8707 h 10686"/>
              <a:gd name="connsiteX10" fmla="*/ 5159 w 9970"/>
              <a:gd name="connsiteY10" fmla="*/ 8707 h 10686"/>
              <a:gd name="connsiteX11" fmla="*/ 5159 w 9970"/>
              <a:gd name="connsiteY11" fmla="*/ 1583 h 10686"/>
              <a:gd name="connsiteX12" fmla="*/ 5456 w 9970"/>
              <a:gd name="connsiteY12" fmla="*/ 1583 h 10686"/>
              <a:gd name="connsiteX13" fmla="*/ 5437 w 9970"/>
              <a:gd name="connsiteY13" fmla="*/ 6420 h 10686"/>
              <a:gd name="connsiteX14" fmla="*/ 6129 w 9970"/>
              <a:gd name="connsiteY14" fmla="*/ 6420 h 10686"/>
              <a:gd name="connsiteX15" fmla="*/ 6151 w 9970"/>
              <a:gd name="connsiteY15" fmla="*/ 4749 h 10686"/>
              <a:gd name="connsiteX16" fmla="*/ 7441 w 9970"/>
              <a:gd name="connsiteY16" fmla="*/ 4749 h 10686"/>
              <a:gd name="connsiteX17" fmla="*/ 8234 w 9970"/>
              <a:gd name="connsiteY17" fmla="*/ 4749 h 10686"/>
              <a:gd name="connsiteX18" fmla="*/ 8247 w 9970"/>
              <a:gd name="connsiteY18" fmla="*/ 0 h 10686"/>
              <a:gd name="connsiteX19" fmla="*/ 8918 w 9970"/>
              <a:gd name="connsiteY19" fmla="*/ 0 h 10686"/>
              <a:gd name="connsiteX20" fmla="*/ 8929 w 9970"/>
              <a:gd name="connsiteY20" fmla="*/ 6333 h 10686"/>
              <a:gd name="connsiteX21" fmla="*/ 9127 w 9970"/>
              <a:gd name="connsiteY21" fmla="*/ 6333 h 10686"/>
              <a:gd name="connsiteX22" fmla="*/ 9127 w 9970"/>
              <a:gd name="connsiteY22" fmla="*/ 4535 h 10686"/>
              <a:gd name="connsiteX23" fmla="*/ 9970 w 9970"/>
              <a:gd name="connsiteY23" fmla="*/ 4520 h 10686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54 w 10000"/>
              <a:gd name="connsiteY21" fmla="*/ 5926 h 10000"/>
              <a:gd name="connsiteX22" fmla="*/ 915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63 h 10000"/>
              <a:gd name="connsiteX22" fmla="*/ 915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74 w 10000"/>
              <a:gd name="connsiteY21" fmla="*/ 5963 h 10000"/>
              <a:gd name="connsiteX22" fmla="*/ 915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74 w 10000"/>
              <a:gd name="connsiteY21" fmla="*/ 5963 h 10000"/>
              <a:gd name="connsiteX22" fmla="*/ 915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74 w 10000"/>
              <a:gd name="connsiteY21" fmla="*/ 5963 h 10000"/>
              <a:gd name="connsiteX22" fmla="*/ 9164 w 10000"/>
              <a:gd name="connsiteY22" fmla="*/ 4169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74 w 10000"/>
              <a:gd name="connsiteY21" fmla="*/ 5963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425 w 10000"/>
              <a:gd name="connsiteY21" fmla="*/ 7083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425 w 10000"/>
              <a:gd name="connsiteY21" fmla="*/ 7083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425 w 10000"/>
              <a:gd name="connsiteY21" fmla="*/ 7083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26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5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89 w 10000"/>
              <a:gd name="connsiteY17" fmla="*/ 4444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79 w 10000"/>
              <a:gd name="connsiteY17" fmla="*/ 4519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44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07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70 w 10000"/>
              <a:gd name="connsiteY15" fmla="*/ 4444 h 10000"/>
              <a:gd name="connsiteX16" fmla="*/ 7463 w 10000"/>
              <a:gd name="connsiteY16" fmla="*/ 4407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60 w 10000"/>
              <a:gd name="connsiteY15" fmla="*/ 4369 h 10000"/>
              <a:gd name="connsiteX16" fmla="*/ 7463 w 10000"/>
              <a:gd name="connsiteY16" fmla="*/ 4407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6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40 w 10000"/>
              <a:gd name="connsiteY15" fmla="*/ 4257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40 w 10000"/>
              <a:gd name="connsiteY15" fmla="*/ 4257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53 w 10000"/>
              <a:gd name="connsiteY13" fmla="*/ 6008 h 10000"/>
              <a:gd name="connsiteX14" fmla="*/ 6147 w 10000"/>
              <a:gd name="connsiteY14" fmla="*/ 6008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83 w 10000"/>
              <a:gd name="connsiteY13" fmla="*/ 6008 h 10000"/>
              <a:gd name="connsiteX14" fmla="*/ 6147 w 10000"/>
              <a:gd name="connsiteY14" fmla="*/ 6008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6083 h 10000"/>
              <a:gd name="connsiteX14" fmla="*/ 6147 w 10000"/>
              <a:gd name="connsiteY14" fmla="*/ 6008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47 w 10000"/>
              <a:gd name="connsiteY14" fmla="*/ 6008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4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4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47 w 10000"/>
              <a:gd name="connsiteY14" fmla="*/ 5934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47 w 10000"/>
              <a:gd name="connsiteY14" fmla="*/ 5934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148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3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82 w 10000"/>
              <a:gd name="connsiteY9" fmla="*/ 8148 h 10000"/>
              <a:gd name="connsiteX10" fmla="*/ 5175 w 10000"/>
              <a:gd name="connsiteY10" fmla="*/ 8409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3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92 w 10000"/>
              <a:gd name="connsiteY9" fmla="*/ 8372 h 10000"/>
              <a:gd name="connsiteX10" fmla="*/ 5175 w 10000"/>
              <a:gd name="connsiteY10" fmla="*/ 8409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3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92 w 10000"/>
              <a:gd name="connsiteY9" fmla="*/ 8372 h 10000"/>
              <a:gd name="connsiteX10" fmla="*/ 5185 w 10000"/>
              <a:gd name="connsiteY10" fmla="*/ 8372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3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00"/>
              <a:gd name="connsiteX1" fmla="*/ 813 w 10000"/>
              <a:gd name="connsiteY1" fmla="*/ 0 h 10000"/>
              <a:gd name="connsiteX2" fmla="*/ 813 w 10000"/>
              <a:gd name="connsiteY2" fmla="*/ 6057 h 10000"/>
              <a:gd name="connsiteX3" fmla="*/ 2194 w 10000"/>
              <a:gd name="connsiteY3" fmla="*/ 6090 h 10000"/>
              <a:gd name="connsiteX4" fmla="*/ 2190 w 10000"/>
              <a:gd name="connsiteY4" fmla="*/ 4074 h 10000"/>
              <a:gd name="connsiteX5" fmla="*/ 2388 w 10000"/>
              <a:gd name="connsiteY5" fmla="*/ 4074 h 10000"/>
              <a:gd name="connsiteX6" fmla="*/ 2587 w 10000"/>
              <a:gd name="connsiteY6" fmla="*/ 4074 h 10000"/>
              <a:gd name="connsiteX7" fmla="*/ 2587 w 10000"/>
              <a:gd name="connsiteY7" fmla="*/ 10000 h 10000"/>
              <a:gd name="connsiteX8" fmla="*/ 3482 w 10000"/>
              <a:gd name="connsiteY8" fmla="*/ 10000 h 10000"/>
              <a:gd name="connsiteX9" fmla="*/ 3492 w 10000"/>
              <a:gd name="connsiteY9" fmla="*/ 8372 h 10000"/>
              <a:gd name="connsiteX10" fmla="*/ 5185 w 10000"/>
              <a:gd name="connsiteY10" fmla="*/ 8372 h 10000"/>
              <a:gd name="connsiteX11" fmla="*/ 5175 w 10000"/>
              <a:gd name="connsiteY11" fmla="*/ 1481 h 10000"/>
              <a:gd name="connsiteX12" fmla="*/ 5472 w 10000"/>
              <a:gd name="connsiteY12" fmla="*/ 1481 h 10000"/>
              <a:gd name="connsiteX13" fmla="*/ 5463 w 10000"/>
              <a:gd name="connsiteY13" fmla="*/ 5859 h 10000"/>
              <a:gd name="connsiteX14" fmla="*/ 6137 w 10000"/>
              <a:gd name="connsiteY14" fmla="*/ 5859 h 10000"/>
              <a:gd name="connsiteX15" fmla="*/ 6140 w 10000"/>
              <a:gd name="connsiteY15" fmla="*/ 4369 h 10000"/>
              <a:gd name="connsiteX16" fmla="*/ 7463 w 10000"/>
              <a:gd name="connsiteY16" fmla="*/ 4332 h 10000"/>
              <a:gd name="connsiteX17" fmla="*/ 8279 w 10000"/>
              <a:gd name="connsiteY17" fmla="*/ 4332 h 10000"/>
              <a:gd name="connsiteX18" fmla="*/ 8272 w 10000"/>
              <a:gd name="connsiteY18" fmla="*/ 0 h 10000"/>
              <a:gd name="connsiteX19" fmla="*/ 8945 w 10000"/>
              <a:gd name="connsiteY19" fmla="*/ 0 h 10000"/>
              <a:gd name="connsiteX20" fmla="*/ 8956 w 10000"/>
              <a:gd name="connsiteY20" fmla="*/ 5963 h 10000"/>
              <a:gd name="connsiteX21" fmla="*/ 9124 w 10000"/>
              <a:gd name="connsiteY21" fmla="*/ 5926 h 10000"/>
              <a:gd name="connsiteX22" fmla="*/ 9124 w 10000"/>
              <a:gd name="connsiteY22" fmla="*/ 4244 h 10000"/>
              <a:gd name="connsiteX23" fmla="*/ 10000 w 10000"/>
              <a:gd name="connsiteY23" fmla="*/ 4230 h 10000"/>
              <a:gd name="connsiteX0" fmla="*/ 0 w 10000"/>
              <a:gd name="connsiteY0" fmla="*/ 24 h 10037"/>
              <a:gd name="connsiteX1" fmla="*/ 813 w 10000"/>
              <a:gd name="connsiteY1" fmla="*/ 0 h 10037"/>
              <a:gd name="connsiteX2" fmla="*/ 813 w 10000"/>
              <a:gd name="connsiteY2" fmla="*/ 6057 h 10037"/>
              <a:gd name="connsiteX3" fmla="*/ 2194 w 10000"/>
              <a:gd name="connsiteY3" fmla="*/ 6090 h 10037"/>
              <a:gd name="connsiteX4" fmla="*/ 2190 w 10000"/>
              <a:gd name="connsiteY4" fmla="*/ 4074 h 10037"/>
              <a:gd name="connsiteX5" fmla="*/ 2388 w 10000"/>
              <a:gd name="connsiteY5" fmla="*/ 4074 h 10037"/>
              <a:gd name="connsiteX6" fmla="*/ 2587 w 10000"/>
              <a:gd name="connsiteY6" fmla="*/ 4074 h 10037"/>
              <a:gd name="connsiteX7" fmla="*/ 2587 w 10000"/>
              <a:gd name="connsiteY7" fmla="*/ 10000 h 10037"/>
              <a:gd name="connsiteX8" fmla="*/ 3502 w 10000"/>
              <a:gd name="connsiteY8" fmla="*/ 10037 h 10037"/>
              <a:gd name="connsiteX9" fmla="*/ 3492 w 10000"/>
              <a:gd name="connsiteY9" fmla="*/ 8372 h 10037"/>
              <a:gd name="connsiteX10" fmla="*/ 5185 w 10000"/>
              <a:gd name="connsiteY10" fmla="*/ 8372 h 10037"/>
              <a:gd name="connsiteX11" fmla="*/ 5175 w 10000"/>
              <a:gd name="connsiteY11" fmla="*/ 1481 h 10037"/>
              <a:gd name="connsiteX12" fmla="*/ 5472 w 10000"/>
              <a:gd name="connsiteY12" fmla="*/ 1481 h 10037"/>
              <a:gd name="connsiteX13" fmla="*/ 5463 w 10000"/>
              <a:gd name="connsiteY13" fmla="*/ 5859 h 10037"/>
              <a:gd name="connsiteX14" fmla="*/ 6137 w 10000"/>
              <a:gd name="connsiteY14" fmla="*/ 5859 h 10037"/>
              <a:gd name="connsiteX15" fmla="*/ 6140 w 10000"/>
              <a:gd name="connsiteY15" fmla="*/ 4369 h 10037"/>
              <a:gd name="connsiteX16" fmla="*/ 7463 w 10000"/>
              <a:gd name="connsiteY16" fmla="*/ 4332 h 10037"/>
              <a:gd name="connsiteX17" fmla="*/ 8279 w 10000"/>
              <a:gd name="connsiteY17" fmla="*/ 4332 h 10037"/>
              <a:gd name="connsiteX18" fmla="*/ 8272 w 10000"/>
              <a:gd name="connsiteY18" fmla="*/ 0 h 10037"/>
              <a:gd name="connsiteX19" fmla="*/ 8945 w 10000"/>
              <a:gd name="connsiteY19" fmla="*/ 0 h 10037"/>
              <a:gd name="connsiteX20" fmla="*/ 8956 w 10000"/>
              <a:gd name="connsiteY20" fmla="*/ 5963 h 10037"/>
              <a:gd name="connsiteX21" fmla="*/ 9124 w 10000"/>
              <a:gd name="connsiteY21" fmla="*/ 5926 h 10037"/>
              <a:gd name="connsiteX22" fmla="*/ 9124 w 10000"/>
              <a:gd name="connsiteY22" fmla="*/ 4244 h 10037"/>
              <a:gd name="connsiteX23" fmla="*/ 10000 w 10000"/>
              <a:gd name="connsiteY23" fmla="*/ 4230 h 10037"/>
              <a:gd name="connsiteX0" fmla="*/ 0 w 10000"/>
              <a:gd name="connsiteY0" fmla="*/ 24 h 10074"/>
              <a:gd name="connsiteX1" fmla="*/ 813 w 10000"/>
              <a:gd name="connsiteY1" fmla="*/ 0 h 10074"/>
              <a:gd name="connsiteX2" fmla="*/ 813 w 10000"/>
              <a:gd name="connsiteY2" fmla="*/ 6057 h 10074"/>
              <a:gd name="connsiteX3" fmla="*/ 2194 w 10000"/>
              <a:gd name="connsiteY3" fmla="*/ 6090 h 10074"/>
              <a:gd name="connsiteX4" fmla="*/ 2190 w 10000"/>
              <a:gd name="connsiteY4" fmla="*/ 4074 h 10074"/>
              <a:gd name="connsiteX5" fmla="*/ 2388 w 10000"/>
              <a:gd name="connsiteY5" fmla="*/ 4074 h 10074"/>
              <a:gd name="connsiteX6" fmla="*/ 2587 w 10000"/>
              <a:gd name="connsiteY6" fmla="*/ 4074 h 10074"/>
              <a:gd name="connsiteX7" fmla="*/ 2587 w 10000"/>
              <a:gd name="connsiteY7" fmla="*/ 10000 h 10074"/>
              <a:gd name="connsiteX8" fmla="*/ 3492 w 10000"/>
              <a:gd name="connsiteY8" fmla="*/ 10074 h 10074"/>
              <a:gd name="connsiteX9" fmla="*/ 3492 w 10000"/>
              <a:gd name="connsiteY9" fmla="*/ 8372 h 10074"/>
              <a:gd name="connsiteX10" fmla="*/ 5185 w 10000"/>
              <a:gd name="connsiteY10" fmla="*/ 8372 h 10074"/>
              <a:gd name="connsiteX11" fmla="*/ 5175 w 10000"/>
              <a:gd name="connsiteY11" fmla="*/ 1481 h 10074"/>
              <a:gd name="connsiteX12" fmla="*/ 5472 w 10000"/>
              <a:gd name="connsiteY12" fmla="*/ 1481 h 10074"/>
              <a:gd name="connsiteX13" fmla="*/ 5463 w 10000"/>
              <a:gd name="connsiteY13" fmla="*/ 5859 h 10074"/>
              <a:gd name="connsiteX14" fmla="*/ 6137 w 10000"/>
              <a:gd name="connsiteY14" fmla="*/ 5859 h 10074"/>
              <a:gd name="connsiteX15" fmla="*/ 6140 w 10000"/>
              <a:gd name="connsiteY15" fmla="*/ 4369 h 10074"/>
              <a:gd name="connsiteX16" fmla="*/ 7463 w 10000"/>
              <a:gd name="connsiteY16" fmla="*/ 4332 h 10074"/>
              <a:gd name="connsiteX17" fmla="*/ 8279 w 10000"/>
              <a:gd name="connsiteY17" fmla="*/ 4332 h 10074"/>
              <a:gd name="connsiteX18" fmla="*/ 8272 w 10000"/>
              <a:gd name="connsiteY18" fmla="*/ 0 h 10074"/>
              <a:gd name="connsiteX19" fmla="*/ 8945 w 10000"/>
              <a:gd name="connsiteY19" fmla="*/ 0 h 10074"/>
              <a:gd name="connsiteX20" fmla="*/ 8956 w 10000"/>
              <a:gd name="connsiteY20" fmla="*/ 5963 h 10074"/>
              <a:gd name="connsiteX21" fmla="*/ 9124 w 10000"/>
              <a:gd name="connsiteY21" fmla="*/ 5926 h 10074"/>
              <a:gd name="connsiteX22" fmla="*/ 9124 w 10000"/>
              <a:gd name="connsiteY22" fmla="*/ 4244 h 10074"/>
              <a:gd name="connsiteX23" fmla="*/ 10000 w 10000"/>
              <a:gd name="connsiteY23" fmla="*/ 4230 h 10074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94 w 10000"/>
              <a:gd name="connsiteY3" fmla="*/ 6090 h 10075"/>
              <a:gd name="connsiteX4" fmla="*/ 2190 w 10000"/>
              <a:gd name="connsiteY4" fmla="*/ 4074 h 10075"/>
              <a:gd name="connsiteX5" fmla="*/ 2388 w 10000"/>
              <a:gd name="connsiteY5" fmla="*/ 4074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90 w 10000"/>
              <a:gd name="connsiteY4" fmla="*/ 4074 h 10075"/>
              <a:gd name="connsiteX5" fmla="*/ 2388 w 10000"/>
              <a:gd name="connsiteY5" fmla="*/ 4074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90 w 10000"/>
              <a:gd name="connsiteY4" fmla="*/ 4074 h 10075"/>
              <a:gd name="connsiteX5" fmla="*/ 2388 w 10000"/>
              <a:gd name="connsiteY5" fmla="*/ 4074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074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074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98 w 10000"/>
              <a:gd name="connsiteY5" fmla="*/ 4298 h 10075"/>
              <a:gd name="connsiteX6" fmla="*/ 2587 w 10000"/>
              <a:gd name="connsiteY6" fmla="*/ 4074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98 w 10000"/>
              <a:gd name="connsiteY5" fmla="*/ 4298 h 10075"/>
              <a:gd name="connsiteX6" fmla="*/ 259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98 w 10000"/>
              <a:gd name="connsiteY5" fmla="*/ 4186 h 10075"/>
              <a:gd name="connsiteX6" fmla="*/ 259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9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9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61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6057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5870 h 10075"/>
              <a:gd name="connsiteX3" fmla="*/ 2174 w 10000"/>
              <a:gd name="connsiteY3" fmla="*/ 5903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5870 h 10075"/>
              <a:gd name="connsiteX3" fmla="*/ 2174 w 10000"/>
              <a:gd name="connsiteY3" fmla="*/ 5791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5870 h 10075"/>
              <a:gd name="connsiteX3" fmla="*/ 2184 w 10000"/>
              <a:gd name="connsiteY3" fmla="*/ 5828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4 h 10075"/>
              <a:gd name="connsiteX1" fmla="*/ 813 w 10000"/>
              <a:gd name="connsiteY1" fmla="*/ 0 h 10075"/>
              <a:gd name="connsiteX2" fmla="*/ 813 w 10000"/>
              <a:gd name="connsiteY2" fmla="*/ 5870 h 10075"/>
              <a:gd name="connsiteX3" fmla="*/ 2184 w 10000"/>
              <a:gd name="connsiteY3" fmla="*/ 5865 h 10075"/>
              <a:gd name="connsiteX4" fmla="*/ 2180 w 10000"/>
              <a:gd name="connsiteY4" fmla="*/ 4298 h 10075"/>
              <a:gd name="connsiteX5" fmla="*/ 2388 w 10000"/>
              <a:gd name="connsiteY5" fmla="*/ 4298 h 10075"/>
              <a:gd name="connsiteX6" fmla="*/ 2587 w 10000"/>
              <a:gd name="connsiteY6" fmla="*/ 4298 h 10075"/>
              <a:gd name="connsiteX7" fmla="*/ 2587 w 10000"/>
              <a:gd name="connsiteY7" fmla="*/ 10075 h 10075"/>
              <a:gd name="connsiteX8" fmla="*/ 3492 w 10000"/>
              <a:gd name="connsiteY8" fmla="*/ 10074 h 10075"/>
              <a:gd name="connsiteX9" fmla="*/ 3492 w 10000"/>
              <a:gd name="connsiteY9" fmla="*/ 8372 h 10075"/>
              <a:gd name="connsiteX10" fmla="*/ 5185 w 10000"/>
              <a:gd name="connsiteY10" fmla="*/ 8372 h 10075"/>
              <a:gd name="connsiteX11" fmla="*/ 5175 w 10000"/>
              <a:gd name="connsiteY11" fmla="*/ 1481 h 10075"/>
              <a:gd name="connsiteX12" fmla="*/ 5472 w 10000"/>
              <a:gd name="connsiteY12" fmla="*/ 1481 h 10075"/>
              <a:gd name="connsiteX13" fmla="*/ 5463 w 10000"/>
              <a:gd name="connsiteY13" fmla="*/ 5859 h 10075"/>
              <a:gd name="connsiteX14" fmla="*/ 6137 w 10000"/>
              <a:gd name="connsiteY14" fmla="*/ 5859 h 10075"/>
              <a:gd name="connsiteX15" fmla="*/ 6140 w 10000"/>
              <a:gd name="connsiteY15" fmla="*/ 4369 h 10075"/>
              <a:gd name="connsiteX16" fmla="*/ 7463 w 10000"/>
              <a:gd name="connsiteY16" fmla="*/ 4332 h 10075"/>
              <a:gd name="connsiteX17" fmla="*/ 8279 w 10000"/>
              <a:gd name="connsiteY17" fmla="*/ 4332 h 10075"/>
              <a:gd name="connsiteX18" fmla="*/ 8272 w 10000"/>
              <a:gd name="connsiteY18" fmla="*/ 0 h 10075"/>
              <a:gd name="connsiteX19" fmla="*/ 8945 w 10000"/>
              <a:gd name="connsiteY19" fmla="*/ 0 h 10075"/>
              <a:gd name="connsiteX20" fmla="*/ 8956 w 10000"/>
              <a:gd name="connsiteY20" fmla="*/ 5963 h 10075"/>
              <a:gd name="connsiteX21" fmla="*/ 9124 w 10000"/>
              <a:gd name="connsiteY21" fmla="*/ 5926 h 10075"/>
              <a:gd name="connsiteX22" fmla="*/ 9124 w 10000"/>
              <a:gd name="connsiteY22" fmla="*/ 4244 h 10075"/>
              <a:gd name="connsiteX23" fmla="*/ 10000 w 10000"/>
              <a:gd name="connsiteY23" fmla="*/ 4230 h 10075"/>
              <a:gd name="connsiteX0" fmla="*/ 0 w 10000"/>
              <a:gd name="connsiteY0" fmla="*/ 211 h 10262"/>
              <a:gd name="connsiteX1" fmla="*/ 813 w 10000"/>
              <a:gd name="connsiteY1" fmla="*/ 0 h 10262"/>
              <a:gd name="connsiteX2" fmla="*/ 813 w 10000"/>
              <a:gd name="connsiteY2" fmla="*/ 6057 h 10262"/>
              <a:gd name="connsiteX3" fmla="*/ 2184 w 10000"/>
              <a:gd name="connsiteY3" fmla="*/ 6052 h 10262"/>
              <a:gd name="connsiteX4" fmla="*/ 2180 w 10000"/>
              <a:gd name="connsiteY4" fmla="*/ 4485 h 10262"/>
              <a:gd name="connsiteX5" fmla="*/ 2388 w 10000"/>
              <a:gd name="connsiteY5" fmla="*/ 4485 h 10262"/>
              <a:gd name="connsiteX6" fmla="*/ 2587 w 10000"/>
              <a:gd name="connsiteY6" fmla="*/ 4485 h 10262"/>
              <a:gd name="connsiteX7" fmla="*/ 2587 w 10000"/>
              <a:gd name="connsiteY7" fmla="*/ 10262 h 10262"/>
              <a:gd name="connsiteX8" fmla="*/ 3492 w 10000"/>
              <a:gd name="connsiteY8" fmla="*/ 10261 h 10262"/>
              <a:gd name="connsiteX9" fmla="*/ 3492 w 10000"/>
              <a:gd name="connsiteY9" fmla="*/ 8559 h 10262"/>
              <a:gd name="connsiteX10" fmla="*/ 5185 w 10000"/>
              <a:gd name="connsiteY10" fmla="*/ 8559 h 10262"/>
              <a:gd name="connsiteX11" fmla="*/ 5175 w 10000"/>
              <a:gd name="connsiteY11" fmla="*/ 1668 h 10262"/>
              <a:gd name="connsiteX12" fmla="*/ 5472 w 10000"/>
              <a:gd name="connsiteY12" fmla="*/ 1668 h 10262"/>
              <a:gd name="connsiteX13" fmla="*/ 5463 w 10000"/>
              <a:gd name="connsiteY13" fmla="*/ 6046 h 10262"/>
              <a:gd name="connsiteX14" fmla="*/ 6137 w 10000"/>
              <a:gd name="connsiteY14" fmla="*/ 6046 h 10262"/>
              <a:gd name="connsiteX15" fmla="*/ 6140 w 10000"/>
              <a:gd name="connsiteY15" fmla="*/ 4556 h 10262"/>
              <a:gd name="connsiteX16" fmla="*/ 7463 w 10000"/>
              <a:gd name="connsiteY16" fmla="*/ 4519 h 10262"/>
              <a:gd name="connsiteX17" fmla="*/ 8279 w 10000"/>
              <a:gd name="connsiteY17" fmla="*/ 4519 h 10262"/>
              <a:gd name="connsiteX18" fmla="*/ 8272 w 10000"/>
              <a:gd name="connsiteY18" fmla="*/ 187 h 10262"/>
              <a:gd name="connsiteX19" fmla="*/ 8945 w 10000"/>
              <a:gd name="connsiteY19" fmla="*/ 187 h 10262"/>
              <a:gd name="connsiteX20" fmla="*/ 8956 w 10000"/>
              <a:gd name="connsiteY20" fmla="*/ 6150 h 10262"/>
              <a:gd name="connsiteX21" fmla="*/ 9124 w 10000"/>
              <a:gd name="connsiteY21" fmla="*/ 6113 h 10262"/>
              <a:gd name="connsiteX22" fmla="*/ 9124 w 10000"/>
              <a:gd name="connsiteY22" fmla="*/ 4431 h 10262"/>
              <a:gd name="connsiteX23" fmla="*/ 10000 w 10000"/>
              <a:gd name="connsiteY23" fmla="*/ 4417 h 10262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187 h 10262"/>
              <a:gd name="connsiteX19" fmla="*/ 8955 w 10010"/>
              <a:gd name="connsiteY19" fmla="*/ 187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  <a:gd name="connsiteX0" fmla="*/ 0 w 10010"/>
              <a:gd name="connsiteY0" fmla="*/ 98 h 10336"/>
              <a:gd name="connsiteX1" fmla="*/ 823 w 10010"/>
              <a:gd name="connsiteY1" fmla="*/ 74 h 10336"/>
              <a:gd name="connsiteX2" fmla="*/ 823 w 10010"/>
              <a:gd name="connsiteY2" fmla="*/ 6131 h 10336"/>
              <a:gd name="connsiteX3" fmla="*/ 2194 w 10010"/>
              <a:gd name="connsiteY3" fmla="*/ 6126 h 10336"/>
              <a:gd name="connsiteX4" fmla="*/ 2190 w 10010"/>
              <a:gd name="connsiteY4" fmla="*/ 4559 h 10336"/>
              <a:gd name="connsiteX5" fmla="*/ 2398 w 10010"/>
              <a:gd name="connsiteY5" fmla="*/ 4559 h 10336"/>
              <a:gd name="connsiteX6" fmla="*/ 2597 w 10010"/>
              <a:gd name="connsiteY6" fmla="*/ 4559 h 10336"/>
              <a:gd name="connsiteX7" fmla="*/ 2597 w 10010"/>
              <a:gd name="connsiteY7" fmla="*/ 10336 h 10336"/>
              <a:gd name="connsiteX8" fmla="*/ 3502 w 10010"/>
              <a:gd name="connsiteY8" fmla="*/ 10335 h 10336"/>
              <a:gd name="connsiteX9" fmla="*/ 3502 w 10010"/>
              <a:gd name="connsiteY9" fmla="*/ 8633 h 10336"/>
              <a:gd name="connsiteX10" fmla="*/ 5195 w 10010"/>
              <a:gd name="connsiteY10" fmla="*/ 8633 h 10336"/>
              <a:gd name="connsiteX11" fmla="*/ 5185 w 10010"/>
              <a:gd name="connsiteY11" fmla="*/ 1742 h 10336"/>
              <a:gd name="connsiteX12" fmla="*/ 5482 w 10010"/>
              <a:gd name="connsiteY12" fmla="*/ 1742 h 10336"/>
              <a:gd name="connsiteX13" fmla="*/ 5473 w 10010"/>
              <a:gd name="connsiteY13" fmla="*/ 6120 h 10336"/>
              <a:gd name="connsiteX14" fmla="*/ 6147 w 10010"/>
              <a:gd name="connsiteY14" fmla="*/ 6120 h 10336"/>
              <a:gd name="connsiteX15" fmla="*/ 6150 w 10010"/>
              <a:gd name="connsiteY15" fmla="*/ 4630 h 10336"/>
              <a:gd name="connsiteX16" fmla="*/ 7473 w 10010"/>
              <a:gd name="connsiteY16" fmla="*/ 4593 h 10336"/>
              <a:gd name="connsiteX17" fmla="*/ 8289 w 10010"/>
              <a:gd name="connsiteY17" fmla="*/ 4593 h 10336"/>
              <a:gd name="connsiteX18" fmla="*/ 8282 w 10010"/>
              <a:gd name="connsiteY18" fmla="*/ 261 h 10336"/>
              <a:gd name="connsiteX19" fmla="*/ 8955 w 10010"/>
              <a:gd name="connsiteY19" fmla="*/ 0 h 10336"/>
              <a:gd name="connsiteX20" fmla="*/ 8966 w 10010"/>
              <a:gd name="connsiteY20" fmla="*/ 6224 h 10336"/>
              <a:gd name="connsiteX21" fmla="*/ 9134 w 10010"/>
              <a:gd name="connsiteY21" fmla="*/ 6187 h 10336"/>
              <a:gd name="connsiteX22" fmla="*/ 9134 w 10010"/>
              <a:gd name="connsiteY22" fmla="*/ 4505 h 10336"/>
              <a:gd name="connsiteX23" fmla="*/ 10010 w 10010"/>
              <a:gd name="connsiteY23" fmla="*/ 4491 h 10336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187 h 10262"/>
              <a:gd name="connsiteX19" fmla="*/ 8955 w 10010"/>
              <a:gd name="connsiteY19" fmla="*/ 113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38 h 10262"/>
              <a:gd name="connsiteX19" fmla="*/ 8955 w 10010"/>
              <a:gd name="connsiteY19" fmla="*/ 113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38 h 10262"/>
              <a:gd name="connsiteX19" fmla="*/ 8955 w 10010"/>
              <a:gd name="connsiteY19" fmla="*/ 1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38 h 10262"/>
              <a:gd name="connsiteX19" fmla="*/ 8965 w 10010"/>
              <a:gd name="connsiteY19" fmla="*/ 1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  <a:gd name="connsiteX0" fmla="*/ 0 w 10010"/>
              <a:gd name="connsiteY0" fmla="*/ 135 h 10373"/>
              <a:gd name="connsiteX1" fmla="*/ 823 w 10010"/>
              <a:gd name="connsiteY1" fmla="*/ 111 h 10373"/>
              <a:gd name="connsiteX2" fmla="*/ 823 w 10010"/>
              <a:gd name="connsiteY2" fmla="*/ 6168 h 10373"/>
              <a:gd name="connsiteX3" fmla="*/ 2194 w 10010"/>
              <a:gd name="connsiteY3" fmla="*/ 6163 h 10373"/>
              <a:gd name="connsiteX4" fmla="*/ 2190 w 10010"/>
              <a:gd name="connsiteY4" fmla="*/ 4596 h 10373"/>
              <a:gd name="connsiteX5" fmla="*/ 2398 w 10010"/>
              <a:gd name="connsiteY5" fmla="*/ 4596 h 10373"/>
              <a:gd name="connsiteX6" fmla="*/ 2597 w 10010"/>
              <a:gd name="connsiteY6" fmla="*/ 4596 h 10373"/>
              <a:gd name="connsiteX7" fmla="*/ 2597 w 10010"/>
              <a:gd name="connsiteY7" fmla="*/ 10373 h 10373"/>
              <a:gd name="connsiteX8" fmla="*/ 3502 w 10010"/>
              <a:gd name="connsiteY8" fmla="*/ 10372 h 10373"/>
              <a:gd name="connsiteX9" fmla="*/ 3502 w 10010"/>
              <a:gd name="connsiteY9" fmla="*/ 8670 h 10373"/>
              <a:gd name="connsiteX10" fmla="*/ 5195 w 10010"/>
              <a:gd name="connsiteY10" fmla="*/ 8670 h 10373"/>
              <a:gd name="connsiteX11" fmla="*/ 5185 w 10010"/>
              <a:gd name="connsiteY11" fmla="*/ 1779 h 10373"/>
              <a:gd name="connsiteX12" fmla="*/ 5482 w 10010"/>
              <a:gd name="connsiteY12" fmla="*/ 1779 h 10373"/>
              <a:gd name="connsiteX13" fmla="*/ 5473 w 10010"/>
              <a:gd name="connsiteY13" fmla="*/ 6157 h 10373"/>
              <a:gd name="connsiteX14" fmla="*/ 6147 w 10010"/>
              <a:gd name="connsiteY14" fmla="*/ 6157 h 10373"/>
              <a:gd name="connsiteX15" fmla="*/ 6150 w 10010"/>
              <a:gd name="connsiteY15" fmla="*/ 4667 h 10373"/>
              <a:gd name="connsiteX16" fmla="*/ 7473 w 10010"/>
              <a:gd name="connsiteY16" fmla="*/ 4630 h 10373"/>
              <a:gd name="connsiteX17" fmla="*/ 8289 w 10010"/>
              <a:gd name="connsiteY17" fmla="*/ 4630 h 10373"/>
              <a:gd name="connsiteX18" fmla="*/ 8282 w 10010"/>
              <a:gd name="connsiteY18" fmla="*/ 0 h 10373"/>
              <a:gd name="connsiteX19" fmla="*/ 8965 w 10010"/>
              <a:gd name="connsiteY19" fmla="*/ 112 h 10373"/>
              <a:gd name="connsiteX20" fmla="*/ 8966 w 10010"/>
              <a:gd name="connsiteY20" fmla="*/ 6261 h 10373"/>
              <a:gd name="connsiteX21" fmla="*/ 9134 w 10010"/>
              <a:gd name="connsiteY21" fmla="*/ 6224 h 10373"/>
              <a:gd name="connsiteX22" fmla="*/ 9134 w 10010"/>
              <a:gd name="connsiteY22" fmla="*/ 4542 h 10373"/>
              <a:gd name="connsiteX23" fmla="*/ 10010 w 10010"/>
              <a:gd name="connsiteY23" fmla="*/ 4528 h 10373"/>
              <a:gd name="connsiteX0" fmla="*/ 0 w 10010"/>
              <a:gd name="connsiteY0" fmla="*/ 24 h 10262"/>
              <a:gd name="connsiteX1" fmla="*/ 823 w 10010"/>
              <a:gd name="connsiteY1" fmla="*/ 0 h 10262"/>
              <a:gd name="connsiteX2" fmla="*/ 823 w 10010"/>
              <a:gd name="connsiteY2" fmla="*/ 6057 h 10262"/>
              <a:gd name="connsiteX3" fmla="*/ 2194 w 10010"/>
              <a:gd name="connsiteY3" fmla="*/ 6052 h 10262"/>
              <a:gd name="connsiteX4" fmla="*/ 2190 w 10010"/>
              <a:gd name="connsiteY4" fmla="*/ 4485 h 10262"/>
              <a:gd name="connsiteX5" fmla="*/ 2398 w 10010"/>
              <a:gd name="connsiteY5" fmla="*/ 4485 h 10262"/>
              <a:gd name="connsiteX6" fmla="*/ 2597 w 10010"/>
              <a:gd name="connsiteY6" fmla="*/ 4485 h 10262"/>
              <a:gd name="connsiteX7" fmla="*/ 2597 w 10010"/>
              <a:gd name="connsiteY7" fmla="*/ 10262 h 10262"/>
              <a:gd name="connsiteX8" fmla="*/ 3502 w 10010"/>
              <a:gd name="connsiteY8" fmla="*/ 10261 h 10262"/>
              <a:gd name="connsiteX9" fmla="*/ 3502 w 10010"/>
              <a:gd name="connsiteY9" fmla="*/ 8559 h 10262"/>
              <a:gd name="connsiteX10" fmla="*/ 5195 w 10010"/>
              <a:gd name="connsiteY10" fmla="*/ 8559 h 10262"/>
              <a:gd name="connsiteX11" fmla="*/ 5185 w 10010"/>
              <a:gd name="connsiteY11" fmla="*/ 1668 h 10262"/>
              <a:gd name="connsiteX12" fmla="*/ 5482 w 10010"/>
              <a:gd name="connsiteY12" fmla="*/ 1668 h 10262"/>
              <a:gd name="connsiteX13" fmla="*/ 5473 w 10010"/>
              <a:gd name="connsiteY13" fmla="*/ 6046 h 10262"/>
              <a:gd name="connsiteX14" fmla="*/ 6147 w 10010"/>
              <a:gd name="connsiteY14" fmla="*/ 6046 h 10262"/>
              <a:gd name="connsiteX15" fmla="*/ 6150 w 10010"/>
              <a:gd name="connsiteY15" fmla="*/ 4556 h 10262"/>
              <a:gd name="connsiteX16" fmla="*/ 7473 w 10010"/>
              <a:gd name="connsiteY16" fmla="*/ 4519 h 10262"/>
              <a:gd name="connsiteX17" fmla="*/ 8289 w 10010"/>
              <a:gd name="connsiteY17" fmla="*/ 4519 h 10262"/>
              <a:gd name="connsiteX18" fmla="*/ 8282 w 10010"/>
              <a:gd name="connsiteY18" fmla="*/ 1 h 10262"/>
              <a:gd name="connsiteX19" fmla="*/ 8965 w 10010"/>
              <a:gd name="connsiteY19" fmla="*/ 1 h 10262"/>
              <a:gd name="connsiteX20" fmla="*/ 8966 w 10010"/>
              <a:gd name="connsiteY20" fmla="*/ 6150 h 10262"/>
              <a:gd name="connsiteX21" fmla="*/ 9134 w 10010"/>
              <a:gd name="connsiteY21" fmla="*/ 6113 h 10262"/>
              <a:gd name="connsiteX22" fmla="*/ 9134 w 10010"/>
              <a:gd name="connsiteY22" fmla="*/ 4431 h 10262"/>
              <a:gd name="connsiteX23" fmla="*/ 10010 w 10010"/>
              <a:gd name="connsiteY23" fmla="*/ 4417 h 1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10" h="10262">
                <a:moveTo>
                  <a:pt x="0" y="24"/>
                </a:moveTo>
                <a:lnTo>
                  <a:pt x="823" y="0"/>
                </a:lnTo>
                <a:lnTo>
                  <a:pt x="823" y="6057"/>
                </a:lnTo>
                <a:lnTo>
                  <a:pt x="2194" y="6052"/>
                </a:lnTo>
                <a:cubicBezTo>
                  <a:pt x="2199" y="5442"/>
                  <a:pt x="2185" y="5095"/>
                  <a:pt x="2190" y="4485"/>
                </a:cubicBezTo>
                <a:lnTo>
                  <a:pt x="2398" y="4485"/>
                </a:lnTo>
                <a:lnTo>
                  <a:pt x="2597" y="4485"/>
                </a:lnTo>
                <a:cubicBezTo>
                  <a:pt x="2587" y="6755"/>
                  <a:pt x="2607" y="7993"/>
                  <a:pt x="2597" y="10262"/>
                </a:cubicBezTo>
                <a:lnTo>
                  <a:pt x="3502" y="10261"/>
                </a:lnTo>
                <a:cubicBezTo>
                  <a:pt x="3504" y="9463"/>
                  <a:pt x="3500" y="9357"/>
                  <a:pt x="3502" y="8559"/>
                </a:cubicBezTo>
                <a:lnTo>
                  <a:pt x="5195" y="8559"/>
                </a:lnTo>
                <a:cubicBezTo>
                  <a:pt x="5192" y="6262"/>
                  <a:pt x="5188" y="3965"/>
                  <a:pt x="5185" y="1668"/>
                </a:cubicBezTo>
                <a:lnTo>
                  <a:pt x="5482" y="1668"/>
                </a:lnTo>
                <a:cubicBezTo>
                  <a:pt x="5476" y="3177"/>
                  <a:pt x="5479" y="4537"/>
                  <a:pt x="5473" y="6046"/>
                </a:cubicBezTo>
                <a:lnTo>
                  <a:pt x="6147" y="6046"/>
                </a:lnTo>
                <a:cubicBezTo>
                  <a:pt x="6145" y="5549"/>
                  <a:pt x="6152" y="5053"/>
                  <a:pt x="6150" y="4556"/>
                </a:cubicBezTo>
                <a:lnTo>
                  <a:pt x="7473" y="4519"/>
                </a:lnTo>
                <a:lnTo>
                  <a:pt x="8289" y="4519"/>
                </a:lnTo>
                <a:cubicBezTo>
                  <a:pt x="8293" y="3038"/>
                  <a:pt x="8278" y="1482"/>
                  <a:pt x="8282" y="1"/>
                </a:cubicBezTo>
                <a:lnTo>
                  <a:pt x="8965" y="1"/>
                </a:lnTo>
                <a:cubicBezTo>
                  <a:pt x="8969" y="1976"/>
                  <a:pt x="8962" y="4175"/>
                  <a:pt x="8966" y="6150"/>
                </a:cubicBezTo>
                <a:lnTo>
                  <a:pt x="9134" y="6113"/>
                </a:lnTo>
                <a:cubicBezTo>
                  <a:pt x="9162" y="5827"/>
                  <a:pt x="9126" y="7213"/>
                  <a:pt x="9134" y="4431"/>
                </a:cubicBezTo>
                <a:cubicBezTo>
                  <a:pt x="9426" y="4489"/>
                  <a:pt x="9718" y="4471"/>
                  <a:pt x="10010" y="4417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 flipV="1">
            <a:off x="803443" y="1373046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 flipV="1">
            <a:off x="803443" y="1671496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 flipV="1">
            <a:off x="803443" y="2223946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65"/>
          <p:cNvSpPr>
            <a:spLocks noChangeShapeType="1"/>
          </p:cNvSpPr>
          <p:nvPr/>
        </p:nvSpPr>
        <p:spPr bwMode="auto">
          <a:xfrm flipV="1">
            <a:off x="803443" y="2527159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Line 66"/>
          <p:cNvSpPr>
            <a:spLocks noChangeShapeType="1"/>
          </p:cNvSpPr>
          <p:nvPr/>
        </p:nvSpPr>
        <p:spPr bwMode="auto">
          <a:xfrm flipV="1">
            <a:off x="803443" y="301928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Line 67"/>
          <p:cNvSpPr>
            <a:spLocks noChangeShapeType="1"/>
          </p:cNvSpPr>
          <p:nvPr/>
        </p:nvSpPr>
        <p:spPr bwMode="auto">
          <a:xfrm flipV="1">
            <a:off x="803443" y="3335196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Line 68"/>
          <p:cNvSpPr>
            <a:spLocks noChangeShapeType="1"/>
          </p:cNvSpPr>
          <p:nvPr/>
        </p:nvSpPr>
        <p:spPr bwMode="auto">
          <a:xfrm flipV="1">
            <a:off x="803443" y="3903521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Oval 73"/>
          <p:cNvSpPr>
            <a:spLocks noChangeArrowheads="1"/>
          </p:cNvSpPr>
          <p:nvPr/>
        </p:nvSpPr>
        <p:spPr bwMode="auto">
          <a:xfrm>
            <a:off x="1163805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74"/>
          <p:cNvSpPr>
            <a:spLocks noChangeArrowheads="1"/>
          </p:cNvSpPr>
          <p:nvPr/>
        </p:nvSpPr>
        <p:spPr bwMode="auto">
          <a:xfrm>
            <a:off x="1409868" y="1312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75"/>
          <p:cNvSpPr>
            <a:spLocks noChangeArrowheads="1"/>
          </p:cNvSpPr>
          <p:nvPr/>
        </p:nvSpPr>
        <p:spPr bwMode="auto">
          <a:xfrm>
            <a:off x="1792455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76"/>
          <p:cNvSpPr>
            <a:spLocks noChangeArrowheads="1"/>
          </p:cNvSpPr>
          <p:nvPr/>
        </p:nvSpPr>
        <p:spPr bwMode="auto">
          <a:xfrm>
            <a:off x="2070268" y="1315896"/>
            <a:ext cx="134937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77"/>
          <p:cNvSpPr>
            <a:spLocks noChangeArrowheads="1"/>
          </p:cNvSpPr>
          <p:nvPr/>
        </p:nvSpPr>
        <p:spPr bwMode="auto">
          <a:xfrm>
            <a:off x="2354430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2648118" y="1312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83055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val 88"/>
          <p:cNvSpPr>
            <a:spLocks noChangeArrowheads="1"/>
          </p:cNvSpPr>
          <p:nvPr/>
        </p:nvSpPr>
        <p:spPr bwMode="auto">
          <a:xfrm>
            <a:off x="3075155" y="1312721"/>
            <a:ext cx="134938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89"/>
          <p:cNvSpPr>
            <a:spLocks noChangeArrowheads="1"/>
          </p:cNvSpPr>
          <p:nvPr/>
        </p:nvSpPr>
        <p:spPr bwMode="auto">
          <a:xfrm>
            <a:off x="3314868" y="1306371"/>
            <a:ext cx="134937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90"/>
          <p:cNvSpPr>
            <a:spLocks noChangeArrowheads="1"/>
          </p:cNvSpPr>
          <p:nvPr/>
        </p:nvSpPr>
        <p:spPr bwMode="auto">
          <a:xfrm>
            <a:off x="3786355" y="130637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91"/>
          <p:cNvSpPr>
            <a:spLocks noChangeArrowheads="1"/>
          </p:cNvSpPr>
          <p:nvPr/>
        </p:nvSpPr>
        <p:spPr bwMode="auto">
          <a:xfrm>
            <a:off x="4338805" y="130637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92"/>
          <p:cNvSpPr>
            <a:spLocks noChangeArrowheads="1"/>
          </p:cNvSpPr>
          <p:nvPr/>
        </p:nvSpPr>
        <p:spPr bwMode="auto">
          <a:xfrm>
            <a:off x="4757905" y="131272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Oval 93"/>
          <p:cNvSpPr>
            <a:spLocks noChangeArrowheads="1"/>
          </p:cNvSpPr>
          <p:nvPr/>
        </p:nvSpPr>
        <p:spPr bwMode="auto">
          <a:xfrm>
            <a:off x="5051593" y="1312721"/>
            <a:ext cx="1349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Oval 94"/>
          <p:cNvSpPr>
            <a:spLocks noChangeArrowheads="1"/>
          </p:cNvSpPr>
          <p:nvPr/>
        </p:nvSpPr>
        <p:spPr bwMode="auto">
          <a:xfrm>
            <a:off x="5242093" y="1312721"/>
            <a:ext cx="134937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Oval 95"/>
          <p:cNvSpPr>
            <a:spLocks noChangeArrowheads="1"/>
          </p:cNvSpPr>
          <p:nvPr/>
        </p:nvSpPr>
        <p:spPr bwMode="auto">
          <a:xfrm>
            <a:off x="5635793" y="1312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Oval 96"/>
          <p:cNvSpPr>
            <a:spLocks noChangeArrowheads="1"/>
          </p:cNvSpPr>
          <p:nvPr/>
        </p:nvSpPr>
        <p:spPr bwMode="auto">
          <a:xfrm>
            <a:off x="5746918" y="1312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Oval 97"/>
          <p:cNvSpPr>
            <a:spLocks noChangeArrowheads="1"/>
          </p:cNvSpPr>
          <p:nvPr/>
        </p:nvSpPr>
        <p:spPr bwMode="auto">
          <a:xfrm>
            <a:off x="6113630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Oval 98"/>
          <p:cNvSpPr>
            <a:spLocks noChangeArrowheads="1"/>
          </p:cNvSpPr>
          <p:nvPr/>
        </p:nvSpPr>
        <p:spPr bwMode="auto">
          <a:xfrm>
            <a:off x="6510505" y="1315896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Oval 99"/>
          <p:cNvSpPr>
            <a:spLocks noChangeArrowheads="1"/>
          </p:cNvSpPr>
          <p:nvPr/>
        </p:nvSpPr>
        <p:spPr bwMode="auto">
          <a:xfrm>
            <a:off x="6691480" y="131272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Oval 100"/>
          <p:cNvSpPr>
            <a:spLocks noChangeArrowheads="1"/>
          </p:cNvSpPr>
          <p:nvPr/>
        </p:nvSpPr>
        <p:spPr bwMode="auto">
          <a:xfrm>
            <a:off x="7040730" y="1312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" name="Oval 101"/>
          <p:cNvSpPr>
            <a:spLocks noChangeArrowheads="1"/>
          </p:cNvSpPr>
          <p:nvPr/>
        </p:nvSpPr>
        <p:spPr bwMode="auto">
          <a:xfrm>
            <a:off x="7255043" y="1312721"/>
            <a:ext cx="134937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" name="Oval 102"/>
          <p:cNvSpPr>
            <a:spLocks noChangeArrowheads="1"/>
          </p:cNvSpPr>
          <p:nvPr/>
        </p:nvSpPr>
        <p:spPr bwMode="auto">
          <a:xfrm>
            <a:off x="7501105" y="1315896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" name="Oval 103"/>
          <p:cNvSpPr>
            <a:spLocks noChangeArrowheads="1"/>
          </p:cNvSpPr>
          <p:nvPr/>
        </p:nvSpPr>
        <p:spPr bwMode="auto">
          <a:xfrm>
            <a:off x="7761455" y="131272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" name="Oval 104"/>
          <p:cNvSpPr>
            <a:spLocks noChangeArrowheads="1"/>
          </p:cNvSpPr>
          <p:nvPr/>
        </p:nvSpPr>
        <p:spPr bwMode="auto">
          <a:xfrm>
            <a:off x="8078955" y="130637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" name="Oval 156"/>
          <p:cNvSpPr>
            <a:spLocks noChangeArrowheads="1"/>
          </p:cNvSpPr>
          <p:nvPr/>
        </p:nvSpPr>
        <p:spPr bwMode="auto">
          <a:xfrm>
            <a:off x="1163805" y="16127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" name="Oval 157"/>
          <p:cNvSpPr>
            <a:spLocks noChangeArrowheads="1"/>
          </p:cNvSpPr>
          <p:nvPr/>
        </p:nvSpPr>
        <p:spPr bwMode="auto">
          <a:xfrm>
            <a:off x="1409868" y="161275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" name="Oval 158"/>
          <p:cNvSpPr>
            <a:spLocks noChangeArrowheads="1"/>
          </p:cNvSpPr>
          <p:nvPr/>
        </p:nvSpPr>
        <p:spPr bwMode="auto">
          <a:xfrm>
            <a:off x="1792455" y="16127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159"/>
          <p:cNvSpPr>
            <a:spLocks noChangeArrowheads="1"/>
          </p:cNvSpPr>
          <p:nvPr/>
        </p:nvSpPr>
        <p:spPr bwMode="auto">
          <a:xfrm>
            <a:off x="2070268" y="161593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Oval 160"/>
          <p:cNvSpPr>
            <a:spLocks noChangeArrowheads="1"/>
          </p:cNvSpPr>
          <p:nvPr/>
        </p:nvSpPr>
        <p:spPr bwMode="auto">
          <a:xfrm>
            <a:off x="2354430" y="16127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0" name="Oval 161"/>
          <p:cNvSpPr>
            <a:spLocks noChangeArrowheads="1"/>
          </p:cNvSpPr>
          <p:nvPr/>
        </p:nvSpPr>
        <p:spPr bwMode="auto">
          <a:xfrm>
            <a:off x="2648118" y="161275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Oval 162"/>
          <p:cNvSpPr>
            <a:spLocks noChangeArrowheads="1"/>
          </p:cNvSpPr>
          <p:nvPr/>
        </p:nvSpPr>
        <p:spPr bwMode="auto">
          <a:xfrm>
            <a:off x="2783055" y="16127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Oval 163"/>
          <p:cNvSpPr>
            <a:spLocks noChangeArrowheads="1"/>
          </p:cNvSpPr>
          <p:nvPr/>
        </p:nvSpPr>
        <p:spPr bwMode="auto">
          <a:xfrm>
            <a:off x="3075155" y="161275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Oval 164"/>
          <p:cNvSpPr>
            <a:spLocks noChangeArrowheads="1"/>
          </p:cNvSpPr>
          <p:nvPr/>
        </p:nvSpPr>
        <p:spPr bwMode="auto">
          <a:xfrm>
            <a:off x="3314868" y="160640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" name="Oval 165"/>
          <p:cNvSpPr>
            <a:spLocks noChangeArrowheads="1"/>
          </p:cNvSpPr>
          <p:nvPr/>
        </p:nvSpPr>
        <p:spPr bwMode="auto">
          <a:xfrm>
            <a:off x="3786355" y="160640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Oval 166"/>
          <p:cNvSpPr>
            <a:spLocks noChangeArrowheads="1"/>
          </p:cNvSpPr>
          <p:nvPr/>
        </p:nvSpPr>
        <p:spPr bwMode="auto">
          <a:xfrm>
            <a:off x="4338805" y="1606409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" name="Oval 167"/>
          <p:cNvSpPr>
            <a:spLocks noChangeArrowheads="1"/>
          </p:cNvSpPr>
          <p:nvPr/>
        </p:nvSpPr>
        <p:spPr bwMode="auto">
          <a:xfrm>
            <a:off x="4757905" y="1612759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" name="Oval 168"/>
          <p:cNvSpPr>
            <a:spLocks noChangeArrowheads="1"/>
          </p:cNvSpPr>
          <p:nvPr/>
        </p:nvSpPr>
        <p:spPr bwMode="auto">
          <a:xfrm>
            <a:off x="5051593" y="161275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" name="Oval 169"/>
          <p:cNvSpPr>
            <a:spLocks noChangeArrowheads="1"/>
          </p:cNvSpPr>
          <p:nvPr/>
        </p:nvSpPr>
        <p:spPr bwMode="auto">
          <a:xfrm>
            <a:off x="5242093" y="161275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" name="Oval 170"/>
          <p:cNvSpPr>
            <a:spLocks noChangeArrowheads="1"/>
          </p:cNvSpPr>
          <p:nvPr/>
        </p:nvSpPr>
        <p:spPr bwMode="auto">
          <a:xfrm>
            <a:off x="5635793" y="161275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" name="Oval 171"/>
          <p:cNvSpPr>
            <a:spLocks noChangeArrowheads="1"/>
          </p:cNvSpPr>
          <p:nvPr/>
        </p:nvSpPr>
        <p:spPr bwMode="auto">
          <a:xfrm>
            <a:off x="5746918" y="16127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" name="Oval 172"/>
          <p:cNvSpPr>
            <a:spLocks noChangeArrowheads="1"/>
          </p:cNvSpPr>
          <p:nvPr/>
        </p:nvSpPr>
        <p:spPr bwMode="auto">
          <a:xfrm>
            <a:off x="6113630" y="16127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" name="Oval 173"/>
          <p:cNvSpPr>
            <a:spLocks noChangeArrowheads="1"/>
          </p:cNvSpPr>
          <p:nvPr/>
        </p:nvSpPr>
        <p:spPr bwMode="auto">
          <a:xfrm>
            <a:off x="6510505" y="16159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" name="Oval 174"/>
          <p:cNvSpPr>
            <a:spLocks noChangeArrowheads="1"/>
          </p:cNvSpPr>
          <p:nvPr/>
        </p:nvSpPr>
        <p:spPr bwMode="auto">
          <a:xfrm>
            <a:off x="6691480" y="16127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" name="Oval 175"/>
          <p:cNvSpPr>
            <a:spLocks noChangeArrowheads="1"/>
          </p:cNvSpPr>
          <p:nvPr/>
        </p:nvSpPr>
        <p:spPr bwMode="auto">
          <a:xfrm>
            <a:off x="7040730" y="16127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7255043" y="16127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" name="Oval 177"/>
          <p:cNvSpPr>
            <a:spLocks noChangeArrowheads="1"/>
          </p:cNvSpPr>
          <p:nvPr/>
        </p:nvSpPr>
        <p:spPr bwMode="auto">
          <a:xfrm>
            <a:off x="7501105" y="1615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" name="Oval 178"/>
          <p:cNvSpPr>
            <a:spLocks noChangeArrowheads="1"/>
          </p:cNvSpPr>
          <p:nvPr/>
        </p:nvSpPr>
        <p:spPr bwMode="auto">
          <a:xfrm>
            <a:off x="7761455" y="16127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8" name="Oval 179"/>
          <p:cNvSpPr>
            <a:spLocks noChangeArrowheads="1"/>
          </p:cNvSpPr>
          <p:nvPr/>
        </p:nvSpPr>
        <p:spPr bwMode="auto">
          <a:xfrm>
            <a:off x="8078955" y="16064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" name="Oval 180"/>
          <p:cNvSpPr>
            <a:spLocks noChangeArrowheads="1"/>
          </p:cNvSpPr>
          <p:nvPr/>
        </p:nvSpPr>
        <p:spPr bwMode="auto">
          <a:xfrm>
            <a:off x="1163805" y="21556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0" name="Oval 181"/>
          <p:cNvSpPr>
            <a:spLocks noChangeArrowheads="1"/>
          </p:cNvSpPr>
          <p:nvPr/>
        </p:nvSpPr>
        <p:spPr bwMode="auto">
          <a:xfrm>
            <a:off x="1409868" y="21556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" name="Oval 182"/>
          <p:cNvSpPr>
            <a:spLocks noChangeArrowheads="1"/>
          </p:cNvSpPr>
          <p:nvPr/>
        </p:nvSpPr>
        <p:spPr bwMode="auto">
          <a:xfrm>
            <a:off x="1792455" y="21556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" name="Oval 183"/>
          <p:cNvSpPr>
            <a:spLocks noChangeArrowheads="1"/>
          </p:cNvSpPr>
          <p:nvPr/>
        </p:nvSpPr>
        <p:spPr bwMode="auto">
          <a:xfrm>
            <a:off x="2070268" y="215885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" name="Oval 184"/>
          <p:cNvSpPr>
            <a:spLocks noChangeArrowheads="1"/>
          </p:cNvSpPr>
          <p:nvPr/>
        </p:nvSpPr>
        <p:spPr bwMode="auto">
          <a:xfrm>
            <a:off x="2354430" y="215568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" name="Oval 185"/>
          <p:cNvSpPr>
            <a:spLocks noChangeArrowheads="1"/>
          </p:cNvSpPr>
          <p:nvPr/>
        </p:nvSpPr>
        <p:spPr bwMode="auto">
          <a:xfrm>
            <a:off x="2648118" y="21556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5" name="Oval 186"/>
          <p:cNvSpPr>
            <a:spLocks noChangeArrowheads="1"/>
          </p:cNvSpPr>
          <p:nvPr/>
        </p:nvSpPr>
        <p:spPr bwMode="auto">
          <a:xfrm>
            <a:off x="2783055" y="2155684"/>
            <a:ext cx="134938" cy="1349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" name="Oval 187"/>
          <p:cNvSpPr>
            <a:spLocks noChangeArrowheads="1"/>
          </p:cNvSpPr>
          <p:nvPr/>
        </p:nvSpPr>
        <p:spPr bwMode="auto">
          <a:xfrm>
            <a:off x="3075155" y="2155684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" name="Oval 188"/>
          <p:cNvSpPr>
            <a:spLocks noChangeArrowheads="1"/>
          </p:cNvSpPr>
          <p:nvPr/>
        </p:nvSpPr>
        <p:spPr bwMode="auto">
          <a:xfrm>
            <a:off x="3314868" y="2149334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8" name="Oval 189"/>
          <p:cNvSpPr>
            <a:spLocks noChangeArrowheads="1"/>
          </p:cNvSpPr>
          <p:nvPr/>
        </p:nvSpPr>
        <p:spPr bwMode="auto">
          <a:xfrm>
            <a:off x="3786355" y="214933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9" name="Oval 190"/>
          <p:cNvSpPr>
            <a:spLocks noChangeArrowheads="1"/>
          </p:cNvSpPr>
          <p:nvPr/>
        </p:nvSpPr>
        <p:spPr bwMode="auto">
          <a:xfrm>
            <a:off x="4338805" y="214933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" name="Oval 191"/>
          <p:cNvSpPr>
            <a:spLocks noChangeArrowheads="1"/>
          </p:cNvSpPr>
          <p:nvPr/>
        </p:nvSpPr>
        <p:spPr bwMode="auto">
          <a:xfrm>
            <a:off x="4757905" y="215568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" name="Oval 192"/>
          <p:cNvSpPr>
            <a:spLocks noChangeArrowheads="1"/>
          </p:cNvSpPr>
          <p:nvPr/>
        </p:nvSpPr>
        <p:spPr bwMode="auto">
          <a:xfrm>
            <a:off x="5051593" y="2155684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" name="Oval 193"/>
          <p:cNvSpPr>
            <a:spLocks noChangeArrowheads="1"/>
          </p:cNvSpPr>
          <p:nvPr/>
        </p:nvSpPr>
        <p:spPr bwMode="auto">
          <a:xfrm>
            <a:off x="5242093" y="2155684"/>
            <a:ext cx="134937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" name="Oval 194"/>
          <p:cNvSpPr>
            <a:spLocks noChangeArrowheads="1"/>
          </p:cNvSpPr>
          <p:nvPr/>
        </p:nvSpPr>
        <p:spPr bwMode="auto">
          <a:xfrm>
            <a:off x="5635793" y="21556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" name="Oval 195"/>
          <p:cNvSpPr>
            <a:spLocks noChangeArrowheads="1"/>
          </p:cNvSpPr>
          <p:nvPr/>
        </p:nvSpPr>
        <p:spPr bwMode="auto">
          <a:xfrm>
            <a:off x="5746918" y="21556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" name="Oval 196"/>
          <p:cNvSpPr>
            <a:spLocks noChangeArrowheads="1"/>
          </p:cNvSpPr>
          <p:nvPr/>
        </p:nvSpPr>
        <p:spPr bwMode="auto">
          <a:xfrm>
            <a:off x="6113630" y="21556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6" name="Oval 197"/>
          <p:cNvSpPr>
            <a:spLocks noChangeArrowheads="1"/>
          </p:cNvSpPr>
          <p:nvPr/>
        </p:nvSpPr>
        <p:spPr bwMode="auto">
          <a:xfrm>
            <a:off x="6510505" y="21588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" name="Oval 198"/>
          <p:cNvSpPr>
            <a:spLocks noChangeArrowheads="1"/>
          </p:cNvSpPr>
          <p:nvPr/>
        </p:nvSpPr>
        <p:spPr bwMode="auto">
          <a:xfrm>
            <a:off x="6691480" y="21556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" name="Oval 199"/>
          <p:cNvSpPr>
            <a:spLocks noChangeArrowheads="1"/>
          </p:cNvSpPr>
          <p:nvPr/>
        </p:nvSpPr>
        <p:spPr bwMode="auto">
          <a:xfrm>
            <a:off x="7040730" y="21556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9" name="Oval 200"/>
          <p:cNvSpPr>
            <a:spLocks noChangeArrowheads="1"/>
          </p:cNvSpPr>
          <p:nvPr/>
        </p:nvSpPr>
        <p:spPr bwMode="auto">
          <a:xfrm>
            <a:off x="7255043" y="21556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0" name="Oval 201"/>
          <p:cNvSpPr>
            <a:spLocks noChangeArrowheads="1"/>
          </p:cNvSpPr>
          <p:nvPr/>
        </p:nvSpPr>
        <p:spPr bwMode="auto">
          <a:xfrm>
            <a:off x="7501105" y="21588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1" name="Oval 202"/>
          <p:cNvSpPr>
            <a:spLocks noChangeArrowheads="1"/>
          </p:cNvSpPr>
          <p:nvPr/>
        </p:nvSpPr>
        <p:spPr bwMode="auto">
          <a:xfrm>
            <a:off x="7761455" y="215568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" name="Oval 203"/>
          <p:cNvSpPr>
            <a:spLocks noChangeArrowheads="1"/>
          </p:cNvSpPr>
          <p:nvPr/>
        </p:nvSpPr>
        <p:spPr bwMode="auto">
          <a:xfrm>
            <a:off x="8078955" y="21493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" name="Oval 204"/>
          <p:cNvSpPr>
            <a:spLocks noChangeArrowheads="1"/>
          </p:cNvSpPr>
          <p:nvPr/>
        </p:nvSpPr>
        <p:spPr bwMode="auto">
          <a:xfrm>
            <a:off x="1163805" y="245572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" name="Oval 205"/>
          <p:cNvSpPr>
            <a:spLocks noChangeArrowheads="1"/>
          </p:cNvSpPr>
          <p:nvPr/>
        </p:nvSpPr>
        <p:spPr bwMode="auto">
          <a:xfrm>
            <a:off x="1409868" y="2455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" name="Oval 206"/>
          <p:cNvSpPr>
            <a:spLocks noChangeArrowheads="1"/>
          </p:cNvSpPr>
          <p:nvPr/>
        </p:nvSpPr>
        <p:spPr bwMode="auto">
          <a:xfrm>
            <a:off x="1792455" y="2455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" name="Oval 207"/>
          <p:cNvSpPr>
            <a:spLocks noChangeArrowheads="1"/>
          </p:cNvSpPr>
          <p:nvPr/>
        </p:nvSpPr>
        <p:spPr bwMode="auto">
          <a:xfrm>
            <a:off x="2070268" y="2458896"/>
            <a:ext cx="134937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7" name="Oval 208"/>
          <p:cNvSpPr>
            <a:spLocks noChangeArrowheads="1"/>
          </p:cNvSpPr>
          <p:nvPr/>
        </p:nvSpPr>
        <p:spPr bwMode="auto">
          <a:xfrm>
            <a:off x="2354430" y="2455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" name="Oval 209"/>
          <p:cNvSpPr>
            <a:spLocks noChangeArrowheads="1"/>
          </p:cNvSpPr>
          <p:nvPr/>
        </p:nvSpPr>
        <p:spPr bwMode="auto">
          <a:xfrm>
            <a:off x="2648118" y="2455721"/>
            <a:ext cx="134937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Oval 210"/>
          <p:cNvSpPr>
            <a:spLocks noChangeArrowheads="1"/>
          </p:cNvSpPr>
          <p:nvPr/>
        </p:nvSpPr>
        <p:spPr bwMode="auto">
          <a:xfrm>
            <a:off x="2783055" y="245572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0" name="Oval 211"/>
          <p:cNvSpPr>
            <a:spLocks noChangeArrowheads="1"/>
          </p:cNvSpPr>
          <p:nvPr/>
        </p:nvSpPr>
        <p:spPr bwMode="auto">
          <a:xfrm>
            <a:off x="3075155" y="245572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" name="Oval 212"/>
          <p:cNvSpPr>
            <a:spLocks noChangeArrowheads="1"/>
          </p:cNvSpPr>
          <p:nvPr/>
        </p:nvSpPr>
        <p:spPr bwMode="auto">
          <a:xfrm>
            <a:off x="3314868" y="2449371"/>
            <a:ext cx="134937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" name="Oval 213"/>
          <p:cNvSpPr>
            <a:spLocks noChangeArrowheads="1"/>
          </p:cNvSpPr>
          <p:nvPr/>
        </p:nvSpPr>
        <p:spPr bwMode="auto">
          <a:xfrm>
            <a:off x="3786355" y="244937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" name="Oval 214"/>
          <p:cNvSpPr>
            <a:spLocks noChangeArrowheads="1"/>
          </p:cNvSpPr>
          <p:nvPr/>
        </p:nvSpPr>
        <p:spPr bwMode="auto">
          <a:xfrm>
            <a:off x="4338805" y="244937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4" name="Oval 215"/>
          <p:cNvSpPr>
            <a:spLocks noChangeArrowheads="1"/>
          </p:cNvSpPr>
          <p:nvPr/>
        </p:nvSpPr>
        <p:spPr bwMode="auto">
          <a:xfrm>
            <a:off x="4757905" y="2455721"/>
            <a:ext cx="134938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5" name="Oval 216"/>
          <p:cNvSpPr>
            <a:spLocks noChangeArrowheads="1"/>
          </p:cNvSpPr>
          <p:nvPr/>
        </p:nvSpPr>
        <p:spPr bwMode="auto">
          <a:xfrm>
            <a:off x="5051593" y="2455721"/>
            <a:ext cx="134937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6" name="Oval 217"/>
          <p:cNvSpPr>
            <a:spLocks noChangeArrowheads="1"/>
          </p:cNvSpPr>
          <p:nvPr/>
        </p:nvSpPr>
        <p:spPr bwMode="auto">
          <a:xfrm>
            <a:off x="5242093" y="2455721"/>
            <a:ext cx="134937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7" name="Oval 218"/>
          <p:cNvSpPr>
            <a:spLocks noChangeArrowheads="1"/>
          </p:cNvSpPr>
          <p:nvPr/>
        </p:nvSpPr>
        <p:spPr bwMode="auto">
          <a:xfrm>
            <a:off x="5635793" y="2455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8" name="Oval 219"/>
          <p:cNvSpPr>
            <a:spLocks noChangeArrowheads="1"/>
          </p:cNvSpPr>
          <p:nvPr/>
        </p:nvSpPr>
        <p:spPr bwMode="auto">
          <a:xfrm>
            <a:off x="5746918" y="2455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9" name="Oval 220"/>
          <p:cNvSpPr>
            <a:spLocks noChangeArrowheads="1"/>
          </p:cNvSpPr>
          <p:nvPr/>
        </p:nvSpPr>
        <p:spPr bwMode="auto">
          <a:xfrm>
            <a:off x="6113630" y="2455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0" name="Oval 221"/>
          <p:cNvSpPr>
            <a:spLocks noChangeArrowheads="1"/>
          </p:cNvSpPr>
          <p:nvPr/>
        </p:nvSpPr>
        <p:spPr bwMode="auto">
          <a:xfrm>
            <a:off x="6510505" y="2458896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1" name="Oval 222"/>
          <p:cNvSpPr>
            <a:spLocks noChangeArrowheads="1"/>
          </p:cNvSpPr>
          <p:nvPr/>
        </p:nvSpPr>
        <p:spPr bwMode="auto">
          <a:xfrm>
            <a:off x="6691480" y="2455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" name="Oval 223"/>
          <p:cNvSpPr>
            <a:spLocks noChangeArrowheads="1"/>
          </p:cNvSpPr>
          <p:nvPr/>
        </p:nvSpPr>
        <p:spPr bwMode="auto">
          <a:xfrm>
            <a:off x="7040730" y="245572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" name="Oval 224"/>
          <p:cNvSpPr>
            <a:spLocks noChangeArrowheads="1"/>
          </p:cNvSpPr>
          <p:nvPr/>
        </p:nvSpPr>
        <p:spPr bwMode="auto">
          <a:xfrm>
            <a:off x="7255043" y="2455721"/>
            <a:ext cx="134937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" name="Oval 225"/>
          <p:cNvSpPr>
            <a:spLocks noChangeArrowheads="1"/>
          </p:cNvSpPr>
          <p:nvPr/>
        </p:nvSpPr>
        <p:spPr bwMode="auto">
          <a:xfrm>
            <a:off x="7501105" y="2458896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5" name="Oval 226"/>
          <p:cNvSpPr>
            <a:spLocks noChangeArrowheads="1"/>
          </p:cNvSpPr>
          <p:nvPr/>
        </p:nvSpPr>
        <p:spPr bwMode="auto">
          <a:xfrm>
            <a:off x="7761455" y="2455721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6" name="Oval 227"/>
          <p:cNvSpPr>
            <a:spLocks noChangeArrowheads="1"/>
          </p:cNvSpPr>
          <p:nvPr/>
        </p:nvSpPr>
        <p:spPr bwMode="auto">
          <a:xfrm>
            <a:off x="8078955" y="2449371"/>
            <a:ext cx="134938" cy="1349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7" name="Oval 228"/>
          <p:cNvSpPr>
            <a:spLocks noChangeArrowheads="1"/>
          </p:cNvSpPr>
          <p:nvPr/>
        </p:nvSpPr>
        <p:spPr bwMode="auto">
          <a:xfrm>
            <a:off x="1163805" y="2939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" name="Oval 229"/>
          <p:cNvSpPr>
            <a:spLocks noChangeArrowheads="1"/>
          </p:cNvSpPr>
          <p:nvPr/>
        </p:nvSpPr>
        <p:spPr bwMode="auto">
          <a:xfrm>
            <a:off x="1409868" y="29399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9" name="Oval 230"/>
          <p:cNvSpPr>
            <a:spLocks noChangeArrowheads="1"/>
          </p:cNvSpPr>
          <p:nvPr/>
        </p:nvSpPr>
        <p:spPr bwMode="auto">
          <a:xfrm>
            <a:off x="1792455" y="2939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" name="Oval 231"/>
          <p:cNvSpPr>
            <a:spLocks noChangeArrowheads="1"/>
          </p:cNvSpPr>
          <p:nvPr/>
        </p:nvSpPr>
        <p:spPr bwMode="auto">
          <a:xfrm>
            <a:off x="2070268" y="294308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1" name="Oval 232"/>
          <p:cNvSpPr>
            <a:spLocks noChangeArrowheads="1"/>
          </p:cNvSpPr>
          <p:nvPr/>
        </p:nvSpPr>
        <p:spPr bwMode="auto">
          <a:xfrm>
            <a:off x="2354430" y="293990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" name="Oval 233"/>
          <p:cNvSpPr>
            <a:spLocks noChangeArrowheads="1"/>
          </p:cNvSpPr>
          <p:nvPr/>
        </p:nvSpPr>
        <p:spPr bwMode="auto">
          <a:xfrm>
            <a:off x="2648118" y="29399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" name="Oval 234"/>
          <p:cNvSpPr>
            <a:spLocks noChangeArrowheads="1"/>
          </p:cNvSpPr>
          <p:nvPr/>
        </p:nvSpPr>
        <p:spPr bwMode="auto">
          <a:xfrm>
            <a:off x="2783055" y="293990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" name="Oval 235"/>
          <p:cNvSpPr>
            <a:spLocks noChangeArrowheads="1"/>
          </p:cNvSpPr>
          <p:nvPr/>
        </p:nvSpPr>
        <p:spPr bwMode="auto">
          <a:xfrm>
            <a:off x="3075155" y="293990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" name="Oval 236"/>
          <p:cNvSpPr>
            <a:spLocks noChangeArrowheads="1"/>
          </p:cNvSpPr>
          <p:nvPr/>
        </p:nvSpPr>
        <p:spPr bwMode="auto">
          <a:xfrm>
            <a:off x="3314868" y="293355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" name="Oval 237"/>
          <p:cNvSpPr>
            <a:spLocks noChangeArrowheads="1"/>
          </p:cNvSpPr>
          <p:nvPr/>
        </p:nvSpPr>
        <p:spPr bwMode="auto">
          <a:xfrm>
            <a:off x="3786355" y="293355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" name="Oval 238"/>
          <p:cNvSpPr>
            <a:spLocks noChangeArrowheads="1"/>
          </p:cNvSpPr>
          <p:nvPr/>
        </p:nvSpPr>
        <p:spPr bwMode="auto">
          <a:xfrm>
            <a:off x="4338805" y="2933559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" name="Oval 239"/>
          <p:cNvSpPr>
            <a:spLocks noChangeArrowheads="1"/>
          </p:cNvSpPr>
          <p:nvPr/>
        </p:nvSpPr>
        <p:spPr bwMode="auto">
          <a:xfrm>
            <a:off x="4757905" y="293990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9" name="Oval 240"/>
          <p:cNvSpPr>
            <a:spLocks noChangeArrowheads="1"/>
          </p:cNvSpPr>
          <p:nvPr/>
        </p:nvSpPr>
        <p:spPr bwMode="auto">
          <a:xfrm>
            <a:off x="5051593" y="2939909"/>
            <a:ext cx="134937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0" name="Oval 241"/>
          <p:cNvSpPr>
            <a:spLocks noChangeArrowheads="1"/>
          </p:cNvSpPr>
          <p:nvPr/>
        </p:nvSpPr>
        <p:spPr bwMode="auto">
          <a:xfrm>
            <a:off x="5242093" y="293990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" name="Oval 242"/>
          <p:cNvSpPr>
            <a:spLocks noChangeArrowheads="1"/>
          </p:cNvSpPr>
          <p:nvPr/>
        </p:nvSpPr>
        <p:spPr bwMode="auto">
          <a:xfrm>
            <a:off x="5635793" y="29399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2" name="Oval 243"/>
          <p:cNvSpPr>
            <a:spLocks noChangeArrowheads="1"/>
          </p:cNvSpPr>
          <p:nvPr/>
        </p:nvSpPr>
        <p:spPr bwMode="auto">
          <a:xfrm>
            <a:off x="5746918" y="29399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" name="Oval 244"/>
          <p:cNvSpPr>
            <a:spLocks noChangeArrowheads="1"/>
          </p:cNvSpPr>
          <p:nvPr/>
        </p:nvSpPr>
        <p:spPr bwMode="auto">
          <a:xfrm>
            <a:off x="6113630" y="293990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" name="Oval 245"/>
          <p:cNvSpPr>
            <a:spLocks noChangeArrowheads="1"/>
          </p:cNvSpPr>
          <p:nvPr/>
        </p:nvSpPr>
        <p:spPr bwMode="auto">
          <a:xfrm>
            <a:off x="6510505" y="29430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5" name="Oval 246"/>
          <p:cNvSpPr>
            <a:spLocks noChangeArrowheads="1"/>
          </p:cNvSpPr>
          <p:nvPr/>
        </p:nvSpPr>
        <p:spPr bwMode="auto">
          <a:xfrm>
            <a:off x="6691480" y="2939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6" name="Oval 247"/>
          <p:cNvSpPr>
            <a:spLocks noChangeArrowheads="1"/>
          </p:cNvSpPr>
          <p:nvPr/>
        </p:nvSpPr>
        <p:spPr bwMode="auto">
          <a:xfrm>
            <a:off x="7040730" y="2939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7" name="Oval 248"/>
          <p:cNvSpPr>
            <a:spLocks noChangeArrowheads="1"/>
          </p:cNvSpPr>
          <p:nvPr/>
        </p:nvSpPr>
        <p:spPr bwMode="auto">
          <a:xfrm>
            <a:off x="7255043" y="29399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8" name="Oval 249"/>
          <p:cNvSpPr>
            <a:spLocks noChangeArrowheads="1"/>
          </p:cNvSpPr>
          <p:nvPr/>
        </p:nvSpPr>
        <p:spPr bwMode="auto">
          <a:xfrm>
            <a:off x="7501105" y="294308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9" name="Oval 250"/>
          <p:cNvSpPr>
            <a:spLocks noChangeArrowheads="1"/>
          </p:cNvSpPr>
          <p:nvPr/>
        </p:nvSpPr>
        <p:spPr bwMode="auto">
          <a:xfrm>
            <a:off x="7761455" y="2939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0" name="Oval 251"/>
          <p:cNvSpPr>
            <a:spLocks noChangeArrowheads="1"/>
          </p:cNvSpPr>
          <p:nvPr/>
        </p:nvSpPr>
        <p:spPr bwMode="auto">
          <a:xfrm>
            <a:off x="8078955" y="29335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1" name="Oval 252"/>
          <p:cNvSpPr>
            <a:spLocks noChangeArrowheads="1"/>
          </p:cNvSpPr>
          <p:nvPr/>
        </p:nvSpPr>
        <p:spPr bwMode="auto">
          <a:xfrm>
            <a:off x="1163805" y="3266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2" name="Oval 253"/>
          <p:cNvSpPr>
            <a:spLocks noChangeArrowheads="1"/>
          </p:cNvSpPr>
          <p:nvPr/>
        </p:nvSpPr>
        <p:spPr bwMode="auto">
          <a:xfrm>
            <a:off x="1409868" y="3266934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" name="Oval 254"/>
          <p:cNvSpPr>
            <a:spLocks noChangeArrowheads="1"/>
          </p:cNvSpPr>
          <p:nvPr/>
        </p:nvSpPr>
        <p:spPr bwMode="auto">
          <a:xfrm>
            <a:off x="1792455" y="32669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" name="Oval 255"/>
          <p:cNvSpPr>
            <a:spLocks noChangeArrowheads="1"/>
          </p:cNvSpPr>
          <p:nvPr/>
        </p:nvSpPr>
        <p:spPr bwMode="auto">
          <a:xfrm>
            <a:off x="2070268" y="327010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5" name="Oval 256"/>
          <p:cNvSpPr>
            <a:spLocks noChangeArrowheads="1"/>
          </p:cNvSpPr>
          <p:nvPr/>
        </p:nvSpPr>
        <p:spPr bwMode="auto">
          <a:xfrm>
            <a:off x="2354430" y="3266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" name="Oval 257"/>
          <p:cNvSpPr>
            <a:spLocks noChangeArrowheads="1"/>
          </p:cNvSpPr>
          <p:nvPr/>
        </p:nvSpPr>
        <p:spPr bwMode="auto">
          <a:xfrm>
            <a:off x="2648118" y="3266934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" name="Oval 258"/>
          <p:cNvSpPr>
            <a:spLocks noChangeArrowheads="1"/>
          </p:cNvSpPr>
          <p:nvPr/>
        </p:nvSpPr>
        <p:spPr bwMode="auto">
          <a:xfrm>
            <a:off x="2783055" y="32669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8" name="Oval 259"/>
          <p:cNvSpPr>
            <a:spLocks noChangeArrowheads="1"/>
          </p:cNvSpPr>
          <p:nvPr/>
        </p:nvSpPr>
        <p:spPr bwMode="auto">
          <a:xfrm>
            <a:off x="3075155" y="326693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9" name="Oval 260"/>
          <p:cNvSpPr>
            <a:spLocks noChangeArrowheads="1"/>
          </p:cNvSpPr>
          <p:nvPr/>
        </p:nvSpPr>
        <p:spPr bwMode="auto">
          <a:xfrm>
            <a:off x="3314868" y="3260584"/>
            <a:ext cx="134937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0" name="Oval 261"/>
          <p:cNvSpPr>
            <a:spLocks noChangeArrowheads="1"/>
          </p:cNvSpPr>
          <p:nvPr/>
        </p:nvSpPr>
        <p:spPr bwMode="auto">
          <a:xfrm>
            <a:off x="3786355" y="326058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1" name="Oval 262"/>
          <p:cNvSpPr>
            <a:spLocks noChangeArrowheads="1"/>
          </p:cNvSpPr>
          <p:nvPr/>
        </p:nvSpPr>
        <p:spPr bwMode="auto">
          <a:xfrm>
            <a:off x="4338805" y="3260584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2" name="Oval 263"/>
          <p:cNvSpPr>
            <a:spLocks noChangeArrowheads="1"/>
          </p:cNvSpPr>
          <p:nvPr/>
        </p:nvSpPr>
        <p:spPr bwMode="auto">
          <a:xfrm>
            <a:off x="4757905" y="3266934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" name="Oval 264"/>
          <p:cNvSpPr>
            <a:spLocks noChangeArrowheads="1"/>
          </p:cNvSpPr>
          <p:nvPr/>
        </p:nvSpPr>
        <p:spPr bwMode="auto">
          <a:xfrm>
            <a:off x="5051593" y="3266934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" name="Oval 265"/>
          <p:cNvSpPr>
            <a:spLocks noChangeArrowheads="1"/>
          </p:cNvSpPr>
          <p:nvPr/>
        </p:nvSpPr>
        <p:spPr bwMode="auto">
          <a:xfrm>
            <a:off x="5242093" y="3266934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5" name="Oval 266"/>
          <p:cNvSpPr>
            <a:spLocks noChangeArrowheads="1"/>
          </p:cNvSpPr>
          <p:nvPr/>
        </p:nvSpPr>
        <p:spPr bwMode="auto">
          <a:xfrm>
            <a:off x="5635793" y="326693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6" name="Oval 267"/>
          <p:cNvSpPr>
            <a:spLocks noChangeArrowheads="1"/>
          </p:cNvSpPr>
          <p:nvPr/>
        </p:nvSpPr>
        <p:spPr bwMode="auto">
          <a:xfrm>
            <a:off x="5746918" y="326693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7" name="Oval 268"/>
          <p:cNvSpPr>
            <a:spLocks noChangeArrowheads="1"/>
          </p:cNvSpPr>
          <p:nvPr/>
        </p:nvSpPr>
        <p:spPr bwMode="auto">
          <a:xfrm>
            <a:off x="6113630" y="3266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8" name="Oval 269"/>
          <p:cNvSpPr>
            <a:spLocks noChangeArrowheads="1"/>
          </p:cNvSpPr>
          <p:nvPr/>
        </p:nvSpPr>
        <p:spPr bwMode="auto">
          <a:xfrm>
            <a:off x="6510505" y="327010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9" name="Oval 270"/>
          <p:cNvSpPr>
            <a:spLocks noChangeArrowheads="1"/>
          </p:cNvSpPr>
          <p:nvPr/>
        </p:nvSpPr>
        <p:spPr bwMode="auto">
          <a:xfrm>
            <a:off x="6691480" y="3266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0" name="Oval 271"/>
          <p:cNvSpPr>
            <a:spLocks noChangeArrowheads="1"/>
          </p:cNvSpPr>
          <p:nvPr/>
        </p:nvSpPr>
        <p:spPr bwMode="auto">
          <a:xfrm>
            <a:off x="7040730" y="32669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1" name="Oval 272"/>
          <p:cNvSpPr>
            <a:spLocks noChangeArrowheads="1"/>
          </p:cNvSpPr>
          <p:nvPr/>
        </p:nvSpPr>
        <p:spPr bwMode="auto">
          <a:xfrm>
            <a:off x="7255043" y="326693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2" name="Oval 273"/>
          <p:cNvSpPr>
            <a:spLocks noChangeArrowheads="1"/>
          </p:cNvSpPr>
          <p:nvPr/>
        </p:nvSpPr>
        <p:spPr bwMode="auto">
          <a:xfrm>
            <a:off x="7501105" y="32701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3" name="Oval 274"/>
          <p:cNvSpPr>
            <a:spLocks noChangeArrowheads="1"/>
          </p:cNvSpPr>
          <p:nvPr/>
        </p:nvSpPr>
        <p:spPr bwMode="auto">
          <a:xfrm>
            <a:off x="7761455" y="32669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" name="Oval 275"/>
          <p:cNvSpPr>
            <a:spLocks noChangeArrowheads="1"/>
          </p:cNvSpPr>
          <p:nvPr/>
        </p:nvSpPr>
        <p:spPr bwMode="auto">
          <a:xfrm>
            <a:off x="8078955" y="326058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" name="Oval 276"/>
          <p:cNvSpPr>
            <a:spLocks noChangeArrowheads="1"/>
          </p:cNvSpPr>
          <p:nvPr/>
        </p:nvSpPr>
        <p:spPr bwMode="auto">
          <a:xfrm>
            <a:off x="1163805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6" name="Oval 277"/>
          <p:cNvSpPr>
            <a:spLocks noChangeArrowheads="1"/>
          </p:cNvSpPr>
          <p:nvPr/>
        </p:nvSpPr>
        <p:spPr bwMode="auto">
          <a:xfrm>
            <a:off x="1409868" y="3835259"/>
            <a:ext cx="134937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7" name="Oval 278"/>
          <p:cNvSpPr>
            <a:spLocks noChangeArrowheads="1"/>
          </p:cNvSpPr>
          <p:nvPr/>
        </p:nvSpPr>
        <p:spPr bwMode="auto">
          <a:xfrm>
            <a:off x="1792455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8" name="Oval 279"/>
          <p:cNvSpPr>
            <a:spLocks noChangeArrowheads="1"/>
          </p:cNvSpPr>
          <p:nvPr/>
        </p:nvSpPr>
        <p:spPr bwMode="auto">
          <a:xfrm>
            <a:off x="2070268" y="3838434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9" name="Oval 280"/>
          <p:cNvSpPr>
            <a:spLocks noChangeArrowheads="1"/>
          </p:cNvSpPr>
          <p:nvPr/>
        </p:nvSpPr>
        <p:spPr bwMode="auto">
          <a:xfrm>
            <a:off x="2354430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0" name="Oval 281"/>
          <p:cNvSpPr>
            <a:spLocks noChangeArrowheads="1"/>
          </p:cNvSpPr>
          <p:nvPr/>
        </p:nvSpPr>
        <p:spPr bwMode="auto">
          <a:xfrm>
            <a:off x="2648118" y="38352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1" name="Oval 282"/>
          <p:cNvSpPr>
            <a:spLocks noChangeArrowheads="1"/>
          </p:cNvSpPr>
          <p:nvPr/>
        </p:nvSpPr>
        <p:spPr bwMode="auto">
          <a:xfrm>
            <a:off x="2783055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2" name="Oval 283"/>
          <p:cNvSpPr>
            <a:spLocks noChangeArrowheads="1"/>
          </p:cNvSpPr>
          <p:nvPr/>
        </p:nvSpPr>
        <p:spPr bwMode="auto">
          <a:xfrm>
            <a:off x="3075155" y="383525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3" name="Oval 284"/>
          <p:cNvSpPr>
            <a:spLocks noChangeArrowheads="1"/>
          </p:cNvSpPr>
          <p:nvPr/>
        </p:nvSpPr>
        <p:spPr bwMode="auto">
          <a:xfrm>
            <a:off x="3314868" y="3828909"/>
            <a:ext cx="134937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" name="Oval 285"/>
          <p:cNvSpPr>
            <a:spLocks noChangeArrowheads="1"/>
          </p:cNvSpPr>
          <p:nvPr/>
        </p:nvSpPr>
        <p:spPr bwMode="auto">
          <a:xfrm>
            <a:off x="3786355" y="3828909"/>
            <a:ext cx="134938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" name="Oval 286"/>
          <p:cNvSpPr>
            <a:spLocks noChangeArrowheads="1"/>
          </p:cNvSpPr>
          <p:nvPr/>
        </p:nvSpPr>
        <p:spPr bwMode="auto">
          <a:xfrm>
            <a:off x="4338805" y="3828909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" name="Oval 287"/>
          <p:cNvSpPr>
            <a:spLocks noChangeArrowheads="1"/>
          </p:cNvSpPr>
          <p:nvPr/>
        </p:nvSpPr>
        <p:spPr bwMode="auto">
          <a:xfrm>
            <a:off x="4757905" y="3835259"/>
            <a:ext cx="134938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" name="Oval 288"/>
          <p:cNvSpPr>
            <a:spLocks noChangeArrowheads="1"/>
          </p:cNvSpPr>
          <p:nvPr/>
        </p:nvSpPr>
        <p:spPr bwMode="auto">
          <a:xfrm>
            <a:off x="5051593" y="3835259"/>
            <a:ext cx="134937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" name="Oval 289"/>
          <p:cNvSpPr>
            <a:spLocks noChangeArrowheads="1"/>
          </p:cNvSpPr>
          <p:nvPr/>
        </p:nvSpPr>
        <p:spPr bwMode="auto">
          <a:xfrm>
            <a:off x="5242093" y="3835259"/>
            <a:ext cx="134937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" name="Oval 290"/>
          <p:cNvSpPr>
            <a:spLocks noChangeArrowheads="1"/>
          </p:cNvSpPr>
          <p:nvPr/>
        </p:nvSpPr>
        <p:spPr bwMode="auto">
          <a:xfrm>
            <a:off x="5635793" y="38352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0" name="Oval 291"/>
          <p:cNvSpPr>
            <a:spLocks noChangeArrowheads="1"/>
          </p:cNvSpPr>
          <p:nvPr/>
        </p:nvSpPr>
        <p:spPr bwMode="auto">
          <a:xfrm>
            <a:off x="5746918" y="38352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Oval 292"/>
          <p:cNvSpPr>
            <a:spLocks noChangeArrowheads="1"/>
          </p:cNvSpPr>
          <p:nvPr/>
        </p:nvSpPr>
        <p:spPr bwMode="auto">
          <a:xfrm>
            <a:off x="6113630" y="38352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2" name="Oval 293"/>
          <p:cNvSpPr>
            <a:spLocks noChangeArrowheads="1"/>
          </p:cNvSpPr>
          <p:nvPr/>
        </p:nvSpPr>
        <p:spPr bwMode="auto">
          <a:xfrm>
            <a:off x="6510505" y="3838434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3" name="Oval 294"/>
          <p:cNvSpPr>
            <a:spLocks noChangeArrowheads="1"/>
          </p:cNvSpPr>
          <p:nvPr/>
        </p:nvSpPr>
        <p:spPr bwMode="auto">
          <a:xfrm>
            <a:off x="6691480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" name="Oval 295"/>
          <p:cNvSpPr>
            <a:spLocks noChangeArrowheads="1"/>
          </p:cNvSpPr>
          <p:nvPr/>
        </p:nvSpPr>
        <p:spPr bwMode="auto">
          <a:xfrm>
            <a:off x="7040730" y="383525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" name="Oval 296"/>
          <p:cNvSpPr>
            <a:spLocks noChangeArrowheads="1"/>
          </p:cNvSpPr>
          <p:nvPr/>
        </p:nvSpPr>
        <p:spPr bwMode="auto">
          <a:xfrm>
            <a:off x="7255043" y="3835259"/>
            <a:ext cx="134937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6" name="Oval 297"/>
          <p:cNvSpPr>
            <a:spLocks noChangeArrowheads="1"/>
          </p:cNvSpPr>
          <p:nvPr/>
        </p:nvSpPr>
        <p:spPr bwMode="auto">
          <a:xfrm>
            <a:off x="7501105" y="3838434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7" name="Oval 298"/>
          <p:cNvSpPr>
            <a:spLocks noChangeArrowheads="1"/>
          </p:cNvSpPr>
          <p:nvPr/>
        </p:nvSpPr>
        <p:spPr bwMode="auto">
          <a:xfrm>
            <a:off x="7761455" y="3835259"/>
            <a:ext cx="134938" cy="134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8" name="Oval 299"/>
          <p:cNvSpPr>
            <a:spLocks noChangeArrowheads="1"/>
          </p:cNvSpPr>
          <p:nvPr/>
        </p:nvSpPr>
        <p:spPr bwMode="auto">
          <a:xfrm>
            <a:off x="8078955" y="3828909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9" name="Oval 300"/>
          <p:cNvSpPr>
            <a:spLocks noChangeArrowheads="1"/>
          </p:cNvSpPr>
          <p:nvPr/>
        </p:nvSpPr>
        <p:spPr bwMode="auto">
          <a:xfrm>
            <a:off x="2784674" y="2155684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210"/>
          <p:cNvGrpSpPr/>
          <p:nvPr/>
        </p:nvGrpSpPr>
        <p:grpSpPr>
          <a:xfrm>
            <a:off x="-36512" y="3991206"/>
            <a:ext cx="8305967" cy="369332"/>
            <a:chOff x="-36512" y="4715852"/>
            <a:chExt cx="8305967" cy="369332"/>
          </a:xfrm>
        </p:grpSpPr>
        <p:sp>
          <p:nvSpPr>
            <p:cNvPr id="200" name="Rectangle 51"/>
            <p:cNvSpPr>
              <a:spLocks noChangeArrowheads="1"/>
            </p:cNvSpPr>
            <p:nvPr/>
          </p:nvSpPr>
          <p:spPr bwMode="auto">
            <a:xfrm>
              <a:off x="1109830" y="4809976"/>
              <a:ext cx="533999" cy="204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" name="Rectangle 50"/>
            <p:cNvSpPr>
              <a:spLocks noChangeArrowheads="1"/>
            </p:cNvSpPr>
            <p:nvPr/>
          </p:nvSpPr>
          <p:spPr bwMode="auto">
            <a:xfrm>
              <a:off x="1613530" y="4809976"/>
              <a:ext cx="1008112" cy="203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2" name="Rectangle 50"/>
            <p:cNvSpPr>
              <a:spLocks noChangeArrowheads="1"/>
            </p:cNvSpPr>
            <p:nvPr/>
          </p:nvSpPr>
          <p:spPr bwMode="auto">
            <a:xfrm>
              <a:off x="2617486" y="4809976"/>
              <a:ext cx="300507" cy="20002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3" name="Rectangle 49"/>
            <p:cNvSpPr>
              <a:spLocks noChangeArrowheads="1"/>
            </p:cNvSpPr>
            <p:nvPr/>
          </p:nvSpPr>
          <p:spPr bwMode="auto">
            <a:xfrm>
              <a:off x="2914217" y="4809976"/>
              <a:ext cx="645895" cy="203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4" name="Rectangle 49"/>
            <p:cNvSpPr>
              <a:spLocks noChangeArrowheads="1"/>
            </p:cNvSpPr>
            <p:nvPr/>
          </p:nvSpPr>
          <p:spPr bwMode="auto">
            <a:xfrm>
              <a:off x="3557405" y="4809976"/>
              <a:ext cx="1227029" cy="203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5" name="Rectangle 51"/>
            <p:cNvSpPr>
              <a:spLocks noChangeArrowheads="1"/>
            </p:cNvSpPr>
            <p:nvPr/>
          </p:nvSpPr>
          <p:spPr bwMode="auto">
            <a:xfrm>
              <a:off x="4784434" y="4809976"/>
              <a:ext cx="174135" cy="204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6" name="Rectangle 50"/>
            <p:cNvSpPr>
              <a:spLocks noChangeArrowheads="1"/>
            </p:cNvSpPr>
            <p:nvPr/>
          </p:nvSpPr>
          <p:spPr bwMode="auto">
            <a:xfrm>
              <a:off x="4958570" y="4809976"/>
              <a:ext cx="480688" cy="203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5439257" y="4809976"/>
              <a:ext cx="1483767" cy="203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8" name="Rectangle 51"/>
            <p:cNvSpPr>
              <a:spLocks noChangeArrowheads="1"/>
            </p:cNvSpPr>
            <p:nvPr/>
          </p:nvSpPr>
          <p:spPr bwMode="auto">
            <a:xfrm>
              <a:off x="6927308" y="4809976"/>
              <a:ext cx="538940" cy="200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9" name="Rectangle 50"/>
            <p:cNvSpPr>
              <a:spLocks noChangeArrowheads="1"/>
            </p:cNvSpPr>
            <p:nvPr/>
          </p:nvSpPr>
          <p:spPr bwMode="auto">
            <a:xfrm>
              <a:off x="7466248" y="4809976"/>
              <a:ext cx="150253" cy="203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10" name="Rectangle 50"/>
            <p:cNvSpPr>
              <a:spLocks noChangeArrowheads="1"/>
            </p:cNvSpPr>
            <p:nvPr/>
          </p:nvSpPr>
          <p:spPr bwMode="auto">
            <a:xfrm>
              <a:off x="7616501" y="4809976"/>
              <a:ext cx="652954" cy="20002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36512" y="471585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/>
            </a:p>
          </p:txBody>
        </p:sp>
      </p:grpSp>
      <p:sp>
        <p:nvSpPr>
          <p:cNvPr id="212" name="TextBox 211"/>
          <p:cNvSpPr txBox="1"/>
          <p:nvPr/>
        </p:nvSpPr>
        <p:spPr>
          <a:xfrm rot="16200000">
            <a:off x="-293085" y="2203187"/>
            <a:ext cx="155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Painting panel</a:t>
            </a:r>
          </a:p>
        </p:txBody>
      </p:sp>
      <p:sp>
        <p:nvSpPr>
          <p:cNvPr id="214" name="Title 1"/>
          <p:cNvSpPr txBox="1">
            <a:spLocks/>
          </p:cNvSpPr>
          <p:nvPr/>
        </p:nvSpPr>
        <p:spPr bwMode="auto">
          <a:xfrm>
            <a:off x="-473661" y="-164085"/>
            <a:ext cx="9948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Chromosome painting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7162800" y="4572000"/>
            <a:ext cx="718306" cy="1010850"/>
            <a:chOff x="8269455" y="4606708"/>
            <a:chExt cx="718306" cy="1010850"/>
          </a:xfrm>
        </p:grpSpPr>
        <p:grpSp>
          <p:nvGrpSpPr>
            <p:cNvPr id="218" name="Group 217"/>
            <p:cNvGrpSpPr/>
            <p:nvPr/>
          </p:nvGrpSpPr>
          <p:grpSpPr>
            <a:xfrm>
              <a:off x="8269455" y="4606708"/>
              <a:ext cx="714768" cy="369332"/>
              <a:chOff x="8269455" y="4606708"/>
              <a:chExt cx="714768" cy="369332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8269455" y="4678326"/>
                <a:ext cx="325380" cy="22328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8697144" y="4606708"/>
                <a:ext cx="287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272993" y="4929236"/>
              <a:ext cx="714768" cy="369332"/>
              <a:chOff x="8269455" y="4606708"/>
              <a:chExt cx="714768" cy="369332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8269455" y="4678326"/>
                <a:ext cx="325380" cy="223283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8697144" y="4606708"/>
                <a:ext cx="287079" cy="3693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8272993" y="5248226"/>
              <a:ext cx="714768" cy="369332"/>
              <a:chOff x="8269455" y="4606708"/>
              <a:chExt cx="714768" cy="369332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8269455" y="4678326"/>
                <a:ext cx="325380" cy="22328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FF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8697144" y="4606708"/>
                <a:ext cx="287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</p:grpSp>
      <p:cxnSp>
        <p:nvCxnSpPr>
          <p:cNvPr id="229" name="Straight Arrow Connector 228"/>
          <p:cNvCxnSpPr/>
          <p:nvPr/>
        </p:nvCxnSpPr>
        <p:spPr>
          <a:xfrm>
            <a:off x="6553200" y="4343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0"/>
          <p:cNvGrpSpPr/>
          <p:nvPr/>
        </p:nvGrpSpPr>
        <p:grpSpPr>
          <a:xfrm rot="5400000">
            <a:off x="7391389" y="5333997"/>
            <a:ext cx="2438400" cy="457205"/>
            <a:chOff x="390668" y="4808912"/>
            <a:chExt cx="4103593" cy="204790"/>
          </a:xfrm>
        </p:grpSpPr>
        <p:sp>
          <p:nvSpPr>
            <p:cNvPr id="216" name="Rectangle 51"/>
            <p:cNvSpPr>
              <a:spLocks noChangeArrowheads="1"/>
            </p:cNvSpPr>
            <p:nvPr/>
          </p:nvSpPr>
          <p:spPr bwMode="auto">
            <a:xfrm>
              <a:off x="3596600" y="4808912"/>
              <a:ext cx="897661" cy="204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25" name="Rectangle 50"/>
            <p:cNvSpPr>
              <a:spLocks noChangeArrowheads="1"/>
            </p:cNvSpPr>
            <p:nvPr/>
          </p:nvSpPr>
          <p:spPr bwMode="auto">
            <a:xfrm>
              <a:off x="1556417" y="4810502"/>
              <a:ext cx="1783707" cy="203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27" name="Rectangle 49"/>
            <p:cNvSpPr>
              <a:spLocks noChangeArrowheads="1"/>
            </p:cNvSpPr>
            <p:nvPr/>
          </p:nvSpPr>
          <p:spPr bwMode="auto">
            <a:xfrm>
              <a:off x="3149342" y="4810502"/>
              <a:ext cx="575494" cy="203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90668" y="4871645"/>
              <a:ext cx="275740" cy="57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/>
            </a:p>
          </p:txBody>
        </p:sp>
      </p:grpSp>
      <p:sp>
        <p:nvSpPr>
          <p:cNvPr id="7" name="Rectangle 6"/>
          <p:cNvSpPr/>
          <p:nvPr/>
        </p:nvSpPr>
        <p:spPr>
          <a:xfrm rot="5400000">
            <a:off x="8603364" y="578396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palette</a:t>
            </a:r>
          </a:p>
        </p:txBody>
      </p:sp>
      <p:cxnSp>
        <p:nvCxnSpPr>
          <p:cNvPr id="238" name="Straight Arrow Connector 237"/>
          <p:cNvCxnSpPr/>
          <p:nvPr/>
        </p:nvCxnSpPr>
        <p:spPr>
          <a:xfrm>
            <a:off x="7924800" y="5257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-33867" y="3962400"/>
            <a:ext cx="144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Focal</a:t>
            </a:r>
          </a:p>
          <a:p>
            <a:pPr algn="ctr"/>
            <a:r>
              <a:rPr lang="en-GB" b="1" dirty="0"/>
              <a:t>chromosome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4800" y="65532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7924800" y="48006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7924800" y="57150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00065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Idea: compare admixture profiles with painting palettes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227A7-63AD-4232-AF6C-EFA558EB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757351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4" y="135079"/>
            <a:ext cx="893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Under a recent admixture scenario, the palette of a admixed individual should be a mix of the palettes of non-admixed individuals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3577" y="3961771"/>
            <a:ext cx="5877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A = N*K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Individual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admixture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proportions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1923156"/>
            <a:ext cx="1476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X=N*P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Individual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palettes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442" y="2423873"/>
            <a:ext cx="166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M=K*P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Palettes for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 ancestral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populations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350" y="6262589"/>
            <a:ext cx="412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Choose M to minimize AM-X.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0" y="1658145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N individuals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 Labelled populations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K Ancestral populations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28052B-26C0-4094-AB15-B70DF706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01" y="1766607"/>
            <a:ext cx="2749899" cy="1768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2A05C-6BF2-42AA-9225-49C58205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43" y="3687692"/>
            <a:ext cx="3757351" cy="204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C55DD1-115D-4576-A3EC-08F3DDB72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21" y="3944492"/>
            <a:ext cx="3349070" cy="24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43600" y="326326"/>
            <a:ext cx="160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Strong drift in </a:t>
            </a:r>
          </a:p>
          <a:p>
            <a:pPr algn="ctr"/>
            <a:r>
              <a:rPr lang="en-GB" dirty="0"/>
              <a:t>Ari Blacksmiths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16101" y="304800"/>
            <a:ext cx="217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Ghost admixture into</a:t>
            </a:r>
          </a:p>
          <a:p>
            <a:pPr algn="ctr"/>
            <a:r>
              <a:rPr lang="en-GB" dirty="0"/>
              <a:t> Ari Cultivators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304799"/>
            <a:ext cx="192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Recent admixture </a:t>
            </a:r>
          </a:p>
          <a:p>
            <a:pPr algn="ctr"/>
            <a:r>
              <a:rPr lang="en-GB" dirty="0"/>
              <a:t>into Ari Cultivators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81A9B-2839-4025-84E0-BA827D83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65845"/>
            <a:ext cx="7543800" cy="57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6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1943A-239F-4E5E-8C8E-2061713A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881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B919C-17CC-488D-8879-436D6340F2BB}"/>
              </a:ext>
            </a:extLst>
          </p:cNvPr>
          <p:cNvSpPr txBox="1"/>
          <p:nvPr/>
        </p:nvSpPr>
        <p:spPr>
          <a:xfrm>
            <a:off x="1632092" y="304800"/>
            <a:ext cx="587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Painting while ignoring linkage</a:t>
            </a:r>
          </a:p>
        </p:txBody>
      </p:sp>
    </p:spTree>
    <p:extLst>
      <p:ext uri="{BB962C8B-B14F-4D97-AF65-F5344CB8AC3E}">
        <p14:creationId xmlns:p14="http://schemas.microsoft.com/office/powerpoint/2010/main" val="315105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7620" y="48639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B84E7-2562-4E7E-81EA-8AB8A0BF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569751" cy="6159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27B39-C9EC-4E4F-9D44-3D55F7E61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30" y="2628107"/>
            <a:ext cx="4243469" cy="1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178"/>
            <a:ext cx="6622870" cy="666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6" y="800100"/>
            <a:ext cx="7094324" cy="572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75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89609" cy="12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3" y="2946406"/>
            <a:ext cx="4445657" cy="30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37" y="2865784"/>
            <a:ext cx="4077943" cy="33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4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(0) Make sure to over-sample your </a:t>
            </a:r>
            <a:r>
              <a:rPr lang="en-GB" sz="2400" b="1" dirty="0" err="1">
                <a:solidFill>
                  <a:srgbClr val="FF0000"/>
                </a:solidFill>
              </a:rPr>
              <a:t>favorite</a:t>
            </a:r>
            <a:r>
              <a:rPr lang="en-GB" sz="2400" b="1" dirty="0">
                <a:solidFill>
                  <a:srgbClr val="FF0000"/>
                </a:solidFill>
              </a:rPr>
              <a:t> group.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(2a) If your </a:t>
            </a:r>
            <a:r>
              <a:rPr lang="en-GB" sz="2400" b="1" dirty="0" err="1">
                <a:solidFill>
                  <a:srgbClr val="FF0000"/>
                </a:solidFill>
              </a:rPr>
              <a:t>favorite</a:t>
            </a:r>
            <a:r>
              <a:rPr lang="en-GB" sz="2400" b="1" dirty="0">
                <a:solidFill>
                  <a:srgbClr val="FF0000"/>
                </a:solidFill>
              </a:rPr>
              <a:t> group does not have its own population, increase K until it does.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3885F8-4E14-4556-ACE5-8EFBF97C27B5}"/>
              </a:ext>
            </a:extLst>
          </p:cNvPr>
          <p:cNvSpPr txBox="1">
            <a:spLocks/>
          </p:cNvSpPr>
          <p:nvPr/>
        </p:nvSpPr>
        <p:spPr bwMode="auto">
          <a:xfrm>
            <a:off x="-473661" y="-164085"/>
            <a:ext cx="9948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 with sampling</a:t>
            </a:r>
          </a:p>
        </p:txBody>
      </p:sp>
    </p:spTree>
    <p:extLst>
      <p:ext uri="{BB962C8B-B14F-4D97-AF65-F5344CB8AC3E}">
        <p14:creationId xmlns:p14="http://schemas.microsoft.com/office/powerpoint/2010/main" val="136374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460432" cy="49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94928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Friedlander 2008</a:t>
            </a:r>
          </a:p>
        </p:txBody>
      </p:sp>
    </p:spTree>
    <p:extLst>
      <p:ext uri="{BB962C8B-B14F-4D97-AF65-F5344CB8AC3E}">
        <p14:creationId xmlns:p14="http://schemas.microsoft.com/office/powerpoint/2010/main" val="165678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54687" cy="653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0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888043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0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 b="-16225"/>
          <a:stretch/>
        </p:blipFill>
        <p:spPr bwMode="auto">
          <a:xfrm>
            <a:off x="-252536" y="4993200"/>
            <a:ext cx="7608777" cy="22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16" y="1658050"/>
            <a:ext cx="4431584" cy="317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36786"/>
            <a:ext cx="8208912" cy="15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40" y="262354"/>
            <a:ext cx="523696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20" y="4591795"/>
            <a:ext cx="5209280" cy="1963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207127" cy="170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64" y="4791515"/>
            <a:ext cx="1239295" cy="16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0"/>
            <a:ext cx="487634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600" dirty="0"/>
              <a:t>ANI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1867" y="0"/>
            <a:ext cx="54053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600" dirty="0"/>
              <a:t>AAA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0"/>
            <a:ext cx="44916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600" dirty="0"/>
              <a:t>ASI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806" y="23857"/>
            <a:ext cx="49885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600" dirty="0"/>
              <a:t>ATB</a:t>
            </a:r>
          </a:p>
        </p:txBody>
      </p:sp>
    </p:spTree>
    <p:extLst>
      <p:ext uri="{BB962C8B-B14F-4D97-AF65-F5344CB8AC3E}">
        <p14:creationId xmlns:p14="http://schemas.microsoft.com/office/powerpoint/2010/main" val="238530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97" y="4876135"/>
            <a:ext cx="4401255" cy="172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5215" y="14675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231" y="2555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300" y="35010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064" y="54452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652046"/>
            <a:ext cx="48763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600" dirty="0"/>
              <a:t>ANI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5735" y="652046"/>
            <a:ext cx="54053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600" dirty="0"/>
              <a:t>AAA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652046"/>
            <a:ext cx="449162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600" dirty="0"/>
              <a:t>ASI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9940" y="652046"/>
            <a:ext cx="49885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600" dirty="0"/>
              <a:t>ATB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98" y="1062167"/>
            <a:ext cx="4418160" cy="381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52" y="3137559"/>
            <a:ext cx="1044147" cy="143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30" y="4924039"/>
            <a:ext cx="1110870" cy="17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5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STRUCTURE/ADMIXTURE bar plots widely over-interpreted</a:t>
            </a:r>
          </a:p>
          <a:p>
            <a:pPr marL="0" indent="0">
              <a:buNone/>
            </a:pPr>
            <a:r>
              <a:rPr lang="en-US" dirty="0"/>
              <a:t>Mixed ancestry profiles do not imply admixture</a:t>
            </a:r>
          </a:p>
          <a:p>
            <a:pPr marL="0" indent="0">
              <a:buNone/>
            </a:pPr>
            <a:r>
              <a:rPr lang="en-US" dirty="0"/>
              <a:t>Recent genetic drift causes populations to be estimated as pure</a:t>
            </a:r>
          </a:p>
          <a:p>
            <a:pPr marL="0" indent="0">
              <a:buNone/>
            </a:pPr>
            <a:r>
              <a:rPr lang="en-US" dirty="0"/>
              <a:t>Be alert for possibility of ghost admixture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Palettes can be used to visualize model fit and provide richer history</a:t>
            </a:r>
          </a:p>
          <a:p>
            <a:pPr marL="0" indent="0">
              <a:buNone/>
            </a:pPr>
            <a:r>
              <a:rPr lang="en-US" dirty="0"/>
              <a:t>Provides a good </a:t>
            </a:r>
            <a:r>
              <a:rPr lang="en-US" b="1" dirty="0">
                <a:solidFill>
                  <a:srgbClr val="FF0000"/>
                </a:solidFill>
              </a:rPr>
              <a:t>starting point </a:t>
            </a:r>
            <a:r>
              <a:rPr lang="en-US" dirty="0"/>
              <a:t>for population genetic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Fitting and plotting procedure will be available from www.paintmychromosomes.com</a:t>
            </a:r>
          </a:p>
        </p:txBody>
      </p:sp>
    </p:spTree>
    <p:extLst>
      <p:ext uri="{BB962C8B-B14F-4D97-AF65-F5344CB8AC3E}">
        <p14:creationId xmlns:p14="http://schemas.microsoft.com/office/powerpoint/2010/main" val="246817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1470"/>
            <a:ext cx="8647238" cy="23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591"/>
            <a:ext cx="1509520" cy="15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873429"/>
            <a:ext cx="11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Europeans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2149" y="5734930"/>
            <a:ext cx="99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West</a:t>
            </a:r>
          </a:p>
          <a:p>
            <a:pPr algn="ctr"/>
            <a:r>
              <a:rPr lang="en-GB" dirty="0"/>
              <a:t> Africans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3914" y="5873429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Hispanics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734930"/>
            <a:ext cx="12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African</a:t>
            </a:r>
          </a:p>
          <a:p>
            <a:pPr algn="ctr"/>
            <a:r>
              <a:rPr lang="en-GB" dirty="0"/>
              <a:t> Americans</a:t>
            </a:r>
          </a:p>
        </p:txBody>
      </p:sp>
      <p:pic>
        <p:nvPicPr>
          <p:cNvPr id="3074" name="Picture 2" descr="http://www.josephsmithacademy.org/wiki/wp-content/uploads/1970/01/1519-christopher-columbus-01-200x273_fl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72" y="1949846"/>
            <a:ext cx="1192144" cy="16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9723" r="20152"/>
          <a:stretch/>
        </p:blipFill>
        <p:spPr bwMode="auto">
          <a:xfrm>
            <a:off x="7286428" y="1944591"/>
            <a:ext cx="923699" cy="15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5717" y="2234411"/>
            <a:ext cx="1342712" cy="134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4662" y="6381261"/>
            <a:ext cx="22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1000 genomes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8509"/>
            <a:ext cx="7809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STRUCTURE/ADMIXTURE bar plots represent </a:t>
            </a:r>
          </a:p>
          <a:p>
            <a:r>
              <a:rPr lang="en-GB" sz="3200" dirty="0"/>
              <a:t>ancestry proportions after recent admixture </a:t>
            </a:r>
          </a:p>
        </p:txBody>
      </p:sp>
    </p:spTree>
    <p:extLst>
      <p:ext uri="{BB962C8B-B14F-4D97-AF65-F5344CB8AC3E}">
        <p14:creationId xmlns:p14="http://schemas.microsoft.com/office/powerpoint/2010/main" val="321676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2339752" y="1052736"/>
            <a:ext cx="1224136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3888" y="1052736"/>
            <a:ext cx="864096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2780928"/>
            <a:ext cx="91440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51920" y="2780928"/>
            <a:ext cx="576064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89778" y="1827475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F~0.1 (out of Africa bottleneck)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6811" y="3063980"/>
            <a:ext cx="396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F~0.1 (reaching Americas)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3471" y="479574"/>
            <a:ext cx="3504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Genetic drift over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thousands of years.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841" y="3962400"/>
            <a:ext cx="218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West Africans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1018" y="4005064"/>
            <a:ext cx="172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Europeans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2040" y="4005064"/>
            <a:ext cx="1715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Native </a:t>
            </a:r>
          </a:p>
          <a:p>
            <a:r>
              <a:rPr lang="en-GB" sz="2800" dirty="0"/>
              <a:t>Americans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5349654"/>
            <a:ext cx="27765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Admixture of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large populations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 after 1500.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7132" y="2483224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F~0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0777" y="3039769"/>
            <a:ext cx="10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F~low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2900" y="4869160"/>
            <a:ext cx="748920" cy="108209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563888" y="4600292"/>
            <a:ext cx="288032" cy="1304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95936" y="4887034"/>
            <a:ext cx="1220566" cy="106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73159" y="6228295"/>
            <a:ext cx="2831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African Americans</a:t>
            </a:r>
          </a:p>
        </p:txBody>
      </p:sp>
    </p:spTree>
    <p:extLst>
      <p:ext uri="{BB962C8B-B14F-4D97-AF65-F5344CB8AC3E}">
        <p14:creationId xmlns:p14="http://schemas.microsoft.com/office/powerpoint/2010/main" val="51898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444" y="1828800"/>
            <a:ext cx="8458200" cy="443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Estimate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a refined statistical procedure.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Assume that at this is the true value of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Assume each of the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ancestral population existed at some point in the past.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Assume that modern individuals were produced by recent mixing of these ancestral populations.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12" y="457200"/>
            <a:ext cx="8907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Procedure for (over) interpreting STRUCTURE results</a:t>
            </a:r>
          </a:p>
        </p:txBody>
      </p:sp>
    </p:spTree>
    <p:extLst>
      <p:ext uri="{BB962C8B-B14F-4D97-AF65-F5344CB8AC3E}">
        <p14:creationId xmlns:p14="http://schemas.microsoft.com/office/powerpoint/2010/main" val="21229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444" y="1828800"/>
            <a:ext cx="8458200" cy="443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Estimate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a refined statistical procedure.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Assume that at this is the true value of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Assume each of the </a:t>
            </a:r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ancestral population existed at some point in the past.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Assume that modern individuals were produced by recent mixing of these ancestral populations.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12" y="457200"/>
            <a:ext cx="8907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Procedure for (over) interpreting STRUCTURE results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C2AF6-B18D-4755-B677-C5490515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92480" cy="57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524000"/>
            <a:ext cx="899160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(3a) Do not ask how the inferred ancestral populations are related to each other.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(3b) Neglect the possibility an ancestral population might itself be admixed.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(3c) Neglect substructure within the inferred ancestral populations.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(3d) Label ancestral populations based on the locations they are currently most frequent 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7746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Treating ancestral population as atomic units </a:t>
            </a:r>
          </a:p>
          <a:p>
            <a:pPr algn="ctr"/>
            <a:r>
              <a:rPr lang="en-GB" sz="3200" dirty="0"/>
              <a:t>of inheritance</a:t>
            </a:r>
          </a:p>
        </p:txBody>
      </p:sp>
    </p:spTree>
    <p:extLst>
      <p:ext uri="{BB962C8B-B14F-4D97-AF65-F5344CB8AC3E}">
        <p14:creationId xmlns:p14="http://schemas.microsoft.com/office/powerpoint/2010/main" val="61370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543800" cy="61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6"/>
          <a:stretch/>
        </p:blipFill>
        <p:spPr bwMode="auto">
          <a:xfrm>
            <a:off x="611560" y="404664"/>
            <a:ext cx="3688796" cy="41151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4842" y="478458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1951049" y="61570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ARI B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2171080" y="614972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ARI C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2672858" y="6179212"/>
            <a:ext cx="68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AFAR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3361021" y="614122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SOM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-1097" b="56984"/>
          <a:stretch/>
        </p:blipFill>
        <p:spPr bwMode="auto">
          <a:xfrm>
            <a:off x="1159200" y="4714599"/>
            <a:ext cx="3419148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486030"/>
            <a:ext cx="40110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Three studies, </a:t>
            </a:r>
          </a:p>
          <a:p>
            <a:r>
              <a:rPr lang="en-GB" sz="2800" dirty="0"/>
              <a:t>Three admixture plots,</a:t>
            </a:r>
          </a:p>
          <a:p>
            <a:r>
              <a:rPr lang="en-GB" sz="2800" dirty="0"/>
              <a:t>Three colour schemes,</a:t>
            </a:r>
          </a:p>
          <a:p>
            <a:r>
              <a:rPr lang="en-GB" sz="2800" dirty="0"/>
              <a:t>Three admixture histories,</a:t>
            </a:r>
          </a:p>
          <a:p>
            <a:r>
              <a:rPr lang="en-GB" sz="2800" dirty="0"/>
              <a:t>Two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58014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13561</TotalTime>
  <Words>722</Words>
  <Application>Microsoft Office PowerPoint</Application>
  <PresentationFormat>On-screen Show (4:3)</PresentationFormat>
  <Paragraphs>142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A tutorial on how (not) to over-interpret STRUCTURE/ADMIXTURE bar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daniel_falush</dc:creator>
  <cp:lastModifiedBy>daniel</cp:lastModifiedBy>
  <cp:revision>220</cp:revision>
  <dcterms:created xsi:type="dcterms:W3CDTF">2011-08-24T14:00:55Z</dcterms:created>
  <dcterms:modified xsi:type="dcterms:W3CDTF">2018-01-22T12:58:25Z</dcterms:modified>
</cp:coreProperties>
</file>