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531" r:id="rId3"/>
    <p:sldId id="259" r:id="rId4"/>
    <p:sldId id="527" r:id="rId5"/>
    <p:sldId id="266" r:id="rId6"/>
    <p:sldId id="269" r:id="rId7"/>
    <p:sldId id="271" r:id="rId8"/>
    <p:sldId id="264" r:id="rId9"/>
    <p:sldId id="533" r:id="rId10"/>
    <p:sldId id="537" r:id="rId11"/>
    <p:sldId id="557" r:id="rId12"/>
    <p:sldId id="256" r:id="rId13"/>
    <p:sldId id="558" r:id="rId14"/>
    <p:sldId id="550" r:id="rId15"/>
    <p:sldId id="534" r:id="rId16"/>
    <p:sldId id="541" r:id="rId17"/>
    <p:sldId id="532" r:id="rId18"/>
    <p:sldId id="543" r:id="rId19"/>
    <p:sldId id="551" r:id="rId20"/>
    <p:sldId id="555" r:id="rId21"/>
    <p:sldId id="554" r:id="rId22"/>
    <p:sldId id="559" r:id="rId23"/>
    <p:sldId id="545" r:id="rId24"/>
    <p:sldId id="544" r:id="rId25"/>
    <p:sldId id="546" r:id="rId26"/>
    <p:sldId id="542" r:id="rId27"/>
    <p:sldId id="548" r:id="rId28"/>
    <p:sldId id="547" r:id="rId29"/>
    <p:sldId id="552" r:id="rId30"/>
    <p:sldId id="518" r:id="rId31"/>
    <p:sldId id="515" r:id="rId32"/>
    <p:sldId id="56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hew Hayward" initials="MH" lastIdx="1" clrIdx="0">
    <p:extLst>
      <p:ext uri="{19B8F6BF-5375-455C-9EA6-DF929625EA0E}">
        <p15:presenceInfo xmlns:p15="http://schemas.microsoft.com/office/powerpoint/2012/main" userId="Matthew Haywar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32" autoAdjust="0"/>
    <p:restoredTop sz="94660"/>
  </p:normalViewPr>
  <p:slideViewPr>
    <p:cSldViewPr snapToGrid="0">
      <p:cViewPr varScale="1">
        <p:scale>
          <a:sx n="72" d="100"/>
          <a:sy n="72" d="100"/>
        </p:scale>
        <p:origin x="4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7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6DD28B-4DA7-439C-BAFB-233129EAA81F}" type="datetimeFigureOut">
              <a:rPr lang="en-GB" smtClean="0"/>
              <a:t>12/10/2018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146D3-475F-4F97-8C61-543F835F8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585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7C519-5E86-483E-9F17-94F5F26BD0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C23BA4-239B-497B-8D5E-AFBF54415D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D914C-36C9-43DA-9ECA-95D641F2F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B456A-56B8-47A9-A295-2560AD415258}" type="datetimeFigureOut">
              <a:rPr lang="en-GB" smtClean="0"/>
              <a:t>12/10/2018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0FF23-B598-490B-BCCF-085F90DBF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A0160-BD19-4674-A9E8-2D397412B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0B63-071E-4257-BBBD-DCDC05C3BF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42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5EED2-1EB8-42F0-AE51-FF83AA4DB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ED2178-40E4-42EB-B085-A6B226DDBA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D2036-E784-422F-90F9-9F38CAFCA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B456A-56B8-47A9-A295-2560AD415258}" type="datetimeFigureOut">
              <a:rPr lang="en-GB" smtClean="0"/>
              <a:t>12/10/2018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0627D-BEDA-42FD-908F-47500F208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6C40B-9586-45B3-B4BD-6EE921387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0B63-071E-4257-BBBD-DCDC05C3BF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859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61C03B-53C8-451E-A833-B74A11A640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8814CC-D173-4A89-9D67-262131975E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1D2E0-7E34-4AD7-AD4B-EE8933D80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B456A-56B8-47A9-A295-2560AD415258}" type="datetimeFigureOut">
              <a:rPr lang="en-GB" smtClean="0"/>
              <a:t>12/10/2018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970B19-7163-4DD0-9A17-5D4EC8BD1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E3C48-75BA-4665-B219-04FF8A660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0B63-071E-4257-BBBD-DCDC05C3BF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146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3DB87-9F9F-458D-98DA-52EF7EF57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E3520-5E74-4F7D-B18D-80C9825373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818D27-EEB7-40EE-8B55-ECE5BD06C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B456A-56B8-47A9-A295-2560AD415258}" type="datetimeFigureOut">
              <a:rPr lang="en-GB" smtClean="0"/>
              <a:t>12/10/2018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6EBAF-016D-49ED-BC14-347CA4283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AD21-3F7E-44DE-A8DF-010CC7C0B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0B63-071E-4257-BBBD-DCDC05C3BF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973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20929-4D87-42A1-A291-B408B6EFA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8426AD-177C-4D82-8738-77A3702E5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1F8616-97A0-4F2D-806D-BA2FF4608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B456A-56B8-47A9-A295-2560AD415258}" type="datetimeFigureOut">
              <a:rPr lang="en-GB" smtClean="0"/>
              <a:t>12/10/2018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8B6CA7-3BEC-4085-845F-904450188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61939-5A42-4E1C-84EC-228860B2D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0B63-071E-4257-BBBD-DCDC05C3BF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741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77A5-C435-4B4C-9825-38E8FC7E7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85D28-F454-4959-98C3-E9A6FA320A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63DDC2-7D46-4D6B-BE3B-0688E3F3A9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2F2459-61C9-4CD0-95A0-5438EEE3F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B456A-56B8-47A9-A295-2560AD415258}" type="datetimeFigureOut">
              <a:rPr lang="en-GB" smtClean="0"/>
              <a:t>12/10/2018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A24275-C2F3-4C49-858A-1FB090EF7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251EA7-3115-4D2C-816F-FF449F7C1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0B63-071E-4257-BBBD-DCDC05C3BF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821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565DF-ECAE-4679-BBF5-22F07F918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E75286-136E-42A6-83AD-73C5BAD8E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B50DF4-FB8C-4D9E-9A4E-9B9FBD093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543623-66A1-46CE-B0A7-9E8DDE2132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FBAB51-6B46-458D-ACAC-7A48DD8498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454142-3842-4C86-A5F3-4CEC1B96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B456A-56B8-47A9-A295-2560AD415258}" type="datetimeFigureOut">
              <a:rPr lang="en-GB" smtClean="0"/>
              <a:t>12/10/2018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2019B1-1A7A-47B6-9FC6-2AE50EA20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D1F6D0-E22F-484C-8943-7B80167DB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0B63-071E-4257-BBBD-DCDC05C3BF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2461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53A52-A86D-407B-B29E-E68620887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9865B4-CAA0-4C88-BF86-62073DE3B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B456A-56B8-47A9-A295-2560AD415258}" type="datetimeFigureOut">
              <a:rPr lang="en-GB" smtClean="0"/>
              <a:t>12/10/2018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060760-5640-4391-AADE-BD58A04A2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2581B7-AC31-46E5-BD81-F5A0892EF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0B63-071E-4257-BBBD-DCDC05C3BF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042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41FD41-B514-44E5-9909-1F6DF13E3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B456A-56B8-47A9-A295-2560AD415258}" type="datetimeFigureOut">
              <a:rPr lang="en-GB" smtClean="0"/>
              <a:t>12/10/2018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2A5424-3403-412A-8678-3264E2C77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57ACEE-7AC3-4214-924C-F04DC87A6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0B63-071E-4257-BBBD-DCDC05C3BF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792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E0A9D-ACC9-4DF5-87F3-71ED0B922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3A942-446C-415C-9042-3AB1DF347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B1C73A-530F-4FF8-9F78-917D7B6E5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B4A290-6021-4B93-8A79-B5905CCED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B456A-56B8-47A9-A295-2560AD415258}" type="datetimeFigureOut">
              <a:rPr lang="en-GB" smtClean="0"/>
              <a:t>12/10/2018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A98B8-C50E-44F8-9F01-D59BE5775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DEACCE-F493-4013-8376-4C2ACA7B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0B63-071E-4257-BBBD-DCDC05C3BF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5536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F01ED-0071-4D33-A84B-F55D96F5B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11A090-C7DD-46F7-8E04-3D2D06574E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B67C04-6F09-4B90-9B98-E84E10BB4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EC1785-98B3-4488-93D5-513D665F7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B456A-56B8-47A9-A295-2560AD415258}" type="datetimeFigureOut">
              <a:rPr lang="en-GB" smtClean="0"/>
              <a:t>12/10/2018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736BB-0DE9-4DC5-95AF-7971B3B7B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38D9D3-7A25-4EC2-AA9C-FB32DABD1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0B63-071E-4257-BBBD-DCDC05C3BF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087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48F677-4C57-4D8D-A578-66EA3AF32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045209-29DD-4C1D-80C7-5BA5FBE0A6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46119-435C-438B-A738-FC6574C71F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B456A-56B8-47A9-A295-2560AD415258}" type="datetimeFigureOut">
              <a:rPr lang="en-GB" smtClean="0"/>
              <a:t>12/10/2018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06246-7331-463D-B238-2050C0A132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820C1-917A-4543-88EB-7BD8AA9DF8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40B63-071E-4257-BBBD-DCDC05C3BF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057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mhayward2@mgh.harvard.edu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ythonforbiologists.com/" TargetMode="External"/><Relationship Id="rId2" Type="http://schemas.openxmlformats.org/officeDocument/2006/relationships/hyperlink" Target="http://mechanicalmooc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datacamp.com/" TargetMode="External"/><Relationship Id="rId4" Type="http://schemas.openxmlformats.org/officeDocument/2006/relationships/hyperlink" Target="https://www.codecademy.com/catalog/language/python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conda.io/miniconda.html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.wdp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11" Type="http://schemas.openxmlformats.org/officeDocument/2006/relationships/image" Target="../media/image30.png"/><Relationship Id="rId5" Type="http://schemas.microsoft.com/office/2007/relationships/hdphoto" Target="../media/hdphoto2.wdp"/><Relationship Id="rId10" Type="http://schemas.openxmlformats.org/officeDocument/2006/relationships/image" Target="../media/image29.jpe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82EBC-E83F-4328-9DAA-6998E04206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63207"/>
            <a:ext cx="9144000" cy="1812173"/>
          </a:xfrm>
        </p:spPr>
        <p:txBody>
          <a:bodyPr/>
          <a:lstStyle/>
          <a:p>
            <a:r>
              <a:rPr lang="en-GB" dirty="0"/>
              <a:t>An introduction to shotgun metagenomics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F11BBD-4992-436D-96A8-BEF5C26BCC8D}"/>
              </a:ext>
            </a:extLst>
          </p:cNvPr>
          <p:cNvSpPr/>
          <p:nvPr/>
        </p:nvSpPr>
        <p:spPr>
          <a:xfrm>
            <a:off x="4055956" y="3286056"/>
            <a:ext cx="408009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Matt Hayward</a:t>
            </a:r>
          </a:p>
          <a:p>
            <a:pPr algn="ctr"/>
            <a:r>
              <a:rPr lang="en-GB" dirty="0"/>
              <a:t>Postdoctoral Fellow in the Kwon lab, </a:t>
            </a:r>
          </a:p>
          <a:p>
            <a:pPr algn="ctr"/>
            <a:r>
              <a:rPr lang="en-GB" dirty="0" err="1"/>
              <a:t>Ragon</a:t>
            </a:r>
            <a:r>
              <a:rPr lang="en-GB" dirty="0"/>
              <a:t> Institute of MGH, MIT and Harvard</a:t>
            </a:r>
          </a:p>
          <a:p>
            <a:pPr algn="ctr"/>
            <a:r>
              <a:rPr lang="en-GB" dirty="0"/>
              <a:t>12</a:t>
            </a:r>
            <a:r>
              <a:rPr lang="en-GB" baseline="30000" dirty="0"/>
              <a:t>th</a:t>
            </a:r>
            <a:r>
              <a:rPr lang="en-GB" dirty="0"/>
              <a:t> October 2018 Durban, SA</a:t>
            </a:r>
          </a:p>
        </p:txBody>
      </p:sp>
      <p:pic>
        <p:nvPicPr>
          <p:cNvPr id="6" name="Picture 4" descr="The Kwon Lab">
            <a:extLst>
              <a:ext uri="{FF2B5EF4-FFF2-40B4-BE49-F238E27FC236}">
                <a16:creationId xmlns:a16="http://schemas.microsoft.com/office/drawing/2014/main" id="{055B2112-7DB6-42EE-9691-561E6AD14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65" y="5282599"/>
            <a:ext cx="3870791" cy="133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assachusetts_General_Hospital_logo.svg.png">
            <a:extLst>
              <a:ext uri="{FF2B5EF4-FFF2-40B4-BE49-F238E27FC236}">
                <a16:creationId xmlns:a16="http://schemas.microsoft.com/office/drawing/2014/main" id="{70F7C179-0FA6-46F6-A4BD-9E5E2038F3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795" y="5620206"/>
            <a:ext cx="632282" cy="660945"/>
          </a:xfrm>
          <a:prstGeom prst="rect">
            <a:avLst/>
          </a:prstGeom>
        </p:spPr>
      </p:pic>
      <p:pic>
        <p:nvPicPr>
          <p:cNvPr id="8" name="Picture 2" descr="https://encrypted-tbn3.gstatic.com/images?q=tbn:ANd9GcSpm2vSd48pisIfYaE_ucexWAIp8jnm23IdJKg9roAnEY8Qpz4P">
            <a:extLst>
              <a:ext uri="{FF2B5EF4-FFF2-40B4-BE49-F238E27FC236}">
                <a16:creationId xmlns:a16="http://schemas.microsoft.com/office/drawing/2014/main" id="{EFA1286F-EFF2-48A2-A2DF-F39FA55750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" b="14992"/>
          <a:stretch/>
        </p:blipFill>
        <p:spPr bwMode="auto">
          <a:xfrm>
            <a:off x="8813077" y="4997061"/>
            <a:ext cx="2528040" cy="5710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1">
            <a:extLst>
              <a:ext uri="{FF2B5EF4-FFF2-40B4-BE49-F238E27FC236}">
                <a16:creationId xmlns:a16="http://schemas.microsoft.com/office/drawing/2014/main" id="{CD4A88A6-7EA6-45FB-9848-C029590652C4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8931530" y="5693503"/>
            <a:ext cx="3075305" cy="5143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32EF2DC-90DB-4C48-86DA-615CF1BAAF66}"/>
              </a:ext>
            </a:extLst>
          </p:cNvPr>
          <p:cNvSpPr/>
          <p:nvPr/>
        </p:nvSpPr>
        <p:spPr>
          <a:xfrm>
            <a:off x="8520773" y="6179247"/>
            <a:ext cx="3112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hlinkClick r:id="rId6"/>
              </a:rPr>
              <a:t>mhayward2@mgh.harvard.edu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940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www.ncbi.nlm.nih.gov/corecgi/tileshop/tileshop.fcgi?p=PMC3&amp;id=276595&amp;s=47&amp;r=1&amp;c=1">
            <a:extLst>
              <a:ext uri="{FF2B5EF4-FFF2-40B4-BE49-F238E27FC236}">
                <a16:creationId xmlns:a16="http://schemas.microsoft.com/office/drawing/2014/main" id="{1072256D-4CB8-478E-B3C7-BE70DF3DC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876" y="1594436"/>
            <a:ext cx="4469230" cy="471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6C585A-52C4-4031-A68B-23B7C9FAB426}"/>
              </a:ext>
            </a:extLst>
          </p:cNvPr>
          <p:cNvSpPr txBox="1"/>
          <p:nvPr/>
        </p:nvSpPr>
        <p:spPr>
          <a:xfrm>
            <a:off x="9103894" y="6347588"/>
            <a:ext cx="2021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Hayward </a:t>
            </a:r>
            <a:r>
              <a:rPr lang="en-GB" sz="1400" i="1" dirty="0"/>
              <a:t>et al </a:t>
            </a:r>
            <a:r>
              <a:rPr lang="en-GB" sz="1400" dirty="0"/>
              <a:t>2014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7D6EAE-6EEA-44FD-84D9-E6845F5FF504}"/>
              </a:ext>
            </a:extLst>
          </p:cNvPr>
          <p:cNvSpPr txBox="1"/>
          <p:nvPr/>
        </p:nvSpPr>
        <p:spPr>
          <a:xfrm>
            <a:off x="7279106" y="1183955"/>
            <a:ext cx="529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L1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76AD72-B109-4E61-9579-E6609A39FC98}"/>
              </a:ext>
            </a:extLst>
          </p:cNvPr>
          <p:cNvSpPr txBox="1"/>
          <p:nvPr/>
        </p:nvSpPr>
        <p:spPr>
          <a:xfrm>
            <a:off x="9557084" y="1188815"/>
            <a:ext cx="5293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L2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D5B93C4-EE0C-47D2-AF6A-00EC78DE3732}"/>
              </a:ext>
            </a:extLst>
          </p:cNvPr>
          <p:cNvGrpSpPr/>
          <p:nvPr/>
        </p:nvGrpSpPr>
        <p:grpSpPr>
          <a:xfrm>
            <a:off x="2376468" y="1573662"/>
            <a:ext cx="3066049" cy="5159436"/>
            <a:chOff x="2294136" y="1495929"/>
            <a:chExt cx="3066049" cy="5159436"/>
          </a:xfrm>
        </p:grpSpPr>
        <p:pic>
          <p:nvPicPr>
            <p:cNvPr id="5122" name="Picture 2" descr="https://media.springernature.com/full/springer-static/image/art%3A10.1186%2Fs12866-016-0628-4/MediaObjects/12866_2016_628_Fig1_HTML.gif">
              <a:extLst>
                <a:ext uri="{FF2B5EF4-FFF2-40B4-BE49-F238E27FC236}">
                  <a16:creationId xmlns:a16="http://schemas.microsoft.com/office/drawing/2014/main" id="{311F4D94-FE8B-4E73-8FFD-EE292F156E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08" r="55660" b="25528"/>
            <a:stretch/>
          </p:blipFill>
          <p:spPr bwMode="auto">
            <a:xfrm>
              <a:off x="2294136" y="1495929"/>
              <a:ext cx="2851484" cy="5029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1D9CB5E-AD04-4F09-AF59-1AD0EDF29EDF}"/>
                </a:ext>
              </a:extLst>
            </p:cNvPr>
            <p:cNvSpPr txBox="1"/>
            <p:nvPr/>
          </p:nvSpPr>
          <p:spPr>
            <a:xfrm>
              <a:off x="3338879" y="6347588"/>
              <a:ext cx="20213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Hayward </a:t>
              </a:r>
              <a:r>
                <a:rPr lang="en-GB" sz="1400" i="1" dirty="0"/>
                <a:t>et al </a:t>
              </a:r>
              <a:r>
                <a:rPr lang="en-GB" sz="1400" dirty="0"/>
                <a:t>2016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BC7152A-BE4A-42DA-BB45-A7A8EB625762}"/>
                </a:ext>
              </a:extLst>
            </p:cNvPr>
            <p:cNvSpPr txBox="1"/>
            <p:nvPr/>
          </p:nvSpPr>
          <p:spPr>
            <a:xfrm>
              <a:off x="4616231" y="4324200"/>
              <a:ext cx="529389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L1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1A565AE-8108-4C96-B80F-7941CB5473C9}"/>
                </a:ext>
              </a:extLst>
            </p:cNvPr>
            <p:cNvSpPr txBox="1"/>
            <p:nvPr/>
          </p:nvSpPr>
          <p:spPr>
            <a:xfrm>
              <a:off x="4723513" y="5541238"/>
              <a:ext cx="529389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L2</a:t>
              </a: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D46DFBA1-D512-403D-8323-A8EDF6F38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63" y="20180"/>
            <a:ext cx="11430001" cy="1325563"/>
          </a:xfrm>
        </p:spPr>
        <p:txBody>
          <a:bodyPr>
            <a:normAutofit/>
          </a:bodyPr>
          <a:lstStyle/>
          <a:p>
            <a:r>
              <a:rPr lang="en-GB" sz="4000" dirty="0"/>
              <a:t>Why does this matter? (virulence)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A9C50E-CA0A-4313-9F62-96BD6236B330}"/>
              </a:ext>
            </a:extLst>
          </p:cNvPr>
          <p:cNvSpPr txBox="1"/>
          <p:nvPr/>
        </p:nvSpPr>
        <p:spPr>
          <a:xfrm>
            <a:off x="210548" y="1225104"/>
            <a:ext cx="5729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Salmonella enterica </a:t>
            </a:r>
            <a:r>
              <a:rPr lang="en-GB" b="1" i="1" dirty="0">
                <a:solidFill>
                  <a:srgbClr val="FF0000"/>
                </a:solidFill>
              </a:rPr>
              <a:t>subspecies enterica </a:t>
            </a:r>
            <a:r>
              <a:rPr lang="en-GB" b="1" dirty="0" err="1">
                <a:solidFill>
                  <a:schemeClr val="accent6">
                    <a:lumMod val="75000"/>
                  </a:schemeClr>
                </a:solidFill>
              </a:rPr>
              <a:t>serovar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 Derby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24EB73B0-5C5F-4F09-BEAA-6D6C5C565E4D}"/>
              </a:ext>
            </a:extLst>
          </p:cNvPr>
          <p:cNvSpPr/>
          <p:nvPr/>
        </p:nvSpPr>
        <p:spPr>
          <a:xfrm rot="5400000">
            <a:off x="1193073" y="643274"/>
            <a:ext cx="58500" cy="191927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7E74CA-9BFA-474C-9907-D6C04E6D75FB}"/>
              </a:ext>
            </a:extLst>
          </p:cNvPr>
          <p:cNvSpPr txBox="1"/>
          <p:nvPr/>
        </p:nvSpPr>
        <p:spPr>
          <a:xfrm>
            <a:off x="516470" y="1720557"/>
            <a:ext cx="1411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Limit of 16s</a:t>
            </a:r>
          </a:p>
        </p:txBody>
      </p:sp>
    </p:spTree>
    <p:extLst>
      <p:ext uri="{BB962C8B-B14F-4D97-AF65-F5344CB8AC3E}">
        <p14:creationId xmlns:p14="http://schemas.microsoft.com/office/powerpoint/2010/main" val="2875251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8D5E4-ABA1-4943-9395-0609C4230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272" y="190418"/>
            <a:ext cx="10515600" cy="1325563"/>
          </a:xfrm>
        </p:spPr>
        <p:txBody>
          <a:bodyPr/>
          <a:lstStyle/>
          <a:p>
            <a:r>
              <a:rPr lang="en-GB" dirty="0"/>
              <a:t>Summary to part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39FEFB-7381-4550-BBA5-2D58AF1C9025}"/>
              </a:ext>
            </a:extLst>
          </p:cNvPr>
          <p:cNvSpPr txBox="1"/>
          <p:nvPr/>
        </p:nvSpPr>
        <p:spPr>
          <a:xfrm>
            <a:off x="1993233" y="1951672"/>
            <a:ext cx="5069305" cy="1754326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If you are looking for microbial associations </a:t>
            </a:r>
          </a:p>
          <a:p>
            <a:endParaRPr lang="en-GB" dirty="0"/>
          </a:p>
          <a:p>
            <a:r>
              <a:rPr lang="en-GB" dirty="0"/>
              <a:t>your samples have a lot of contamination</a:t>
            </a:r>
          </a:p>
          <a:p>
            <a:endParaRPr lang="en-GB" dirty="0"/>
          </a:p>
          <a:p>
            <a:r>
              <a:rPr lang="en-GB" dirty="0"/>
              <a:t>And you have limited funds/computational resources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42250F-E624-48EF-8026-EAAC419499A5}"/>
              </a:ext>
            </a:extLst>
          </p:cNvPr>
          <p:cNvSpPr txBox="1"/>
          <p:nvPr/>
        </p:nvSpPr>
        <p:spPr>
          <a:xfrm>
            <a:off x="1993232" y="4300382"/>
            <a:ext cx="5069305" cy="1477328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If you are looking to make functional associations</a:t>
            </a:r>
          </a:p>
          <a:p>
            <a:endParaRPr lang="en-GB" dirty="0"/>
          </a:p>
          <a:p>
            <a:r>
              <a:rPr lang="en-GB" dirty="0"/>
              <a:t>Track strains</a:t>
            </a:r>
          </a:p>
          <a:p>
            <a:endParaRPr lang="en-GB" dirty="0"/>
          </a:p>
          <a:p>
            <a:r>
              <a:rPr lang="en-GB" dirty="0"/>
              <a:t>Explore functional diversity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CA62ADC-D93F-44A7-9CC9-61FF32A934FB}"/>
              </a:ext>
            </a:extLst>
          </p:cNvPr>
          <p:cNvGrpSpPr/>
          <p:nvPr/>
        </p:nvGrpSpPr>
        <p:grpSpPr>
          <a:xfrm>
            <a:off x="7495823" y="4581410"/>
            <a:ext cx="2406190" cy="761384"/>
            <a:chOff x="7239149" y="4876158"/>
            <a:chExt cx="2406190" cy="761384"/>
          </a:xfrm>
        </p:grpSpPr>
        <p:pic>
          <p:nvPicPr>
            <p:cNvPr id="7" name="Picture 2" descr="Image result for shotgun">
              <a:extLst>
                <a:ext uri="{FF2B5EF4-FFF2-40B4-BE49-F238E27FC236}">
                  <a16:creationId xmlns:a16="http://schemas.microsoft.com/office/drawing/2014/main" id="{73472721-8AA7-4649-889F-94BE5888DF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649" b="38048"/>
            <a:stretch/>
          </p:blipFill>
          <p:spPr bwMode="auto">
            <a:xfrm rot="19247919">
              <a:off x="7239149" y="4934483"/>
              <a:ext cx="2406190" cy="561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hotgun">
              <a:extLst>
                <a:ext uri="{FF2B5EF4-FFF2-40B4-BE49-F238E27FC236}">
                  <a16:creationId xmlns:a16="http://schemas.microsoft.com/office/drawing/2014/main" id="{44F60508-A966-4052-9772-5185F06A1D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9091" b="59273" l="5818" r="98364">
                          <a14:foregroundMark x1="90545" y1="41636" x2="98364" y2="42727"/>
                          <a14:foregroundMark x1="7636" y1="45273" x2="5818" y2="590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649" b="38048"/>
            <a:stretch/>
          </p:blipFill>
          <p:spPr bwMode="auto">
            <a:xfrm rot="13024199" flipV="1">
              <a:off x="7260392" y="4876158"/>
              <a:ext cx="2217426" cy="761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9B69F74-982A-4526-85E1-841A557E920A}"/>
              </a:ext>
            </a:extLst>
          </p:cNvPr>
          <p:cNvSpPr txBox="1"/>
          <p:nvPr/>
        </p:nvSpPr>
        <p:spPr>
          <a:xfrm>
            <a:off x="8353062" y="1951672"/>
            <a:ext cx="999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SSSS</a:t>
            </a:r>
          </a:p>
          <a:p>
            <a:r>
              <a:rPr lang="en-GB" sz="2000" b="1" dirty="0"/>
              <a:t>SSSS</a:t>
            </a:r>
          </a:p>
          <a:p>
            <a:r>
              <a:rPr lang="en-GB" sz="2000" b="1" dirty="0"/>
              <a:t>SSSS</a:t>
            </a:r>
          </a:p>
          <a:p>
            <a:r>
              <a:rPr lang="en-GB" sz="2000" b="1" dirty="0"/>
              <a:t>SSSS</a:t>
            </a:r>
          </a:p>
        </p:txBody>
      </p:sp>
    </p:spTree>
    <p:extLst>
      <p:ext uri="{BB962C8B-B14F-4D97-AF65-F5344CB8AC3E}">
        <p14:creationId xmlns:p14="http://schemas.microsoft.com/office/powerpoint/2010/main" val="138572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63026A4-D528-4065-915A-5F895E7B46C8}"/>
              </a:ext>
            </a:extLst>
          </p:cNvPr>
          <p:cNvGrpSpPr/>
          <p:nvPr/>
        </p:nvGrpSpPr>
        <p:grpSpPr>
          <a:xfrm>
            <a:off x="746459" y="2405356"/>
            <a:ext cx="3893574" cy="2734928"/>
            <a:chOff x="1607574" y="1076326"/>
            <a:chExt cx="7801897" cy="5314950"/>
          </a:xfrm>
        </p:grpSpPr>
        <p:pic>
          <p:nvPicPr>
            <p:cNvPr id="1026" name="Picture 2" descr="Image result for laptop">
              <a:extLst>
                <a:ext uri="{FF2B5EF4-FFF2-40B4-BE49-F238E27FC236}">
                  <a16:creationId xmlns:a16="http://schemas.microsoft.com/office/drawing/2014/main" id="{DA1217AC-8916-4B7D-9DD9-07FA9B57D0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49" r="8480"/>
            <a:stretch/>
          </p:blipFill>
          <p:spPr bwMode="auto">
            <a:xfrm>
              <a:off x="1607574" y="1076326"/>
              <a:ext cx="7801897" cy="5314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mage result for fastq">
              <a:extLst>
                <a:ext uri="{FF2B5EF4-FFF2-40B4-BE49-F238E27FC236}">
                  <a16:creationId xmlns:a16="http://schemas.microsoft.com/office/drawing/2014/main" id="{7D5B6957-EB5F-4CAA-A545-B348E8260D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4810" y="1447484"/>
              <a:ext cx="5182870" cy="3124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EDB1039-BB06-47A6-B533-636802D15E41}"/>
              </a:ext>
            </a:extLst>
          </p:cNvPr>
          <p:cNvSpPr txBox="1"/>
          <p:nvPr/>
        </p:nvSpPr>
        <p:spPr>
          <a:xfrm>
            <a:off x="495301" y="276450"/>
            <a:ext cx="10944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Interactive session: From reads to results in just 1.5 hours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F5C4F1-F83E-498E-9928-60969A836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2679" y="1298325"/>
            <a:ext cx="2969393" cy="49489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032233-CA81-402D-A3F1-8CA5B3ECA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3760" y="3658369"/>
            <a:ext cx="3055765" cy="22918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546FFC-69A6-42F0-B956-220CF600CD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3760" y="1371476"/>
            <a:ext cx="2236114" cy="206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35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F70E4-0C8B-493E-8835-FDD5333B8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163" y="149476"/>
            <a:ext cx="10515600" cy="1325563"/>
          </a:xfrm>
        </p:spPr>
        <p:txBody>
          <a:bodyPr/>
          <a:lstStyle/>
          <a:p>
            <a:r>
              <a:rPr lang="en-GB" dirty="0"/>
              <a:t>Aims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21983-8F9E-4A71-8495-5C787F7DE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752" y="147503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/>
              <a:t>Using publicly available shotgun metagenome sequences:</a:t>
            </a:r>
          </a:p>
          <a:p>
            <a:endParaRPr lang="en-GB" sz="3200" dirty="0"/>
          </a:p>
          <a:p>
            <a:r>
              <a:rPr lang="en-GB" sz="3200" dirty="0"/>
              <a:t>Determine the species composition of these samples</a:t>
            </a:r>
          </a:p>
          <a:p>
            <a:endParaRPr lang="en-GB" sz="3200" dirty="0"/>
          </a:p>
          <a:p>
            <a:r>
              <a:rPr lang="en-GB" sz="3200" dirty="0"/>
              <a:t>Produce an abundance table</a:t>
            </a:r>
          </a:p>
          <a:p>
            <a:endParaRPr lang="en-GB" sz="3200" dirty="0"/>
          </a:p>
          <a:p>
            <a:r>
              <a:rPr lang="en-GB" sz="3200" dirty="0"/>
              <a:t>Visualise the results</a:t>
            </a:r>
          </a:p>
        </p:txBody>
      </p:sp>
      <p:pic>
        <p:nvPicPr>
          <p:cNvPr id="8194" name="Picture 2" descr="Related image">
            <a:extLst>
              <a:ext uri="{FF2B5EF4-FFF2-40B4-BE49-F238E27FC236}">
                <a16:creationId xmlns:a16="http://schemas.microsoft.com/office/drawing/2014/main" id="{8074C3B6-4711-43EB-8A19-B46B253B2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144" y="3429000"/>
            <a:ext cx="3055103" cy="305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656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9D571-6222-41DD-9B13-2C2873366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23" y="103"/>
            <a:ext cx="1423736" cy="1325563"/>
          </a:xfrm>
        </p:spPr>
        <p:txBody>
          <a:bodyPr/>
          <a:lstStyle/>
          <a:p>
            <a:r>
              <a:rPr lang="en-GB" dirty="0"/>
              <a:t>Data</a:t>
            </a:r>
          </a:p>
        </p:txBody>
      </p:sp>
      <p:pic>
        <p:nvPicPr>
          <p:cNvPr id="7170" name="Picture 2" descr="Related image">
            <a:extLst>
              <a:ext uri="{FF2B5EF4-FFF2-40B4-BE49-F238E27FC236}">
                <a16:creationId xmlns:a16="http://schemas.microsoft.com/office/drawing/2014/main" id="{EEFEDB5B-ED62-4666-A9A4-23E9CF35A5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"/>
          <a:stretch/>
        </p:blipFill>
        <p:spPr bwMode="auto">
          <a:xfrm>
            <a:off x="6486105" y="1470238"/>
            <a:ext cx="4854746" cy="397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F07175-3775-4E59-B887-18EA4578BAF5}"/>
              </a:ext>
            </a:extLst>
          </p:cNvPr>
          <p:cNvSpPr txBox="1"/>
          <p:nvPr/>
        </p:nvSpPr>
        <p:spPr>
          <a:xfrm>
            <a:off x="626561" y="1335402"/>
            <a:ext cx="52608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Stool metagenomic sequences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30 samples from 30 healthy North Americans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Reads were quality trimmed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Human reads were removed by mapping to the human genome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A11729-3DD9-418D-8BD6-903A1E7A78B4}"/>
              </a:ext>
            </a:extLst>
          </p:cNvPr>
          <p:cNvSpPr txBox="1"/>
          <p:nvPr/>
        </p:nvSpPr>
        <p:spPr>
          <a:xfrm>
            <a:off x="7658099" y="5600700"/>
            <a:ext cx="2824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Human Microbiome Project</a:t>
            </a:r>
          </a:p>
          <a:p>
            <a:pPr algn="ctr"/>
            <a:r>
              <a:rPr lang="en-GB" dirty="0"/>
              <a:t>HMP, Nature 2012</a:t>
            </a:r>
          </a:p>
        </p:txBody>
      </p:sp>
    </p:spTree>
    <p:extLst>
      <p:ext uri="{BB962C8B-B14F-4D97-AF65-F5344CB8AC3E}">
        <p14:creationId xmlns:p14="http://schemas.microsoft.com/office/powerpoint/2010/main" val="518056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D3E68-9076-48CC-95B7-573B5BE93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779" y="500062"/>
            <a:ext cx="10515600" cy="1325563"/>
          </a:xfrm>
        </p:spPr>
        <p:txBody>
          <a:bodyPr/>
          <a:lstStyle/>
          <a:p>
            <a:r>
              <a:rPr lang="en-GB" dirty="0"/>
              <a:t>Python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4C98C-7E09-4939-BF28-F8DBE0311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All my scripts are written in either Python or R</a:t>
            </a:r>
          </a:p>
          <a:p>
            <a:r>
              <a:rPr lang="en-GB" dirty="0"/>
              <a:t>Python is another language much like R and Unix (though much friendlier)</a:t>
            </a:r>
          </a:p>
          <a:p>
            <a:r>
              <a:rPr lang="en-GB" dirty="0"/>
              <a:t>Here are some resources to begin your journey:</a:t>
            </a:r>
          </a:p>
          <a:p>
            <a:pPr marL="0" indent="0">
              <a:buNone/>
            </a:pPr>
            <a:endParaRPr lang="en-GB" dirty="0"/>
          </a:p>
          <a:p>
            <a:pPr marL="457200" lvl="1" indent="0" algn="ctr">
              <a:buNone/>
            </a:pPr>
            <a:r>
              <a:rPr lang="en-GB" dirty="0">
                <a:hlinkClick r:id="rId2"/>
              </a:rPr>
              <a:t>http://mechanicalmooc.org/</a:t>
            </a:r>
            <a:endParaRPr lang="en-GB" dirty="0"/>
          </a:p>
          <a:p>
            <a:pPr marL="457200" lvl="1" indent="0" algn="ctr">
              <a:buNone/>
            </a:pPr>
            <a:r>
              <a:rPr lang="en-GB" dirty="0">
                <a:hlinkClick r:id="rId3"/>
              </a:rPr>
              <a:t>https://pythonforbiologists.com/</a:t>
            </a:r>
            <a:endParaRPr lang="en-GB" dirty="0"/>
          </a:p>
          <a:p>
            <a:pPr marL="457200" lvl="1" indent="0" algn="ctr">
              <a:buNone/>
            </a:pPr>
            <a:r>
              <a:rPr lang="en-GB" dirty="0">
                <a:hlinkClick r:id="rId4"/>
              </a:rPr>
              <a:t>https://www.codecademy.com/catalog/language/python</a:t>
            </a:r>
            <a:endParaRPr lang="en-GB" dirty="0"/>
          </a:p>
          <a:p>
            <a:pPr marL="457200" lvl="1" indent="0" algn="ctr">
              <a:buNone/>
            </a:pPr>
            <a:r>
              <a:rPr lang="en-GB" dirty="0">
                <a:hlinkClick r:id="rId5"/>
              </a:rPr>
              <a:t>https://www.datacamp.com/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2354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9CAD4-1B8C-4E6B-9CF0-633BA0A53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Open </a:t>
            </a:r>
            <a:r>
              <a:rPr lang="en-GB" dirty="0" err="1"/>
              <a:t>Rmarkdown</a:t>
            </a:r>
            <a:r>
              <a:rPr lang="en-GB" dirty="0"/>
              <a:t> (</a:t>
            </a:r>
            <a:r>
              <a:rPr lang="en-GB" dirty="0" err="1"/>
              <a:t>Rmd</a:t>
            </a:r>
            <a:r>
              <a:rPr lang="en-GB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7C6E01-3083-4E46-AEBA-086149A4A9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237" b="78327"/>
          <a:stretch/>
        </p:blipFill>
        <p:spPr>
          <a:xfrm>
            <a:off x="1122946" y="2568993"/>
            <a:ext cx="9628163" cy="22235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E0A028-AAA0-47A6-B26E-9FF5766856B7}"/>
              </a:ext>
            </a:extLst>
          </p:cNvPr>
          <p:cNvSpPr/>
          <p:nvPr/>
        </p:nvSpPr>
        <p:spPr>
          <a:xfrm>
            <a:off x="4764506" y="3128211"/>
            <a:ext cx="497304" cy="22458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769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C99869-A545-4398-B5BD-6015DD15D3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32" t="21882" r="28422" b="12011"/>
          <a:stretch/>
        </p:blipFill>
        <p:spPr>
          <a:xfrm>
            <a:off x="3320716" y="1501751"/>
            <a:ext cx="5917332" cy="4465911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FF8B59AD-FA1F-438D-8275-76826AABD08D}"/>
              </a:ext>
            </a:extLst>
          </p:cNvPr>
          <p:cNvSpPr/>
          <p:nvPr/>
        </p:nvSpPr>
        <p:spPr>
          <a:xfrm rot="10005577">
            <a:off x="8807117" y="5011343"/>
            <a:ext cx="1443789" cy="689811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6C85BB-87F0-4C17-B06E-DD9F4FD31C3E}"/>
              </a:ext>
            </a:extLst>
          </p:cNvPr>
          <p:cNvSpPr txBox="1"/>
          <p:nvPr/>
        </p:nvSpPr>
        <p:spPr>
          <a:xfrm>
            <a:off x="497305" y="160421"/>
            <a:ext cx="4363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Set working directory</a:t>
            </a:r>
          </a:p>
        </p:txBody>
      </p:sp>
    </p:spTree>
    <p:extLst>
      <p:ext uri="{BB962C8B-B14F-4D97-AF65-F5344CB8AC3E}">
        <p14:creationId xmlns:p14="http://schemas.microsoft.com/office/powerpoint/2010/main" val="85956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84902-7BB1-43FF-9831-1539E7F35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842" y="89535"/>
            <a:ext cx="10515600" cy="1325563"/>
          </a:xfrm>
        </p:spPr>
        <p:txBody>
          <a:bodyPr/>
          <a:lstStyle/>
          <a:p>
            <a:r>
              <a:rPr lang="en-GB" dirty="0"/>
              <a:t>Make a folder structure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E3BC44-394D-41C2-95F1-5BD9C1CE1F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37" t="64335"/>
          <a:stretch/>
        </p:blipFill>
        <p:spPr>
          <a:xfrm>
            <a:off x="838200" y="1949954"/>
            <a:ext cx="2454441" cy="16262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1577A9-5B65-439E-915F-864091DF8B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474" t="61994"/>
          <a:stretch/>
        </p:blipFill>
        <p:spPr>
          <a:xfrm>
            <a:off x="854204" y="3939241"/>
            <a:ext cx="2470445" cy="20679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0A9A6E-8E7B-4EE3-BEB0-057AE985592D}"/>
              </a:ext>
            </a:extLst>
          </p:cNvPr>
          <p:cNvSpPr txBox="1"/>
          <p:nvPr/>
        </p:nvSpPr>
        <p:spPr>
          <a:xfrm>
            <a:off x="609600" y="1765288"/>
            <a:ext cx="449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D012F7-7049-4F9E-8AF3-EB5ED7C8A847}"/>
              </a:ext>
            </a:extLst>
          </p:cNvPr>
          <p:cNvSpPr txBox="1"/>
          <p:nvPr/>
        </p:nvSpPr>
        <p:spPr>
          <a:xfrm>
            <a:off x="609600" y="3726678"/>
            <a:ext cx="449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871AEF-BFAF-4F2A-97E7-E97F1A7623F6}"/>
              </a:ext>
            </a:extLst>
          </p:cNvPr>
          <p:cNvSpPr txBox="1"/>
          <p:nvPr/>
        </p:nvSpPr>
        <p:spPr>
          <a:xfrm>
            <a:off x="3521241" y="1769860"/>
            <a:ext cx="449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4D3D1CC-B69E-46F6-B0A3-A98AD1FC3A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7" t="25813" r="65132" b="31116"/>
          <a:stretch/>
        </p:blipFill>
        <p:spPr>
          <a:xfrm>
            <a:off x="3717617" y="2123487"/>
            <a:ext cx="4066954" cy="2946750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83927436-C37D-4E67-83FF-0791A15BA8C8}"/>
              </a:ext>
            </a:extLst>
          </p:cNvPr>
          <p:cNvSpPr/>
          <p:nvPr/>
        </p:nvSpPr>
        <p:spPr>
          <a:xfrm rot="5400000">
            <a:off x="7161301" y="1712026"/>
            <a:ext cx="497306" cy="1800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B6C1AD46-1303-43A3-BB2A-16CEFDFFBF34}"/>
              </a:ext>
            </a:extLst>
          </p:cNvPr>
          <p:cNvSpPr/>
          <p:nvPr/>
        </p:nvSpPr>
        <p:spPr>
          <a:xfrm rot="16200000">
            <a:off x="7287265" y="5263226"/>
            <a:ext cx="497306" cy="1800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B46615-BEC5-44B2-9C44-2EF19A506895}"/>
              </a:ext>
            </a:extLst>
          </p:cNvPr>
          <p:cNvSpPr txBox="1"/>
          <p:nvPr/>
        </p:nvSpPr>
        <p:spPr>
          <a:xfrm>
            <a:off x="6394620" y="1469323"/>
            <a:ext cx="1231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this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C010D7-C025-406F-8625-36639DED6E12}"/>
              </a:ext>
            </a:extLst>
          </p:cNvPr>
          <p:cNvSpPr txBox="1"/>
          <p:nvPr/>
        </p:nvSpPr>
        <p:spPr>
          <a:xfrm>
            <a:off x="5826901" y="5278721"/>
            <a:ext cx="1840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Rmd</a:t>
            </a:r>
            <a:r>
              <a:rPr lang="en-GB" dirty="0"/>
              <a:t> works out the language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AB17EA-3812-4375-A40F-72F66615F2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762" t="65026" r="39962" b="7582"/>
          <a:stretch/>
        </p:blipFill>
        <p:spPr>
          <a:xfrm>
            <a:off x="8425288" y="614568"/>
            <a:ext cx="2106262" cy="187762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F10F79B-2644-4A8B-A127-A975ACC3E37D}"/>
              </a:ext>
            </a:extLst>
          </p:cNvPr>
          <p:cNvSpPr txBox="1"/>
          <p:nvPr/>
        </p:nvSpPr>
        <p:spPr>
          <a:xfrm>
            <a:off x="8421519" y="258493"/>
            <a:ext cx="105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Before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F53ADD-6DF6-4DA2-A79A-20CFE88BB8A3}"/>
              </a:ext>
            </a:extLst>
          </p:cNvPr>
          <p:cNvSpPr txBox="1"/>
          <p:nvPr/>
        </p:nvSpPr>
        <p:spPr>
          <a:xfrm>
            <a:off x="10191026" y="1132893"/>
            <a:ext cx="2257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Sequences are in the </a:t>
            </a:r>
            <a:r>
              <a:rPr lang="en-GB" dirty="0" err="1"/>
              <a:t>temp_sequences</a:t>
            </a:r>
            <a:r>
              <a:rPr lang="en-GB" dirty="0"/>
              <a:t> directory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B48577A-560B-441B-B247-0CA0869F33A1}"/>
              </a:ext>
            </a:extLst>
          </p:cNvPr>
          <p:cNvGrpSpPr/>
          <p:nvPr/>
        </p:nvGrpSpPr>
        <p:grpSpPr>
          <a:xfrm>
            <a:off x="8299738" y="2574548"/>
            <a:ext cx="3892262" cy="3968762"/>
            <a:chOff x="8421519" y="2530306"/>
            <a:chExt cx="3892262" cy="396876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41D7ABC-8D2A-49A6-855A-4E09F962B6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1052" t="27590" r="37452" b="6645"/>
            <a:stretch/>
          </p:blipFill>
          <p:spPr>
            <a:xfrm>
              <a:off x="8472111" y="2848266"/>
              <a:ext cx="2122483" cy="365080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BC545BE-2B88-43B7-BEDF-A5F949E32FAD}"/>
                </a:ext>
              </a:extLst>
            </p:cNvPr>
            <p:cNvSpPr txBox="1"/>
            <p:nvPr/>
          </p:nvSpPr>
          <p:spPr>
            <a:xfrm>
              <a:off x="8421519" y="2530306"/>
              <a:ext cx="1056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After</a:t>
              </a:r>
            </a:p>
          </p:txBody>
        </p:sp>
        <p:sp>
          <p:nvSpPr>
            <p:cNvPr id="22" name="Right Brace 21">
              <a:extLst>
                <a:ext uri="{FF2B5EF4-FFF2-40B4-BE49-F238E27FC236}">
                  <a16:creationId xmlns:a16="http://schemas.microsoft.com/office/drawing/2014/main" id="{64F10E80-0C9F-417D-A4D0-B77FCF83AF57}"/>
                </a:ext>
              </a:extLst>
            </p:cNvPr>
            <p:cNvSpPr/>
            <p:nvPr/>
          </p:nvSpPr>
          <p:spPr>
            <a:xfrm>
              <a:off x="9673389" y="4673667"/>
              <a:ext cx="45719" cy="1825401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B0132D5-EA25-484A-9454-BC851C2F842C}"/>
                </a:ext>
              </a:extLst>
            </p:cNvPr>
            <p:cNvSpPr txBox="1"/>
            <p:nvPr/>
          </p:nvSpPr>
          <p:spPr>
            <a:xfrm>
              <a:off x="9882003" y="4928992"/>
              <a:ext cx="207676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Each sample now has it’s own folder and it’s sequences have been moved in to it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6BCD5DA-7115-4F72-B11D-2CE932FD7E32}"/>
                </a:ext>
              </a:extLst>
            </p:cNvPr>
            <p:cNvCxnSpPr>
              <a:cxnSpLocks/>
              <a:stCxn id="29" idx="1"/>
            </p:cNvCxnSpPr>
            <p:nvPr/>
          </p:nvCxnSpPr>
          <p:spPr>
            <a:xfrm flipH="1">
              <a:off x="9349147" y="3588179"/>
              <a:ext cx="1370120" cy="104077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038408A-DB16-4B17-A850-2E38A4DC8CA4}"/>
                </a:ext>
              </a:extLst>
            </p:cNvPr>
            <p:cNvSpPr txBox="1"/>
            <p:nvPr/>
          </p:nvSpPr>
          <p:spPr>
            <a:xfrm>
              <a:off x="10719267" y="2988014"/>
              <a:ext cx="15945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“</a:t>
              </a:r>
              <a:r>
                <a:rPr lang="en-GB" dirty="0" err="1"/>
                <a:t>sample_file</a:t>
              </a:r>
              <a:r>
                <a:rPr lang="en-GB" dirty="0"/>
                <a:t>” contains a list of the sample names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094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80325-CE92-481D-919C-2C965E37D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3120"/>
            <a:ext cx="6332621" cy="435133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Metaphlan2 is the leading method for identifying the microbial composition of shotgun metagenome samples</a:t>
            </a:r>
          </a:p>
          <a:p>
            <a:endParaRPr lang="en-GB" dirty="0"/>
          </a:p>
          <a:p>
            <a:r>
              <a:rPr lang="en-GB" dirty="0"/>
              <a:t>It can identify microbes at all taxonomic levels from Kingdom down to sub-species </a:t>
            </a:r>
          </a:p>
          <a:p>
            <a:endParaRPr lang="en-GB" dirty="0"/>
          </a:p>
          <a:p>
            <a:r>
              <a:rPr lang="en-GB" dirty="0"/>
              <a:t>Metaphlan2 is reference dependent</a:t>
            </a:r>
          </a:p>
          <a:p>
            <a:pPr lvl="1"/>
            <a:r>
              <a:rPr lang="en-GB" dirty="0"/>
              <a:t>A genome must exist for a microbe to be identified in a sample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E892549-7DAB-4E7E-9EA9-5749BD385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05" y="210760"/>
            <a:ext cx="11353800" cy="1325563"/>
          </a:xfrm>
        </p:spPr>
        <p:txBody>
          <a:bodyPr/>
          <a:lstStyle/>
          <a:p>
            <a:r>
              <a:rPr lang="en-GB" dirty="0"/>
              <a:t>The metaphlan2 approach to taxonomic profiling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B21CFC-9978-4C0E-819F-2ED1AF735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69" t="32506" r="43026" b="31453"/>
          <a:stretch/>
        </p:blipFill>
        <p:spPr>
          <a:xfrm>
            <a:off x="7170821" y="1633120"/>
            <a:ext cx="4499799" cy="2044157"/>
          </a:xfrm>
          <a:prstGeom prst="rect">
            <a:avLst/>
          </a:prstGeom>
        </p:spPr>
      </p:pic>
      <p:pic>
        <p:nvPicPr>
          <p:cNvPr id="9218" name="Picture 2" descr="https://bitbucket.org/repo/49y6o9/images/2814622477-biobakery_logo.png">
            <a:extLst>
              <a:ext uri="{FF2B5EF4-FFF2-40B4-BE49-F238E27FC236}">
                <a16:creationId xmlns:a16="http://schemas.microsoft.com/office/drawing/2014/main" id="{8F58013D-41C5-48FB-B423-3C5EF2D00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04" y="3906803"/>
            <a:ext cx="3337260" cy="131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bowtie-bio.sourceforge.net/bowtie2/images/bowtie_logo.png">
            <a:extLst>
              <a:ext uri="{FF2B5EF4-FFF2-40B4-BE49-F238E27FC236}">
                <a16:creationId xmlns:a16="http://schemas.microsoft.com/office/drawing/2014/main" id="{1B8ACB86-1FEB-4263-873F-637F54460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649" y="5224880"/>
            <a:ext cx="3060169" cy="133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598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4823D-BE93-4D17-96F8-2D1675893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557" y="18255"/>
            <a:ext cx="10515600" cy="1325563"/>
          </a:xfrm>
        </p:spPr>
        <p:txBody>
          <a:bodyPr/>
          <a:lstStyle/>
          <a:p>
            <a:r>
              <a:rPr lang="en-GB" dirty="0"/>
              <a:t>My academic path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0A6644D-CC02-4AF0-8DB9-C9348F37065E}"/>
              </a:ext>
            </a:extLst>
          </p:cNvPr>
          <p:cNvGrpSpPr/>
          <p:nvPr/>
        </p:nvGrpSpPr>
        <p:grpSpPr>
          <a:xfrm>
            <a:off x="1000319" y="1343818"/>
            <a:ext cx="3336951" cy="4736915"/>
            <a:chOff x="1000319" y="1343818"/>
            <a:chExt cx="3336951" cy="4736915"/>
          </a:xfrm>
        </p:grpSpPr>
        <p:pic>
          <p:nvPicPr>
            <p:cNvPr id="5134" name="Picture 14" descr="Image may contain: one or more people, people standing and outdoor">
              <a:extLst>
                <a:ext uri="{FF2B5EF4-FFF2-40B4-BE49-F238E27FC236}">
                  <a16:creationId xmlns:a16="http://schemas.microsoft.com/office/drawing/2014/main" id="{6D587B8B-DEF9-4250-875B-96D637CFB6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98" t="19035" r="8064" b="29379"/>
            <a:stretch/>
          </p:blipFill>
          <p:spPr bwMode="auto">
            <a:xfrm>
              <a:off x="1010053" y="1343818"/>
              <a:ext cx="3327217" cy="4274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192ECCC-EC72-44CF-90AB-0FB424CCA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54411" y="4601752"/>
              <a:ext cx="1325564" cy="83374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BBEF7C5-BCD5-49DC-9872-495679AB0B78}"/>
                </a:ext>
              </a:extLst>
            </p:cNvPr>
            <p:cNvSpPr txBox="1"/>
            <p:nvPr/>
          </p:nvSpPr>
          <p:spPr>
            <a:xfrm>
              <a:off x="1684421" y="5711401"/>
              <a:ext cx="16042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Entomologist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A43E719-F1AB-43AE-83E8-2B2EFE0F8DCA}"/>
              </a:ext>
            </a:extLst>
          </p:cNvPr>
          <p:cNvGrpSpPr/>
          <p:nvPr/>
        </p:nvGrpSpPr>
        <p:grpSpPr>
          <a:xfrm>
            <a:off x="5028790" y="1343818"/>
            <a:ext cx="2416677" cy="4747621"/>
            <a:chOff x="5028790" y="1343818"/>
            <a:chExt cx="2416677" cy="4747621"/>
          </a:xfrm>
        </p:grpSpPr>
        <p:pic>
          <p:nvPicPr>
            <p:cNvPr id="5130" name="Picture 10" descr="Image may contain: one or more people and indoor">
              <a:extLst>
                <a:ext uri="{FF2B5EF4-FFF2-40B4-BE49-F238E27FC236}">
                  <a16:creationId xmlns:a16="http://schemas.microsoft.com/office/drawing/2014/main" id="{5EAAEF0E-99E4-4C5B-AA01-FA7C315E86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57" r="43154"/>
            <a:stretch/>
          </p:blipFill>
          <p:spPr bwMode="auto">
            <a:xfrm>
              <a:off x="5052853" y="1343818"/>
              <a:ext cx="2392614" cy="4314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AutoShape 16" descr="Image result for carabid">
              <a:extLst>
                <a:ext uri="{FF2B5EF4-FFF2-40B4-BE49-F238E27FC236}">
                  <a16:creationId xmlns:a16="http://schemas.microsoft.com/office/drawing/2014/main" id="{EA8CC168-AC82-44E5-90A1-1604A3B39B7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280484" y="3348831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5140" name="Picture 20" descr="https://cramster-image.s3.amazonaws.com/definitions/DC-762V1.png">
              <a:extLst>
                <a:ext uri="{FF2B5EF4-FFF2-40B4-BE49-F238E27FC236}">
                  <a16:creationId xmlns:a16="http://schemas.microsoft.com/office/drawing/2014/main" id="{05B54CA6-15F9-431E-A0E0-777D338C7E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46" t="41175" r="36847" b="35766"/>
            <a:stretch/>
          </p:blipFill>
          <p:spPr bwMode="auto">
            <a:xfrm rot="5400000">
              <a:off x="4652005" y="4732629"/>
              <a:ext cx="1355557" cy="601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19DA0EF-0AA7-4639-B2F4-BB41B4342673}"/>
                </a:ext>
              </a:extLst>
            </p:cNvPr>
            <p:cNvSpPr txBox="1"/>
            <p:nvPr/>
          </p:nvSpPr>
          <p:spPr>
            <a:xfrm>
              <a:off x="5630778" y="5722107"/>
              <a:ext cx="16042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Microbiologist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B85E300-686A-4F0C-9524-CEBC09661037}"/>
              </a:ext>
            </a:extLst>
          </p:cNvPr>
          <p:cNvGrpSpPr/>
          <p:nvPr/>
        </p:nvGrpSpPr>
        <p:grpSpPr>
          <a:xfrm>
            <a:off x="8170784" y="1438814"/>
            <a:ext cx="2894257" cy="4653036"/>
            <a:chOff x="8170784" y="1438814"/>
            <a:chExt cx="2894257" cy="4653036"/>
          </a:xfrm>
        </p:grpSpPr>
        <p:pic>
          <p:nvPicPr>
            <p:cNvPr id="5132" name="Picture 12" descr="Image may contain: 1 person, smiling, sitting and indoor">
              <a:extLst>
                <a:ext uri="{FF2B5EF4-FFF2-40B4-BE49-F238E27FC236}">
                  <a16:creationId xmlns:a16="http://schemas.microsoft.com/office/drawing/2014/main" id="{88C04B38-315D-47CB-9D48-FBB3AE7D50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87" r="10805" b="19595"/>
            <a:stretch/>
          </p:blipFill>
          <p:spPr bwMode="auto">
            <a:xfrm>
              <a:off x="8170785" y="1438814"/>
              <a:ext cx="2894256" cy="4219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F0BC3E1-26A7-4CC6-8C82-7B8E39A65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21" b="13866"/>
            <a:stretch/>
          </p:blipFill>
          <p:spPr>
            <a:xfrm>
              <a:off x="8170784" y="4310685"/>
              <a:ext cx="1276679" cy="134795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4AA3609-BD99-4F7E-BCFC-AAE72981B366}"/>
                </a:ext>
              </a:extLst>
            </p:cNvPr>
            <p:cNvSpPr txBox="1"/>
            <p:nvPr/>
          </p:nvSpPr>
          <p:spPr>
            <a:xfrm>
              <a:off x="8339888" y="5722518"/>
              <a:ext cx="27251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Computational biologist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399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8C28FD7C-ED19-42DE-B388-AD01E9AE7EA1}"/>
              </a:ext>
            </a:extLst>
          </p:cNvPr>
          <p:cNvGrpSpPr/>
          <p:nvPr/>
        </p:nvGrpSpPr>
        <p:grpSpPr>
          <a:xfrm>
            <a:off x="7568868" y="2243138"/>
            <a:ext cx="3793623" cy="3881374"/>
            <a:chOff x="7568868" y="2243138"/>
            <a:chExt cx="3793623" cy="3881374"/>
          </a:xfrm>
        </p:grpSpPr>
        <p:pic>
          <p:nvPicPr>
            <p:cNvPr id="10246" name="Picture 6" descr="Image result for salmonella phylogeny">
              <a:extLst>
                <a:ext uri="{FF2B5EF4-FFF2-40B4-BE49-F238E27FC236}">
                  <a16:creationId xmlns:a16="http://schemas.microsoft.com/office/drawing/2014/main" id="{BCBAB62F-1122-4F83-B478-BD7DDCB7EB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184"/>
            <a:stretch/>
          </p:blipFill>
          <p:spPr bwMode="auto">
            <a:xfrm rot="5400000">
              <a:off x="7641120" y="2403141"/>
              <a:ext cx="3649119" cy="3793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4BAA1A9-0E29-4FE9-AB61-082B66963F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5252" y="2243138"/>
              <a:ext cx="0" cy="29758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1052FFA-01CA-4659-A046-99B629F282B6}"/>
              </a:ext>
            </a:extLst>
          </p:cNvPr>
          <p:cNvGrpSpPr/>
          <p:nvPr/>
        </p:nvGrpSpPr>
        <p:grpSpPr>
          <a:xfrm>
            <a:off x="940473" y="2672861"/>
            <a:ext cx="11592894" cy="4151401"/>
            <a:chOff x="-1223515" y="2645188"/>
            <a:chExt cx="11592894" cy="4151401"/>
          </a:xfrm>
        </p:grpSpPr>
        <p:pic>
          <p:nvPicPr>
            <p:cNvPr id="10248" name="Picture 8" descr="Image result for comparative genomics venn bacteria">
              <a:extLst>
                <a:ext uri="{FF2B5EF4-FFF2-40B4-BE49-F238E27FC236}">
                  <a16:creationId xmlns:a16="http://schemas.microsoft.com/office/drawing/2014/main" id="{6305CFD7-51BA-4C51-AA35-7FB60BA66B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21"/>
            <a:stretch/>
          </p:blipFill>
          <p:spPr bwMode="auto">
            <a:xfrm>
              <a:off x="-1223515" y="2645188"/>
              <a:ext cx="4171950" cy="3674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1B69F74-BED8-4457-8091-1E78AE005AB9}"/>
                </a:ext>
              </a:extLst>
            </p:cNvPr>
            <p:cNvSpPr txBox="1"/>
            <p:nvPr/>
          </p:nvSpPr>
          <p:spPr>
            <a:xfrm>
              <a:off x="530670" y="3324374"/>
              <a:ext cx="8746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i="1" dirty="0"/>
                <a:t>P. </a:t>
              </a:r>
              <a:r>
                <a:rPr lang="en-GB" i="1" dirty="0" err="1"/>
                <a:t>bivia</a:t>
              </a:r>
              <a:endParaRPr lang="en-GB" i="1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C538AE6-7D58-4B96-9D1F-96D6B8127746}"/>
                </a:ext>
              </a:extLst>
            </p:cNvPr>
            <p:cNvSpPr txBox="1"/>
            <p:nvPr/>
          </p:nvSpPr>
          <p:spPr>
            <a:xfrm rot="17944397">
              <a:off x="1250201" y="4973843"/>
              <a:ext cx="129450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i="1" dirty="0"/>
                <a:t>P. </a:t>
              </a:r>
              <a:r>
                <a:rPr lang="en-GB" i="1" dirty="0" err="1"/>
                <a:t>copri</a:t>
              </a:r>
              <a:endParaRPr lang="en-GB" i="1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E77FC3E-F627-4FD6-8334-ED120EF15DA9}"/>
                </a:ext>
              </a:extLst>
            </p:cNvPr>
            <p:cNvSpPr txBox="1"/>
            <p:nvPr/>
          </p:nvSpPr>
          <p:spPr>
            <a:xfrm rot="3962635">
              <a:off x="-712198" y="4912268"/>
              <a:ext cx="113557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/>
                <a:t>Species 3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9755AD4-578E-4032-8B51-D2332470C49E}"/>
                </a:ext>
              </a:extLst>
            </p:cNvPr>
            <p:cNvSpPr txBox="1"/>
            <p:nvPr/>
          </p:nvSpPr>
          <p:spPr>
            <a:xfrm rot="3858490">
              <a:off x="-879790" y="4912269"/>
              <a:ext cx="15154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i="1" dirty="0"/>
                <a:t>P. </a:t>
              </a:r>
              <a:r>
                <a:rPr lang="en-GB" i="1" dirty="0" err="1"/>
                <a:t>timonensis</a:t>
              </a:r>
              <a:endParaRPr lang="en-GB" i="1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0B84256-03D1-4740-9ED1-B4B71E426A0A}"/>
                </a:ext>
              </a:extLst>
            </p:cNvPr>
            <p:cNvSpPr txBox="1"/>
            <p:nvPr/>
          </p:nvSpPr>
          <p:spPr>
            <a:xfrm>
              <a:off x="8541080" y="6427257"/>
              <a:ext cx="18282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Fake data!!!!!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9887AC0-6B20-4BC5-80F5-7AC96CB61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27" y="294409"/>
            <a:ext cx="10515600" cy="1325563"/>
          </a:xfrm>
        </p:spPr>
        <p:txBody>
          <a:bodyPr/>
          <a:lstStyle/>
          <a:p>
            <a:r>
              <a:rPr lang="en-GB" dirty="0"/>
              <a:t>The reference (included with metaphlan2): Species specific marker genes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121C8-0D23-4E5C-8E53-7190AB6C54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Identify a set of genes that are unique to a species</a:t>
            </a:r>
          </a:p>
          <a:p>
            <a:pPr marL="0" indent="0">
              <a:buNone/>
            </a:pPr>
            <a:endParaRPr lang="en-GB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43BA745-B72C-43F3-A121-E4952E081A59}"/>
              </a:ext>
            </a:extLst>
          </p:cNvPr>
          <p:cNvGrpSpPr/>
          <p:nvPr/>
        </p:nvGrpSpPr>
        <p:grpSpPr>
          <a:xfrm>
            <a:off x="3766554" y="2942900"/>
            <a:ext cx="5297234" cy="3518549"/>
            <a:chOff x="3766554" y="2942900"/>
            <a:chExt cx="5297234" cy="351854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D73A7D6-6CC9-4729-AA43-94B9C8D5607D}"/>
                </a:ext>
              </a:extLst>
            </p:cNvPr>
            <p:cNvGrpSpPr/>
            <p:nvPr/>
          </p:nvGrpSpPr>
          <p:grpSpPr>
            <a:xfrm>
              <a:off x="3766554" y="2942900"/>
              <a:ext cx="3518008" cy="486100"/>
              <a:chOff x="3766554" y="2942900"/>
              <a:chExt cx="3518008" cy="486100"/>
            </a:xfrm>
          </p:grpSpPr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CADA7C58-7E98-49F2-B5FB-E869B7072C09}"/>
                  </a:ext>
                </a:extLst>
              </p:cNvPr>
              <p:cNvCxnSpPr>
                <a:cxnSpLocks/>
                <a:stCxn id="9" idx="1"/>
              </p:cNvCxnSpPr>
              <p:nvPr/>
            </p:nvCxnSpPr>
            <p:spPr>
              <a:xfrm flipH="1">
                <a:off x="3766554" y="3142955"/>
                <a:ext cx="1705252" cy="286045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16AAF40-0B97-4791-9A94-90A3A3C873D0}"/>
                  </a:ext>
                </a:extLst>
              </p:cNvPr>
              <p:cNvSpPr txBox="1"/>
              <p:nvPr/>
            </p:nvSpPr>
            <p:spPr>
              <a:xfrm>
                <a:off x="5471806" y="2942900"/>
                <a:ext cx="18127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/>
                  <a:t>Species specific</a:t>
                </a:r>
              </a:p>
            </p:txBody>
          </p:sp>
        </p:grp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F38CAEE-5E49-4B43-A1D6-DD1C18E00157}"/>
                </a:ext>
              </a:extLst>
            </p:cNvPr>
            <p:cNvSpPr/>
            <p:nvPr/>
          </p:nvSpPr>
          <p:spPr>
            <a:xfrm>
              <a:off x="8518357" y="5905698"/>
              <a:ext cx="545431" cy="55575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35240F5-58B2-41E4-A730-97D4D6F6B54F}"/>
              </a:ext>
            </a:extLst>
          </p:cNvPr>
          <p:cNvGrpSpPr/>
          <p:nvPr/>
        </p:nvGrpSpPr>
        <p:grpSpPr>
          <a:xfrm>
            <a:off x="3908707" y="4034031"/>
            <a:ext cx="4946533" cy="1364837"/>
            <a:chOff x="3908707" y="4034031"/>
            <a:chExt cx="4946533" cy="136483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60AC258-8972-4A2A-89F0-FC66DBF035F0}"/>
                </a:ext>
              </a:extLst>
            </p:cNvPr>
            <p:cNvSpPr/>
            <p:nvPr/>
          </p:nvSpPr>
          <p:spPr>
            <a:xfrm>
              <a:off x="8309809" y="4843117"/>
              <a:ext cx="545431" cy="555751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F1F3C1D-7A51-4693-A9D6-AC9EDEA26C3C}"/>
                </a:ext>
              </a:extLst>
            </p:cNvPr>
            <p:cNvGrpSpPr/>
            <p:nvPr/>
          </p:nvGrpSpPr>
          <p:grpSpPr>
            <a:xfrm>
              <a:off x="3908707" y="4034031"/>
              <a:ext cx="3086484" cy="400110"/>
              <a:chOff x="3766554" y="3277892"/>
              <a:chExt cx="3086484" cy="400110"/>
            </a:xfrm>
          </p:grpSpPr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7905C5B2-5344-40A1-8A54-9782C2A3593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66554" y="3429000"/>
                <a:ext cx="1208725" cy="48947"/>
              </a:xfrm>
              <a:prstGeom prst="straightConnector1">
                <a:avLst/>
              </a:prstGeom>
              <a:ln w="38100">
                <a:solidFill>
                  <a:schemeClr val="accent4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750EAC3-80D6-4266-B92D-B62EAB0560FD}"/>
                  </a:ext>
                </a:extLst>
              </p:cNvPr>
              <p:cNvSpPr txBox="1"/>
              <p:nvPr/>
            </p:nvSpPr>
            <p:spPr>
              <a:xfrm>
                <a:off x="5040282" y="3277892"/>
                <a:ext cx="18127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/>
                  <a:t>Genus specific</a:t>
                </a: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1C56ED5-9514-4E5C-8C59-B107B5BD7EF6}"/>
              </a:ext>
            </a:extLst>
          </p:cNvPr>
          <p:cNvGrpSpPr/>
          <p:nvPr/>
        </p:nvGrpSpPr>
        <p:grpSpPr>
          <a:xfrm>
            <a:off x="3527067" y="2458053"/>
            <a:ext cx="4991290" cy="3189311"/>
            <a:chOff x="3527067" y="2458053"/>
            <a:chExt cx="4991290" cy="318931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B517BE-871E-4927-88A6-72E88788FD7B}"/>
                </a:ext>
              </a:extLst>
            </p:cNvPr>
            <p:cNvGrpSpPr/>
            <p:nvPr/>
          </p:nvGrpSpPr>
          <p:grpSpPr>
            <a:xfrm>
              <a:off x="3527067" y="3615652"/>
              <a:ext cx="4991290" cy="2031712"/>
              <a:chOff x="3527067" y="3615652"/>
              <a:chExt cx="4991290" cy="2031712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0D8B14F0-8765-4495-81E2-7FB92796BBA3}"/>
                  </a:ext>
                </a:extLst>
              </p:cNvPr>
              <p:cNvGrpSpPr/>
              <p:nvPr/>
            </p:nvGrpSpPr>
            <p:grpSpPr>
              <a:xfrm>
                <a:off x="3527067" y="4811449"/>
                <a:ext cx="3757494" cy="835915"/>
                <a:chOff x="3766555" y="3429001"/>
                <a:chExt cx="3757494" cy="835915"/>
              </a:xfrm>
            </p:grpSpPr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ADA33133-B2A8-4F09-BDD0-F78B92E091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766555" y="3429001"/>
                  <a:ext cx="1539844" cy="570973"/>
                </a:xfrm>
                <a:prstGeom prst="straightConnector1">
                  <a:avLst/>
                </a:prstGeom>
                <a:ln w="3810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CCCFFA2-C841-4FB3-9210-CA2B33E96FF0}"/>
                    </a:ext>
                  </a:extLst>
                </p:cNvPr>
                <p:cNvSpPr txBox="1"/>
                <p:nvPr/>
              </p:nvSpPr>
              <p:spPr>
                <a:xfrm>
                  <a:off x="5306398" y="3864806"/>
                  <a:ext cx="2217651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000" b="1" dirty="0"/>
                    <a:t>Non-specific (core)</a:t>
                  </a:r>
                </a:p>
              </p:txBody>
            </p:sp>
          </p:grp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02AAE601-7564-4F34-8F0B-9324F8033EA1}"/>
                  </a:ext>
                </a:extLst>
              </p:cNvPr>
              <p:cNvSpPr/>
              <p:nvPr/>
            </p:nvSpPr>
            <p:spPr>
              <a:xfrm>
                <a:off x="7972926" y="3615652"/>
                <a:ext cx="545431" cy="555751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5955D4DD-FBC6-48EB-9ABD-49CE3232D7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45641" y="2458053"/>
              <a:ext cx="0" cy="1367863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5589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94F4C-E6EC-497B-85B2-EE66DF9FB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199" y="214263"/>
            <a:ext cx="11689067" cy="1325563"/>
          </a:xfrm>
        </p:spPr>
        <p:txBody>
          <a:bodyPr/>
          <a:lstStyle/>
          <a:p>
            <a:r>
              <a:rPr lang="en-GB" dirty="0"/>
              <a:t>Step 1) Map reads to species specific marker genes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F5B10B-AD61-4F62-AC11-01F9FC860A85}"/>
              </a:ext>
            </a:extLst>
          </p:cNvPr>
          <p:cNvCxnSpPr>
            <a:cxnSpLocks/>
          </p:cNvCxnSpPr>
          <p:nvPr/>
        </p:nvCxnSpPr>
        <p:spPr>
          <a:xfrm>
            <a:off x="4886143" y="4411002"/>
            <a:ext cx="0" cy="1050845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C325518-3852-46E2-A234-BF7F9BD098A1}"/>
              </a:ext>
            </a:extLst>
          </p:cNvPr>
          <p:cNvCxnSpPr>
            <a:cxnSpLocks/>
          </p:cNvCxnSpPr>
          <p:nvPr/>
        </p:nvCxnSpPr>
        <p:spPr>
          <a:xfrm>
            <a:off x="5046494" y="4411002"/>
            <a:ext cx="0" cy="1050845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CBE7F5A-71B2-4BCD-99F7-10F1A024FE13}"/>
              </a:ext>
            </a:extLst>
          </p:cNvPr>
          <p:cNvCxnSpPr>
            <a:cxnSpLocks/>
          </p:cNvCxnSpPr>
          <p:nvPr/>
        </p:nvCxnSpPr>
        <p:spPr>
          <a:xfrm>
            <a:off x="5038543" y="4411002"/>
            <a:ext cx="0" cy="1050845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8C840C1-0D9C-4DF2-81CA-7724FBF84195}"/>
              </a:ext>
            </a:extLst>
          </p:cNvPr>
          <p:cNvCxnSpPr>
            <a:cxnSpLocks/>
          </p:cNvCxnSpPr>
          <p:nvPr/>
        </p:nvCxnSpPr>
        <p:spPr>
          <a:xfrm>
            <a:off x="5190943" y="4411002"/>
            <a:ext cx="26390" cy="1045074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4AF886C-0238-40F8-8351-A9326B236656}"/>
              </a:ext>
            </a:extLst>
          </p:cNvPr>
          <p:cNvCxnSpPr>
            <a:cxnSpLocks/>
          </p:cNvCxnSpPr>
          <p:nvPr/>
        </p:nvCxnSpPr>
        <p:spPr>
          <a:xfrm>
            <a:off x="5343343" y="4411002"/>
            <a:ext cx="0" cy="1050845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AFBD021-BBEA-498B-9577-547DC372EC58}"/>
              </a:ext>
            </a:extLst>
          </p:cNvPr>
          <p:cNvCxnSpPr>
            <a:cxnSpLocks/>
          </p:cNvCxnSpPr>
          <p:nvPr/>
        </p:nvCxnSpPr>
        <p:spPr>
          <a:xfrm>
            <a:off x="5495743" y="4411002"/>
            <a:ext cx="0" cy="1050845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DF09183-0F35-4A83-A5B1-03BEA91931B5}"/>
              </a:ext>
            </a:extLst>
          </p:cNvPr>
          <p:cNvCxnSpPr>
            <a:cxnSpLocks/>
          </p:cNvCxnSpPr>
          <p:nvPr/>
        </p:nvCxnSpPr>
        <p:spPr>
          <a:xfrm>
            <a:off x="5666582" y="4405231"/>
            <a:ext cx="0" cy="1050845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10AFB36-5D7D-44FC-ABDC-92934C6A6357}"/>
              </a:ext>
            </a:extLst>
          </p:cNvPr>
          <p:cNvCxnSpPr>
            <a:cxnSpLocks/>
          </p:cNvCxnSpPr>
          <p:nvPr/>
        </p:nvCxnSpPr>
        <p:spPr>
          <a:xfrm>
            <a:off x="5826933" y="4405231"/>
            <a:ext cx="0" cy="1050845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216E867-134C-4556-9623-6003DEDFBA2A}"/>
              </a:ext>
            </a:extLst>
          </p:cNvPr>
          <p:cNvCxnSpPr>
            <a:cxnSpLocks/>
          </p:cNvCxnSpPr>
          <p:nvPr/>
        </p:nvCxnSpPr>
        <p:spPr>
          <a:xfrm>
            <a:off x="5818982" y="4405231"/>
            <a:ext cx="0" cy="1050845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5B0B44F-7999-42C4-B0DA-9034A71B3772}"/>
              </a:ext>
            </a:extLst>
          </p:cNvPr>
          <p:cNvCxnSpPr>
            <a:cxnSpLocks/>
          </p:cNvCxnSpPr>
          <p:nvPr/>
        </p:nvCxnSpPr>
        <p:spPr>
          <a:xfrm>
            <a:off x="5971382" y="4405231"/>
            <a:ext cx="0" cy="1050845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9112C2-D78D-49E8-909B-FADBA1E4F443}"/>
              </a:ext>
            </a:extLst>
          </p:cNvPr>
          <p:cNvCxnSpPr>
            <a:cxnSpLocks/>
          </p:cNvCxnSpPr>
          <p:nvPr/>
        </p:nvCxnSpPr>
        <p:spPr>
          <a:xfrm>
            <a:off x="6123782" y="4405231"/>
            <a:ext cx="0" cy="1050845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917C315-6FAB-4183-BEE1-70CB056408F2}"/>
              </a:ext>
            </a:extLst>
          </p:cNvPr>
          <p:cNvCxnSpPr>
            <a:cxnSpLocks/>
          </p:cNvCxnSpPr>
          <p:nvPr/>
        </p:nvCxnSpPr>
        <p:spPr>
          <a:xfrm>
            <a:off x="6276182" y="4405231"/>
            <a:ext cx="0" cy="1050845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9F0F473-ED4F-4D69-A19F-F5ABF49920CA}"/>
              </a:ext>
            </a:extLst>
          </p:cNvPr>
          <p:cNvCxnSpPr>
            <a:cxnSpLocks/>
          </p:cNvCxnSpPr>
          <p:nvPr/>
        </p:nvCxnSpPr>
        <p:spPr>
          <a:xfrm>
            <a:off x="6436603" y="4405231"/>
            <a:ext cx="0" cy="1050845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2888CE7-93D7-416E-A0E6-085A4DE5383E}"/>
              </a:ext>
            </a:extLst>
          </p:cNvPr>
          <p:cNvCxnSpPr>
            <a:cxnSpLocks/>
          </p:cNvCxnSpPr>
          <p:nvPr/>
        </p:nvCxnSpPr>
        <p:spPr>
          <a:xfrm>
            <a:off x="6596954" y="4405231"/>
            <a:ext cx="0" cy="1050845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8181445-5301-4A6F-9896-0B95E981FDD4}"/>
              </a:ext>
            </a:extLst>
          </p:cNvPr>
          <p:cNvCxnSpPr>
            <a:cxnSpLocks/>
          </p:cNvCxnSpPr>
          <p:nvPr/>
        </p:nvCxnSpPr>
        <p:spPr>
          <a:xfrm>
            <a:off x="6589003" y="4405231"/>
            <a:ext cx="0" cy="1050845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618BA01-1FF9-47EE-A4EE-EB5818109323}"/>
              </a:ext>
            </a:extLst>
          </p:cNvPr>
          <p:cNvCxnSpPr>
            <a:cxnSpLocks/>
          </p:cNvCxnSpPr>
          <p:nvPr/>
        </p:nvCxnSpPr>
        <p:spPr>
          <a:xfrm>
            <a:off x="6741403" y="4405231"/>
            <a:ext cx="0" cy="1050845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2591E1E-CCAE-416C-AE2B-6D1FB5F51A18}"/>
              </a:ext>
            </a:extLst>
          </p:cNvPr>
          <p:cNvCxnSpPr>
            <a:cxnSpLocks/>
          </p:cNvCxnSpPr>
          <p:nvPr/>
        </p:nvCxnSpPr>
        <p:spPr>
          <a:xfrm>
            <a:off x="6893803" y="4405231"/>
            <a:ext cx="0" cy="1050845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4F49034-7500-450C-9D67-27D30E20AD7E}"/>
              </a:ext>
            </a:extLst>
          </p:cNvPr>
          <p:cNvCxnSpPr>
            <a:cxnSpLocks/>
          </p:cNvCxnSpPr>
          <p:nvPr/>
        </p:nvCxnSpPr>
        <p:spPr>
          <a:xfrm>
            <a:off x="7046203" y="4405231"/>
            <a:ext cx="0" cy="1050845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ABA8D9D-D1A7-4140-8C12-39D5D92506DE}"/>
              </a:ext>
            </a:extLst>
          </p:cNvPr>
          <p:cNvCxnSpPr>
            <a:cxnSpLocks/>
          </p:cNvCxnSpPr>
          <p:nvPr/>
        </p:nvCxnSpPr>
        <p:spPr>
          <a:xfrm>
            <a:off x="7234815" y="4405231"/>
            <a:ext cx="0" cy="10508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C2893C6-E235-4FED-AB6A-3F346191B4C8}"/>
              </a:ext>
            </a:extLst>
          </p:cNvPr>
          <p:cNvCxnSpPr>
            <a:cxnSpLocks/>
          </p:cNvCxnSpPr>
          <p:nvPr/>
        </p:nvCxnSpPr>
        <p:spPr>
          <a:xfrm>
            <a:off x="7395166" y="4405231"/>
            <a:ext cx="0" cy="10508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82203E2-F1EA-4CA2-A3D0-04D54B356643}"/>
              </a:ext>
            </a:extLst>
          </p:cNvPr>
          <p:cNvCxnSpPr>
            <a:cxnSpLocks/>
          </p:cNvCxnSpPr>
          <p:nvPr/>
        </p:nvCxnSpPr>
        <p:spPr>
          <a:xfrm>
            <a:off x="7387215" y="4405231"/>
            <a:ext cx="0" cy="10508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B3441E4-20EF-4353-8A3E-E3DF6B13DFF4}"/>
              </a:ext>
            </a:extLst>
          </p:cNvPr>
          <p:cNvCxnSpPr>
            <a:cxnSpLocks/>
          </p:cNvCxnSpPr>
          <p:nvPr/>
        </p:nvCxnSpPr>
        <p:spPr>
          <a:xfrm>
            <a:off x="7539615" y="4405231"/>
            <a:ext cx="0" cy="10508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D24157B-6396-47F9-A788-F4D37DE570B6}"/>
              </a:ext>
            </a:extLst>
          </p:cNvPr>
          <p:cNvCxnSpPr>
            <a:cxnSpLocks/>
          </p:cNvCxnSpPr>
          <p:nvPr/>
        </p:nvCxnSpPr>
        <p:spPr>
          <a:xfrm>
            <a:off x="7692015" y="4405231"/>
            <a:ext cx="0" cy="10508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52B5FC6-C41F-4681-A8E9-29E3C38C7C17}"/>
              </a:ext>
            </a:extLst>
          </p:cNvPr>
          <p:cNvCxnSpPr>
            <a:cxnSpLocks/>
          </p:cNvCxnSpPr>
          <p:nvPr/>
        </p:nvCxnSpPr>
        <p:spPr>
          <a:xfrm>
            <a:off x="4126541" y="4405231"/>
            <a:ext cx="0" cy="1050845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D22E92E-6969-4327-B040-4389EC94E307}"/>
              </a:ext>
            </a:extLst>
          </p:cNvPr>
          <p:cNvCxnSpPr>
            <a:cxnSpLocks/>
          </p:cNvCxnSpPr>
          <p:nvPr/>
        </p:nvCxnSpPr>
        <p:spPr>
          <a:xfrm>
            <a:off x="4286892" y="4405231"/>
            <a:ext cx="0" cy="1050845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6A60A38-C848-4148-AA9C-B2109E9E968F}"/>
              </a:ext>
            </a:extLst>
          </p:cNvPr>
          <p:cNvCxnSpPr>
            <a:cxnSpLocks/>
          </p:cNvCxnSpPr>
          <p:nvPr/>
        </p:nvCxnSpPr>
        <p:spPr>
          <a:xfrm>
            <a:off x="4278941" y="4405231"/>
            <a:ext cx="0" cy="1050845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A71E1B1-4D1B-4456-AE01-C6E2FCF27DCF}"/>
              </a:ext>
            </a:extLst>
          </p:cNvPr>
          <p:cNvCxnSpPr>
            <a:cxnSpLocks/>
          </p:cNvCxnSpPr>
          <p:nvPr/>
        </p:nvCxnSpPr>
        <p:spPr>
          <a:xfrm>
            <a:off x="4431341" y="4405231"/>
            <a:ext cx="0" cy="1050845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7F5F7C6-4590-41C1-A03C-DBFF115BE162}"/>
              </a:ext>
            </a:extLst>
          </p:cNvPr>
          <p:cNvCxnSpPr>
            <a:cxnSpLocks/>
          </p:cNvCxnSpPr>
          <p:nvPr/>
        </p:nvCxnSpPr>
        <p:spPr>
          <a:xfrm>
            <a:off x="4583741" y="4405231"/>
            <a:ext cx="0" cy="1050845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6C027F5-478F-4497-AE9F-4436B4D188D4}"/>
              </a:ext>
            </a:extLst>
          </p:cNvPr>
          <p:cNvCxnSpPr>
            <a:cxnSpLocks/>
          </p:cNvCxnSpPr>
          <p:nvPr/>
        </p:nvCxnSpPr>
        <p:spPr>
          <a:xfrm>
            <a:off x="4736141" y="4405231"/>
            <a:ext cx="0" cy="1050845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B0B6E80-8A73-4EF8-A032-E1A1AA7AEAFA}"/>
              </a:ext>
            </a:extLst>
          </p:cNvPr>
          <p:cNvCxnSpPr>
            <a:cxnSpLocks/>
          </p:cNvCxnSpPr>
          <p:nvPr/>
        </p:nvCxnSpPr>
        <p:spPr>
          <a:xfrm>
            <a:off x="3380582" y="4405231"/>
            <a:ext cx="0" cy="105084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0782974-0694-4E72-8ACE-3D26CE27755B}"/>
              </a:ext>
            </a:extLst>
          </p:cNvPr>
          <p:cNvCxnSpPr>
            <a:cxnSpLocks/>
          </p:cNvCxnSpPr>
          <p:nvPr/>
        </p:nvCxnSpPr>
        <p:spPr>
          <a:xfrm>
            <a:off x="3540933" y="4405231"/>
            <a:ext cx="0" cy="105084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61A6BDC-3FF1-481B-A389-D436C6E775E8}"/>
              </a:ext>
            </a:extLst>
          </p:cNvPr>
          <p:cNvCxnSpPr>
            <a:cxnSpLocks/>
          </p:cNvCxnSpPr>
          <p:nvPr/>
        </p:nvCxnSpPr>
        <p:spPr>
          <a:xfrm>
            <a:off x="3532982" y="4405231"/>
            <a:ext cx="0" cy="105084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D234D8C-AE96-47DC-91BA-BA85FE316ADC}"/>
              </a:ext>
            </a:extLst>
          </p:cNvPr>
          <p:cNvCxnSpPr>
            <a:cxnSpLocks/>
          </p:cNvCxnSpPr>
          <p:nvPr/>
        </p:nvCxnSpPr>
        <p:spPr>
          <a:xfrm>
            <a:off x="3685382" y="4405231"/>
            <a:ext cx="0" cy="105084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5297CB6-3DBC-4105-BB5B-3A658DD17BE9}"/>
              </a:ext>
            </a:extLst>
          </p:cNvPr>
          <p:cNvCxnSpPr>
            <a:cxnSpLocks/>
          </p:cNvCxnSpPr>
          <p:nvPr/>
        </p:nvCxnSpPr>
        <p:spPr>
          <a:xfrm>
            <a:off x="3837782" y="4405231"/>
            <a:ext cx="0" cy="105084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DDAFA9B-FA94-4DFB-872C-0C358FD4D667}"/>
              </a:ext>
            </a:extLst>
          </p:cNvPr>
          <p:cNvCxnSpPr>
            <a:cxnSpLocks/>
          </p:cNvCxnSpPr>
          <p:nvPr/>
        </p:nvCxnSpPr>
        <p:spPr>
          <a:xfrm>
            <a:off x="3990182" y="4405231"/>
            <a:ext cx="0" cy="105084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ACB1C81-2DAF-42D4-93C1-FC361BC6E2E3}"/>
              </a:ext>
            </a:extLst>
          </p:cNvPr>
          <p:cNvCxnSpPr>
            <a:cxnSpLocks/>
          </p:cNvCxnSpPr>
          <p:nvPr/>
        </p:nvCxnSpPr>
        <p:spPr>
          <a:xfrm>
            <a:off x="2634624" y="4405231"/>
            <a:ext cx="0" cy="105084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6BE4F86-381B-4D83-97B1-133B9B40F984}"/>
              </a:ext>
            </a:extLst>
          </p:cNvPr>
          <p:cNvCxnSpPr>
            <a:cxnSpLocks/>
          </p:cNvCxnSpPr>
          <p:nvPr/>
        </p:nvCxnSpPr>
        <p:spPr>
          <a:xfrm>
            <a:off x="2794975" y="4405231"/>
            <a:ext cx="0" cy="105084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25252D0-1287-44EB-AE94-B3566966D854}"/>
              </a:ext>
            </a:extLst>
          </p:cNvPr>
          <p:cNvCxnSpPr>
            <a:cxnSpLocks/>
          </p:cNvCxnSpPr>
          <p:nvPr/>
        </p:nvCxnSpPr>
        <p:spPr>
          <a:xfrm>
            <a:off x="2787024" y="4405231"/>
            <a:ext cx="0" cy="105084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DD621B7-95F9-44CC-8A2D-CBE257BA0AEE}"/>
              </a:ext>
            </a:extLst>
          </p:cNvPr>
          <p:cNvCxnSpPr>
            <a:cxnSpLocks/>
          </p:cNvCxnSpPr>
          <p:nvPr/>
        </p:nvCxnSpPr>
        <p:spPr>
          <a:xfrm>
            <a:off x="2939424" y="4405231"/>
            <a:ext cx="0" cy="105084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0DCBDBB-AD07-42BA-98A6-84D5266922C9}"/>
              </a:ext>
            </a:extLst>
          </p:cNvPr>
          <p:cNvCxnSpPr>
            <a:cxnSpLocks/>
          </p:cNvCxnSpPr>
          <p:nvPr/>
        </p:nvCxnSpPr>
        <p:spPr>
          <a:xfrm>
            <a:off x="3091824" y="4405231"/>
            <a:ext cx="0" cy="105084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8BA945C-89F6-4B42-ACE7-23B3E48F831E}"/>
              </a:ext>
            </a:extLst>
          </p:cNvPr>
          <p:cNvCxnSpPr>
            <a:cxnSpLocks/>
          </p:cNvCxnSpPr>
          <p:nvPr/>
        </p:nvCxnSpPr>
        <p:spPr>
          <a:xfrm>
            <a:off x="3244224" y="4405231"/>
            <a:ext cx="0" cy="105084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738D846-CA49-4953-BEA4-935F47AFDF0D}"/>
              </a:ext>
            </a:extLst>
          </p:cNvPr>
          <p:cNvCxnSpPr>
            <a:cxnSpLocks/>
          </p:cNvCxnSpPr>
          <p:nvPr/>
        </p:nvCxnSpPr>
        <p:spPr>
          <a:xfrm>
            <a:off x="1900698" y="4405231"/>
            <a:ext cx="0" cy="105084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2DD5489B-4250-44FC-BE12-E947798A9CF9}"/>
              </a:ext>
            </a:extLst>
          </p:cNvPr>
          <p:cNvCxnSpPr>
            <a:cxnSpLocks/>
          </p:cNvCxnSpPr>
          <p:nvPr/>
        </p:nvCxnSpPr>
        <p:spPr>
          <a:xfrm>
            <a:off x="2061049" y="4405231"/>
            <a:ext cx="0" cy="105084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CBD9120-9FB2-4762-A97B-614F1B8AC8E1}"/>
              </a:ext>
            </a:extLst>
          </p:cNvPr>
          <p:cNvCxnSpPr>
            <a:cxnSpLocks/>
          </p:cNvCxnSpPr>
          <p:nvPr/>
        </p:nvCxnSpPr>
        <p:spPr>
          <a:xfrm>
            <a:off x="2053098" y="4405231"/>
            <a:ext cx="0" cy="105084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A3D8BDB4-F711-49AD-A563-9C479B7A3620}"/>
              </a:ext>
            </a:extLst>
          </p:cNvPr>
          <p:cNvCxnSpPr>
            <a:cxnSpLocks/>
          </p:cNvCxnSpPr>
          <p:nvPr/>
        </p:nvCxnSpPr>
        <p:spPr>
          <a:xfrm>
            <a:off x="2205498" y="4405231"/>
            <a:ext cx="0" cy="105084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60ECDED7-127D-4384-AE63-F39FB4CF0CF8}"/>
              </a:ext>
            </a:extLst>
          </p:cNvPr>
          <p:cNvCxnSpPr>
            <a:cxnSpLocks/>
          </p:cNvCxnSpPr>
          <p:nvPr/>
        </p:nvCxnSpPr>
        <p:spPr>
          <a:xfrm>
            <a:off x="2357898" y="4405231"/>
            <a:ext cx="0" cy="105084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7BE03E8-B704-42D7-9EC2-5DB72DD49633}"/>
              </a:ext>
            </a:extLst>
          </p:cNvPr>
          <p:cNvCxnSpPr>
            <a:cxnSpLocks/>
          </p:cNvCxnSpPr>
          <p:nvPr/>
        </p:nvCxnSpPr>
        <p:spPr>
          <a:xfrm>
            <a:off x="2510298" y="4405231"/>
            <a:ext cx="0" cy="1050845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1674A19C-7F03-41A0-A142-AE8A1933564C}"/>
              </a:ext>
            </a:extLst>
          </p:cNvPr>
          <p:cNvCxnSpPr>
            <a:cxnSpLocks/>
          </p:cNvCxnSpPr>
          <p:nvPr/>
        </p:nvCxnSpPr>
        <p:spPr>
          <a:xfrm>
            <a:off x="10042067" y="4405231"/>
            <a:ext cx="0" cy="1050845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569AA7D3-CD8C-45FD-BE8F-048A547D66CE}"/>
              </a:ext>
            </a:extLst>
          </p:cNvPr>
          <p:cNvCxnSpPr>
            <a:cxnSpLocks/>
          </p:cNvCxnSpPr>
          <p:nvPr/>
        </p:nvCxnSpPr>
        <p:spPr>
          <a:xfrm>
            <a:off x="10202418" y="4405231"/>
            <a:ext cx="0" cy="1050845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E3CD3903-F564-45DB-8DE2-3C3280D73AA6}"/>
              </a:ext>
            </a:extLst>
          </p:cNvPr>
          <p:cNvCxnSpPr>
            <a:cxnSpLocks/>
          </p:cNvCxnSpPr>
          <p:nvPr/>
        </p:nvCxnSpPr>
        <p:spPr>
          <a:xfrm>
            <a:off x="10194467" y="4405231"/>
            <a:ext cx="0" cy="1050845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F7D48D58-489E-4E44-BEA7-BC61EECD7FBF}"/>
              </a:ext>
            </a:extLst>
          </p:cNvPr>
          <p:cNvCxnSpPr>
            <a:cxnSpLocks/>
          </p:cNvCxnSpPr>
          <p:nvPr/>
        </p:nvCxnSpPr>
        <p:spPr>
          <a:xfrm>
            <a:off x="10346867" y="4405231"/>
            <a:ext cx="0" cy="1050845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2084F7A5-2F07-4C0A-84E2-57712C0FA44C}"/>
              </a:ext>
            </a:extLst>
          </p:cNvPr>
          <p:cNvCxnSpPr>
            <a:cxnSpLocks/>
          </p:cNvCxnSpPr>
          <p:nvPr/>
        </p:nvCxnSpPr>
        <p:spPr>
          <a:xfrm>
            <a:off x="10499267" y="4405231"/>
            <a:ext cx="0" cy="1050845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4D01C5D6-689F-46A6-968E-7191074570F4}"/>
              </a:ext>
            </a:extLst>
          </p:cNvPr>
          <p:cNvCxnSpPr>
            <a:cxnSpLocks/>
          </p:cNvCxnSpPr>
          <p:nvPr/>
        </p:nvCxnSpPr>
        <p:spPr>
          <a:xfrm>
            <a:off x="10651667" y="4405231"/>
            <a:ext cx="0" cy="1050845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76037D06-A2CB-4F0A-935D-0CEB9588F0EB}"/>
              </a:ext>
            </a:extLst>
          </p:cNvPr>
          <p:cNvCxnSpPr>
            <a:cxnSpLocks/>
          </p:cNvCxnSpPr>
          <p:nvPr/>
        </p:nvCxnSpPr>
        <p:spPr>
          <a:xfrm>
            <a:off x="9296108" y="4405231"/>
            <a:ext cx="0" cy="1050845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80582960-72E3-46D7-87C2-5448A2419B87}"/>
              </a:ext>
            </a:extLst>
          </p:cNvPr>
          <p:cNvCxnSpPr>
            <a:cxnSpLocks/>
          </p:cNvCxnSpPr>
          <p:nvPr/>
        </p:nvCxnSpPr>
        <p:spPr>
          <a:xfrm>
            <a:off x="9456459" y="4405231"/>
            <a:ext cx="0" cy="1050845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2273D692-D1F7-455C-B4F2-99FC7CA57E83}"/>
              </a:ext>
            </a:extLst>
          </p:cNvPr>
          <p:cNvCxnSpPr>
            <a:cxnSpLocks/>
          </p:cNvCxnSpPr>
          <p:nvPr/>
        </p:nvCxnSpPr>
        <p:spPr>
          <a:xfrm>
            <a:off x="9448508" y="4405231"/>
            <a:ext cx="0" cy="1050845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6B89ECCA-F33E-4A64-B01E-694F283E2A02}"/>
              </a:ext>
            </a:extLst>
          </p:cNvPr>
          <p:cNvCxnSpPr>
            <a:cxnSpLocks/>
          </p:cNvCxnSpPr>
          <p:nvPr/>
        </p:nvCxnSpPr>
        <p:spPr>
          <a:xfrm>
            <a:off x="9600908" y="4405231"/>
            <a:ext cx="0" cy="1050845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F1167930-393F-4EE0-9F96-6CD6BC477357}"/>
              </a:ext>
            </a:extLst>
          </p:cNvPr>
          <p:cNvCxnSpPr>
            <a:cxnSpLocks/>
          </p:cNvCxnSpPr>
          <p:nvPr/>
        </p:nvCxnSpPr>
        <p:spPr>
          <a:xfrm>
            <a:off x="9753308" y="4405231"/>
            <a:ext cx="0" cy="1050845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74944A8E-5172-408D-A2B0-519913B8D333}"/>
              </a:ext>
            </a:extLst>
          </p:cNvPr>
          <p:cNvCxnSpPr>
            <a:cxnSpLocks/>
          </p:cNvCxnSpPr>
          <p:nvPr/>
        </p:nvCxnSpPr>
        <p:spPr>
          <a:xfrm>
            <a:off x="9905708" y="4405231"/>
            <a:ext cx="0" cy="1050845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A85F1935-7B2B-4753-987B-228D720F137E}"/>
              </a:ext>
            </a:extLst>
          </p:cNvPr>
          <p:cNvCxnSpPr>
            <a:cxnSpLocks/>
          </p:cNvCxnSpPr>
          <p:nvPr/>
        </p:nvCxnSpPr>
        <p:spPr>
          <a:xfrm>
            <a:off x="8550150" y="4405231"/>
            <a:ext cx="0" cy="10508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77395AFA-F973-4198-9665-2BC388E01AC4}"/>
              </a:ext>
            </a:extLst>
          </p:cNvPr>
          <p:cNvCxnSpPr>
            <a:cxnSpLocks/>
          </p:cNvCxnSpPr>
          <p:nvPr/>
        </p:nvCxnSpPr>
        <p:spPr>
          <a:xfrm>
            <a:off x="8710501" y="4405231"/>
            <a:ext cx="0" cy="10508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8D1941A6-DDAF-432E-BDB3-F5913D5F7435}"/>
              </a:ext>
            </a:extLst>
          </p:cNvPr>
          <p:cNvCxnSpPr>
            <a:cxnSpLocks/>
          </p:cNvCxnSpPr>
          <p:nvPr/>
        </p:nvCxnSpPr>
        <p:spPr>
          <a:xfrm>
            <a:off x="8702550" y="4405231"/>
            <a:ext cx="0" cy="10508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CA32DEFE-8CA4-40CC-B032-47D7A78CBDA4}"/>
              </a:ext>
            </a:extLst>
          </p:cNvPr>
          <p:cNvCxnSpPr>
            <a:cxnSpLocks/>
          </p:cNvCxnSpPr>
          <p:nvPr/>
        </p:nvCxnSpPr>
        <p:spPr>
          <a:xfrm>
            <a:off x="8854950" y="4405231"/>
            <a:ext cx="0" cy="10508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D8AB653D-2E27-4A89-9212-B9B8E4B9ADA3}"/>
              </a:ext>
            </a:extLst>
          </p:cNvPr>
          <p:cNvCxnSpPr>
            <a:cxnSpLocks/>
          </p:cNvCxnSpPr>
          <p:nvPr/>
        </p:nvCxnSpPr>
        <p:spPr>
          <a:xfrm>
            <a:off x="9007350" y="4405231"/>
            <a:ext cx="0" cy="10508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8BC67C9D-268A-4882-AAE5-E02C30F07A4D}"/>
              </a:ext>
            </a:extLst>
          </p:cNvPr>
          <p:cNvCxnSpPr>
            <a:cxnSpLocks/>
          </p:cNvCxnSpPr>
          <p:nvPr/>
        </p:nvCxnSpPr>
        <p:spPr>
          <a:xfrm>
            <a:off x="9159750" y="4405231"/>
            <a:ext cx="0" cy="10508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8B226ECA-E0E7-4481-A5B2-65DDB7C15754}"/>
              </a:ext>
            </a:extLst>
          </p:cNvPr>
          <p:cNvCxnSpPr>
            <a:cxnSpLocks/>
          </p:cNvCxnSpPr>
          <p:nvPr/>
        </p:nvCxnSpPr>
        <p:spPr>
          <a:xfrm>
            <a:off x="7816224" y="4405231"/>
            <a:ext cx="0" cy="10508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567FA397-E67F-4064-910A-F992DE7B9C82}"/>
              </a:ext>
            </a:extLst>
          </p:cNvPr>
          <p:cNvCxnSpPr>
            <a:cxnSpLocks/>
          </p:cNvCxnSpPr>
          <p:nvPr/>
        </p:nvCxnSpPr>
        <p:spPr>
          <a:xfrm>
            <a:off x="7976575" y="4405231"/>
            <a:ext cx="0" cy="10508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F8A7BBFA-EDB0-410B-BA54-AD3333E9AC5B}"/>
              </a:ext>
            </a:extLst>
          </p:cNvPr>
          <p:cNvCxnSpPr>
            <a:cxnSpLocks/>
          </p:cNvCxnSpPr>
          <p:nvPr/>
        </p:nvCxnSpPr>
        <p:spPr>
          <a:xfrm>
            <a:off x="7968624" y="4405231"/>
            <a:ext cx="0" cy="10508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9D020C85-D7EF-43AF-80A1-47EF9B754D31}"/>
              </a:ext>
            </a:extLst>
          </p:cNvPr>
          <p:cNvCxnSpPr>
            <a:cxnSpLocks/>
          </p:cNvCxnSpPr>
          <p:nvPr/>
        </p:nvCxnSpPr>
        <p:spPr>
          <a:xfrm>
            <a:off x="8121024" y="4405231"/>
            <a:ext cx="0" cy="10508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C305E824-A643-4E20-A8F4-8EAD22ECEB5F}"/>
              </a:ext>
            </a:extLst>
          </p:cNvPr>
          <p:cNvCxnSpPr>
            <a:cxnSpLocks/>
          </p:cNvCxnSpPr>
          <p:nvPr/>
        </p:nvCxnSpPr>
        <p:spPr>
          <a:xfrm>
            <a:off x="8273424" y="4405231"/>
            <a:ext cx="0" cy="10508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033BC6C1-788C-48C3-84DC-48F51588616F}"/>
              </a:ext>
            </a:extLst>
          </p:cNvPr>
          <p:cNvCxnSpPr>
            <a:cxnSpLocks/>
          </p:cNvCxnSpPr>
          <p:nvPr/>
        </p:nvCxnSpPr>
        <p:spPr>
          <a:xfrm>
            <a:off x="8425824" y="4405231"/>
            <a:ext cx="0" cy="10508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BA8EAFFC-5708-4F61-B4EA-B8D915655C69}"/>
              </a:ext>
            </a:extLst>
          </p:cNvPr>
          <p:cNvCxnSpPr/>
          <p:nvPr/>
        </p:nvCxnSpPr>
        <p:spPr>
          <a:xfrm>
            <a:off x="4404096" y="2225842"/>
            <a:ext cx="3048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0D363D4B-893A-4300-9D52-7AB422680698}"/>
              </a:ext>
            </a:extLst>
          </p:cNvPr>
          <p:cNvSpPr txBox="1"/>
          <p:nvPr/>
        </p:nvSpPr>
        <p:spPr>
          <a:xfrm>
            <a:off x="5082149" y="1467700"/>
            <a:ext cx="2708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Sample 1 (reads)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FD8F553C-A050-4DF4-A6D7-26299C72F648}"/>
              </a:ext>
            </a:extLst>
          </p:cNvPr>
          <p:cNvCxnSpPr/>
          <p:nvPr/>
        </p:nvCxnSpPr>
        <p:spPr>
          <a:xfrm>
            <a:off x="4556496" y="2378242"/>
            <a:ext cx="3048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0619C901-0B5F-4D4D-9566-77832A28DFCC}"/>
              </a:ext>
            </a:extLst>
          </p:cNvPr>
          <p:cNvCxnSpPr/>
          <p:nvPr/>
        </p:nvCxnSpPr>
        <p:spPr>
          <a:xfrm>
            <a:off x="4836519" y="2260934"/>
            <a:ext cx="3048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EB0C898F-A00C-4A61-B03B-251B85ED05FE}"/>
              </a:ext>
            </a:extLst>
          </p:cNvPr>
          <p:cNvCxnSpPr/>
          <p:nvPr/>
        </p:nvCxnSpPr>
        <p:spPr>
          <a:xfrm>
            <a:off x="4708896" y="2530642"/>
            <a:ext cx="3048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C73ACDA2-8F56-448E-8D72-8F4D7C0AA6DB}"/>
              </a:ext>
            </a:extLst>
          </p:cNvPr>
          <p:cNvCxnSpPr/>
          <p:nvPr/>
        </p:nvCxnSpPr>
        <p:spPr>
          <a:xfrm>
            <a:off x="4861296" y="2683042"/>
            <a:ext cx="3048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DC2D9F2A-12F0-4233-BF98-2571E824DE62}"/>
              </a:ext>
            </a:extLst>
          </p:cNvPr>
          <p:cNvCxnSpPr/>
          <p:nvPr/>
        </p:nvCxnSpPr>
        <p:spPr>
          <a:xfrm>
            <a:off x="5394510" y="2647950"/>
            <a:ext cx="3048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4BFAFDB5-4B83-4593-A4C3-8DF44901AA04}"/>
              </a:ext>
            </a:extLst>
          </p:cNvPr>
          <p:cNvCxnSpPr/>
          <p:nvPr/>
        </p:nvCxnSpPr>
        <p:spPr>
          <a:xfrm>
            <a:off x="5546910" y="2800350"/>
            <a:ext cx="3048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F4BA90BC-8BD0-4B0F-9E1E-96C6CF13F714}"/>
              </a:ext>
            </a:extLst>
          </p:cNvPr>
          <p:cNvCxnSpPr/>
          <p:nvPr/>
        </p:nvCxnSpPr>
        <p:spPr>
          <a:xfrm>
            <a:off x="5699310" y="2952750"/>
            <a:ext cx="3048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82C13573-BDF0-4457-BD1D-779C8A62686B}"/>
              </a:ext>
            </a:extLst>
          </p:cNvPr>
          <p:cNvCxnSpPr/>
          <p:nvPr/>
        </p:nvCxnSpPr>
        <p:spPr>
          <a:xfrm>
            <a:off x="5166096" y="2378242"/>
            <a:ext cx="3048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178F231B-6EBD-4FBF-878A-DC1A75D10831}"/>
              </a:ext>
            </a:extLst>
          </p:cNvPr>
          <p:cNvCxnSpPr>
            <a:cxnSpLocks/>
          </p:cNvCxnSpPr>
          <p:nvPr/>
        </p:nvCxnSpPr>
        <p:spPr>
          <a:xfrm>
            <a:off x="5495743" y="2435226"/>
            <a:ext cx="3048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9D8197CB-5F38-4EF2-997E-95D774428799}"/>
              </a:ext>
            </a:extLst>
          </p:cNvPr>
          <p:cNvCxnSpPr/>
          <p:nvPr/>
        </p:nvCxnSpPr>
        <p:spPr>
          <a:xfrm>
            <a:off x="5699310" y="2952750"/>
            <a:ext cx="3048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F07C6328-6847-45E9-BCC6-3816EA966F7A}"/>
              </a:ext>
            </a:extLst>
          </p:cNvPr>
          <p:cNvCxnSpPr/>
          <p:nvPr/>
        </p:nvCxnSpPr>
        <p:spPr>
          <a:xfrm>
            <a:off x="5826933" y="2683042"/>
            <a:ext cx="3048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1" name="Straight Connector 330">
            <a:extLst>
              <a:ext uri="{FF2B5EF4-FFF2-40B4-BE49-F238E27FC236}">
                <a16:creationId xmlns:a16="http://schemas.microsoft.com/office/drawing/2014/main" id="{45218C3F-5019-41BB-968E-8B5E38B5B71C}"/>
              </a:ext>
            </a:extLst>
          </p:cNvPr>
          <p:cNvCxnSpPr/>
          <p:nvPr/>
        </p:nvCxnSpPr>
        <p:spPr>
          <a:xfrm>
            <a:off x="7482247" y="2647950"/>
            <a:ext cx="3048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Connector 331">
            <a:extLst>
              <a:ext uri="{FF2B5EF4-FFF2-40B4-BE49-F238E27FC236}">
                <a16:creationId xmlns:a16="http://schemas.microsoft.com/office/drawing/2014/main" id="{0ACF5B12-B863-4875-9111-711DAC34FBF8}"/>
              </a:ext>
            </a:extLst>
          </p:cNvPr>
          <p:cNvCxnSpPr/>
          <p:nvPr/>
        </p:nvCxnSpPr>
        <p:spPr>
          <a:xfrm>
            <a:off x="7562210" y="2800350"/>
            <a:ext cx="3048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>
            <a:extLst>
              <a:ext uri="{FF2B5EF4-FFF2-40B4-BE49-F238E27FC236}">
                <a16:creationId xmlns:a16="http://schemas.microsoft.com/office/drawing/2014/main" id="{06499BB8-9166-47A2-A535-B3E884B2424C}"/>
              </a:ext>
            </a:extLst>
          </p:cNvPr>
          <p:cNvCxnSpPr>
            <a:cxnSpLocks/>
          </p:cNvCxnSpPr>
          <p:nvPr/>
        </p:nvCxnSpPr>
        <p:spPr>
          <a:xfrm>
            <a:off x="7714610" y="2435226"/>
            <a:ext cx="3048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>
            <a:extLst>
              <a:ext uri="{FF2B5EF4-FFF2-40B4-BE49-F238E27FC236}">
                <a16:creationId xmlns:a16="http://schemas.microsoft.com/office/drawing/2014/main" id="{68AA098A-A725-4568-A534-E565058BE134}"/>
              </a:ext>
            </a:extLst>
          </p:cNvPr>
          <p:cNvCxnSpPr/>
          <p:nvPr/>
        </p:nvCxnSpPr>
        <p:spPr>
          <a:xfrm>
            <a:off x="7907080" y="2875510"/>
            <a:ext cx="3048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>
            <a:extLst>
              <a:ext uri="{FF2B5EF4-FFF2-40B4-BE49-F238E27FC236}">
                <a16:creationId xmlns:a16="http://schemas.microsoft.com/office/drawing/2014/main" id="{0578743C-9A9F-4FB2-91D1-0C0CD7522BEF}"/>
              </a:ext>
            </a:extLst>
          </p:cNvPr>
          <p:cNvCxnSpPr/>
          <p:nvPr/>
        </p:nvCxnSpPr>
        <p:spPr>
          <a:xfrm>
            <a:off x="8059480" y="2647950"/>
            <a:ext cx="3048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9" name="Straight Connector 348">
            <a:extLst>
              <a:ext uri="{FF2B5EF4-FFF2-40B4-BE49-F238E27FC236}">
                <a16:creationId xmlns:a16="http://schemas.microsoft.com/office/drawing/2014/main" id="{07FD8D4E-6382-4869-92D5-2BA154EF2E77}"/>
              </a:ext>
            </a:extLst>
          </p:cNvPr>
          <p:cNvCxnSpPr/>
          <p:nvPr/>
        </p:nvCxnSpPr>
        <p:spPr>
          <a:xfrm>
            <a:off x="6461380" y="2612858"/>
            <a:ext cx="3048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0" name="Straight Connector 349">
            <a:extLst>
              <a:ext uri="{FF2B5EF4-FFF2-40B4-BE49-F238E27FC236}">
                <a16:creationId xmlns:a16="http://schemas.microsoft.com/office/drawing/2014/main" id="{F51609E9-AD7D-41BE-911C-FC7A2957D683}"/>
              </a:ext>
            </a:extLst>
          </p:cNvPr>
          <p:cNvCxnSpPr/>
          <p:nvPr/>
        </p:nvCxnSpPr>
        <p:spPr>
          <a:xfrm>
            <a:off x="6613780" y="2765258"/>
            <a:ext cx="3048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1" name="Straight Connector 350">
            <a:extLst>
              <a:ext uri="{FF2B5EF4-FFF2-40B4-BE49-F238E27FC236}">
                <a16:creationId xmlns:a16="http://schemas.microsoft.com/office/drawing/2014/main" id="{86A75677-09F7-4AAD-8097-5B4CB8F009C7}"/>
              </a:ext>
            </a:extLst>
          </p:cNvPr>
          <p:cNvCxnSpPr/>
          <p:nvPr/>
        </p:nvCxnSpPr>
        <p:spPr>
          <a:xfrm>
            <a:off x="6766180" y="2917658"/>
            <a:ext cx="3048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2" name="Straight Connector 351">
            <a:extLst>
              <a:ext uri="{FF2B5EF4-FFF2-40B4-BE49-F238E27FC236}">
                <a16:creationId xmlns:a16="http://schemas.microsoft.com/office/drawing/2014/main" id="{6B814FFB-5629-454E-8C98-D1C097593D53}"/>
              </a:ext>
            </a:extLst>
          </p:cNvPr>
          <p:cNvCxnSpPr>
            <a:cxnSpLocks/>
          </p:cNvCxnSpPr>
          <p:nvPr/>
        </p:nvCxnSpPr>
        <p:spPr>
          <a:xfrm>
            <a:off x="6562613" y="2400134"/>
            <a:ext cx="3048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3" name="Straight Connector 352">
            <a:extLst>
              <a:ext uri="{FF2B5EF4-FFF2-40B4-BE49-F238E27FC236}">
                <a16:creationId xmlns:a16="http://schemas.microsoft.com/office/drawing/2014/main" id="{CABC1020-4486-4A03-B5E9-44FE6D67FD21}"/>
              </a:ext>
            </a:extLst>
          </p:cNvPr>
          <p:cNvCxnSpPr/>
          <p:nvPr/>
        </p:nvCxnSpPr>
        <p:spPr>
          <a:xfrm>
            <a:off x="6766180" y="2917658"/>
            <a:ext cx="3048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4" name="Straight Connector 353">
            <a:extLst>
              <a:ext uri="{FF2B5EF4-FFF2-40B4-BE49-F238E27FC236}">
                <a16:creationId xmlns:a16="http://schemas.microsoft.com/office/drawing/2014/main" id="{EDEA0D81-8B20-4607-836B-138D5FF02DF4}"/>
              </a:ext>
            </a:extLst>
          </p:cNvPr>
          <p:cNvCxnSpPr/>
          <p:nvPr/>
        </p:nvCxnSpPr>
        <p:spPr>
          <a:xfrm>
            <a:off x="6893803" y="2647950"/>
            <a:ext cx="3048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5" name="TextBox 404">
            <a:extLst>
              <a:ext uri="{FF2B5EF4-FFF2-40B4-BE49-F238E27FC236}">
                <a16:creationId xmlns:a16="http://schemas.microsoft.com/office/drawing/2014/main" id="{25D91070-A29A-4C25-876A-73C8CF526685}"/>
              </a:ext>
            </a:extLst>
          </p:cNvPr>
          <p:cNvSpPr txBox="1"/>
          <p:nvPr/>
        </p:nvSpPr>
        <p:spPr>
          <a:xfrm>
            <a:off x="3966813" y="3879489"/>
            <a:ext cx="5801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Keep all genes with at least one uniquely mapped read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711965-A76C-4670-A4E8-2C914EFC690B}"/>
              </a:ext>
            </a:extLst>
          </p:cNvPr>
          <p:cNvSpPr txBox="1"/>
          <p:nvPr/>
        </p:nvSpPr>
        <p:spPr>
          <a:xfrm>
            <a:off x="2354071" y="5437123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Species A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C0018C50-129F-4570-8E15-2C000127DCC8}"/>
              </a:ext>
            </a:extLst>
          </p:cNvPr>
          <p:cNvSpPr txBox="1"/>
          <p:nvPr/>
        </p:nvSpPr>
        <p:spPr>
          <a:xfrm>
            <a:off x="5124335" y="5437123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92D050"/>
                </a:solidFill>
              </a:rPr>
              <a:t>Species B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A6C23B5C-645F-4F4B-940F-2835F9CEEA44}"/>
              </a:ext>
            </a:extLst>
          </p:cNvPr>
          <p:cNvSpPr txBox="1"/>
          <p:nvPr/>
        </p:nvSpPr>
        <p:spPr>
          <a:xfrm>
            <a:off x="7681152" y="5437123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Species C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342EAC29-9A2F-44D7-A8F3-A309FB05A4DF}"/>
              </a:ext>
            </a:extLst>
          </p:cNvPr>
          <p:cNvSpPr txBox="1"/>
          <p:nvPr/>
        </p:nvSpPr>
        <p:spPr>
          <a:xfrm>
            <a:off x="9372171" y="5437123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</a:rPr>
              <a:t>Species D</a:t>
            </a:r>
          </a:p>
        </p:txBody>
      </p:sp>
      <p:pic>
        <p:nvPicPr>
          <p:cNvPr id="116" name="Picture 4" descr="http://bowtie-bio.sourceforge.net/bowtie2/images/bowtie_logo.png">
            <a:extLst>
              <a:ext uri="{FF2B5EF4-FFF2-40B4-BE49-F238E27FC236}">
                <a16:creationId xmlns:a16="http://schemas.microsoft.com/office/drawing/2014/main" id="{B1DC71B6-7811-4697-AC7A-E5E549272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55" y="1539826"/>
            <a:ext cx="1971243" cy="85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41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-1.45833E-6 0.00023 C 0.03294 0.07384 0.02708 0.06967 0.07044 0.12917 C 0.08503 0.1493 0.09883 0.17268 0.11589 0.18565 C 0.16198 0.22106 0.21589 0.22338 0.26472 0.23009 C 0.29349 0.23403 0.32227 0.2368 0.35117 0.24028 C 0.44623 0.23148 0.55 0.24074 0.64323 0.18565 C 0.67409 0.16736 0.69388 0.12245 0.71367 0.08055 C 0.72318 0.06042 0.73281 0.04028 0.74089 0.01805 C 0.74505 0.00694 0.74623 -0.00671 0.75 -0.01829 C 0.75222 -0.025 0.7474 -0.00324 0.74544 0.00393 C 0.74505 0.00579 0.74401 0.00671 0.74323 0.0081 L 0.74206 0.02222 " pathEditMode="relative" rAng="0" ptsTypes="AAAAAAAAAAAAA">
                                      <p:cBhvr>
                                        <p:cTn id="5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26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-0.11146 0.25116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73" y="1254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-0.01028 0.2294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11458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08 -0.00324 L -0.09232 0.28264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2" y="14282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2.29167E-6 0.21852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926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0.06758 0.25162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12569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7.40741E-7 L -0.18099 0.28518 " pathEditMode="relative" rAng="0" ptsTypes="AA">
                                      <p:cBhvr>
                                        <p:cTn id="7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49" y="1425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96296E-6 L -0.20287 0.3074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43" y="1537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7 L -0.16809 0.30231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11" y="15116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-0.12149 0.26204 " pathEditMode="relative" rAng="0" ptsTypes="AA">
                                      <p:cBhvr>
                                        <p:cTn id="7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13102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-0.10899 0.23936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6" y="11968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11111E-6 L -0.09375 0.25046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12523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33333E-6 L -0.01029 0.2294 " pathEditMode="relative" rAng="0" ptsTypes="AA">
                                      <p:cBhvr>
                                        <p:cTn id="83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1145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24 -0.10093 L 0.00716 0.20717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" y="15394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7.40741E-7 L 0.09166 0.29097 " pathEditMode="relative" rAng="0" ptsTypes="AA">
                                      <p:cBhvr>
                                        <p:cTn id="87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14537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59259E-6 L -0.04935 0.28264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4" y="1412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0.15612 0.20046 " pathEditMode="relative" rAng="0" ptsTypes="AA">
                                      <p:cBhvr>
                                        <p:cTn id="91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3" y="1002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6 L 0.1155 0.24607 " pathEditMode="relative" rAng="0" ptsTypes="AA">
                                      <p:cBhvr>
                                        <p:cTn id="93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8" y="12292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48148E-6 L -0.10677 0.25671 " pathEditMode="relative" rAng="0" ptsTypes="AA">
                                      <p:cBhvr>
                                        <p:cTn id="95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9" y="12824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271 -7.40741E-7 L 0.13099 0.23449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11713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24 -0.10092 L 0.01315 0.21227 " pathEditMode="relative" rAng="0" ptsTypes="AA">
                                      <p:cBhvr>
                                        <p:cTn id="99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" y="15648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09245 0.28773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14375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-0.17084 0.21181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10579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0.13581 0.25116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84" y="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"/>
                            </p:stCondLst>
                            <p:childTnLst>
                              <p:par>
                                <p:cTn id="10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405" grpId="0"/>
      <p:bldP spid="1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39F09-64AD-494D-A00C-60DB25415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16" y="-83191"/>
            <a:ext cx="11478259" cy="1325563"/>
          </a:xfrm>
        </p:spPr>
        <p:txBody>
          <a:bodyPr>
            <a:normAutofit/>
          </a:bodyPr>
          <a:lstStyle/>
          <a:p>
            <a:r>
              <a:rPr lang="en-GB" sz="4000" dirty="0"/>
              <a:t>Step 2): Determine taxon abundance (at desired level)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4705FFF-82DB-4FB0-BDEF-F82A9309559D}"/>
              </a:ext>
            </a:extLst>
          </p:cNvPr>
          <p:cNvGrpSpPr/>
          <p:nvPr/>
        </p:nvGrpSpPr>
        <p:grpSpPr>
          <a:xfrm>
            <a:off x="2934626" y="1325563"/>
            <a:ext cx="4601472" cy="4356821"/>
            <a:chOff x="7568868" y="2243138"/>
            <a:chExt cx="3793623" cy="3881374"/>
          </a:xfrm>
        </p:grpSpPr>
        <p:pic>
          <p:nvPicPr>
            <p:cNvPr id="5" name="Picture 6" descr="Image result for salmonella phylogeny">
              <a:extLst>
                <a:ext uri="{FF2B5EF4-FFF2-40B4-BE49-F238E27FC236}">
                  <a16:creationId xmlns:a16="http://schemas.microsoft.com/office/drawing/2014/main" id="{890350F7-BAA0-4C97-B111-D042D70F87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184"/>
            <a:stretch/>
          </p:blipFill>
          <p:spPr bwMode="auto">
            <a:xfrm rot="5400000">
              <a:off x="7641120" y="2403141"/>
              <a:ext cx="3649119" cy="3793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0CA3939-E95A-4C5B-A531-96BD0E9FE9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5252" y="2243138"/>
              <a:ext cx="0" cy="29758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90984A3-3037-4DF3-ABC4-553DAA339C05}"/>
              </a:ext>
            </a:extLst>
          </p:cNvPr>
          <p:cNvSpPr txBox="1"/>
          <p:nvPr/>
        </p:nvSpPr>
        <p:spPr>
          <a:xfrm>
            <a:off x="5053080" y="5672431"/>
            <a:ext cx="364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903E7D-46E1-43CE-B8EC-58EE68178604}"/>
              </a:ext>
            </a:extLst>
          </p:cNvPr>
          <p:cNvSpPr txBox="1"/>
          <p:nvPr/>
        </p:nvSpPr>
        <p:spPr>
          <a:xfrm>
            <a:off x="5505083" y="5672431"/>
            <a:ext cx="364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6780CE-D843-4CF3-9629-F3E984333755}"/>
              </a:ext>
            </a:extLst>
          </p:cNvPr>
          <p:cNvSpPr txBox="1"/>
          <p:nvPr/>
        </p:nvSpPr>
        <p:spPr>
          <a:xfrm>
            <a:off x="7071480" y="5672431"/>
            <a:ext cx="364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2A2CDF-34C0-41BE-B4A3-FAD76810BD44}"/>
              </a:ext>
            </a:extLst>
          </p:cNvPr>
          <p:cNvSpPr txBox="1"/>
          <p:nvPr/>
        </p:nvSpPr>
        <p:spPr>
          <a:xfrm>
            <a:off x="6288281" y="5672431"/>
            <a:ext cx="364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3B8B30-69EC-4ACE-85A3-6B2FCD85CDD0}"/>
              </a:ext>
            </a:extLst>
          </p:cNvPr>
          <p:cNvSpPr txBox="1"/>
          <p:nvPr/>
        </p:nvSpPr>
        <p:spPr>
          <a:xfrm>
            <a:off x="5875456" y="5672431"/>
            <a:ext cx="364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2DC9E9-663A-44DA-8A3C-9E8CA3AAE473}"/>
              </a:ext>
            </a:extLst>
          </p:cNvPr>
          <p:cNvSpPr txBox="1"/>
          <p:nvPr/>
        </p:nvSpPr>
        <p:spPr>
          <a:xfrm>
            <a:off x="6673123" y="5672431"/>
            <a:ext cx="364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C973B0-847E-4F57-B7D3-78B492A67A9A}"/>
              </a:ext>
            </a:extLst>
          </p:cNvPr>
          <p:cNvSpPr txBox="1"/>
          <p:nvPr/>
        </p:nvSpPr>
        <p:spPr>
          <a:xfrm>
            <a:off x="3791516" y="6053954"/>
            <a:ext cx="4993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Number of reads mapping to species-specific genes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831BE2D-A709-4BF9-8AB8-7A8C3063DE20}"/>
              </a:ext>
            </a:extLst>
          </p:cNvPr>
          <p:cNvGrpSpPr/>
          <p:nvPr/>
        </p:nvGrpSpPr>
        <p:grpSpPr>
          <a:xfrm>
            <a:off x="6809926" y="2794983"/>
            <a:ext cx="514491" cy="2877448"/>
            <a:chOff x="6809926" y="2794983"/>
            <a:chExt cx="514491" cy="2877448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8E79931-E1AC-4C63-9CF5-7C1A908EF51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17890" y="5251936"/>
              <a:ext cx="6527" cy="420495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FFF2553-7961-4EA9-AD4D-8503C6EB5A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23505" y="3709383"/>
              <a:ext cx="0" cy="1496865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31C9AAF-282A-446F-A1E3-E3F5090E5B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9926" y="2794983"/>
              <a:ext cx="0" cy="864093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5F99000-2D54-419C-B9A1-CB9C504A033E}"/>
              </a:ext>
            </a:extLst>
          </p:cNvPr>
          <p:cNvGrpSpPr/>
          <p:nvPr/>
        </p:nvGrpSpPr>
        <p:grpSpPr>
          <a:xfrm>
            <a:off x="7189193" y="4042038"/>
            <a:ext cx="4330857" cy="1141757"/>
            <a:chOff x="6895327" y="2492569"/>
            <a:chExt cx="4330857" cy="1141757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475EC36-8136-4C6E-9A2B-E7BE77A7D3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95327" y="2910643"/>
              <a:ext cx="845126" cy="72368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97D27BB-D886-4972-829D-5B7AEFACFB95}"/>
                </a:ext>
              </a:extLst>
            </p:cNvPr>
            <p:cNvSpPr txBox="1"/>
            <p:nvPr/>
          </p:nvSpPr>
          <p:spPr>
            <a:xfrm>
              <a:off x="7641479" y="2492569"/>
              <a:ext cx="35847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Genus </a:t>
              </a:r>
              <a:r>
                <a:rPr lang="en-GB" b="1" dirty="0" err="1"/>
                <a:t>abund</a:t>
              </a:r>
              <a:r>
                <a:rPr lang="en-GB" b="1" dirty="0"/>
                <a:t>: </a:t>
              </a:r>
              <a:r>
                <a:rPr lang="en-GB" dirty="0"/>
                <a:t>6 + 9 = 15 reads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BC2C328-7057-4F6C-AD54-9F97D7571D89}"/>
              </a:ext>
            </a:extLst>
          </p:cNvPr>
          <p:cNvGrpSpPr/>
          <p:nvPr/>
        </p:nvGrpSpPr>
        <p:grpSpPr>
          <a:xfrm>
            <a:off x="7324417" y="4647205"/>
            <a:ext cx="3591631" cy="1103320"/>
            <a:chOff x="7324417" y="4647205"/>
            <a:chExt cx="3591631" cy="1103320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DDF4B88-7DFA-49B4-91B4-738238CD34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24417" y="5026842"/>
              <a:ext cx="845126" cy="72368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9335591-1322-4057-823D-ED361A0CD642}"/>
                </a:ext>
              </a:extLst>
            </p:cNvPr>
            <p:cNvSpPr txBox="1"/>
            <p:nvPr/>
          </p:nvSpPr>
          <p:spPr>
            <a:xfrm>
              <a:off x="8169543" y="4647205"/>
              <a:ext cx="27465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Species </a:t>
              </a:r>
              <a:r>
                <a:rPr lang="en-GB" b="1" dirty="0" err="1"/>
                <a:t>abund</a:t>
              </a:r>
              <a:r>
                <a:rPr lang="en-GB" b="1" dirty="0"/>
                <a:t>: </a:t>
              </a:r>
              <a:r>
                <a:rPr lang="en-GB" dirty="0"/>
                <a:t>6 reads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57174FB-E049-47DF-96BE-54222C83A557}"/>
              </a:ext>
            </a:extLst>
          </p:cNvPr>
          <p:cNvGrpSpPr/>
          <p:nvPr/>
        </p:nvGrpSpPr>
        <p:grpSpPr>
          <a:xfrm>
            <a:off x="6288281" y="1744460"/>
            <a:ext cx="5462696" cy="998828"/>
            <a:chOff x="6271872" y="1706925"/>
            <a:chExt cx="5462696" cy="998828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654869A-71DF-4552-8EA6-47F7B3EDE0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71872" y="1982070"/>
              <a:ext cx="845126" cy="72368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B024E80-F493-4AE1-B884-46523E8C5C4C}"/>
                </a:ext>
              </a:extLst>
            </p:cNvPr>
            <p:cNvSpPr txBox="1"/>
            <p:nvPr/>
          </p:nvSpPr>
          <p:spPr>
            <a:xfrm>
              <a:off x="7133096" y="1706925"/>
              <a:ext cx="46014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Order </a:t>
              </a:r>
              <a:r>
                <a:rPr lang="en-GB" b="1" dirty="0" err="1"/>
                <a:t>abund</a:t>
              </a:r>
              <a:r>
                <a:rPr lang="en-GB" b="1" dirty="0"/>
                <a:t>: </a:t>
              </a:r>
              <a:r>
                <a:rPr lang="en-GB" dirty="0"/>
                <a:t>5 + 3 + 4 + 8 + 9 + 6 = 35 reads</a:t>
              </a:r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A30452D-43A6-4A49-836F-32EF9BACB430}"/>
              </a:ext>
            </a:extLst>
          </p:cNvPr>
          <p:cNvCxnSpPr>
            <a:cxnSpLocks/>
          </p:cNvCxnSpPr>
          <p:nvPr/>
        </p:nvCxnSpPr>
        <p:spPr>
          <a:xfrm>
            <a:off x="7116998" y="5987279"/>
            <a:ext cx="1978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3496428-FC5D-466B-8EB1-275497C83351}"/>
              </a:ext>
            </a:extLst>
          </p:cNvPr>
          <p:cNvGrpSpPr/>
          <p:nvPr/>
        </p:nvGrpSpPr>
        <p:grpSpPr>
          <a:xfrm>
            <a:off x="6873199" y="2678505"/>
            <a:ext cx="5462696" cy="998828"/>
            <a:chOff x="6271872" y="1706925"/>
            <a:chExt cx="5462696" cy="998828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5B49E79-B832-4F77-A65B-4E531370F4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71872" y="1982070"/>
              <a:ext cx="845126" cy="72368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48B3531-E060-4F6C-BFD4-735A41D86D89}"/>
                </a:ext>
              </a:extLst>
            </p:cNvPr>
            <p:cNvSpPr txBox="1"/>
            <p:nvPr/>
          </p:nvSpPr>
          <p:spPr>
            <a:xfrm>
              <a:off x="7133096" y="1706925"/>
              <a:ext cx="46014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Family </a:t>
              </a:r>
              <a:r>
                <a:rPr lang="en-GB" b="1" dirty="0" err="1"/>
                <a:t>abund</a:t>
              </a:r>
              <a:r>
                <a:rPr lang="en-GB" b="1" dirty="0"/>
                <a:t>: </a:t>
              </a:r>
              <a:r>
                <a:rPr lang="en-GB" dirty="0"/>
                <a:t>8 + 9 + 6 = 23 reads</a:t>
              </a: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BBF8802-2375-40A0-8050-7A756DD2F962}"/>
              </a:ext>
            </a:extLst>
          </p:cNvPr>
          <p:cNvCxnSpPr>
            <a:cxnSpLocks/>
          </p:cNvCxnSpPr>
          <p:nvPr/>
        </p:nvCxnSpPr>
        <p:spPr>
          <a:xfrm>
            <a:off x="6795704" y="5987279"/>
            <a:ext cx="5074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50EB335-3232-4363-9351-5F4A259A8655}"/>
              </a:ext>
            </a:extLst>
          </p:cNvPr>
          <p:cNvCxnSpPr>
            <a:cxnSpLocks/>
          </p:cNvCxnSpPr>
          <p:nvPr/>
        </p:nvCxnSpPr>
        <p:spPr>
          <a:xfrm>
            <a:off x="6409597" y="5987279"/>
            <a:ext cx="9052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FD73619-4F13-4B72-8279-5F6247E66A1F}"/>
              </a:ext>
            </a:extLst>
          </p:cNvPr>
          <p:cNvCxnSpPr>
            <a:cxnSpLocks/>
          </p:cNvCxnSpPr>
          <p:nvPr/>
        </p:nvCxnSpPr>
        <p:spPr>
          <a:xfrm>
            <a:off x="5053080" y="5987279"/>
            <a:ext cx="22501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36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F1D4255-95BA-4B09-A165-DD36BAA8BB5C}"/>
              </a:ext>
            </a:extLst>
          </p:cNvPr>
          <p:cNvSpPr txBox="1"/>
          <p:nvPr/>
        </p:nvSpPr>
        <p:spPr>
          <a:xfrm>
            <a:off x="1440872" y="1325563"/>
            <a:ext cx="99829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To download metaphlan2 and all it’s dependencies:</a:t>
            </a:r>
          </a:p>
          <a:p>
            <a:endParaRPr lang="en-GB" sz="2400" dirty="0"/>
          </a:p>
          <a:p>
            <a:r>
              <a:rPr lang="en-GB" sz="2400" dirty="0"/>
              <a:t>1) Install </a:t>
            </a:r>
            <a:r>
              <a:rPr lang="en-GB" sz="2400" dirty="0" err="1"/>
              <a:t>conda</a:t>
            </a:r>
            <a:endParaRPr lang="en-GB" sz="2400" dirty="0"/>
          </a:p>
          <a:p>
            <a:endParaRPr lang="en-GB" sz="2400" dirty="0"/>
          </a:p>
          <a:p>
            <a:r>
              <a:rPr lang="en-GB" sz="2400" dirty="0">
                <a:hlinkClick r:id="rId2"/>
              </a:rPr>
              <a:t>https://conda.io/miniconda.html</a:t>
            </a:r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r>
              <a:rPr lang="en-GB" sz="2400" dirty="0"/>
              <a:t>2) Install Metaphlan2 (Bowtie2 will come with it), run in the command prompt:</a:t>
            </a:r>
          </a:p>
          <a:p>
            <a:endParaRPr lang="en-GB" sz="2400" dirty="0"/>
          </a:p>
          <a:p>
            <a:r>
              <a:rPr lang="sv-SE" sz="2400" dirty="0"/>
              <a:t>		conda install -c bioconda metaphlan2</a:t>
            </a:r>
            <a:endParaRPr lang="en-GB" sz="2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303FC39-DC41-4AA2-B47B-E546A9343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020" y="0"/>
            <a:ext cx="10515600" cy="1325563"/>
          </a:xfrm>
        </p:spPr>
        <p:txBody>
          <a:bodyPr/>
          <a:lstStyle/>
          <a:p>
            <a:r>
              <a:rPr lang="en-GB" dirty="0"/>
              <a:t>To do this when you get home: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ADB8A4-E602-4503-96C0-3F9ECB25B1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37" t="25622" r="43684" b="27708"/>
          <a:stretch/>
        </p:blipFill>
        <p:spPr>
          <a:xfrm>
            <a:off x="6705601" y="2157097"/>
            <a:ext cx="2871536" cy="221090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D3C9733-C76E-495A-BCA5-EF263DA57F83}"/>
              </a:ext>
            </a:extLst>
          </p:cNvPr>
          <p:cNvCxnSpPr/>
          <p:nvPr/>
        </p:nvCxnSpPr>
        <p:spPr>
          <a:xfrm flipH="1">
            <a:off x="8390022" y="3700015"/>
            <a:ext cx="689810" cy="26238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5636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33592-610E-4AEE-9C67-923888B8F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447" y="114821"/>
            <a:ext cx="11766884" cy="1325563"/>
          </a:xfrm>
        </p:spPr>
        <p:txBody>
          <a:bodyPr>
            <a:normAutofit/>
          </a:bodyPr>
          <a:lstStyle/>
          <a:p>
            <a:r>
              <a:rPr lang="en-GB" sz="3600" dirty="0"/>
              <a:t>Taxonomic profiling: </a:t>
            </a:r>
            <a:br>
              <a:rPr lang="en-GB" sz="3600" dirty="0"/>
            </a:br>
            <a:r>
              <a:rPr lang="en-GB" sz="3200" dirty="0"/>
              <a:t>1) map reads to marker genes</a:t>
            </a:r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C4EC25-D330-46F6-B60B-0D435E5CB5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655" r="31184" b="50000"/>
          <a:stretch/>
        </p:blipFill>
        <p:spPr>
          <a:xfrm>
            <a:off x="3485628" y="2097337"/>
            <a:ext cx="8297297" cy="18769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18BFA2-D348-47CC-A505-BFFAB50902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421" t="19400" r="13289" b="30708"/>
          <a:stretch/>
        </p:blipFill>
        <p:spPr>
          <a:xfrm>
            <a:off x="874296" y="2097338"/>
            <a:ext cx="2229853" cy="34199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4D25AA-16F3-42B7-94CE-8912FE31B4E4}"/>
              </a:ext>
            </a:extLst>
          </p:cNvPr>
          <p:cNvSpPr txBox="1"/>
          <p:nvPr/>
        </p:nvSpPr>
        <p:spPr>
          <a:xfrm>
            <a:off x="533400" y="1773514"/>
            <a:ext cx="517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8335DD-EA15-49FE-9043-38505996FEB2}"/>
              </a:ext>
            </a:extLst>
          </p:cNvPr>
          <p:cNvSpPr txBox="1"/>
          <p:nvPr/>
        </p:nvSpPr>
        <p:spPr>
          <a:xfrm>
            <a:off x="3485628" y="1728005"/>
            <a:ext cx="2283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2. Run the script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2D3103C-FCC2-4320-BC6B-A2539636A5AD}"/>
              </a:ext>
            </a:extLst>
          </p:cNvPr>
          <p:cNvCxnSpPr/>
          <p:nvPr/>
        </p:nvCxnSpPr>
        <p:spPr>
          <a:xfrm flipH="1">
            <a:off x="2133600" y="3433010"/>
            <a:ext cx="82617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row: Down 10">
            <a:extLst>
              <a:ext uri="{FF2B5EF4-FFF2-40B4-BE49-F238E27FC236}">
                <a16:creationId xmlns:a16="http://schemas.microsoft.com/office/drawing/2014/main" id="{CB9AE7CD-826E-4524-86AB-2354F7879651}"/>
              </a:ext>
            </a:extLst>
          </p:cNvPr>
          <p:cNvSpPr/>
          <p:nvPr/>
        </p:nvSpPr>
        <p:spPr>
          <a:xfrm rot="10800000">
            <a:off x="4203030" y="3737139"/>
            <a:ext cx="272716" cy="7100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92CA963E-E1BB-4152-AD4C-E6F013E424B5}"/>
              </a:ext>
            </a:extLst>
          </p:cNvPr>
          <p:cNvSpPr/>
          <p:nvPr/>
        </p:nvSpPr>
        <p:spPr>
          <a:xfrm rot="5400000">
            <a:off x="6481010" y="2680785"/>
            <a:ext cx="272716" cy="7100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2941C9-E4B6-42CC-8943-267F994C5A7D}"/>
              </a:ext>
            </a:extLst>
          </p:cNvPr>
          <p:cNvSpPr txBox="1"/>
          <p:nvPr/>
        </p:nvSpPr>
        <p:spPr>
          <a:xfrm>
            <a:off x="6972384" y="2886956"/>
            <a:ext cx="4855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Note: Looping through all the samples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B706A6-C77E-49BD-90A7-AA5F5270202D}"/>
              </a:ext>
            </a:extLst>
          </p:cNvPr>
          <p:cNvSpPr txBox="1"/>
          <p:nvPr/>
        </p:nvSpPr>
        <p:spPr>
          <a:xfrm>
            <a:off x="3308684" y="4415239"/>
            <a:ext cx="519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Note: Fill in the sample name and send to BASH</a:t>
            </a:r>
          </a:p>
        </p:txBody>
      </p:sp>
    </p:spTree>
    <p:extLst>
      <p:ext uri="{BB962C8B-B14F-4D97-AF65-F5344CB8AC3E}">
        <p14:creationId xmlns:p14="http://schemas.microsoft.com/office/powerpoint/2010/main" val="41858303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C5D9D-FA7B-481B-9168-23C7C2544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389" y="-19886"/>
            <a:ext cx="10515600" cy="1325563"/>
          </a:xfrm>
        </p:spPr>
        <p:txBody>
          <a:bodyPr/>
          <a:lstStyle/>
          <a:p>
            <a:r>
              <a:rPr lang="en-GB" dirty="0"/>
              <a:t>This is why we use loops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54D998-75BC-42D0-B69D-D75DC48FB9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58" r="17960" b="8050"/>
          <a:stretch/>
        </p:blipFill>
        <p:spPr>
          <a:xfrm>
            <a:off x="998621" y="1114834"/>
            <a:ext cx="9135978" cy="5421511"/>
          </a:xfrm>
          <a:prstGeom prst="rect">
            <a:avLst/>
          </a:prstGeom>
        </p:spPr>
      </p:pic>
      <p:sp>
        <p:nvSpPr>
          <p:cNvPr id="6" name="Right Brace 5">
            <a:extLst>
              <a:ext uri="{FF2B5EF4-FFF2-40B4-BE49-F238E27FC236}">
                <a16:creationId xmlns:a16="http://schemas.microsoft.com/office/drawing/2014/main" id="{BEEF17EB-EFD0-480F-B521-2CEC3D271BD2}"/>
              </a:ext>
            </a:extLst>
          </p:cNvPr>
          <p:cNvSpPr/>
          <p:nvPr/>
        </p:nvSpPr>
        <p:spPr>
          <a:xfrm>
            <a:off x="10232855" y="3112169"/>
            <a:ext cx="246649" cy="342417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B13805-EAE9-45E2-B37A-C5380299645A}"/>
              </a:ext>
            </a:extLst>
          </p:cNvPr>
          <p:cNvSpPr txBox="1"/>
          <p:nvPr/>
        </p:nvSpPr>
        <p:spPr>
          <a:xfrm>
            <a:off x="10589792" y="4362592"/>
            <a:ext cx="1315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You’d have to type all 30 jobs out</a:t>
            </a:r>
          </a:p>
        </p:txBody>
      </p:sp>
    </p:spTree>
    <p:extLst>
      <p:ext uri="{BB962C8B-B14F-4D97-AF65-F5344CB8AC3E}">
        <p14:creationId xmlns:p14="http://schemas.microsoft.com/office/powerpoint/2010/main" val="25438253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9B3F0-711A-4797-9DF0-C2C46F10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642" y="0"/>
            <a:ext cx="10515600" cy="1325563"/>
          </a:xfrm>
        </p:spPr>
        <p:txBody>
          <a:bodyPr/>
          <a:lstStyle/>
          <a:p>
            <a:r>
              <a:rPr lang="en-GB" dirty="0"/>
              <a:t>Bowtie2 console output (about 5 mins)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EF200-8C56-4734-A550-A85011D658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3" t="47015" r="58421" b="13433"/>
          <a:stretch/>
        </p:blipFill>
        <p:spPr>
          <a:xfrm>
            <a:off x="2358188" y="1419894"/>
            <a:ext cx="7808856" cy="4244892"/>
          </a:xfrm>
          <a:prstGeom prst="rect">
            <a:avLst/>
          </a:prstGeom>
        </p:spPr>
      </p:pic>
      <p:sp>
        <p:nvSpPr>
          <p:cNvPr id="6" name="Right Brace 5">
            <a:extLst>
              <a:ext uri="{FF2B5EF4-FFF2-40B4-BE49-F238E27FC236}">
                <a16:creationId xmlns:a16="http://schemas.microsoft.com/office/drawing/2014/main" id="{28404E52-1285-4138-A67E-92EEF7F29E31}"/>
              </a:ext>
            </a:extLst>
          </p:cNvPr>
          <p:cNvSpPr/>
          <p:nvPr/>
        </p:nvSpPr>
        <p:spPr>
          <a:xfrm>
            <a:off x="10044904" y="1546310"/>
            <a:ext cx="244281" cy="424489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FA966E-7775-47E6-AE2C-7F756A125B4A}"/>
              </a:ext>
            </a:extLst>
          </p:cNvPr>
          <p:cNvSpPr txBox="1"/>
          <p:nvPr/>
        </p:nvSpPr>
        <p:spPr>
          <a:xfrm>
            <a:off x="10421173" y="3431679"/>
            <a:ext cx="1588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All this output relates to one sample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434307-99FC-4997-869F-4077308A17D8}"/>
              </a:ext>
            </a:extLst>
          </p:cNvPr>
          <p:cNvSpPr txBox="1"/>
          <p:nvPr/>
        </p:nvSpPr>
        <p:spPr>
          <a:xfrm>
            <a:off x="385011" y="6015790"/>
            <a:ext cx="9503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Pretty easy to understand. We won’t need any of this info later! </a:t>
            </a:r>
          </a:p>
        </p:txBody>
      </p:sp>
    </p:spTree>
    <p:extLst>
      <p:ext uri="{BB962C8B-B14F-4D97-AF65-F5344CB8AC3E}">
        <p14:creationId xmlns:p14="http://schemas.microsoft.com/office/powerpoint/2010/main" val="33163359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2C450-1A2A-4C2A-A5E6-98D5DF854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958" y="252828"/>
            <a:ext cx="11233483" cy="1325563"/>
          </a:xfrm>
        </p:spPr>
        <p:txBody>
          <a:bodyPr>
            <a:normAutofit/>
          </a:bodyPr>
          <a:lstStyle/>
          <a:p>
            <a:r>
              <a:rPr lang="en-GB" dirty="0"/>
              <a:t>Taxonomic profiling:</a:t>
            </a:r>
            <a:br>
              <a:rPr lang="en-GB" dirty="0"/>
            </a:br>
            <a:r>
              <a:rPr lang="en-GB" dirty="0"/>
              <a:t>2) Summarise species abundances (metaphlan2)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A8D821-C2C3-4D55-93ED-54656555B9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990" r="63128" b="44793"/>
          <a:stretch/>
        </p:blipFill>
        <p:spPr>
          <a:xfrm>
            <a:off x="4578598" y="3928798"/>
            <a:ext cx="6382974" cy="14810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6D7139-DF21-4F88-857E-6CC4289847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294" r="65875" b="45489"/>
          <a:stretch/>
        </p:blipFill>
        <p:spPr>
          <a:xfrm>
            <a:off x="4578598" y="1785609"/>
            <a:ext cx="6083967" cy="152531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3686302-A2AA-4182-B437-F5461BF0624E}"/>
              </a:ext>
            </a:extLst>
          </p:cNvPr>
          <p:cNvSpPr/>
          <p:nvPr/>
        </p:nvSpPr>
        <p:spPr>
          <a:xfrm>
            <a:off x="6805866" y="4270273"/>
            <a:ext cx="3974430" cy="39904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2B532E-EAD8-4B55-94BF-6AD328C18D88}"/>
              </a:ext>
            </a:extLst>
          </p:cNvPr>
          <p:cNvSpPr/>
          <p:nvPr/>
        </p:nvSpPr>
        <p:spPr>
          <a:xfrm>
            <a:off x="6805866" y="2202210"/>
            <a:ext cx="1708484" cy="4331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7DE4DE-25A9-46C4-8219-5D535B6823A6}"/>
              </a:ext>
            </a:extLst>
          </p:cNvPr>
          <p:cNvSpPr txBox="1"/>
          <p:nvPr/>
        </p:nvSpPr>
        <p:spPr>
          <a:xfrm>
            <a:off x="4578598" y="3431234"/>
            <a:ext cx="4116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2) Replace this command with this one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618B2C3-FBDB-4A76-8ED1-7D3A8DB8F712}"/>
              </a:ext>
            </a:extLst>
          </p:cNvPr>
          <p:cNvCxnSpPr>
            <a:cxnSpLocks/>
          </p:cNvCxnSpPr>
          <p:nvPr/>
        </p:nvCxnSpPr>
        <p:spPr>
          <a:xfrm flipV="1">
            <a:off x="5951622" y="2744955"/>
            <a:ext cx="1470527" cy="6862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F5063FD-4924-4372-AC9B-C90EC3B1025D}"/>
              </a:ext>
            </a:extLst>
          </p:cNvPr>
          <p:cNvCxnSpPr>
            <a:cxnSpLocks/>
          </p:cNvCxnSpPr>
          <p:nvPr/>
        </p:nvCxnSpPr>
        <p:spPr>
          <a:xfrm flipH="1">
            <a:off x="7422149" y="3707361"/>
            <a:ext cx="198432" cy="4346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508F1E3-427B-447F-B525-E19A13BE0F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112" t="47565" r="30557" b="28218"/>
          <a:stretch/>
        </p:blipFill>
        <p:spPr>
          <a:xfrm>
            <a:off x="853041" y="2869738"/>
            <a:ext cx="2821166" cy="24518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D75E15-C948-442D-AEC6-709736B8A381}"/>
              </a:ext>
            </a:extLst>
          </p:cNvPr>
          <p:cNvSpPr txBox="1"/>
          <p:nvPr/>
        </p:nvSpPr>
        <p:spPr>
          <a:xfrm>
            <a:off x="853041" y="2329039"/>
            <a:ext cx="2368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1) Open script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DD5535-0275-4EAC-82A5-644D1C292469}"/>
              </a:ext>
            </a:extLst>
          </p:cNvPr>
          <p:cNvSpPr txBox="1"/>
          <p:nvPr/>
        </p:nvSpPr>
        <p:spPr>
          <a:xfrm>
            <a:off x="4628863" y="5749430"/>
            <a:ext cx="6664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3) Run the script (there will be no output printed to the console!)</a:t>
            </a:r>
          </a:p>
        </p:txBody>
      </p:sp>
    </p:spTree>
    <p:extLst>
      <p:ext uri="{BB962C8B-B14F-4D97-AF65-F5344CB8AC3E}">
        <p14:creationId xmlns:p14="http://schemas.microsoft.com/office/powerpoint/2010/main" val="39521107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A1508-1836-4104-AC77-3EBE5A241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942" y="2413291"/>
            <a:ext cx="8083216" cy="1325563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Questions and coffee break</a:t>
            </a:r>
            <a:br>
              <a:rPr lang="en-GB" dirty="0"/>
            </a:br>
            <a:r>
              <a:rPr lang="en-GB" dirty="0"/>
              <a:t>30 mins!</a:t>
            </a:r>
          </a:p>
        </p:txBody>
      </p:sp>
    </p:spTree>
    <p:extLst>
      <p:ext uri="{BB962C8B-B14F-4D97-AF65-F5344CB8AC3E}">
        <p14:creationId xmlns:p14="http://schemas.microsoft.com/office/powerpoint/2010/main" val="26070923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9D40108-6F09-491F-BEA5-67C6EF1992CA}"/>
              </a:ext>
            </a:extLst>
          </p:cNvPr>
          <p:cNvSpPr txBox="1">
            <a:spLocks/>
          </p:cNvSpPr>
          <p:nvPr/>
        </p:nvSpPr>
        <p:spPr>
          <a:xfrm>
            <a:off x="212557" y="186573"/>
            <a:ext cx="112334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Taxonomic profiling:</a:t>
            </a:r>
            <a:br>
              <a:rPr lang="en-GB" dirty="0"/>
            </a:br>
            <a:r>
              <a:rPr lang="en-GB" dirty="0"/>
              <a:t>3) Make a species abundance table (bespoke)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2D33D4-34A4-41DB-8351-BF7BD128A5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53" t="50000" r="22368" b="17879"/>
          <a:stretch/>
        </p:blipFill>
        <p:spPr>
          <a:xfrm>
            <a:off x="1331496" y="2328110"/>
            <a:ext cx="2935706" cy="22017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A7721F-FA86-44B0-9ECE-45B97D1999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3" t="25485" r="50000" b="15070"/>
          <a:stretch/>
        </p:blipFill>
        <p:spPr>
          <a:xfrm>
            <a:off x="5352044" y="1804015"/>
            <a:ext cx="6093996" cy="422051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E43BCB8-DBB5-4807-AA3E-92E0A8BB4A2C}"/>
              </a:ext>
            </a:extLst>
          </p:cNvPr>
          <p:cNvCxnSpPr>
            <a:cxnSpLocks/>
          </p:cNvCxnSpPr>
          <p:nvPr/>
        </p:nvCxnSpPr>
        <p:spPr>
          <a:xfrm flipH="1">
            <a:off x="2951748" y="3048000"/>
            <a:ext cx="902370" cy="38099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EFD62BD-3644-4CF1-BFD2-54DA714CCA1D}"/>
              </a:ext>
            </a:extLst>
          </p:cNvPr>
          <p:cNvSpPr txBox="1"/>
          <p:nvPr/>
        </p:nvSpPr>
        <p:spPr>
          <a:xfrm>
            <a:off x="761999" y="1755677"/>
            <a:ext cx="4379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Run makeMetaphlan2Tab.py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19F3B58-192B-4481-8FE8-BEF27375F752}"/>
              </a:ext>
            </a:extLst>
          </p:cNvPr>
          <p:cNvCxnSpPr>
            <a:cxnSpLocks/>
          </p:cNvCxnSpPr>
          <p:nvPr/>
        </p:nvCxnSpPr>
        <p:spPr>
          <a:xfrm flipH="1">
            <a:off x="7748337" y="5438274"/>
            <a:ext cx="142774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7951D8D-8D49-4ED9-9352-03DE5B708140}"/>
              </a:ext>
            </a:extLst>
          </p:cNvPr>
          <p:cNvSpPr txBox="1"/>
          <p:nvPr/>
        </p:nvSpPr>
        <p:spPr>
          <a:xfrm>
            <a:off x="9304421" y="4569261"/>
            <a:ext cx="26309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Species abundances are only returned when seen, since metaphlan2 doesn’t fill in 0 we have to do it ourselves for each sample</a:t>
            </a:r>
          </a:p>
        </p:txBody>
      </p:sp>
    </p:spTree>
    <p:extLst>
      <p:ext uri="{BB962C8B-B14F-4D97-AF65-F5344CB8AC3E}">
        <p14:creationId xmlns:p14="http://schemas.microsoft.com/office/powerpoint/2010/main" val="1773768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E58AD-D1AC-4FFB-B66D-9FA4CF72B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76" y="-54592"/>
            <a:ext cx="10515600" cy="1325563"/>
          </a:xfrm>
        </p:spPr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0D101-8B27-441C-97F4-90643F462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149" y="1099508"/>
            <a:ext cx="9787171" cy="4891857"/>
          </a:xfrm>
        </p:spPr>
        <p:txBody>
          <a:bodyPr>
            <a:normAutofit/>
          </a:bodyPr>
          <a:lstStyle/>
          <a:p>
            <a:r>
              <a:rPr lang="en-GB" dirty="0"/>
              <a:t>What is shotgun metagenomic sequencing and how does it differ from 16S?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Interactive session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sz="1400" dirty="0"/>
          </a:p>
          <a:p>
            <a:r>
              <a:rPr lang="en-GB" dirty="0"/>
              <a:t>Case study: The microbiome of the female genital tract, inflammation and HIV acquisition risk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7C7CAF-BE69-4BB6-9A3E-E48DAA77B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967" y="2732175"/>
            <a:ext cx="1206979" cy="20116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6B4FEE-3F44-44C0-994E-466F3A279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2886" y="2986757"/>
            <a:ext cx="2258053" cy="16935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266ADC-26B8-43C2-9079-A83DA4B11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1152" y="3050270"/>
            <a:ext cx="1463120" cy="1463120"/>
          </a:xfrm>
          <a:prstGeom prst="rect">
            <a:avLst/>
          </a:prstGeom>
        </p:spPr>
      </p:pic>
      <p:pic>
        <p:nvPicPr>
          <p:cNvPr id="10" name="Picture 2" descr="Image result for shotgun">
            <a:extLst>
              <a:ext uri="{FF2B5EF4-FFF2-40B4-BE49-F238E27FC236}">
                <a16:creationId xmlns:a16="http://schemas.microsoft.com/office/drawing/2014/main" id="{16CCB6C4-5749-431B-8EC3-E102F2FB05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49" b="38048"/>
          <a:stretch/>
        </p:blipFill>
        <p:spPr bwMode="auto">
          <a:xfrm>
            <a:off x="5482376" y="1686825"/>
            <a:ext cx="2624926" cy="66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02FDC3-85FA-42F1-8BBA-16C2B0526EA6}"/>
              </a:ext>
            </a:extLst>
          </p:cNvPr>
          <p:cNvSpPr txBox="1"/>
          <p:nvPr/>
        </p:nvSpPr>
        <p:spPr>
          <a:xfrm>
            <a:off x="3364168" y="1815911"/>
            <a:ext cx="2270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SSSSSSSSSSSSSSSSS</a:t>
            </a:r>
          </a:p>
        </p:txBody>
      </p:sp>
      <p:pic>
        <p:nvPicPr>
          <p:cNvPr id="12" name="Picture 2" descr="http://kwonlab.mgh.harvard.edu/wp-content/uploads/2015/06/Picture2.png">
            <a:extLst>
              <a:ext uri="{FF2B5EF4-FFF2-40B4-BE49-F238E27FC236}">
                <a16:creationId xmlns:a16="http://schemas.microsoft.com/office/drawing/2014/main" id="{432E9E38-D80E-48B6-B32B-2D371932D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482" y="4743808"/>
            <a:ext cx="506627" cy="171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hiv ribbon">
            <a:extLst>
              <a:ext uri="{FF2B5EF4-FFF2-40B4-BE49-F238E27FC236}">
                <a16:creationId xmlns:a16="http://schemas.microsoft.com/office/drawing/2014/main" id="{DCC2E4BC-F579-46FA-8C17-FAC444CC42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0" t="9950" r="26932" b="16033"/>
          <a:stretch/>
        </p:blipFill>
        <p:spPr bwMode="auto">
          <a:xfrm>
            <a:off x="10430279" y="4999985"/>
            <a:ext cx="716708" cy="125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099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21001-9302-4B0C-A75E-50B8570E1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727" y="75279"/>
            <a:ext cx="10515600" cy="1325563"/>
          </a:xfrm>
        </p:spPr>
        <p:txBody>
          <a:bodyPr/>
          <a:lstStyle/>
          <a:p>
            <a:r>
              <a:rPr lang="en-GB" dirty="0"/>
              <a:t>Data analysis and visualisation: </a:t>
            </a:r>
            <a:br>
              <a:rPr lang="en-GB" dirty="0"/>
            </a:br>
            <a:r>
              <a:rPr lang="en-GB" dirty="0"/>
              <a:t>Quick and easy (20 mins)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9FD835-77AE-4A11-80B4-85A33F3436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00" t="74866" r="22369"/>
          <a:stretch/>
        </p:blipFill>
        <p:spPr>
          <a:xfrm>
            <a:off x="689811" y="2807369"/>
            <a:ext cx="2149642" cy="17228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D471DA-E520-42E8-85F9-D48B4FF54B29}"/>
              </a:ext>
            </a:extLst>
          </p:cNvPr>
          <p:cNvSpPr txBox="1"/>
          <p:nvPr/>
        </p:nvSpPr>
        <p:spPr>
          <a:xfrm>
            <a:off x="276727" y="2785395"/>
            <a:ext cx="1487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1)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D84F2AD-F897-4923-801E-F1A108D6E667}"/>
              </a:ext>
            </a:extLst>
          </p:cNvPr>
          <p:cNvCxnSpPr>
            <a:cxnSpLocks/>
          </p:cNvCxnSpPr>
          <p:nvPr/>
        </p:nvCxnSpPr>
        <p:spPr>
          <a:xfrm flipH="1">
            <a:off x="2342150" y="3429000"/>
            <a:ext cx="497303" cy="23979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0D145CA7-AAEA-4E5F-9326-EBE32953B1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9" t="26889" r="21316" b="26070"/>
          <a:stretch/>
        </p:blipFill>
        <p:spPr>
          <a:xfrm>
            <a:off x="3364844" y="2377281"/>
            <a:ext cx="8213555" cy="28812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E1EF849-E639-4842-BCD1-93F004EE2E6D}"/>
              </a:ext>
            </a:extLst>
          </p:cNvPr>
          <p:cNvSpPr txBox="1"/>
          <p:nvPr/>
        </p:nvSpPr>
        <p:spPr>
          <a:xfrm>
            <a:off x="3364844" y="1599487"/>
            <a:ext cx="8213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2) Now you are all </a:t>
            </a:r>
            <a:r>
              <a:rPr lang="en-GB" dirty="0" err="1"/>
              <a:t>Rmarkdown</a:t>
            </a:r>
            <a:r>
              <a:rPr lang="en-GB" dirty="0"/>
              <a:t> pros run through this script, read the comments and take a quick look at the plots</a:t>
            </a:r>
          </a:p>
        </p:txBody>
      </p:sp>
    </p:spTree>
    <p:extLst>
      <p:ext uri="{BB962C8B-B14F-4D97-AF65-F5344CB8AC3E}">
        <p14:creationId xmlns:p14="http://schemas.microsoft.com/office/powerpoint/2010/main" val="13058457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6A900-DA7B-4CF3-9F8E-4D83804A9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If you want to do this again, this is probably not the way to do it!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9E7E2-CD42-4EA2-8290-C0D087F9B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15970"/>
            <a:ext cx="10515600" cy="2626059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I only gave you 0.03% of a full sequence file (20,000 reads) and we ran only one at a time, to do this for a full sample (60,000,000 reads) will take 10s of hours and to do it for all 30 will take weeks.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For efficient and effective analysis you will need to use a high performance computing cluster wherein you can submit multiple jobs in parallel with huge amounts of RAM and multiple cores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39122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A1508-1836-4104-AC77-3EBE5A241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942" y="2413291"/>
            <a:ext cx="8083216" cy="1325563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Questions and coffee break</a:t>
            </a:r>
            <a:br>
              <a:rPr lang="en-GB" dirty="0"/>
            </a:br>
            <a:r>
              <a:rPr lang="en-GB" dirty="0"/>
              <a:t>15 mins!</a:t>
            </a:r>
          </a:p>
        </p:txBody>
      </p:sp>
    </p:spTree>
    <p:extLst>
      <p:ext uri="{BB962C8B-B14F-4D97-AF65-F5344CB8AC3E}">
        <p14:creationId xmlns:p14="http://schemas.microsoft.com/office/powerpoint/2010/main" val="911451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BD16324-F100-417A-9AED-C3E32F1BA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12" y="-139842"/>
            <a:ext cx="10515600" cy="1325563"/>
          </a:xfrm>
        </p:spPr>
        <p:txBody>
          <a:bodyPr/>
          <a:lstStyle/>
          <a:p>
            <a:r>
              <a:rPr lang="en-GB" dirty="0"/>
              <a:t>So why might we want to do metagenomics?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362B006-B1FB-4F46-96F2-A75D955C1504}"/>
              </a:ext>
            </a:extLst>
          </p:cNvPr>
          <p:cNvGrpSpPr/>
          <p:nvPr/>
        </p:nvGrpSpPr>
        <p:grpSpPr>
          <a:xfrm>
            <a:off x="655982" y="1601328"/>
            <a:ext cx="6359858" cy="3655344"/>
            <a:chOff x="982639" y="1801504"/>
            <a:chExt cx="6359858" cy="3655344"/>
          </a:xfrm>
        </p:grpSpPr>
        <p:sp>
          <p:nvSpPr>
            <p:cNvPr id="5" name="AutoShape 4" descr="Image result for metagenome vaginal">
              <a:extLst>
                <a:ext uri="{FF2B5EF4-FFF2-40B4-BE49-F238E27FC236}">
                  <a16:creationId xmlns:a16="http://schemas.microsoft.com/office/drawing/2014/main" id="{7C4279E1-AD00-4ED3-A3EA-E565ACA6C42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AF4D44-8712-448F-800C-9D4593F4B5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8" t="9450" r="4030" b="7532"/>
            <a:stretch/>
          </p:blipFill>
          <p:spPr>
            <a:xfrm>
              <a:off x="982639" y="1801504"/>
              <a:ext cx="6359858" cy="364395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1FFD2C-7927-48FB-B192-8865E19A0417}"/>
                </a:ext>
              </a:extLst>
            </p:cNvPr>
            <p:cNvSpPr/>
            <p:nvPr/>
          </p:nvSpPr>
          <p:spPr>
            <a:xfrm>
              <a:off x="5536040" y="5149071"/>
              <a:ext cx="180645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400" dirty="0"/>
                <a:t>www.grandomics.com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24EAA6E-5B72-4E5A-A109-5C3E5C2F6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989" y="1086145"/>
            <a:ext cx="3478292" cy="3447143"/>
          </a:xfrm>
          <a:prstGeom prst="rect">
            <a:avLst/>
          </a:prstGeom>
        </p:spPr>
      </p:pic>
      <p:pic>
        <p:nvPicPr>
          <p:cNvPr id="1030" name="Picture 6" descr="Image result for river metagenome">
            <a:extLst>
              <a:ext uri="{FF2B5EF4-FFF2-40B4-BE49-F238E27FC236}">
                <a16:creationId xmlns:a16="http://schemas.microsoft.com/office/drawing/2014/main" id="{45B37A2B-700F-4160-BFD9-0B8367F2D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620" y="4734236"/>
            <a:ext cx="4327031" cy="157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71502F2-C647-4A75-9975-6F5E11064337}"/>
              </a:ext>
            </a:extLst>
          </p:cNvPr>
          <p:cNvSpPr/>
          <p:nvPr/>
        </p:nvSpPr>
        <p:spPr>
          <a:xfrm>
            <a:off x="8271649" y="6311799"/>
            <a:ext cx="36604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/>
              <a:t>http://www.mississippi-metagenome-project.umn.edu/</a:t>
            </a:r>
          </a:p>
        </p:txBody>
      </p:sp>
    </p:spTree>
    <p:extLst>
      <p:ext uri="{BB962C8B-B14F-4D97-AF65-F5344CB8AC3E}">
        <p14:creationId xmlns:p14="http://schemas.microsoft.com/office/powerpoint/2010/main" val="3344098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63D41-8D3E-4197-9685-066627605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98" y="217263"/>
            <a:ext cx="10515600" cy="1325563"/>
          </a:xfrm>
        </p:spPr>
        <p:txBody>
          <a:bodyPr/>
          <a:lstStyle/>
          <a:p>
            <a:r>
              <a:rPr lang="en-GB" dirty="0"/>
              <a:t>What do we mean by shotgun and how does it differ from 16S?</a:t>
            </a:r>
          </a:p>
        </p:txBody>
      </p:sp>
      <p:pic>
        <p:nvPicPr>
          <p:cNvPr id="3076" name="Picture 4" descr="Image result for tweezers">
            <a:extLst>
              <a:ext uri="{FF2B5EF4-FFF2-40B4-BE49-F238E27FC236}">
                <a16:creationId xmlns:a16="http://schemas.microsoft.com/office/drawing/2014/main" id="{50DFDF64-E75E-488A-970D-AB93E1C7B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2111" y="2022834"/>
            <a:ext cx="3754910" cy="156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3FF70CD-CA82-4331-81CC-C6C31EB77ADA}"/>
              </a:ext>
            </a:extLst>
          </p:cNvPr>
          <p:cNvSpPr/>
          <p:nvPr/>
        </p:nvSpPr>
        <p:spPr>
          <a:xfrm>
            <a:off x="4781501" y="2343323"/>
            <a:ext cx="2880562" cy="2734079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078" name="Picture 6" descr="Image result for 16s alignment">
            <a:extLst>
              <a:ext uri="{FF2B5EF4-FFF2-40B4-BE49-F238E27FC236}">
                <a16:creationId xmlns:a16="http://schemas.microsoft.com/office/drawing/2014/main" id="{5D576436-B84B-4269-BDFE-CB58D610CC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4"/>
          <a:stretch/>
        </p:blipFill>
        <p:spPr bwMode="auto">
          <a:xfrm>
            <a:off x="8512760" y="2657036"/>
            <a:ext cx="2938105" cy="242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823223-1957-459E-AD0B-79EEBDE18121}"/>
              </a:ext>
            </a:extLst>
          </p:cNvPr>
          <p:cNvSpPr txBox="1"/>
          <p:nvPr/>
        </p:nvSpPr>
        <p:spPr>
          <a:xfrm>
            <a:off x="5389269" y="3340711"/>
            <a:ext cx="1665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Microbial genome</a:t>
            </a: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A0B788AA-D04A-4B3F-9B52-B9A8A1536244}"/>
              </a:ext>
            </a:extLst>
          </p:cNvPr>
          <p:cNvSpPr/>
          <p:nvPr/>
        </p:nvSpPr>
        <p:spPr>
          <a:xfrm rot="18208633">
            <a:off x="4508347" y="2631197"/>
            <a:ext cx="2427287" cy="1848274"/>
          </a:xfrm>
          <a:prstGeom prst="arc">
            <a:avLst>
              <a:gd name="adj1" fmla="val 16200000"/>
              <a:gd name="adj2" fmla="val 19478384"/>
            </a:avLst>
          </a:prstGeom>
          <a:ln w="793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4335D7-5E42-48F5-B084-DFAAC0EE1892}"/>
              </a:ext>
            </a:extLst>
          </p:cNvPr>
          <p:cNvSpPr txBox="1"/>
          <p:nvPr/>
        </p:nvSpPr>
        <p:spPr>
          <a:xfrm>
            <a:off x="4716699" y="5400142"/>
            <a:ext cx="3563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16S sequencing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B0FBF2-00DF-48CA-9804-2B34E6180D9F}"/>
              </a:ext>
            </a:extLst>
          </p:cNvPr>
          <p:cNvSpPr txBox="1"/>
          <p:nvPr/>
        </p:nvSpPr>
        <p:spPr>
          <a:xfrm>
            <a:off x="1383935" y="3581400"/>
            <a:ext cx="2897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Targeted excision of a single universal piece of DNA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5E06E4-2769-4A5E-9333-C54220F48944}"/>
              </a:ext>
            </a:extLst>
          </p:cNvPr>
          <p:cNvSpPr txBox="1"/>
          <p:nvPr/>
        </p:nvSpPr>
        <p:spPr>
          <a:xfrm>
            <a:off x="8481145" y="230207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Clean, blunt ended alignments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6A692F-54EF-4E0A-8C2B-ACCCDFA0B14F}"/>
              </a:ext>
            </a:extLst>
          </p:cNvPr>
          <p:cNvCxnSpPr>
            <a:cxnSpLocks/>
          </p:cNvCxnSpPr>
          <p:nvPr/>
        </p:nvCxnSpPr>
        <p:spPr>
          <a:xfrm flipV="1">
            <a:off x="5632198" y="2343323"/>
            <a:ext cx="170465" cy="53995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BBA81C9-4138-4455-B4FD-6D03366C2AC2}"/>
              </a:ext>
            </a:extLst>
          </p:cNvPr>
          <p:cNvCxnSpPr>
            <a:cxnSpLocks/>
          </p:cNvCxnSpPr>
          <p:nvPr/>
        </p:nvCxnSpPr>
        <p:spPr>
          <a:xfrm flipV="1">
            <a:off x="4924204" y="3086077"/>
            <a:ext cx="66291" cy="146128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F64E8D4-A5E0-4EB5-99E3-BC43455A076D}"/>
              </a:ext>
            </a:extLst>
          </p:cNvPr>
          <p:cNvSpPr txBox="1"/>
          <p:nvPr/>
        </p:nvSpPr>
        <p:spPr>
          <a:xfrm>
            <a:off x="9373509" y="5247694"/>
            <a:ext cx="1288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V4: 255bps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7A934A2-74AF-4882-B71F-F1CD2CC62023}"/>
              </a:ext>
            </a:extLst>
          </p:cNvPr>
          <p:cNvCxnSpPr>
            <a:cxnSpLocks/>
          </p:cNvCxnSpPr>
          <p:nvPr/>
        </p:nvCxnSpPr>
        <p:spPr>
          <a:xfrm>
            <a:off x="8626642" y="5216822"/>
            <a:ext cx="2824223" cy="0"/>
          </a:xfrm>
          <a:prstGeom prst="straightConnector1">
            <a:avLst/>
          </a:prstGeom>
          <a:ln w="19050">
            <a:headEnd type="triangl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40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0.08464 -0.07361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464 -0.07361 L -3.75E-6 -3.7037E-7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53" y="391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097 0.06134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/>
      <p:bldP spid="13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63D41-8D3E-4197-9685-066627605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98" y="217263"/>
            <a:ext cx="10515600" cy="1325563"/>
          </a:xfrm>
        </p:spPr>
        <p:txBody>
          <a:bodyPr/>
          <a:lstStyle/>
          <a:p>
            <a:r>
              <a:rPr lang="en-GB" dirty="0"/>
              <a:t>What do we mean by shotgun and how does it differ from 16S?</a:t>
            </a:r>
          </a:p>
        </p:txBody>
      </p:sp>
      <p:pic>
        <p:nvPicPr>
          <p:cNvPr id="3074" name="Picture 2" descr="Image result for shotgun">
            <a:extLst>
              <a:ext uri="{FF2B5EF4-FFF2-40B4-BE49-F238E27FC236}">
                <a16:creationId xmlns:a16="http://schemas.microsoft.com/office/drawing/2014/main" id="{1B35DBB0-041F-4D5E-AB80-8E62EB365A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49" b="38048"/>
          <a:stretch/>
        </p:blipFill>
        <p:spPr bwMode="auto">
          <a:xfrm>
            <a:off x="252329" y="3141575"/>
            <a:ext cx="3121980" cy="78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3FF70CD-CA82-4331-81CC-C6C31EB77ADA}"/>
              </a:ext>
            </a:extLst>
          </p:cNvPr>
          <p:cNvSpPr/>
          <p:nvPr/>
        </p:nvSpPr>
        <p:spPr>
          <a:xfrm>
            <a:off x="4503206" y="2061960"/>
            <a:ext cx="2880562" cy="2734079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823223-1957-459E-AD0B-79EEBDE18121}"/>
              </a:ext>
            </a:extLst>
          </p:cNvPr>
          <p:cNvSpPr txBox="1"/>
          <p:nvPr/>
        </p:nvSpPr>
        <p:spPr>
          <a:xfrm>
            <a:off x="5110974" y="3059348"/>
            <a:ext cx="1665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Microbial genome</a:t>
            </a:r>
          </a:p>
        </p:txBody>
      </p:sp>
      <p:pic>
        <p:nvPicPr>
          <p:cNvPr id="3086" name="Picture 14" descr="Image result for reads mapped to a reference">
            <a:extLst>
              <a:ext uri="{FF2B5EF4-FFF2-40B4-BE49-F238E27FC236}">
                <a16:creationId xmlns:a16="http://schemas.microsoft.com/office/drawing/2014/main" id="{CCC8855F-955E-452E-896D-7B6EA112A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225" y="2845676"/>
            <a:ext cx="3524250" cy="117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c 2">
            <a:extLst>
              <a:ext uri="{FF2B5EF4-FFF2-40B4-BE49-F238E27FC236}">
                <a16:creationId xmlns:a16="http://schemas.microsoft.com/office/drawing/2014/main" id="{A0B788AA-D04A-4B3F-9B52-B9A8A1536244}"/>
              </a:ext>
            </a:extLst>
          </p:cNvPr>
          <p:cNvSpPr/>
          <p:nvPr/>
        </p:nvSpPr>
        <p:spPr>
          <a:xfrm rot="18208633">
            <a:off x="4230051" y="2349837"/>
            <a:ext cx="2427287" cy="1848274"/>
          </a:xfrm>
          <a:prstGeom prst="arc">
            <a:avLst>
              <a:gd name="adj1" fmla="val 16200000"/>
              <a:gd name="adj2" fmla="val 19478384"/>
            </a:avLst>
          </a:prstGeom>
          <a:ln w="793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4335D7-5E42-48F5-B084-DFAAC0EE1892}"/>
              </a:ext>
            </a:extLst>
          </p:cNvPr>
          <p:cNvSpPr txBox="1"/>
          <p:nvPr/>
        </p:nvSpPr>
        <p:spPr>
          <a:xfrm>
            <a:off x="3631368" y="5058155"/>
            <a:ext cx="5488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Shotgun (WGS) sequencing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B0FBF2-00DF-48CA-9804-2B34E6180D9F}"/>
              </a:ext>
            </a:extLst>
          </p:cNvPr>
          <p:cNvSpPr txBox="1"/>
          <p:nvPr/>
        </p:nvSpPr>
        <p:spPr>
          <a:xfrm>
            <a:off x="364432" y="4019897"/>
            <a:ext cx="2897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Non-targeted sequencing of DNA fragments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5E06E4-2769-4A5E-9333-C54220F48944}"/>
              </a:ext>
            </a:extLst>
          </p:cNvPr>
          <p:cNvSpPr txBox="1"/>
          <p:nvPr/>
        </p:nvSpPr>
        <p:spPr>
          <a:xfrm>
            <a:off x="7752349" y="2186091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Alignment to reference sequences (indels, gaps…) or </a:t>
            </a:r>
            <a:r>
              <a:rPr lang="en-GB" i="1" dirty="0"/>
              <a:t>de novo </a:t>
            </a:r>
            <a:r>
              <a:rPr lang="en-GB" dirty="0"/>
              <a:t>assembly</a:t>
            </a:r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48DDE8B3-74C3-4224-9A70-EE7C6C2FA8C9}"/>
              </a:ext>
            </a:extLst>
          </p:cNvPr>
          <p:cNvSpPr/>
          <p:nvPr/>
        </p:nvSpPr>
        <p:spPr>
          <a:xfrm rot="734339">
            <a:off x="4788157" y="2053572"/>
            <a:ext cx="2427287" cy="1848274"/>
          </a:xfrm>
          <a:prstGeom prst="arc">
            <a:avLst>
              <a:gd name="adj1" fmla="val 16200000"/>
              <a:gd name="adj2" fmla="val 19478384"/>
            </a:avLst>
          </a:prstGeom>
          <a:ln w="793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AB2E271E-6A0A-4E83-A0ED-475D9338EAB7}"/>
              </a:ext>
            </a:extLst>
          </p:cNvPr>
          <p:cNvSpPr/>
          <p:nvPr/>
        </p:nvSpPr>
        <p:spPr>
          <a:xfrm rot="14628048">
            <a:off x="4285993" y="2773283"/>
            <a:ext cx="2427287" cy="1848274"/>
          </a:xfrm>
          <a:prstGeom prst="arc">
            <a:avLst>
              <a:gd name="adj1" fmla="val 16200000"/>
              <a:gd name="adj2" fmla="val 19478384"/>
            </a:avLst>
          </a:prstGeom>
          <a:ln w="793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94594667-3191-48D4-B7DC-4CC30A981045}"/>
              </a:ext>
            </a:extLst>
          </p:cNvPr>
          <p:cNvSpPr/>
          <p:nvPr/>
        </p:nvSpPr>
        <p:spPr>
          <a:xfrm rot="7354915">
            <a:off x="5161747" y="2684626"/>
            <a:ext cx="2427287" cy="1848274"/>
          </a:xfrm>
          <a:prstGeom prst="arc">
            <a:avLst>
              <a:gd name="adj1" fmla="val 16200000"/>
              <a:gd name="adj2" fmla="val 19478384"/>
            </a:avLst>
          </a:prstGeom>
          <a:ln w="793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E93F8AF6-C266-4194-A25F-48A14A5C9EBE}"/>
              </a:ext>
            </a:extLst>
          </p:cNvPr>
          <p:cNvSpPr/>
          <p:nvPr/>
        </p:nvSpPr>
        <p:spPr>
          <a:xfrm>
            <a:off x="3206024" y="3204723"/>
            <a:ext cx="257301" cy="138498"/>
          </a:xfrm>
          <a:prstGeom prst="star5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79D4D6E6-EAEF-4347-9D46-8DB52596CACB}"/>
              </a:ext>
            </a:extLst>
          </p:cNvPr>
          <p:cNvSpPr/>
          <p:nvPr/>
        </p:nvSpPr>
        <p:spPr>
          <a:xfrm>
            <a:off x="3213410" y="3195144"/>
            <a:ext cx="257301" cy="138498"/>
          </a:xfrm>
          <a:prstGeom prst="star5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Star: 5 Points 20">
            <a:extLst>
              <a:ext uri="{FF2B5EF4-FFF2-40B4-BE49-F238E27FC236}">
                <a16:creationId xmlns:a16="http://schemas.microsoft.com/office/drawing/2014/main" id="{2382F692-8CB4-4997-8D61-CB5DEC1A4258}"/>
              </a:ext>
            </a:extLst>
          </p:cNvPr>
          <p:cNvSpPr/>
          <p:nvPr/>
        </p:nvSpPr>
        <p:spPr>
          <a:xfrm>
            <a:off x="3194083" y="3161992"/>
            <a:ext cx="257301" cy="138498"/>
          </a:xfrm>
          <a:prstGeom prst="star5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Star: 5 Points 21">
            <a:extLst>
              <a:ext uri="{FF2B5EF4-FFF2-40B4-BE49-F238E27FC236}">
                <a16:creationId xmlns:a16="http://schemas.microsoft.com/office/drawing/2014/main" id="{99FEC82B-40BB-4570-BAD0-BB6DA40002EC}"/>
              </a:ext>
            </a:extLst>
          </p:cNvPr>
          <p:cNvSpPr/>
          <p:nvPr/>
        </p:nvSpPr>
        <p:spPr>
          <a:xfrm>
            <a:off x="3203746" y="3165447"/>
            <a:ext cx="257301" cy="138498"/>
          </a:xfrm>
          <a:prstGeom prst="star5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Star: 5 Points 22">
            <a:extLst>
              <a:ext uri="{FF2B5EF4-FFF2-40B4-BE49-F238E27FC236}">
                <a16:creationId xmlns:a16="http://schemas.microsoft.com/office/drawing/2014/main" id="{7EAE4443-139E-4A8F-A570-ED2B6D94F694}"/>
              </a:ext>
            </a:extLst>
          </p:cNvPr>
          <p:cNvSpPr/>
          <p:nvPr/>
        </p:nvSpPr>
        <p:spPr>
          <a:xfrm>
            <a:off x="3213410" y="3195144"/>
            <a:ext cx="257301" cy="138498"/>
          </a:xfrm>
          <a:prstGeom prst="star5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Star: 5 Points 23">
            <a:extLst>
              <a:ext uri="{FF2B5EF4-FFF2-40B4-BE49-F238E27FC236}">
                <a16:creationId xmlns:a16="http://schemas.microsoft.com/office/drawing/2014/main" id="{0E9D2AF7-C138-48E0-9B33-BF9E362EE279}"/>
              </a:ext>
            </a:extLst>
          </p:cNvPr>
          <p:cNvSpPr/>
          <p:nvPr/>
        </p:nvSpPr>
        <p:spPr>
          <a:xfrm>
            <a:off x="3253044" y="3204723"/>
            <a:ext cx="257301" cy="138498"/>
          </a:xfrm>
          <a:prstGeom prst="star5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xplosion: 14 Points 10">
            <a:extLst>
              <a:ext uri="{FF2B5EF4-FFF2-40B4-BE49-F238E27FC236}">
                <a16:creationId xmlns:a16="http://schemas.microsoft.com/office/drawing/2014/main" id="{44EB4EDA-57BE-4BDC-9F3E-9B85F40A57DF}"/>
              </a:ext>
            </a:extLst>
          </p:cNvPr>
          <p:cNvSpPr/>
          <p:nvPr/>
        </p:nvSpPr>
        <p:spPr>
          <a:xfrm>
            <a:off x="3049230" y="2732588"/>
            <a:ext cx="1143228" cy="1009650"/>
          </a:xfrm>
          <a:prstGeom prst="irregularSeal2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45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0325 L 0.33203 -0.20185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3" y="-1025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324 L 0.34779 0.2166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22" y="1067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0.39388 0.13542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675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324 L 0.38281 -0.13148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67" y="-673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324 L 0.42044 0.00833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55" y="25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325 L 0.41016 -0.07453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34" y="-388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7" grpId="0"/>
      <p:bldP spid="13" grpId="0"/>
      <p:bldP spid="14" grpId="0" animBg="1"/>
      <p:bldP spid="15" grpId="0" animBg="1"/>
      <p:bldP spid="16" grpId="0" animBg="1"/>
      <p:bldP spid="8" grpId="0" animBg="1"/>
      <p:bldP spid="8" grpId="1" animBg="1"/>
      <p:bldP spid="8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11" grpId="0" animBg="1"/>
      <p:bldP spid="11" grpId="1" animBg="1"/>
      <p:bldP spid="11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6838E11-F5D2-4CBC-9B32-96B41C6E40DB}"/>
              </a:ext>
            </a:extLst>
          </p:cNvPr>
          <p:cNvSpPr txBox="1">
            <a:spLocks/>
          </p:cNvSpPr>
          <p:nvPr/>
        </p:nvSpPr>
        <p:spPr>
          <a:xfrm>
            <a:off x="509337" y="2127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Benefits of 16S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7DF6261-3FB9-4D08-A814-E23A8666F7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20160"/>
              </p:ext>
            </p:extLst>
          </p:nvPr>
        </p:nvGraphicFramePr>
        <p:xfrm>
          <a:off x="653716" y="1538288"/>
          <a:ext cx="7078580" cy="381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9290">
                  <a:extLst>
                    <a:ext uri="{9D8B030D-6E8A-4147-A177-3AD203B41FA5}">
                      <a16:colId xmlns:a16="http://schemas.microsoft.com/office/drawing/2014/main" val="961280921"/>
                    </a:ext>
                  </a:extLst>
                </a:gridCol>
                <a:gridCol w="3539290">
                  <a:extLst>
                    <a:ext uri="{9D8B030D-6E8A-4147-A177-3AD203B41FA5}">
                      <a16:colId xmlns:a16="http://schemas.microsoft.com/office/drawing/2014/main" val="3857564191"/>
                    </a:ext>
                  </a:extLst>
                </a:gridCol>
              </a:tblGrid>
              <a:tr h="519760">
                <a:tc>
                  <a:txBody>
                    <a:bodyPr/>
                    <a:lstStyle/>
                    <a:p>
                      <a:r>
                        <a:rPr lang="en-GB" dirty="0"/>
                        <a:t>16S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Shotgun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045934"/>
                  </a:ext>
                </a:extLst>
              </a:tr>
              <a:tr h="519760">
                <a:tc>
                  <a:txBody>
                    <a:bodyPr/>
                    <a:lstStyle/>
                    <a:p>
                      <a:r>
                        <a:rPr lang="en-GB" sz="2000" dirty="0"/>
                        <a:t>A single taxonomic 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Random genome fragments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6325640"/>
                  </a:ext>
                </a:extLst>
              </a:tr>
              <a:tr h="519760">
                <a:tc>
                  <a:txBody>
                    <a:bodyPr/>
                    <a:lstStyle/>
                    <a:p>
                      <a:r>
                        <a:rPr lang="en-GB" sz="2000" dirty="0"/>
                        <a:t>Reagent contamination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Reagent and human contamination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557732"/>
                  </a:ext>
                </a:extLst>
              </a:tr>
              <a:tr h="519760">
                <a:tc>
                  <a:txBody>
                    <a:bodyPr/>
                    <a:lstStyle/>
                    <a:p>
                      <a:r>
                        <a:rPr lang="en-GB" sz="2000" dirty="0"/>
                        <a:t>20,000 reads is good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60,000,000 reads is 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359517"/>
                  </a:ext>
                </a:extLst>
              </a:tr>
              <a:tr h="519760">
                <a:tc>
                  <a:txBody>
                    <a:bodyPr/>
                    <a:lstStyle/>
                    <a:p>
                      <a:r>
                        <a:rPr lang="en-GB" sz="2000" dirty="0"/>
                        <a:t>Cheap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Very expensive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928454"/>
                  </a:ext>
                </a:extLst>
              </a:tr>
              <a:tr h="519760">
                <a:tc>
                  <a:txBody>
                    <a:bodyPr/>
                    <a:lstStyle/>
                    <a:p>
                      <a:r>
                        <a:rPr lang="en-GB" sz="2000" dirty="0"/>
                        <a:t>Analysis is standardised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Analysis is bespoke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6859645"/>
                  </a:ext>
                </a:extLst>
              </a:tr>
              <a:tr h="519760">
                <a:tc>
                  <a:txBody>
                    <a:bodyPr/>
                    <a:lstStyle/>
                    <a:p>
                      <a:r>
                        <a:rPr lang="en-GB" sz="2000" dirty="0"/>
                        <a:t>Analysis on PC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Analysis on Computing Cluster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6317518"/>
                  </a:ext>
                </a:extLst>
              </a:tr>
            </a:tbl>
          </a:graphicData>
        </a:graphic>
      </p:graphicFrame>
      <p:grpSp>
        <p:nvGrpSpPr>
          <p:cNvPr id="7181" name="Group 7180">
            <a:extLst>
              <a:ext uri="{FF2B5EF4-FFF2-40B4-BE49-F238E27FC236}">
                <a16:creationId xmlns:a16="http://schemas.microsoft.com/office/drawing/2014/main" id="{93CAFBC6-3E77-46AD-B03E-E4F272CA4BF7}"/>
              </a:ext>
            </a:extLst>
          </p:cNvPr>
          <p:cNvGrpSpPr/>
          <p:nvPr/>
        </p:nvGrpSpPr>
        <p:grpSpPr>
          <a:xfrm>
            <a:off x="8654031" y="1153861"/>
            <a:ext cx="2427287" cy="1941435"/>
            <a:chOff x="10428375" y="1793328"/>
            <a:chExt cx="2427287" cy="194143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AA3A68F-01F4-4DBC-A050-31F0851EA6C1}"/>
                </a:ext>
              </a:extLst>
            </p:cNvPr>
            <p:cNvSpPr txBox="1"/>
            <p:nvPr/>
          </p:nvSpPr>
          <p:spPr>
            <a:xfrm>
              <a:off x="10995179" y="2289966"/>
              <a:ext cx="16650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Microbial genome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6B49B06-03DC-4300-9E91-24D00CC6882B}"/>
                </a:ext>
              </a:extLst>
            </p:cNvPr>
            <p:cNvSpPr/>
            <p:nvPr/>
          </p:nvSpPr>
          <p:spPr>
            <a:xfrm>
              <a:off x="10793624" y="1793328"/>
              <a:ext cx="2028271" cy="1941435"/>
            </a:xfrm>
            <a:prstGeom prst="ellipse">
              <a:avLst/>
            </a:prstGeom>
            <a:noFill/>
            <a:ln w="7620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A1866598-E05C-4007-BE57-DB624ADE87CB}"/>
                </a:ext>
              </a:extLst>
            </p:cNvPr>
            <p:cNvSpPr/>
            <p:nvPr/>
          </p:nvSpPr>
          <p:spPr>
            <a:xfrm rot="19274259">
              <a:off x="10428375" y="1871992"/>
              <a:ext cx="2427287" cy="1848274"/>
            </a:xfrm>
            <a:prstGeom prst="arc">
              <a:avLst>
                <a:gd name="adj1" fmla="val 16200000"/>
                <a:gd name="adj2" fmla="val 17744740"/>
              </a:avLst>
            </a:prstGeom>
            <a:ln w="793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22331AC8-9D69-499B-A816-4FAF28CCA12C}"/>
              </a:ext>
            </a:extLst>
          </p:cNvPr>
          <p:cNvSpPr txBox="1"/>
          <p:nvPr/>
        </p:nvSpPr>
        <p:spPr>
          <a:xfrm>
            <a:off x="9578551" y="309515"/>
            <a:ext cx="1977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u="sng" dirty="0"/>
              <a:t>16S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DCB9746-22B5-4C71-8CBD-13184F8239DF}"/>
              </a:ext>
            </a:extLst>
          </p:cNvPr>
          <p:cNvSpPr txBox="1"/>
          <p:nvPr/>
        </p:nvSpPr>
        <p:spPr>
          <a:xfrm>
            <a:off x="9420886" y="3435768"/>
            <a:ext cx="1977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u="sng" dirty="0"/>
              <a:t>Shotgun</a:t>
            </a:r>
          </a:p>
        </p:txBody>
      </p:sp>
      <p:grpSp>
        <p:nvGrpSpPr>
          <p:cNvPr id="7185" name="Group 7184">
            <a:extLst>
              <a:ext uri="{FF2B5EF4-FFF2-40B4-BE49-F238E27FC236}">
                <a16:creationId xmlns:a16="http://schemas.microsoft.com/office/drawing/2014/main" id="{AC371B2C-F071-4268-96C1-BB4293CB095E}"/>
              </a:ext>
            </a:extLst>
          </p:cNvPr>
          <p:cNvGrpSpPr/>
          <p:nvPr/>
        </p:nvGrpSpPr>
        <p:grpSpPr>
          <a:xfrm>
            <a:off x="8740288" y="3858594"/>
            <a:ext cx="2626120" cy="2545273"/>
            <a:chOff x="8544628" y="4146721"/>
            <a:chExt cx="2626120" cy="2545273"/>
          </a:xfrm>
        </p:grpSpPr>
        <p:grpSp>
          <p:nvGrpSpPr>
            <p:cNvPr id="7184" name="Group 7183">
              <a:extLst>
                <a:ext uri="{FF2B5EF4-FFF2-40B4-BE49-F238E27FC236}">
                  <a16:creationId xmlns:a16="http://schemas.microsoft.com/office/drawing/2014/main" id="{F2F25B37-8808-44C5-BF0F-8DC89CB115FB}"/>
                </a:ext>
              </a:extLst>
            </p:cNvPr>
            <p:cNvGrpSpPr/>
            <p:nvPr/>
          </p:nvGrpSpPr>
          <p:grpSpPr>
            <a:xfrm>
              <a:off x="8544628" y="4146721"/>
              <a:ext cx="2577124" cy="2545273"/>
              <a:chOff x="8544628" y="4146721"/>
              <a:chExt cx="2577124" cy="2545273"/>
            </a:xfrm>
          </p:grpSpPr>
          <p:grpSp>
            <p:nvGrpSpPr>
              <p:cNvPr id="7182" name="Group 7181">
                <a:extLst>
                  <a:ext uri="{FF2B5EF4-FFF2-40B4-BE49-F238E27FC236}">
                    <a16:creationId xmlns:a16="http://schemas.microsoft.com/office/drawing/2014/main" id="{E5142B2C-04FF-41B0-8809-FE035ED16FCB}"/>
                  </a:ext>
                </a:extLst>
              </p:cNvPr>
              <p:cNvGrpSpPr/>
              <p:nvPr/>
            </p:nvGrpSpPr>
            <p:grpSpPr>
              <a:xfrm>
                <a:off x="8909054" y="4264707"/>
                <a:ext cx="2039224" cy="2427287"/>
                <a:chOff x="11685149" y="4137067"/>
                <a:chExt cx="2039224" cy="2427287"/>
              </a:xfrm>
            </p:grpSpPr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83A492E1-DB2A-4103-9F94-86B9EC22FBDA}"/>
                    </a:ext>
                  </a:extLst>
                </p:cNvPr>
                <p:cNvSpPr/>
                <p:nvPr/>
              </p:nvSpPr>
              <p:spPr>
                <a:xfrm>
                  <a:off x="11696102" y="4245894"/>
                  <a:ext cx="2028271" cy="1941435"/>
                </a:xfrm>
                <a:prstGeom prst="ellipse">
                  <a:avLst/>
                </a:prstGeom>
                <a:noFill/>
                <a:ln w="76200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42" name="Arc 41">
                  <a:extLst>
                    <a:ext uri="{FF2B5EF4-FFF2-40B4-BE49-F238E27FC236}">
                      <a16:creationId xmlns:a16="http://schemas.microsoft.com/office/drawing/2014/main" id="{FE027FA3-5161-47FD-A9D9-ED2FFDBE3AAC}"/>
                    </a:ext>
                  </a:extLst>
                </p:cNvPr>
                <p:cNvSpPr/>
                <p:nvPr/>
              </p:nvSpPr>
              <p:spPr>
                <a:xfrm rot="16200000">
                  <a:off x="11395642" y="4426574"/>
                  <a:ext cx="2427287" cy="1848274"/>
                </a:xfrm>
                <a:prstGeom prst="arc">
                  <a:avLst>
                    <a:gd name="adj1" fmla="val 16200000"/>
                    <a:gd name="adj2" fmla="val 17744740"/>
                  </a:avLst>
                </a:prstGeom>
                <a:ln w="79375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31A4C4B6-2289-4738-89A5-853CCE5F3DDE}"/>
                    </a:ext>
                  </a:extLst>
                </p:cNvPr>
                <p:cNvSpPr txBox="1"/>
                <p:nvPr/>
              </p:nvSpPr>
              <p:spPr>
                <a:xfrm>
                  <a:off x="11900687" y="4832269"/>
                  <a:ext cx="1665027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400" b="1" dirty="0"/>
                    <a:t>Microbial genome</a:t>
                  </a:r>
                </a:p>
              </p:txBody>
            </p:sp>
          </p:grpSp>
          <p:grpSp>
            <p:nvGrpSpPr>
              <p:cNvPr id="7183" name="Group 7182">
                <a:extLst>
                  <a:ext uri="{FF2B5EF4-FFF2-40B4-BE49-F238E27FC236}">
                    <a16:creationId xmlns:a16="http://schemas.microsoft.com/office/drawing/2014/main" id="{3FB7A10C-0EAC-4BB7-B371-507B26A02EE1}"/>
                  </a:ext>
                </a:extLst>
              </p:cNvPr>
              <p:cNvGrpSpPr/>
              <p:nvPr/>
            </p:nvGrpSpPr>
            <p:grpSpPr>
              <a:xfrm>
                <a:off x="8544628" y="4146721"/>
                <a:ext cx="2577124" cy="2427287"/>
                <a:chOff x="11319049" y="4034124"/>
                <a:chExt cx="2577124" cy="2427287"/>
              </a:xfrm>
            </p:grpSpPr>
            <p:sp>
              <p:nvSpPr>
                <p:cNvPr id="35" name="Arc 34">
                  <a:extLst>
                    <a:ext uri="{FF2B5EF4-FFF2-40B4-BE49-F238E27FC236}">
                      <a16:creationId xmlns:a16="http://schemas.microsoft.com/office/drawing/2014/main" id="{671E048B-6C03-4B0C-A8EB-55EC8DB14C7A}"/>
                    </a:ext>
                  </a:extLst>
                </p:cNvPr>
                <p:cNvSpPr/>
                <p:nvPr/>
              </p:nvSpPr>
              <p:spPr>
                <a:xfrm rot="19274259">
                  <a:off x="11319049" y="4388517"/>
                  <a:ext cx="2427287" cy="1848274"/>
                </a:xfrm>
                <a:prstGeom prst="arc">
                  <a:avLst>
                    <a:gd name="adj1" fmla="val 16200000"/>
                    <a:gd name="adj2" fmla="val 17744740"/>
                  </a:avLst>
                </a:prstGeom>
                <a:ln w="79375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8" name="Arc 37">
                  <a:extLst>
                    <a:ext uri="{FF2B5EF4-FFF2-40B4-BE49-F238E27FC236}">
                      <a16:creationId xmlns:a16="http://schemas.microsoft.com/office/drawing/2014/main" id="{7611637D-2E79-4F72-BBE8-EF0AAFE18467}"/>
                    </a:ext>
                  </a:extLst>
                </p:cNvPr>
                <p:cNvSpPr/>
                <p:nvPr/>
              </p:nvSpPr>
              <p:spPr>
                <a:xfrm rot="7269611">
                  <a:off x="11594554" y="4323631"/>
                  <a:ext cx="2427287" cy="1848274"/>
                </a:xfrm>
                <a:prstGeom prst="arc">
                  <a:avLst>
                    <a:gd name="adj1" fmla="val 16200000"/>
                    <a:gd name="adj2" fmla="val 17744740"/>
                  </a:avLst>
                </a:prstGeom>
                <a:ln w="79375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41" name="Arc 40">
                  <a:extLst>
                    <a:ext uri="{FF2B5EF4-FFF2-40B4-BE49-F238E27FC236}">
                      <a16:creationId xmlns:a16="http://schemas.microsoft.com/office/drawing/2014/main" id="{61DF4F7B-41CB-419F-91D5-4F7992CEC796}"/>
                    </a:ext>
                  </a:extLst>
                </p:cNvPr>
                <p:cNvSpPr/>
                <p:nvPr/>
              </p:nvSpPr>
              <p:spPr>
                <a:xfrm rot="11717292">
                  <a:off x="11468886" y="4332878"/>
                  <a:ext cx="2427287" cy="1848274"/>
                </a:xfrm>
                <a:prstGeom prst="arc">
                  <a:avLst>
                    <a:gd name="adj1" fmla="val 16200000"/>
                    <a:gd name="adj2" fmla="val 17744740"/>
                  </a:avLst>
                </a:prstGeom>
                <a:ln w="79375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43" name="Arc 42">
              <a:extLst>
                <a:ext uri="{FF2B5EF4-FFF2-40B4-BE49-F238E27FC236}">
                  <a16:creationId xmlns:a16="http://schemas.microsoft.com/office/drawing/2014/main" id="{5FF5EB2C-C157-414E-8A30-7EC101201150}"/>
                </a:ext>
              </a:extLst>
            </p:cNvPr>
            <p:cNvSpPr/>
            <p:nvPr/>
          </p:nvSpPr>
          <p:spPr>
            <a:xfrm rot="2466688">
              <a:off x="8743461" y="4387296"/>
              <a:ext cx="2427287" cy="1848274"/>
            </a:xfrm>
            <a:prstGeom prst="arc">
              <a:avLst>
                <a:gd name="adj1" fmla="val 16200000"/>
                <a:gd name="adj2" fmla="val 17744740"/>
              </a:avLst>
            </a:prstGeom>
            <a:ln w="793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79C96E7-AAE1-4745-B199-C4A88ECD62BC}"/>
              </a:ext>
            </a:extLst>
          </p:cNvPr>
          <p:cNvGrpSpPr/>
          <p:nvPr/>
        </p:nvGrpSpPr>
        <p:grpSpPr>
          <a:xfrm>
            <a:off x="8841020" y="4064025"/>
            <a:ext cx="2479264" cy="1954231"/>
            <a:chOff x="3073759" y="5492737"/>
            <a:chExt cx="2479264" cy="1954231"/>
          </a:xfrm>
        </p:grpSpPr>
        <p:pic>
          <p:nvPicPr>
            <p:cNvPr id="7170" name="Picture 2" descr="Image result for skin cell">
              <a:extLst>
                <a:ext uri="{FF2B5EF4-FFF2-40B4-BE49-F238E27FC236}">
                  <a16:creationId xmlns:a16="http://schemas.microsoft.com/office/drawing/2014/main" id="{D3FAA15D-D726-42FD-9C1D-FC26CF7E76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41" t="19447" r="33230" b="16713"/>
            <a:stretch/>
          </p:blipFill>
          <p:spPr bwMode="auto">
            <a:xfrm>
              <a:off x="4365976" y="5790677"/>
              <a:ext cx="625643" cy="624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Image result for skin cell">
              <a:extLst>
                <a:ext uri="{FF2B5EF4-FFF2-40B4-BE49-F238E27FC236}">
                  <a16:creationId xmlns:a16="http://schemas.microsoft.com/office/drawing/2014/main" id="{3AC6D045-5E08-4891-8566-0622980336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41" t="19447" r="33230" b="16713"/>
            <a:stretch/>
          </p:blipFill>
          <p:spPr bwMode="auto">
            <a:xfrm>
              <a:off x="4453430" y="5943077"/>
              <a:ext cx="625643" cy="624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Image result for skin cell">
              <a:extLst>
                <a:ext uri="{FF2B5EF4-FFF2-40B4-BE49-F238E27FC236}">
                  <a16:creationId xmlns:a16="http://schemas.microsoft.com/office/drawing/2014/main" id="{4931032E-9C0B-4E71-ADF0-2BD6928181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41" t="19447" r="33230" b="16713"/>
            <a:stretch/>
          </p:blipFill>
          <p:spPr bwMode="auto">
            <a:xfrm>
              <a:off x="4670776" y="6095477"/>
              <a:ext cx="625643" cy="624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 descr="Image result for skin cell">
              <a:extLst>
                <a:ext uri="{FF2B5EF4-FFF2-40B4-BE49-F238E27FC236}">
                  <a16:creationId xmlns:a16="http://schemas.microsoft.com/office/drawing/2014/main" id="{273754B1-19FB-4AF9-B5C3-4341BC98D5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41" t="19447" r="33230" b="16713"/>
            <a:stretch/>
          </p:blipFill>
          <p:spPr bwMode="auto">
            <a:xfrm>
              <a:off x="4365976" y="6093444"/>
              <a:ext cx="625643" cy="624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 descr="Image result for skin cell">
              <a:extLst>
                <a:ext uri="{FF2B5EF4-FFF2-40B4-BE49-F238E27FC236}">
                  <a16:creationId xmlns:a16="http://schemas.microsoft.com/office/drawing/2014/main" id="{8C07EAAD-3CC1-4D12-8C5B-260890707B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41" t="19447" r="33230" b="16713"/>
            <a:stretch/>
          </p:blipFill>
          <p:spPr bwMode="auto">
            <a:xfrm>
              <a:off x="4349018" y="6481036"/>
              <a:ext cx="625643" cy="624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Image result for skin cell">
              <a:extLst>
                <a:ext uri="{FF2B5EF4-FFF2-40B4-BE49-F238E27FC236}">
                  <a16:creationId xmlns:a16="http://schemas.microsoft.com/office/drawing/2014/main" id="{9D77B561-E68F-4AEB-8936-00DA11EEC9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41" t="19447" r="33230" b="16713"/>
            <a:stretch/>
          </p:blipFill>
          <p:spPr bwMode="auto">
            <a:xfrm>
              <a:off x="4823176" y="6247877"/>
              <a:ext cx="625643" cy="624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0" descr="https://cramster-image.s3.amazonaws.com/definitions/DC-762V1.png">
              <a:extLst>
                <a:ext uri="{FF2B5EF4-FFF2-40B4-BE49-F238E27FC236}">
                  <a16:creationId xmlns:a16="http://schemas.microsoft.com/office/drawing/2014/main" id="{BEB270CB-B348-44CB-BFD4-774DEB5AE02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1107" b="63241" l="33166" r="60302">
                          <a14:foregroundMark x1="33668" y1="55336" x2="42462" y2="46640"/>
                          <a14:foregroundMark x1="47487" y1="49802" x2="60302" y2="59684"/>
                          <a14:foregroundMark x1="49497" y1="46640" x2="60302" y2="41107"/>
                          <a14:foregroundMark x1="51005" y1="51779" x2="45226" y2="63241"/>
                          <a14:foregroundMark x1="42462" y1="50593" x2="38945" y2="61660"/>
                          <a14:foregroundMark x1="43467" y1="48617" x2="36935" y2="418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46" t="40269" r="36847" b="35766"/>
            <a:stretch/>
          </p:blipFill>
          <p:spPr bwMode="auto">
            <a:xfrm rot="5400000">
              <a:off x="4296882" y="6129333"/>
              <a:ext cx="1355557" cy="625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Image result for skin cell">
              <a:extLst>
                <a:ext uri="{FF2B5EF4-FFF2-40B4-BE49-F238E27FC236}">
                  <a16:creationId xmlns:a16="http://schemas.microsoft.com/office/drawing/2014/main" id="{AD16E46C-8AEB-414C-B896-8179A41428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41" t="19447" r="33230" b="16713"/>
            <a:stretch/>
          </p:blipFill>
          <p:spPr bwMode="auto">
            <a:xfrm>
              <a:off x="4628726" y="6683451"/>
              <a:ext cx="625643" cy="624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0" descr="https://cramster-image.s3.amazonaws.com/definitions/DC-762V1.png">
              <a:extLst>
                <a:ext uri="{FF2B5EF4-FFF2-40B4-BE49-F238E27FC236}">
                  <a16:creationId xmlns:a16="http://schemas.microsoft.com/office/drawing/2014/main" id="{2232A935-C3F5-40C1-836E-ADF855DB0B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1107" b="63241" l="33166" r="60302">
                          <a14:foregroundMark x1="33668" y1="55336" x2="42462" y2="46640"/>
                          <a14:foregroundMark x1="47487" y1="49802" x2="60302" y2="59684"/>
                          <a14:foregroundMark x1="49497" y1="46640" x2="60302" y2="41107"/>
                          <a14:foregroundMark x1="51005" y1="51779" x2="45226" y2="63241"/>
                          <a14:foregroundMark x1="42462" y1="50593" x2="38945" y2="61660"/>
                          <a14:foregroundMark x1="43467" y1="48617" x2="36935" y2="418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46" t="40269" r="36847" b="35766"/>
            <a:stretch/>
          </p:blipFill>
          <p:spPr bwMode="auto">
            <a:xfrm rot="5400000">
              <a:off x="3728372" y="6456369"/>
              <a:ext cx="1355557" cy="625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 descr="Image result for skin cell">
              <a:extLst>
                <a:ext uri="{FF2B5EF4-FFF2-40B4-BE49-F238E27FC236}">
                  <a16:creationId xmlns:a16="http://schemas.microsoft.com/office/drawing/2014/main" id="{A8CA51ED-D166-4267-A0C5-EB9B5C66FF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41" t="19447" r="33230" b="16713"/>
            <a:stretch/>
          </p:blipFill>
          <p:spPr bwMode="auto">
            <a:xfrm>
              <a:off x="3740333" y="6776357"/>
              <a:ext cx="625643" cy="624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 descr="Image result for skin cell">
              <a:extLst>
                <a:ext uri="{FF2B5EF4-FFF2-40B4-BE49-F238E27FC236}">
                  <a16:creationId xmlns:a16="http://schemas.microsoft.com/office/drawing/2014/main" id="{954BA36B-FC40-4D3D-9146-4FF188F4F9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41" t="19447" r="33230" b="16713"/>
            <a:stretch/>
          </p:blipFill>
          <p:spPr bwMode="auto">
            <a:xfrm>
              <a:off x="3818850" y="5791863"/>
              <a:ext cx="625643" cy="624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 descr="Image result for skin cell">
              <a:extLst>
                <a:ext uri="{FF2B5EF4-FFF2-40B4-BE49-F238E27FC236}">
                  <a16:creationId xmlns:a16="http://schemas.microsoft.com/office/drawing/2014/main" id="{8DC8DBAD-BF5C-45AD-A3EF-01D4A36C39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41" t="19447" r="33230" b="16713"/>
            <a:stretch/>
          </p:blipFill>
          <p:spPr bwMode="auto">
            <a:xfrm>
              <a:off x="3643185" y="6255143"/>
              <a:ext cx="625643" cy="624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 descr="Image result for skin cell">
              <a:extLst>
                <a:ext uri="{FF2B5EF4-FFF2-40B4-BE49-F238E27FC236}">
                  <a16:creationId xmlns:a16="http://schemas.microsoft.com/office/drawing/2014/main" id="{5E07D663-3B0A-4DBC-8A28-18EA40EC6D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41" t="19447" r="33230" b="16713"/>
            <a:stretch/>
          </p:blipFill>
          <p:spPr bwMode="auto">
            <a:xfrm>
              <a:off x="4927380" y="5731284"/>
              <a:ext cx="625643" cy="624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20" descr="https://cramster-image.s3.amazonaws.com/definitions/DC-762V1.png">
              <a:extLst>
                <a:ext uri="{FF2B5EF4-FFF2-40B4-BE49-F238E27FC236}">
                  <a16:creationId xmlns:a16="http://schemas.microsoft.com/office/drawing/2014/main" id="{BAC5D610-B03D-444E-90EF-93675DF790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1107" b="63241" l="33166" r="60302">
                          <a14:foregroundMark x1="33668" y1="55336" x2="42462" y2="46640"/>
                          <a14:foregroundMark x1="47487" y1="49802" x2="60302" y2="59684"/>
                          <a14:foregroundMark x1="49497" y1="46640" x2="60302" y2="41107"/>
                          <a14:foregroundMark x1="51005" y1="51779" x2="45226" y2="63241"/>
                          <a14:foregroundMark x1="42462" y1="50593" x2="38945" y2="61660"/>
                          <a14:foregroundMark x1="43467" y1="48617" x2="36935" y2="418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46" t="40269" r="36847" b="35766"/>
            <a:stretch/>
          </p:blipFill>
          <p:spPr bwMode="auto">
            <a:xfrm rot="5400000">
              <a:off x="3094719" y="5857695"/>
              <a:ext cx="1355557" cy="625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Image result for skin cell">
              <a:extLst>
                <a:ext uri="{FF2B5EF4-FFF2-40B4-BE49-F238E27FC236}">
                  <a16:creationId xmlns:a16="http://schemas.microsoft.com/office/drawing/2014/main" id="{A526605B-E8C5-4D68-A8BC-3B7139C68C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41" t="19447" r="33230" b="16713"/>
            <a:stretch/>
          </p:blipFill>
          <p:spPr bwMode="auto">
            <a:xfrm>
              <a:off x="3073759" y="6130088"/>
              <a:ext cx="625643" cy="624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5565666-D66C-48EB-B39A-7143E4803FAE}"/>
              </a:ext>
            </a:extLst>
          </p:cNvPr>
          <p:cNvGrpSpPr/>
          <p:nvPr/>
        </p:nvGrpSpPr>
        <p:grpSpPr>
          <a:xfrm>
            <a:off x="9382251" y="1197676"/>
            <a:ext cx="1212952" cy="1972804"/>
            <a:chOff x="7620279" y="-1152227"/>
            <a:chExt cx="1212952" cy="1972804"/>
          </a:xfrm>
        </p:grpSpPr>
        <p:pic>
          <p:nvPicPr>
            <p:cNvPr id="62" name="Picture 20" descr="https://cramster-image.s3.amazonaws.com/definitions/DC-762V1.png">
              <a:extLst>
                <a:ext uri="{FF2B5EF4-FFF2-40B4-BE49-F238E27FC236}">
                  <a16:creationId xmlns:a16="http://schemas.microsoft.com/office/drawing/2014/main" id="{7A9E646E-E4BA-4445-A8A9-451BBA2548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1107" b="63241" l="33166" r="60302">
                          <a14:foregroundMark x1="33668" y1="55336" x2="42462" y2="46640"/>
                          <a14:foregroundMark x1="47487" y1="49802" x2="60302" y2="59684"/>
                          <a14:foregroundMark x1="49497" y1="46640" x2="60302" y2="41107"/>
                          <a14:foregroundMark x1="51005" y1="51779" x2="45226" y2="63241"/>
                          <a14:foregroundMark x1="42462" y1="50593" x2="38945" y2="61660"/>
                          <a14:foregroundMark x1="43467" y1="48617" x2="36935" y2="418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46" t="40269" r="36847" b="35766"/>
            <a:stretch/>
          </p:blipFill>
          <p:spPr bwMode="auto">
            <a:xfrm rot="5400000">
              <a:off x="7255321" y="-787269"/>
              <a:ext cx="1355557" cy="625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0" descr="https://cramster-image.s3.amazonaws.com/definitions/DC-762V1.png">
              <a:extLst>
                <a:ext uri="{FF2B5EF4-FFF2-40B4-BE49-F238E27FC236}">
                  <a16:creationId xmlns:a16="http://schemas.microsoft.com/office/drawing/2014/main" id="{676EA36A-E06D-4182-A9B7-9123DD6DBE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1107" b="63241" l="33166" r="60302">
                          <a14:foregroundMark x1="33668" y1="55336" x2="42462" y2="46640"/>
                          <a14:foregroundMark x1="47487" y1="49802" x2="60302" y2="59684"/>
                          <a14:foregroundMark x1="49497" y1="46640" x2="60302" y2="41107"/>
                          <a14:foregroundMark x1="51005" y1="51779" x2="45226" y2="63241"/>
                          <a14:foregroundMark x1="42462" y1="50593" x2="38945" y2="61660"/>
                          <a14:foregroundMark x1="43467" y1="48617" x2="36935" y2="418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46" t="40269" r="36847" b="35766"/>
            <a:stretch/>
          </p:blipFill>
          <p:spPr bwMode="auto">
            <a:xfrm rot="5400000">
              <a:off x="7842631" y="-747760"/>
              <a:ext cx="1355557" cy="625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0" descr="https://cramster-image.s3.amazonaws.com/definitions/DC-762V1.png">
              <a:extLst>
                <a:ext uri="{FF2B5EF4-FFF2-40B4-BE49-F238E27FC236}">
                  <a16:creationId xmlns:a16="http://schemas.microsoft.com/office/drawing/2014/main" id="{E449DBE9-243D-47B3-B411-613EE0BADF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1107" b="63241" l="33166" r="60302">
                          <a14:foregroundMark x1="33668" y1="55336" x2="42462" y2="46640"/>
                          <a14:foregroundMark x1="47487" y1="49802" x2="60302" y2="59684"/>
                          <a14:foregroundMark x1="49497" y1="46640" x2="60302" y2="41107"/>
                          <a14:foregroundMark x1="51005" y1="51779" x2="45226" y2="63241"/>
                          <a14:foregroundMark x1="42462" y1="50593" x2="38945" y2="61660"/>
                          <a14:foregroundMark x1="43467" y1="48617" x2="36935" y2="418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46" t="40269" r="36847" b="35766"/>
            <a:stretch/>
          </p:blipFill>
          <p:spPr bwMode="auto">
            <a:xfrm rot="5400000">
              <a:off x="7584605" y="-170022"/>
              <a:ext cx="1355557" cy="625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180" name="Arrow: Right 7179">
            <a:extLst>
              <a:ext uri="{FF2B5EF4-FFF2-40B4-BE49-F238E27FC236}">
                <a16:creationId xmlns:a16="http://schemas.microsoft.com/office/drawing/2014/main" id="{A7804723-3943-4DB2-893C-76D8411DEC36}"/>
              </a:ext>
            </a:extLst>
          </p:cNvPr>
          <p:cNvSpPr/>
          <p:nvPr/>
        </p:nvSpPr>
        <p:spPr>
          <a:xfrm rot="10800000">
            <a:off x="7793506" y="2175638"/>
            <a:ext cx="404010" cy="29453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191" name="Group 7190">
            <a:extLst>
              <a:ext uri="{FF2B5EF4-FFF2-40B4-BE49-F238E27FC236}">
                <a16:creationId xmlns:a16="http://schemas.microsoft.com/office/drawing/2014/main" id="{0BB60394-A3D1-4DC1-A349-2026D9A1C30A}"/>
              </a:ext>
            </a:extLst>
          </p:cNvPr>
          <p:cNvGrpSpPr/>
          <p:nvPr/>
        </p:nvGrpSpPr>
        <p:grpSpPr>
          <a:xfrm>
            <a:off x="8740014" y="1262997"/>
            <a:ext cx="2815727" cy="1576807"/>
            <a:chOff x="-1109960" y="4215615"/>
            <a:chExt cx="2815727" cy="1576807"/>
          </a:xfrm>
        </p:grpSpPr>
        <p:pic>
          <p:nvPicPr>
            <p:cNvPr id="7189" name="Picture 7188">
              <a:extLst>
                <a:ext uri="{FF2B5EF4-FFF2-40B4-BE49-F238E27FC236}">
                  <a16:creationId xmlns:a16="http://schemas.microsoft.com/office/drawing/2014/main" id="{DF005BD2-F4AE-40DB-A958-669D17DE0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9960" y="4215615"/>
              <a:ext cx="2815727" cy="1576807"/>
            </a:xfrm>
            <a:prstGeom prst="rect">
              <a:avLst/>
            </a:prstGeom>
          </p:spPr>
        </p:pic>
        <p:sp>
          <p:nvSpPr>
            <p:cNvPr id="7190" name="TextBox 7189">
              <a:extLst>
                <a:ext uri="{FF2B5EF4-FFF2-40B4-BE49-F238E27FC236}">
                  <a16:creationId xmlns:a16="http://schemas.microsoft.com/office/drawing/2014/main" id="{0A8B0909-9298-4C18-B87D-6C86F691767C}"/>
                </a:ext>
              </a:extLst>
            </p:cNvPr>
            <p:cNvSpPr txBox="1"/>
            <p:nvPr/>
          </p:nvSpPr>
          <p:spPr>
            <a:xfrm>
              <a:off x="-147848" y="4701376"/>
              <a:ext cx="875726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$18</a:t>
              </a:r>
            </a:p>
          </p:txBody>
        </p:sp>
      </p:grpSp>
      <p:grpSp>
        <p:nvGrpSpPr>
          <p:cNvPr id="7192" name="Group 7191">
            <a:extLst>
              <a:ext uri="{FF2B5EF4-FFF2-40B4-BE49-F238E27FC236}">
                <a16:creationId xmlns:a16="http://schemas.microsoft.com/office/drawing/2014/main" id="{411D4788-0938-4F10-A284-D241ADE7A8F2}"/>
              </a:ext>
            </a:extLst>
          </p:cNvPr>
          <p:cNvGrpSpPr/>
          <p:nvPr/>
        </p:nvGrpSpPr>
        <p:grpSpPr>
          <a:xfrm>
            <a:off x="8845787" y="4273745"/>
            <a:ext cx="2815727" cy="1576807"/>
            <a:chOff x="-1050611" y="6168112"/>
            <a:chExt cx="2815727" cy="1576807"/>
          </a:xfrm>
        </p:grpSpPr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09DCF760-31B2-4D38-B68C-7D652B301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50611" y="6168112"/>
              <a:ext cx="2815727" cy="1576807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519B52A-A6C8-4A24-A1D7-18B66407A716}"/>
                </a:ext>
              </a:extLst>
            </p:cNvPr>
            <p:cNvSpPr txBox="1"/>
            <p:nvPr/>
          </p:nvSpPr>
          <p:spPr>
            <a:xfrm>
              <a:off x="-245390" y="6665805"/>
              <a:ext cx="107081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$300</a:t>
              </a:r>
            </a:p>
          </p:txBody>
        </p:sp>
      </p:grpSp>
      <p:grpSp>
        <p:nvGrpSpPr>
          <p:cNvPr id="7186" name="Group 7185">
            <a:extLst>
              <a:ext uri="{FF2B5EF4-FFF2-40B4-BE49-F238E27FC236}">
                <a16:creationId xmlns:a16="http://schemas.microsoft.com/office/drawing/2014/main" id="{B538C207-07E4-4897-830A-0C894CDBBA0D}"/>
              </a:ext>
            </a:extLst>
          </p:cNvPr>
          <p:cNvGrpSpPr/>
          <p:nvPr/>
        </p:nvGrpSpPr>
        <p:grpSpPr>
          <a:xfrm>
            <a:off x="8516397" y="1202271"/>
            <a:ext cx="3015916" cy="1686040"/>
            <a:chOff x="5996772" y="-531872"/>
            <a:chExt cx="3015916" cy="1686040"/>
          </a:xfrm>
        </p:grpSpPr>
        <p:pic>
          <p:nvPicPr>
            <p:cNvPr id="7172" name="Picture 4" descr="Image result for dada2">
              <a:extLst>
                <a:ext uri="{FF2B5EF4-FFF2-40B4-BE49-F238E27FC236}">
                  <a16:creationId xmlns:a16="http://schemas.microsoft.com/office/drawing/2014/main" id="{4C24DB21-8317-437E-97C4-DC98965E2D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6662" y="-531872"/>
              <a:ext cx="2052012" cy="685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3" name="Picture 7172">
              <a:extLst>
                <a:ext uri="{FF2B5EF4-FFF2-40B4-BE49-F238E27FC236}">
                  <a16:creationId xmlns:a16="http://schemas.microsoft.com/office/drawing/2014/main" id="{01E32FE2-4316-44A2-AD08-30E007B55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6772" y="186942"/>
              <a:ext cx="3015916" cy="967226"/>
            </a:xfrm>
            <a:prstGeom prst="rect">
              <a:avLst/>
            </a:prstGeom>
          </p:spPr>
        </p:pic>
      </p:grpSp>
      <p:grpSp>
        <p:nvGrpSpPr>
          <p:cNvPr id="7187" name="Group 7186">
            <a:extLst>
              <a:ext uri="{FF2B5EF4-FFF2-40B4-BE49-F238E27FC236}">
                <a16:creationId xmlns:a16="http://schemas.microsoft.com/office/drawing/2014/main" id="{0C9952F0-3201-4C35-B820-5B1F0EBE7F00}"/>
              </a:ext>
            </a:extLst>
          </p:cNvPr>
          <p:cNvGrpSpPr/>
          <p:nvPr/>
        </p:nvGrpSpPr>
        <p:grpSpPr>
          <a:xfrm>
            <a:off x="8886978" y="3947969"/>
            <a:ext cx="2521798" cy="2369380"/>
            <a:chOff x="-573078" y="4927936"/>
            <a:chExt cx="3013422" cy="2795867"/>
          </a:xfrm>
        </p:grpSpPr>
        <p:pic>
          <p:nvPicPr>
            <p:cNvPr id="7176" name="Picture 7175">
              <a:extLst>
                <a:ext uri="{FF2B5EF4-FFF2-40B4-BE49-F238E27FC236}">
                  <a16:creationId xmlns:a16="http://schemas.microsoft.com/office/drawing/2014/main" id="{1B4CB2D6-2CEF-4D6D-B4BF-A0BAF42C4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3078" y="4927936"/>
              <a:ext cx="3013422" cy="1190175"/>
            </a:xfrm>
            <a:prstGeom prst="rect">
              <a:avLst/>
            </a:prstGeom>
          </p:spPr>
        </p:pic>
        <p:grpSp>
          <p:nvGrpSpPr>
            <p:cNvPr id="7179" name="Group 7178">
              <a:extLst>
                <a:ext uri="{FF2B5EF4-FFF2-40B4-BE49-F238E27FC236}">
                  <a16:creationId xmlns:a16="http://schemas.microsoft.com/office/drawing/2014/main" id="{C6BB6A0B-DF81-4D40-9006-732033DBE312}"/>
                </a:ext>
              </a:extLst>
            </p:cNvPr>
            <p:cNvGrpSpPr/>
            <p:nvPr/>
          </p:nvGrpSpPr>
          <p:grpSpPr>
            <a:xfrm>
              <a:off x="-489130" y="6123194"/>
              <a:ext cx="2845527" cy="1600609"/>
              <a:chOff x="3506563" y="5992797"/>
              <a:chExt cx="2845527" cy="1600609"/>
            </a:xfrm>
          </p:grpSpPr>
          <p:pic>
            <p:nvPicPr>
              <p:cNvPr id="7178" name="Picture 10" descr="Image result for matrix code">
                <a:extLst>
                  <a:ext uri="{FF2B5EF4-FFF2-40B4-BE49-F238E27FC236}">
                    <a16:creationId xmlns:a16="http://schemas.microsoft.com/office/drawing/2014/main" id="{DB029574-C765-4FA1-A508-B068681771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6563" y="5992797"/>
                <a:ext cx="2845527" cy="16006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177" name="TextBox 7176">
                <a:extLst>
                  <a:ext uri="{FF2B5EF4-FFF2-40B4-BE49-F238E27FC236}">
                    <a16:creationId xmlns:a16="http://schemas.microsoft.com/office/drawing/2014/main" id="{D559A21D-BF42-4CEB-B5F6-D26675E63793}"/>
                  </a:ext>
                </a:extLst>
              </p:cNvPr>
              <p:cNvSpPr txBox="1"/>
              <p:nvPr/>
            </p:nvSpPr>
            <p:spPr>
              <a:xfrm>
                <a:off x="3746393" y="6196586"/>
                <a:ext cx="653352" cy="472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>
                    <a:solidFill>
                      <a:schemeClr val="bg1"/>
                    </a:solidFill>
                  </a:rPr>
                  <a:t>R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536589F1-B28C-44FE-8E01-8511633AD898}"/>
                  </a:ext>
                </a:extLst>
              </p:cNvPr>
              <p:cNvSpPr txBox="1"/>
              <p:nvPr/>
            </p:nvSpPr>
            <p:spPr>
              <a:xfrm>
                <a:off x="4913407" y="6187329"/>
                <a:ext cx="1210666" cy="472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>
                    <a:solidFill>
                      <a:schemeClr val="bg1"/>
                    </a:solidFill>
                  </a:rPr>
                  <a:t>Python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6356D630-252E-4052-8B8B-768525D93C99}"/>
                  </a:ext>
                </a:extLst>
              </p:cNvPr>
              <p:cNvSpPr txBox="1"/>
              <p:nvPr/>
            </p:nvSpPr>
            <p:spPr>
              <a:xfrm>
                <a:off x="5230086" y="6837972"/>
                <a:ext cx="1038214" cy="472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>
                    <a:solidFill>
                      <a:schemeClr val="bg1"/>
                    </a:solidFill>
                  </a:rPr>
                  <a:t>C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93E45952-8E59-457C-B1B1-351F2939DB87}"/>
                  </a:ext>
                </a:extLst>
              </p:cNvPr>
              <p:cNvSpPr txBox="1"/>
              <p:nvPr/>
            </p:nvSpPr>
            <p:spPr>
              <a:xfrm>
                <a:off x="4012285" y="6837972"/>
                <a:ext cx="1038214" cy="472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>
                    <a:solidFill>
                      <a:schemeClr val="bg1"/>
                    </a:solidFill>
                  </a:rPr>
                  <a:t>Perl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0197874-21BD-4550-97D2-15AA9A4490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992" y="788832"/>
            <a:ext cx="3579769" cy="2684827"/>
          </a:xfrm>
          <a:prstGeom prst="rect">
            <a:avLst/>
          </a:prstGeom>
        </p:spPr>
      </p:pic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EB413AC4-33FE-4B40-8BBC-295A76CB71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30"/>
          <a:stretch/>
        </p:blipFill>
        <p:spPr bwMode="auto">
          <a:xfrm>
            <a:off x="8428999" y="4220506"/>
            <a:ext cx="3644402" cy="191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21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0.00026 0.09097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453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9097 L 0.00026 0.17986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17986 L 8.33333E-7 0.25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25 L 0.00091 0.33264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412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33078 L 0.00039 0.40694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0" grpId="0" animBg="1"/>
      <p:bldP spid="7180" grpId="1" animBg="1"/>
      <p:bldP spid="7180" grpId="2" animBg="1"/>
      <p:bldP spid="7180" grpId="3" animBg="1"/>
      <p:bldP spid="7180" grpId="4" animBg="1"/>
      <p:bldP spid="7180" grpId="5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three dialogues between hylas and philonous cartoon">
            <a:extLst>
              <a:ext uri="{FF2B5EF4-FFF2-40B4-BE49-F238E27FC236}">
                <a16:creationId xmlns:a16="http://schemas.microsoft.com/office/drawing/2014/main" id="{248939BD-B1F1-4160-98CA-DCA1DA3A844E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495300" y="224846"/>
            <a:ext cx="11201399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/>
              <a:t>Shotgun achieves higher taxonomic resolution then 16s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109BF1-7169-4306-8E48-DEB004B559B7}"/>
              </a:ext>
            </a:extLst>
          </p:cNvPr>
          <p:cNvSpPr/>
          <p:nvPr/>
        </p:nvSpPr>
        <p:spPr>
          <a:xfrm>
            <a:off x="2808686" y="1550409"/>
            <a:ext cx="1125415" cy="3308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Kingdom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930138E-44BF-4793-B15E-C35B4F01F486}"/>
              </a:ext>
            </a:extLst>
          </p:cNvPr>
          <p:cNvSpPr/>
          <p:nvPr/>
        </p:nvSpPr>
        <p:spPr>
          <a:xfrm>
            <a:off x="2808686" y="2016157"/>
            <a:ext cx="1125415" cy="3308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Phylum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FC54D7-8971-41A4-8556-8671E893ED04}"/>
              </a:ext>
            </a:extLst>
          </p:cNvPr>
          <p:cNvSpPr/>
          <p:nvPr/>
        </p:nvSpPr>
        <p:spPr>
          <a:xfrm>
            <a:off x="2937640" y="2571172"/>
            <a:ext cx="867507" cy="3308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Class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0704CE1-10DD-40C0-BDB5-95F557C01AB3}"/>
              </a:ext>
            </a:extLst>
          </p:cNvPr>
          <p:cNvSpPr/>
          <p:nvPr/>
        </p:nvSpPr>
        <p:spPr>
          <a:xfrm>
            <a:off x="2937640" y="3036920"/>
            <a:ext cx="867507" cy="3308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Order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438772D-EF09-4AFB-926F-D558581B00EB}"/>
              </a:ext>
            </a:extLst>
          </p:cNvPr>
          <p:cNvSpPr/>
          <p:nvPr/>
        </p:nvSpPr>
        <p:spPr>
          <a:xfrm>
            <a:off x="2937640" y="3458341"/>
            <a:ext cx="867507" cy="3308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Family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3DFBA34-AF58-4B65-ABB6-8730A443572B}"/>
              </a:ext>
            </a:extLst>
          </p:cNvPr>
          <p:cNvSpPr/>
          <p:nvPr/>
        </p:nvSpPr>
        <p:spPr>
          <a:xfrm>
            <a:off x="2937640" y="3882327"/>
            <a:ext cx="867507" cy="3308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Genus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B8A976-A622-49A3-B7E2-0E0EB0E5D614}"/>
              </a:ext>
            </a:extLst>
          </p:cNvPr>
          <p:cNvSpPr/>
          <p:nvPr/>
        </p:nvSpPr>
        <p:spPr>
          <a:xfrm>
            <a:off x="2738343" y="4358025"/>
            <a:ext cx="1266100" cy="3308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Species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EEE8363-7DDC-4363-A1CD-B70CD28DF005}"/>
              </a:ext>
            </a:extLst>
          </p:cNvPr>
          <p:cNvSpPr/>
          <p:nvPr/>
        </p:nvSpPr>
        <p:spPr>
          <a:xfrm>
            <a:off x="2691451" y="4786349"/>
            <a:ext cx="1359884" cy="3308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Sub-species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C0F71EA-5B41-433E-B087-432C3F735A58}"/>
              </a:ext>
            </a:extLst>
          </p:cNvPr>
          <p:cNvSpPr/>
          <p:nvPr/>
        </p:nvSpPr>
        <p:spPr>
          <a:xfrm>
            <a:off x="2937640" y="5246597"/>
            <a:ext cx="867507" cy="3308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Strain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BE95D30-7B8B-4984-8AEC-1D0E94F61154}"/>
              </a:ext>
            </a:extLst>
          </p:cNvPr>
          <p:cNvGrpSpPr/>
          <p:nvPr/>
        </p:nvGrpSpPr>
        <p:grpSpPr>
          <a:xfrm>
            <a:off x="4345404" y="1526344"/>
            <a:ext cx="2452438" cy="369332"/>
            <a:chOff x="5717004" y="1526344"/>
            <a:chExt cx="2452438" cy="369332"/>
          </a:xfrm>
        </p:grpSpPr>
        <p:sp>
          <p:nvSpPr>
            <p:cNvPr id="3" name="Arrow: Right 2">
              <a:extLst>
                <a:ext uri="{FF2B5EF4-FFF2-40B4-BE49-F238E27FC236}">
                  <a16:creationId xmlns:a16="http://schemas.microsoft.com/office/drawing/2014/main" id="{DFDE9FA7-2BC6-4946-873E-51B396773A9F}"/>
                </a:ext>
              </a:extLst>
            </p:cNvPr>
            <p:cNvSpPr/>
            <p:nvPr/>
          </p:nvSpPr>
          <p:spPr>
            <a:xfrm rot="10800000">
              <a:off x="5717004" y="1550409"/>
              <a:ext cx="757990" cy="33081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F7C6E76-6627-4BE2-84CB-CCC6F16FBCDC}"/>
                </a:ext>
              </a:extLst>
            </p:cNvPr>
            <p:cNvSpPr txBox="1"/>
            <p:nvPr/>
          </p:nvSpPr>
          <p:spPr>
            <a:xfrm>
              <a:off x="6569241" y="1526344"/>
              <a:ext cx="16002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16s (QIIME 1)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6077CCE-A53A-4E88-B149-07152E2C3EEA}"/>
              </a:ext>
            </a:extLst>
          </p:cNvPr>
          <p:cNvGrpSpPr/>
          <p:nvPr/>
        </p:nvGrpSpPr>
        <p:grpSpPr>
          <a:xfrm>
            <a:off x="4672262" y="3882327"/>
            <a:ext cx="1624263" cy="369332"/>
            <a:chOff x="7760368" y="2454472"/>
            <a:chExt cx="1624263" cy="369332"/>
          </a:xfrm>
        </p:grpSpPr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128AFBB0-C95B-4E02-8392-5BA314F92230}"/>
                </a:ext>
              </a:extLst>
            </p:cNvPr>
            <p:cNvSpPr/>
            <p:nvPr/>
          </p:nvSpPr>
          <p:spPr>
            <a:xfrm rot="10800000">
              <a:off x="7760368" y="2571172"/>
              <a:ext cx="409074" cy="135933"/>
            </a:xfrm>
            <a:prstGeom prst="rightArrow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0C3C504-B7C1-45D6-B36A-58C4AC28426F}"/>
                </a:ext>
              </a:extLst>
            </p:cNvPr>
            <p:cNvSpPr txBox="1"/>
            <p:nvPr/>
          </p:nvSpPr>
          <p:spPr>
            <a:xfrm>
              <a:off x="8169442" y="2454472"/>
              <a:ext cx="12151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16s (ASVs)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9F145CE-9EF6-481A-96AF-47233522CEAC}"/>
              </a:ext>
            </a:extLst>
          </p:cNvPr>
          <p:cNvGrpSpPr/>
          <p:nvPr/>
        </p:nvGrpSpPr>
        <p:grpSpPr>
          <a:xfrm>
            <a:off x="6800848" y="1482940"/>
            <a:ext cx="2382253" cy="465749"/>
            <a:chOff x="8758989" y="2255593"/>
            <a:chExt cx="2382253" cy="465749"/>
          </a:xfrm>
        </p:grpSpPr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id="{D2241CCB-F77A-4E65-B75B-8F1AA9A66405}"/>
                </a:ext>
              </a:extLst>
            </p:cNvPr>
            <p:cNvSpPr/>
            <p:nvPr/>
          </p:nvSpPr>
          <p:spPr>
            <a:xfrm rot="10800000">
              <a:off x="8758989" y="2255593"/>
              <a:ext cx="830179" cy="465749"/>
            </a:xfrm>
            <a:prstGeom prst="rightArrow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AFAB75D-D54E-476F-A91C-775F2D5C2E59}"/>
                </a:ext>
              </a:extLst>
            </p:cNvPr>
            <p:cNvSpPr txBox="1"/>
            <p:nvPr/>
          </p:nvSpPr>
          <p:spPr>
            <a:xfrm>
              <a:off x="9589168" y="2303802"/>
              <a:ext cx="15520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Shotgun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F6D1AC7-8529-4BF0-BF89-5ADB17C0AB91}"/>
              </a:ext>
            </a:extLst>
          </p:cNvPr>
          <p:cNvSpPr txBox="1"/>
          <p:nvPr/>
        </p:nvSpPr>
        <p:spPr>
          <a:xfrm>
            <a:off x="4208042" y="3036920"/>
            <a:ext cx="3007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Bacterial taxon associations</a:t>
            </a:r>
          </a:p>
          <a:p>
            <a:pPr algn="ctr"/>
            <a:r>
              <a:rPr lang="en-GB" dirty="0"/>
              <a:t>Universal Functions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BB502C-2868-4D59-94CA-CB8322E083AB}"/>
              </a:ext>
            </a:extLst>
          </p:cNvPr>
          <p:cNvSpPr txBox="1"/>
          <p:nvPr/>
        </p:nvSpPr>
        <p:spPr>
          <a:xfrm>
            <a:off x="6492654" y="4174938"/>
            <a:ext cx="3007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Person specific strains</a:t>
            </a:r>
          </a:p>
          <a:p>
            <a:pPr algn="ctr"/>
            <a:r>
              <a:rPr lang="en-GB" dirty="0"/>
              <a:t>Strain tracking</a:t>
            </a:r>
          </a:p>
          <a:p>
            <a:pPr algn="ctr"/>
            <a:r>
              <a:rPr lang="en-GB" dirty="0"/>
              <a:t>Functional inference</a:t>
            </a:r>
          </a:p>
        </p:txBody>
      </p:sp>
    </p:spTree>
    <p:extLst>
      <p:ext uri="{BB962C8B-B14F-4D97-AF65-F5344CB8AC3E}">
        <p14:creationId xmlns:p14="http://schemas.microsoft.com/office/powerpoint/2010/main" val="151511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0599 0.334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44444E-6 L 0.00065 0.07314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-0.00195 0.5428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2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DAEBB-2236-409C-8618-E2167F87A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63" y="20180"/>
            <a:ext cx="11430001" cy="1325563"/>
          </a:xfrm>
        </p:spPr>
        <p:txBody>
          <a:bodyPr>
            <a:normAutofit/>
          </a:bodyPr>
          <a:lstStyle/>
          <a:p>
            <a:r>
              <a:rPr lang="en-GB" sz="4000" dirty="0"/>
              <a:t>Why does this matter? (metabolism)</a:t>
            </a:r>
          </a:p>
        </p:txBody>
      </p:sp>
      <p:pic>
        <p:nvPicPr>
          <p:cNvPr id="7" name="Picture 2" descr="https://journals.plos.org/plosone/article/figure/image?size=large&amp;id=10.1371/journal.pone.0120450.g001">
            <a:extLst>
              <a:ext uri="{FF2B5EF4-FFF2-40B4-BE49-F238E27FC236}">
                <a16:creationId xmlns:a16="http://schemas.microsoft.com/office/drawing/2014/main" id="{E68C2F0E-0C81-417D-9BF3-606A9C990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463" y="1008223"/>
            <a:ext cx="5982943" cy="524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4026A3-7A1B-40A1-A634-CD067D7AE60E}"/>
              </a:ext>
            </a:extLst>
          </p:cNvPr>
          <p:cNvSpPr txBox="1"/>
          <p:nvPr/>
        </p:nvSpPr>
        <p:spPr>
          <a:xfrm>
            <a:off x="10270958" y="6255139"/>
            <a:ext cx="2021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Hayward </a:t>
            </a:r>
            <a:r>
              <a:rPr lang="en-GB" sz="1400" i="1" dirty="0"/>
              <a:t>et al </a:t>
            </a:r>
            <a:r>
              <a:rPr lang="en-GB" sz="1400" dirty="0"/>
              <a:t>2013</a:t>
            </a:r>
          </a:p>
          <a:p>
            <a:r>
              <a:rPr lang="en-GB" sz="1400" dirty="0"/>
              <a:t>Hayward </a:t>
            </a:r>
            <a:r>
              <a:rPr lang="en-GB" sz="1400" i="1" dirty="0"/>
              <a:t>et al </a:t>
            </a:r>
            <a:r>
              <a:rPr lang="en-GB" sz="1400" dirty="0"/>
              <a:t>2015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013A43-6CC3-4382-983B-199CBF7F180B}"/>
              </a:ext>
            </a:extLst>
          </p:cNvPr>
          <p:cNvSpPr txBox="1"/>
          <p:nvPr/>
        </p:nvSpPr>
        <p:spPr>
          <a:xfrm>
            <a:off x="629651" y="1635161"/>
            <a:ext cx="3982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Salmonella enterica </a:t>
            </a:r>
            <a:r>
              <a:rPr lang="en-GB" b="1" i="1" dirty="0">
                <a:solidFill>
                  <a:srgbClr val="FF0000"/>
                </a:solidFill>
              </a:rPr>
              <a:t>subspecies enterica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F149AC-9F19-484E-A6FD-FC9DE631A353}"/>
              </a:ext>
            </a:extLst>
          </p:cNvPr>
          <p:cNvSpPr txBox="1"/>
          <p:nvPr/>
        </p:nvSpPr>
        <p:spPr>
          <a:xfrm>
            <a:off x="629651" y="3243747"/>
            <a:ext cx="45479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There is a lot of functional diversity below the species-level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Metabolism matters when designing probiotics and prebiotics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D11EEA55-616D-4968-825F-A8B790A52628}"/>
              </a:ext>
            </a:extLst>
          </p:cNvPr>
          <p:cNvSpPr/>
          <p:nvPr/>
        </p:nvSpPr>
        <p:spPr>
          <a:xfrm rot="5400000">
            <a:off x="1629983" y="1074104"/>
            <a:ext cx="58500" cy="191927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96D1BF-785F-4FA8-BDEC-C9B03AA075AD}"/>
              </a:ext>
            </a:extLst>
          </p:cNvPr>
          <p:cNvSpPr txBox="1"/>
          <p:nvPr/>
        </p:nvSpPr>
        <p:spPr>
          <a:xfrm>
            <a:off x="953380" y="2151387"/>
            <a:ext cx="1411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Limit of 16s</a:t>
            </a:r>
          </a:p>
        </p:txBody>
      </p:sp>
    </p:spTree>
    <p:extLst>
      <p:ext uri="{BB962C8B-B14F-4D97-AF65-F5344CB8AC3E}">
        <p14:creationId xmlns:p14="http://schemas.microsoft.com/office/powerpoint/2010/main" val="27553556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13270</TotalTime>
  <Words>1084</Words>
  <Application>Microsoft Office PowerPoint</Application>
  <PresentationFormat>Widescreen</PresentationFormat>
  <Paragraphs>225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An introduction to shotgun metagenomics</vt:lpstr>
      <vt:lpstr>My academic path</vt:lpstr>
      <vt:lpstr>Outline</vt:lpstr>
      <vt:lpstr>So why might we want to do metagenomics?</vt:lpstr>
      <vt:lpstr>What do we mean by shotgun and how does it differ from 16S?</vt:lpstr>
      <vt:lpstr>What do we mean by shotgun and how does it differ from 16S?</vt:lpstr>
      <vt:lpstr>PowerPoint Presentation</vt:lpstr>
      <vt:lpstr>Shotgun achieves higher taxonomic resolution then 16s</vt:lpstr>
      <vt:lpstr>Why does this matter? (metabolism)</vt:lpstr>
      <vt:lpstr>Why does this matter? (virulence)</vt:lpstr>
      <vt:lpstr>Summary to part 1</vt:lpstr>
      <vt:lpstr>PowerPoint Presentation</vt:lpstr>
      <vt:lpstr>Aims</vt:lpstr>
      <vt:lpstr>Data</vt:lpstr>
      <vt:lpstr>Python</vt:lpstr>
      <vt:lpstr>Open Rmarkdown (Rmd)</vt:lpstr>
      <vt:lpstr>PowerPoint Presentation</vt:lpstr>
      <vt:lpstr>Make a folder structure</vt:lpstr>
      <vt:lpstr>The metaphlan2 approach to taxonomic profiling</vt:lpstr>
      <vt:lpstr>The reference (included with metaphlan2): Species specific marker genes</vt:lpstr>
      <vt:lpstr>Step 1) Map reads to species specific marker genes</vt:lpstr>
      <vt:lpstr>Step 2): Determine taxon abundance (at desired level) </vt:lpstr>
      <vt:lpstr>To do this when you get home:</vt:lpstr>
      <vt:lpstr>Taxonomic profiling:  1) map reads to marker genes</vt:lpstr>
      <vt:lpstr>This is why we use loops</vt:lpstr>
      <vt:lpstr>Bowtie2 console output (about 5 mins)</vt:lpstr>
      <vt:lpstr>Taxonomic profiling: 2) Summarise species abundances (metaphlan2)</vt:lpstr>
      <vt:lpstr>Questions and coffee break 30 mins!</vt:lpstr>
      <vt:lpstr>PowerPoint Presentation</vt:lpstr>
      <vt:lpstr>Data analysis and visualisation:  Quick and easy (20 mins)</vt:lpstr>
      <vt:lpstr>If you want to do this again, this is probably not the way to do it!</vt:lpstr>
      <vt:lpstr>Questions and coffee break 15 mins!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Hayward, Matthew</dc:creator>
  <cp:lastModifiedBy>Matthew Hayward</cp:lastModifiedBy>
  <cp:revision>923</cp:revision>
  <dcterms:created xsi:type="dcterms:W3CDTF">2018-09-30T18:23:27Z</dcterms:created>
  <dcterms:modified xsi:type="dcterms:W3CDTF">2018-10-12T06:34:48Z</dcterms:modified>
</cp:coreProperties>
</file>