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notesMasterIdLst>
    <p:notesMasterId r:id="rId68"/>
  </p:notesMasterIdLst>
  <p:sldIdLst>
    <p:sldId id="800" r:id="rId2"/>
    <p:sldId id="349" r:id="rId3"/>
    <p:sldId id="259" r:id="rId4"/>
    <p:sldId id="260" r:id="rId5"/>
    <p:sldId id="262" r:id="rId6"/>
    <p:sldId id="261" r:id="rId7"/>
    <p:sldId id="263" r:id="rId8"/>
    <p:sldId id="264" r:id="rId9"/>
    <p:sldId id="339" r:id="rId10"/>
    <p:sldId id="270" r:id="rId11"/>
    <p:sldId id="271" r:id="rId12"/>
    <p:sldId id="276" r:id="rId13"/>
    <p:sldId id="318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304" r:id="rId22"/>
    <p:sldId id="340" r:id="rId23"/>
    <p:sldId id="285" r:id="rId24"/>
    <p:sldId id="286" r:id="rId25"/>
    <p:sldId id="287" r:id="rId26"/>
    <p:sldId id="288" r:id="rId27"/>
    <p:sldId id="335" r:id="rId28"/>
    <p:sldId id="336" r:id="rId29"/>
    <p:sldId id="371" r:id="rId30"/>
    <p:sldId id="308" r:id="rId31"/>
    <p:sldId id="309" r:id="rId32"/>
    <p:sldId id="310" r:id="rId33"/>
    <p:sldId id="311" r:id="rId34"/>
    <p:sldId id="312" r:id="rId35"/>
    <p:sldId id="382" r:id="rId36"/>
    <p:sldId id="333" r:id="rId37"/>
    <p:sldId id="813" r:id="rId38"/>
    <p:sldId id="372" r:id="rId39"/>
    <p:sldId id="293" r:id="rId40"/>
    <p:sldId id="292" r:id="rId41"/>
    <p:sldId id="296" r:id="rId42"/>
    <p:sldId id="323" r:id="rId43"/>
    <p:sldId id="325" r:id="rId44"/>
    <p:sldId id="341" r:id="rId45"/>
    <p:sldId id="381" r:id="rId46"/>
    <p:sldId id="814" r:id="rId47"/>
    <p:sldId id="337" r:id="rId48"/>
    <p:sldId id="301" r:id="rId49"/>
    <p:sldId id="346" r:id="rId50"/>
    <p:sldId id="347" r:id="rId51"/>
    <p:sldId id="351" r:id="rId52"/>
    <p:sldId id="360" r:id="rId53"/>
    <p:sldId id="345" r:id="rId54"/>
    <p:sldId id="324" r:id="rId55"/>
    <p:sldId id="383" r:id="rId56"/>
    <p:sldId id="815" r:id="rId57"/>
    <p:sldId id="565" r:id="rId58"/>
    <p:sldId id="581" r:id="rId59"/>
    <p:sldId id="808" r:id="rId60"/>
    <p:sldId id="265" r:id="rId61"/>
    <p:sldId id="267" r:id="rId62"/>
    <p:sldId id="268" r:id="rId63"/>
    <p:sldId id="816" r:id="rId64"/>
    <p:sldId id="810" r:id="rId65"/>
    <p:sldId id="569" r:id="rId66"/>
    <p:sldId id="373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dlazeck, Fritz" initials="S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2"/>
    <p:restoredTop sz="92523"/>
  </p:normalViewPr>
  <p:slideViewPr>
    <p:cSldViewPr snapToGrid="0" snapToObjects="1">
      <p:cViewPr varScale="1">
        <p:scale>
          <a:sx n="83" d="100"/>
          <a:sy n="83" d="100"/>
        </p:scale>
        <p:origin x="208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0E98A-3ECF-BE4C-BAD6-BE1246ECBDD5}" type="datetimeFigureOut">
              <a:rPr lang="en-US" smtClean="0"/>
              <a:t>1/9/25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463D-6D1A-8C4E-9F6C-E5CA48677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7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65" name="Google Shape;6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79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Smaller bins, better resolved copy number state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23FDC1-E4F2-CA4A-AD8F-B473E3BDEDC9}" type="slidenum">
              <a:rPr lang="en-US" sz="1200"/>
              <a:pPr eaLnBrk="1" hangingPunct="1"/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45640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3FB118-0184-B74F-9EF6-09E8E43BBCBD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21512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4E6016-DC59-5B40-B7B8-1D95E3990C3B}" type="slidenum">
              <a:rPr lang="en-US" sz="1200"/>
              <a:pPr eaLnBrk="1" hangingPunct="1"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32044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08CCE84-6C22-864E-A943-6B20F3D54C76}" type="slidenum">
              <a:rPr lang="en-US" sz="1200"/>
              <a:pPr eaLnBrk="1" hangingPunct="1"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21380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CBS is an old technique for segmenting copy number data on microarrays. The basic goal is to find consecutive bins/points that have the same copy number state. It works by assuming everything is in 1 huge region. It then recursively tries to split up that region when it can identify a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subregion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that has noticeable different values than the rest - specifically it asks if the overall variance decreases when this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subregion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isolated. After splitting out that first region, it then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recurses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split out the now 3 different regions.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1B080-CE65-F749-A03B-125214D2A8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87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>
                <a:latin typeface="Calibri" charset="0"/>
                <a:ea typeface="ＭＳ Ｐゴシック" charset="0"/>
                <a:cs typeface="ＭＳ Ｐゴシック" charset="0"/>
              </a:rPr>
              <a:t>CN = argmin \left\{ \sum_{i,j}{(\hat{Y}_{i,j} - Y_{i,j})} \right\}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76ECA1-C8FD-124B-93D9-4CF65FCFE5A9}" type="slidenum">
              <a:rPr lang="en-US" sz="1200"/>
              <a:pPr eaLnBrk="1" hangingPunct="1"/>
              <a:t>20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2521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Amount of oversampling depends of read length, genome complexity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12F8F6-B5B7-9F42-BD62-83E0A9630B2E}" type="slidenum">
              <a:rPr 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74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this challenging?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1F49C-904A-574A-AA9E-953E36364F4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52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</a:t>
            </a:r>
            <a:r>
              <a:rPr lang="en-US" baseline="0" dirty="0"/>
              <a:t> this so </a:t>
            </a:r>
            <a:r>
              <a:rPr lang="en-US" baseline="0" dirty="0" err="1"/>
              <a:t>challanging</a:t>
            </a:r>
            <a:r>
              <a:rPr lang="en-US" baseline="0" dirty="0"/>
              <a:t>? Runtime</a:t>
            </a:r>
            <a:r>
              <a:rPr lang="en-US" baseline="0"/>
              <a:t>/complexity?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1F49C-904A-574A-AA9E-953E36364F4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2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achieving these by pushing mainly 4 categories forward.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C69A8-360E-E247-AF22-F5035791EE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32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2A3DF3-3306-7A4F-873C-88A4396412CD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2484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Shape 7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Who knows what</a:t>
            </a:r>
            <a:r>
              <a:rPr lang="en-US" baseline="0" dirty="0"/>
              <a:t> a paired end read is?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aseline="0" dirty="0"/>
              <a:t>Mention insert size!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2398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Shape 5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672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Shape 9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Shape 9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1614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9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Shape 9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7263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Shape 9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Shape 9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65324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1B080-CE65-F749-A03B-125214D2A88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26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Report</a:t>
            </a:r>
            <a:r>
              <a:rPr lang="en-US" baseline="0"/>
              <a:t> both</a:t>
            </a:r>
            <a:r>
              <a:rPr lang="mr-IN" baseline="0"/>
              <a:t>…</a:t>
            </a:r>
            <a:r>
              <a:rPr lang="en-US" baseline="0"/>
              <a:t>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C69A8-360E-E247-AF22-F5035791EE9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642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C69A8-360E-E247-AF22-F5035791EE9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242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Avg</a:t>
            </a:r>
            <a:r>
              <a:rPr lang="en-US" dirty="0"/>
              <a:t> </a:t>
            </a:r>
            <a:r>
              <a:rPr lang="en-US" dirty="0" err="1"/>
              <a:t>len</a:t>
            </a:r>
            <a:r>
              <a:rPr lang="en-US" baseline="0" dirty="0"/>
              <a:t> for </a:t>
            </a:r>
            <a:r>
              <a:rPr lang="en-US" baseline="0" dirty="0" err="1"/>
              <a:t>Pacbio</a:t>
            </a:r>
            <a:r>
              <a:rPr lang="en-US" baseline="0" dirty="0"/>
              <a:t> </a:t>
            </a:r>
            <a:r>
              <a:rPr lang="en-US" baseline="0" dirty="0" err="1"/>
              <a:t>nowardays</a:t>
            </a:r>
            <a:r>
              <a:rPr lang="en-US" baseline="0" dirty="0"/>
              <a:t> much higher!</a:t>
            </a:r>
          </a:p>
          <a:p>
            <a:pPr marL="228600" indent="-228600">
              <a:buAutoNum type="arabicPeriod"/>
            </a:pPr>
            <a:r>
              <a:rPr lang="en-US" baseline="0" dirty="0"/>
              <a:t>Many Deletions on Nanopore -&gt;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11,394 (96.19%) were deletions, and the majority (89.72%) were within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homopolymer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aseline="0" dirty="0"/>
              <a:t>.</a:t>
            </a:r>
          </a:p>
          <a:p>
            <a:pPr marL="228600" indent="-228600">
              <a:buAutoNum type="arabicPeriod"/>
            </a:pPr>
            <a:r>
              <a:rPr lang="en-US" baseline="0" dirty="0"/>
              <a:t>Check </a:t>
            </a:r>
            <a:r>
              <a:rPr lang="en-US" baseline="0" dirty="0" err="1"/>
              <a:t>indel</a:t>
            </a:r>
            <a:r>
              <a:rPr lang="en-US" baseline="0" dirty="0"/>
              <a:t> for </a:t>
            </a:r>
            <a:r>
              <a:rPr lang="en-US" baseline="0" dirty="0" err="1"/>
              <a:t>significanc</a:t>
            </a:r>
            <a:endParaRPr lang="en-US" baseline="0" dirty="0"/>
          </a:p>
          <a:p>
            <a:pPr marL="228600" indent="-228600">
              <a:buAutoNum type="arabicPeriod"/>
            </a:pPr>
            <a:endParaRPr lang="en-US" baseline="0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C69A8-360E-E247-AF22-F5035791EE9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86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Time of the first automated</a:t>
            </a:r>
            <a:r>
              <a:rPr lang="en-US" baseline="0" dirty="0"/>
              <a:t> </a:t>
            </a:r>
            <a:r>
              <a:rPr lang="en-US" dirty="0"/>
              <a:t>sequencing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/>
              <a:t>Human genome around the corner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/>
              <a:t>If we know all </a:t>
            </a:r>
            <a:r>
              <a:rPr lang="en-US" dirty="0" err="1"/>
              <a:t>snps</a:t>
            </a:r>
            <a:r>
              <a:rPr lang="en-US" dirty="0"/>
              <a:t> we can pinpoint the difference</a:t>
            </a:r>
            <a:r>
              <a:rPr lang="en-US" baseline="0" dirty="0"/>
              <a:t> in every phenotype.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7192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times sequenced in different labs!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C69A8-360E-E247-AF22-F5035791EE9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536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highlights a huge bias in short reads and explains why illumina is not enough!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C69A8-360E-E247-AF22-F5035791EE9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523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21473757db4_2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0" name="Google Shape;1110;g21473757db4_2_43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1111" name="Google Shape;1111;g21473757db4_2_43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ed Hat Text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57</a:t>
            </a:fld>
            <a:endParaRPr sz="1200" b="0" i="0" u="none" strike="noStrike" cap="non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21473757db4_2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0" name="Google Shape;1110;g21473757db4_2_43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1111" name="Google Shape;1111;g21473757db4_2_43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ed Hat Text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58</a:t>
            </a:fld>
            <a:endParaRPr sz="1200" b="0" i="0" u="none" strike="noStrike" cap="non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  <p:extLst>
      <p:ext uri="{BB962C8B-B14F-4D97-AF65-F5344CB8AC3E}">
        <p14:creationId xmlns:p14="http://schemas.microsoft.com/office/powerpoint/2010/main" val="12339532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0cb466e84e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10cb466e84e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530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38"/>
              <a:buFont typeface="Oi"/>
              <a:buChar char="●"/>
            </a:pPr>
            <a:r>
              <a:rPr lang="en" sz="1700" b="1">
                <a:solidFill>
                  <a:srgbClr val="595959"/>
                </a:solidFill>
              </a:rPr>
              <a:t>Data:</a:t>
            </a:r>
            <a:r>
              <a:rPr lang="en" sz="1700">
                <a:solidFill>
                  <a:srgbClr val="595959"/>
                </a:solidFill>
              </a:rPr>
              <a:t> 31 samples, 7 full families with known MDS molecular diagnosis</a:t>
            </a:r>
            <a:endParaRPr sz="17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0cb466e84e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10cb466e84e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033e64b8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1033e64b8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Think about how to apply this to cancer?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Explain</a:t>
            </a:r>
            <a:r>
              <a:rPr lang="en-US" baseline="0" dirty="0"/>
              <a:t> </a:t>
            </a:r>
            <a:r>
              <a:rPr lang="en-US" baseline="0" dirty="0" err="1"/>
              <a:t>dotplot</a:t>
            </a:r>
            <a:endParaRPr lang="en-US" baseline="0" dirty="0"/>
          </a:p>
          <a:p>
            <a:pPr lvl="0" rtl="0">
              <a:spcBef>
                <a:spcPts val="0"/>
              </a:spcBef>
              <a:buNone/>
            </a:pPr>
            <a:r>
              <a:rPr lang="en-US" baseline="0" dirty="0"/>
              <a:t>What do you know</a:t>
            </a:r>
            <a:r>
              <a:rPr lang="mr-IN" baseline="0" dirty="0"/>
              <a:t>…</a:t>
            </a:r>
            <a:r>
              <a:rPr lang="en-US" baseline="0" dirty="0"/>
              <a:t> Some duplications!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87379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218547ad43d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218547ad43d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Minute 6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2989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Explain </a:t>
            </a:r>
            <a:r>
              <a:rPr lang="en-US" dirty="0" err="1"/>
              <a:t>pacbio</a:t>
            </a:r>
            <a:r>
              <a:rPr lang="en-US" dirty="0"/>
              <a:t> and minion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336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Mention Chimp</a:t>
            </a:r>
            <a:r>
              <a:rPr lang="en-US" baseline="0" dirty="0"/>
              <a:t> (1% vs. 16%)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aseline="0" dirty="0"/>
              <a:t>Why are e.g. duplications major drivers?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2960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Lets look at some SVs and define</a:t>
            </a:r>
            <a:r>
              <a:rPr lang="en-US" baseline="0" dirty="0"/>
              <a:t> some terms.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9087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3512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04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70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2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116433"/>
            <a:ext cx="11360800" cy="1108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11360800" cy="447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258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5734" y="820635"/>
            <a:ext cx="11040533" cy="27699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540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5734" y="820635"/>
            <a:ext cx="11040533" cy="27699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630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5734" y="820635"/>
            <a:ext cx="11040533" cy="27699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557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2 Column - content + full height image">
  <p:cSld name="1_2 Column - content + full height image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2"/>
          <p:cNvSpPr>
            <a:spLocks noGrp="1"/>
          </p:cNvSpPr>
          <p:nvPr>
            <p:ph type="pic" idx="2"/>
          </p:nvPr>
        </p:nvSpPr>
        <p:spPr>
          <a:xfrm>
            <a:off x="6095605" y="154005"/>
            <a:ext cx="6096400" cy="670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90" name="Google Shape;490;p52"/>
          <p:cNvSpPr txBox="1">
            <a:spLocks noGrp="1"/>
          </p:cNvSpPr>
          <p:nvPr>
            <p:ph type="body" idx="1"/>
          </p:nvPr>
        </p:nvSpPr>
        <p:spPr>
          <a:xfrm>
            <a:off x="679229" y="865369"/>
            <a:ext cx="5235600" cy="4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342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423323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SzPts val="1400"/>
              <a:buChar char="―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SzPts val="1400"/>
              <a:buChar char="―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SzPts val="1400"/>
              <a:buChar char="―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SzPts val="1400"/>
              <a:buChar char="―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9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91" name="Google Shape;491;p52"/>
          <p:cNvSpPr txBox="1">
            <a:spLocks noGrp="1"/>
          </p:cNvSpPr>
          <p:nvPr>
            <p:ph type="title"/>
          </p:nvPr>
        </p:nvSpPr>
        <p:spPr>
          <a:xfrm>
            <a:off x="677335" y="482079"/>
            <a:ext cx="5234800" cy="3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52"/>
          <p:cNvSpPr txBox="1">
            <a:spLocks noGrp="1"/>
          </p:cNvSpPr>
          <p:nvPr>
            <p:ph type="body" idx="3"/>
          </p:nvPr>
        </p:nvSpPr>
        <p:spPr>
          <a:xfrm>
            <a:off x="677335" y="1437219"/>
            <a:ext cx="5281200" cy="47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lvl="0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  <a:defRPr sz="1333">
                <a:solidFill>
                  <a:schemeClr val="dk1"/>
                </a:solidFill>
              </a:defRPr>
            </a:lvl1pPr>
            <a:lvl2pPr marL="1219170" lvl="1" indent="-389457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SzPts val="1000"/>
              <a:buChar char="―"/>
              <a:defRPr sz="1333">
                <a:solidFill>
                  <a:schemeClr val="dk1"/>
                </a:solidFill>
              </a:defRPr>
            </a:lvl2pPr>
            <a:lvl3pPr marL="1828754" lvl="2" indent="-389457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SzPts val="1000"/>
              <a:buChar char="―"/>
              <a:defRPr sz="1333"/>
            </a:lvl3pPr>
            <a:lvl4pPr marL="2438339" lvl="3" indent="-389457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SzPts val="1000"/>
              <a:buChar char="―"/>
              <a:defRPr sz="1333"/>
            </a:lvl4pPr>
            <a:lvl5pPr marL="3047924" lvl="4" indent="-389457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SzPts val="1000"/>
              <a:buChar char="―"/>
              <a:defRPr sz="1333"/>
            </a:lvl5pPr>
            <a:lvl6pPr marL="3657509" lvl="5" indent="-423323" algn="l" rtl="0">
              <a:lnSpc>
                <a:spcPct val="90000"/>
              </a:lnSpc>
              <a:spcBef>
                <a:spcPts val="9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4764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18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24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99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6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19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4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6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90C6E-7AB9-FA48-B668-77933E632386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2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hapmap.ncbi.nlm.nih.gov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ritzsedlazeck/teaching_material/blob/main/Krumlov/Krumlov_teaching_SV.md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fritzsedlazeck/teaching_material/blob/main/Krumlov/Krumlov_teaching_SV.md" TargetMode="Externa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fritzsedlazeck/teaching_material/blob/main/Krumlov/Krumlov_teaching_SV.md" TargetMode="Externa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mailto:Fritz.Sedlazeck@bcm.edu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ctrTitle"/>
          </p:nvPr>
        </p:nvSpPr>
        <p:spPr>
          <a:xfrm>
            <a:off x="448833" y="495300"/>
            <a:ext cx="113988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b" anchorCtr="0">
            <a:noAutofit/>
          </a:bodyPr>
          <a:lstStyle/>
          <a:p>
            <a:pPr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4400" b="1" dirty="0"/>
              <a:t>Methodologies for Structural Variant detection </a:t>
            </a:r>
            <a:endParaRPr sz="4400" b="1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614605" y="2476500"/>
            <a:ext cx="7391600" cy="372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ct val="108108"/>
            </a:pPr>
            <a:r>
              <a:rPr lang="en" sz="2800" dirty="0">
                <a:latin typeface="Calibri"/>
                <a:ea typeface="Calibri"/>
                <a:cs typeface="Calibri"/>
                <a:sym typeface="Calibri"/>
              </a:rPr>
              <a:t>Fritz </a:t>
            </a:r>
            <a:r>
              <a:rPr lang="en" sz="2800" dirty="0" err="1">
                <a:latin typeface="Calibri"/>
                <a:ea typeface="Calibri"/>
                <a:cs typeface="Calibri"/>
                <a:sym typeface="Calibri"/>
              </a:rPr>
              <a:t>Sedlazeck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algn="l">
              <a:spcBef>
                <a:spcPts val="1067"/>
              </a:spcBef>
              <a:buClr>
                <a:schemeClr val="dk1"/>
              </a:buClr>
              <a:buSzPct val="69498"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spcBef>
                <a:spcPts val="1067"/>
              </a:spcBef>
              <a:buClr>
                <a:schemeClr val="dk1"/>
              </a:buClr>
              <a:buSzPct val="69498"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spcBef>
                <a:spcPts val="1067"/>
              </a:spcBef>
              <a:buClr>
                <a:schemeClr val="dk1"/>
              </a:buClr>
              <a:buSzPct val="69498"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spcBef>
                <a:spcPts val="1067"/>
              </a:spcBef>
              <a:buClr>
                <a:schemeClr val="dk1"/>
              </a:buClr>
              <a:buSzPct val="69498"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spcBef>
                <a:spcPts val="1067"/>
              </a:spcBef>
              <a:buClr>
                <a:schemeClr val="dk1"/>
              </a:buClr>
              <a:buSzPct val="69498"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spcBef>
                <a:spcPts val="1067"/>
              </a:spcBef>
              <a:buClr>
                <a:schemeClr val="dk1"/>
              </a:buClr>
              <a:buSzPct val="108108"/>
            </a:pP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Jan,9, 2025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2369" y="4747971"/>
            <a:ext cx="5085692" cy="174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3939" y="5090667"/>
            <a:ext cx="20574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69;p1" descr="Rice University - Computer Science Degree Hub">
            <a:extLst>
              <a:ext uri="{FF2B5EF4-FFF2-40B4-BE49-F238E27FC236}">
                <a16:creationId xmlns:a16="http://schemas.microsoft.com/office/drawing/2014/main" id="{B2C08442-332E-4D18-81A4-578342EAB5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96097" y="5090667"/>
            <a:ext cx="2562278" cy="1061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Bluesky - Wikipedia">
            <a:extLst>
              <a:ext uri="{FF2B5EF4-FFF2-40B4-BE49-F238E27FC236}">
                <a16:creationId xmlns:a16="http://schemas.microsoft.com/office/drawing/2014/main" id="{007DE8FF-A3A2-F76D-C485-2450358FD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21" y="5264730"/>
            <a:ext cx="608355" cy="5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>
            <a:spLocks noGrp="1"/>
          </p:cNvSpPr>
          <p:nvPr>
            <p:ph type="title"/>
          </p:nvPr>
        </p:nvSpPr>
        <p:spPr>
          <a:xfrm>
            <a:off x="1835700" y="512428"/>
            <a:ext cx="8520600" cy="688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200" dirty="0"/>
              <a:t>Humans differ by roughly 3,000 deletions (&gt;=500bp)</a:t>
            </a:r>
          </a:p>
        </p:txBody>
      </p:sp>
      <p:pic>
        <p:nvPicPr>
          <p:cNvPr id="496" name="Shape 49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3649" y="1449699"/>
            <a:ext cx="6937500" cy="454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399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>
            <a:spLocks noGrp="1"/>
          </p:cNvSpPr>
          <p:nvPr>
            <p:ph type="title"/>
          </p:nvPr>
        </p:nvSpPr>
        <p:spPr>
          <a:xfrm>
            <a:off x="1835700" y="116433"/>
            <a:ext cx="8520600" cy="688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200"/>
              <a:t>Humans differ by a few hundred duplications</a:t>
            </a:r>
          </a:p>
        </p:txBody>
      </p:sp>
      <p:pic>
        <p:nvPicPr>
          <p:cNvPr id="502" name="Shape 50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7060" y="1839101"/>
            <a:ext cx="8662500" cy="428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466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3851276" y="-25400"/>
            <a:ext cx="45577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964305"/>
                </a:solidFill>
                <a:latin typeface="Gill Sans MT"/>
                <a:cs typeface="Gill Sans MT"/>
              </a:rPr>
              <a:t>Copy-number Profiles</a:t>
            </a:r>
            <a:endParaRPr lang="en-US" sz="1600" dirty="0">
              <a:solidFill>
                <a:srgbClr val="964305"/>
              </a:solidFill>
              <a:latin typeface="Gill Sans MT"/>
              <a:cs typeface="Gill Sans MT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600200" y="2774950"/>
            <a:ext cx="8915400" cy="1873250"/>
            <a:chOff x="76200" y="2080685"/>
            <a:chExt cx="8915400" cy="1405465"/>
          </a:xfrm>
        </p:grpSpPr>
        <p:pic>
          <p:nvPicPr>
            <p:cNvPr id="23566" name="Picture 2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7456" y="2372647"/>
              <a:ext cx="7085802" cy="808703"/>
            </a:xfrm>
            <a:prstGeom prst="rect">
              <a:avLst/>
            </a:prstGeom>
            <a:noFill/>
            <a:ln w="9525">
              <a:solidFill>
                <a:srgbClr val="2C3E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7" name="Picture 3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860" y="2117652"/>
              <a:ext cx="1219200" cy="1368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7" name="Straight Arrow Connector 36"/>
            <p:cNvCxnSpPr/>
            <p:nvPr/>
          </p:nvCxnSpPr>
          <p:spPr>
            <a:xfrm flipH="1">
              <a:off x="8382000" y="2965652"/>
              <a:ext cx="381000" cy="0"/>
            </a:xfrm>
            <a:prstGeom prst="straightConnector1">
              <a:avLst/>
            </a:prstGeom>
            <a:ln>
              <a:solidFill>
                <a:srgbClr val="4B2C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ounded Rectangle 21"/>
            <p:cNvSpPr/>
            <p:nvPr/>
          </p:nvSpPr>
          <p:spPr>
            <a:xfrm>
              <a:off x="76200" y="2080685"/>
              <a:ext cx="8915400" cy="1366160"/>
            </a:xfrm>
            <a:prstGeom prst="roundRect">
              <a:avLst/>
            </a:prstGeom>
            <a:noFill/>
            <a:ln w="28575" cmpd="sng">
              <a:solidFill>
                <a:srgbClr val="2980B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524000" y="4697413"/>
            <a:ext cx="8991600" cy="2019300"/>
            <a:chOff x="0" y="3523017"/>
            <a:chExt cx="8991600" cy="1514238"/>
          </a:xfrm>
        </p:grpSpPr>
        <p:pic>
          <p:nvPicPr>
            <p:cNvPr id="23562" name="Picture 2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852784"/>
              <a:ext cx="7128020" cy="852566"/>
            </a:xfrm>
            <a:prstGeom prst="rect">
              <a:avLst/>
            </a:prstGeom>
            <a:noFill/>
            <a:ln w="9525">
              <a:solidFill>
                <a:srgbClr val="2C3E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3" name="Picture 2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23017"/>
              <a:ext cx="1131102" cy="1514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8" name="Straight Arrow Connector 37"/>
            <p:cNvCxnSpPr/>
            <p:nvPr/>
          </p:nvCxnSpPr>
          <p:spPr>
            <a:xfrm flipH="1">
              <a:off x="8382000" y="4471796"/>
              <a:ext cx="381000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ounded Rectangle 22"/>
            <p:cNvSpPr/>
            <p:nvPr/>
          </p:nvSpPr>
          <p:spPr>
            <a:xfrm>
              <a:off x="76200" y="3568254"/>
              <a:ext cx="8915400" cy="1469001"/>
            </a:xfrm>
            <a:prstGeom prst="roundRect">
              <a:avLst/>
            </a:prstGeom>
            <a:noFill/>
            <a:ln w="28575" cmpd="sng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600200" y="933450"/>
            <a:ext cx="8915400" cy="1625600"/>
            <a:chOff x="76200" y="700618"/>
            <a:chExt cx="8915400" cy="1219197"/>
          </a:xfrm>
        </p:grpSpPr>
        <p:pic>
          <p:nvPicPr>
            <p:cNvPr id="23557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62" y="742952"/>
              <a:ext cx="161810" cy="1085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8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766" y="742953"/>
              <a:ext cx="161810" cy="1050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9200" y="914930"/>
              <a:ext cx="7112000" cy="820339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cxnSp>
          <p:nvCxnSpPr>
            <p:cNvPr id="35" name="Straight Arrow Connector 34"/>
            <p:cNvCxnSpPr/>
            <p:nvPr/>
          </p:nvCxnSpPr>
          <p:spPr>
            <a:xfrm flipH="1">
              <a:off x="8382000" y="1486429"/>
              <a:ext cx="381000" cy="0"/>
            </a:xfrm>
            <a:prstGeom prst="straightConnector1">
              <a:avLst/>
            </a:prstGeom>
            <a:ln>
              <a:solidFill>
                <a:srgbClr val="4B2C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ounded Rectangle 2"/>
            <p:cNvSpPr/>
            <p:nvPr/>
          </p:nvSpPr>
          <p:spPr>
            <a:xfrm>
              <a:off x="76200" y="700618"/>
              <a:ext cx="8915400" cy="1219197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1446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4724400" cy="1600200"/>
          </a:xfrm>
        </p:spPr>
        <p:txBody>
          <a:bodyPr/>
          <a:lstStyle/>
          <a:p>
            <a:pPr eaLnBrk="1" hangingPunct="1"/>
            <a:r>
              <a:rPr lang="en-US" sz="4000">
                <a:latin typeface="Gill Sans MT" charset="0"/>
                <a:ea typeface="ＭＳ Ｐゴシック" charset="0"/>
                <a:cs typeface="ＭＳ Ｐゴシック" charset="0"/>
              </a:rPr>
              <a:t>Gingko </a:t>
            </a:r>
            <a:br>
              <a:rPr lang="en-US" sz="4000">
                <a:latin typeface="Gill Sans MT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Gill Sans MT" charset="0"/>
                <a:ea typeface="ＭＳ Ｐゴシック" charset="0"/>
                <a:cs typeface="ＭＳ Ｐゴシック" charset="0"/>
              </a:rPr>
              <a:t>http://qb.cshl.edu/ginkgo</a:t>
            </a:r>
            <a:endParaRPr lang="en-US" sz="400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1447800" y="1955800"/>
            <a:ext cx="6553200" cy="38100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i="1" dirty="0">
                <a:latin typeface="Gill Sans MT" charset="0"/>
                <a:ea typeface="ＭＳ Ｐゴシック" charset="0"/>
                <a:cs typeface="ＭＳ Ｐゴシック" charset="0"/>
              </a:rPr>
              <a:t>	Interactive Single Cell CNV analysis &amp; clustering</a:t>
            </a:r>
          </a:p>
          <a:p>
            <a:pPr lvl="1" eaLnBrk="1" hangingPunct="1"/>
            <a:r>
              <a:rPr lang="en-US" sz="1800" dirty="0">
                <a:latin typeface="Gill Sans MT" charset="0"/>
                <a:ea typeface="ＭＳ Ｐゴシック" charset="0"/>
                <a:cs typeface="ＭＳ Ｐゴシック" charset="0"/>
              </a:rPr>
              <a:t>Easy-to-use, web interface, parameterized for binning, segmentation, clustering, </a:t>
            </a:r>
            <a:r>
              <a:rPr lang="en-US" sz="1800" dirty="0" err="1">
                <a:latin typeface="Gill Sans MT" charset="0"/>
                <a:ea typeface="ＭＳ Ｐゴシック" charset="0"/>
                <a:cs typeface="ＭＳ Ｐゴシック" charset="0"/>
              </a:rPr>
              <a:t>etc</a:t>
            </a:r>
            <a:endParaRPr lang="en-US" sz="1800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sz="1800" dirty="0">
                <a:latin typeface="Gill Sans MT" charset="0"/>
                <a:ea typeface="ＭＳ Ｐゴシック" charset="0"/>
                <a:cs typeface="ＭＳ Ｐゴシック" charset="0"/>
              </a:rPr>
              <a:t>Per cell through project-wide analysis in any species</a:t>
            </a:r>
          </a:p>
          <a:p>
            <a:pPr lvl="1" eaLnBrk="1" hangingPunct="1"/>
            <a:endParaRPr lang="en-US" sz="1200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sz="2000" b="1" i="1" dirty="0">
                <a:latin typeface="Gill Sans MT" charset="0"/>
                <a:ea typeface="ＭＳ Ｐゴシック" charset="0"/>
                <a:cs typeface="ＭＳ Ｐゴシック" charset="0"/>
              </a:rPr>
              <a:t>	Compare MDA, DOP-PCR, and MALBAC</a:t>
            </a:r>
          </a:p>
          <a:p>
            <a:pPr lvl="1" eaLnBrk="1" hangingPunct="1"/>
            <a:r>
              <a:rPr lang="en-US" sz="1800" dirty="0">
                <a:latin typeface="Gill Sans MT" charset="0"/>
                <a:ea typeface="ＭＳ Ｐゴシック" charset="0"/>
                <a:cs typeface="ＭＳ Ｐゴシック" charset="0"/>
              </a:rPr>
              <a:t>DOP-PCR shows superior resolution and consistency</a:t>
            </a:r>
          </a:p>
          <a:p>
            <a:pPr lvl="1" eaLnBrk="1" hangingPunct="1"/>
            <a:endParaRPr lang="en-US" sz="1200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sz="2000" b="1" i="1" dirty="0">
                <a:latin typeface="Gill Sans MT" charset="0"/>
                <a:ea typeface="ＭＳ Ｐゴシック" charset="0"/>
                <a:cs typeface="ＭＳ Ｐゴシック" charset="0"/>
              </a:rPr>
              <a:t>	Available for collaboration</a:t>
            </a:r>
          </a:p>
          <a:p>
            <a:pPr lvl="1" eaLnBrk="1" hangingPunct="1"/>
            <a:r>
              <a:rPr lang="en-US" sz="1800" dirty="0">
                <a:latin typeface="Gill Sans MT" charset="0"/>
                <a:ea typeface="ＭＳ Ｐゴシック" charset="0"/>
                <a:cs typeface="ＭＳ Ｐゴシック" charset="0"/>
              </a:rPr>
              <a:t>Analyzing CNVs with respect to different clinical outcomes</a:t>
            </a:r>
          </a:p>
          <a:p>
            <a:pPr lvl="1" eaLnBrk="1" hangingPunct="1"/>
            <a:r>
              <a:rPr lang="en-US" sz="1800" dirty="0">
                <a:latin typeface="Gill Sans MT" charset="0"/>
                <a:ea typeface="ＭＳ Ｐゴシック" charset="0"/>
                <a:cs typeface="ＭＳ Ｐゴシック" charset="0"/>
              </a:rPr>
              <a:t>Extending clustering methods, prototyping </a:t>
            </a:r>
            <a:r>
              <a:rPr lang="en-US" sz="1800" dirty="0" err="1">
                <a:latin typeface="Gill Sans MT" charset="0"/>
                <a:ea typeface="ＭＳ Ｐゴシック" charset="0"/>
                <a:cs typeface="ＭＳ Ｐゴシック" charset="0"/>
              </a:rPr>
              <a:t>scRNA</a:t>
            </a:r>
            <a:endParaRPr lang="en-US" sz="1800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endParaRPr lang="en-US" sz="1100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198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400" y="304800"/>
            <a:ext cx="1143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8305800" y="1905000"/>
            <a:ext cx="2133600" cy="3886200"/>
            <a:chOff x="6705627" y="1943100"/>
            <a:chExt cx="2133601" cy="2914650"/>
          </a:xfrm>
        </p:grpSpPr>
        <p:pic>
          <p:nvPicPr>
            <p:cNvPr id="41991" name="Picture 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27" y="1943100"/>
              <a:ext cx="2133601" cy="29146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>
            <a:xfrm>
              <a:off x="7710515" y="2266950"/>
              <a:ext cx="0" cy="17145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723215" y="3943350"/>
              <a:ext cx="0" cy="17145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989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304800"/>
            <a:ext cx="1143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4"/>
          <p:cNvSpPr txBox="1">
            <a:spLocks noChangeArrowheads="1"/>
          </p:cNvSpPr>
          <p:nvPr/>
        </p:nvSpPr>
        <p:spPr bwMode="auto">
          <a:xfrm>
            <a:off x="1905000" y="5951538"/>
            <a:ext cx="838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00"/>
                </a:solidFill>
                <a:latin typeface="Gill Sans MT" charset="0"/>
              </a:rPr>
              <a:t>Interactive analysis and assessment of single-cell copy-number variations.</a:t>
            </a:r>
          </a:p>
          <a:p>
            <a:pPr eaLnBrk="1" hangingPunct="1"/>
            <a:r>
              <a:rPr lang="en-US" sz="1600">
                <a:solidFill>
                  <a:srgbClr val="000000"/>
                </a:solidFill>
                <a:latin typeface="Gill Sans MT" charset="0"/>
              </a:rPr>
              <a:t>Garvin T, Aboukhalil R, Kendall J, Baslan T,  Atwal GS, Hicks J, Wigler M, Schatz MC </a:t>
            </a:r>
          </a:p>
          <a:p>
            <a:pPr eaLnBrk="1" hangingPunct="1"/>
            <a:r>
              <a:rPr lang="en-US" sz="1600">
                <a:solidFill>
                  <a:srgbClr val="000000"/>
                </a:solidFill>
                <a:latin typeface="Gill Sans MT" charset="0"/>
              </a:rPr>
              <a:t>(2015) Nature Methods doi:10.1038/nmeth.3578</a:t>
            </a:r>
            <a:endParaRPr lang="en-US" sz="700">
              <a:solidFill>
                <a:srgbClr val="000000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524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1981200" y="33338"/>
            <a:ext cx="7620000" cy="1143000"/>
          </a:xfrm>
        </p:spPr>
        <p:txBody>
          <a:bodyPr/>
          <a:lstStyle/>
          <a:p>
            <a:r>
              <a:rPr lang="en-US" sz="4000">
                <a:latin typeface="Gill Sans MT" charset="0"/>
                <a:ea typeface="ＭＳ Ｐゴシック" charset="0"/>
                <a:cs typeface="Gill Sans MT" charset="0"/>
              </a:rPr>
              <a:t>Data are noisy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828800" y="3733800"/>
            <a:ext cx="8686800" cy="2946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en-US" b="1" i="1" dirty="0"/>
              <a:t>Potential for biases at every step</a:t>
            </a:r>
          </a:p>
          <a:p>
            <a:pPr lvl="1">
              <a:defRPr/>
            </a:pPr>
            <a:r>
              <a:rPr lang="en-US" dirty="0"/>
              <a:t>WGA: Non-uniform amplification</a:t>
            </a:r>
          </a:p>
          <a:p>
            <a:pPr lvl="1">
              <a:defRPr/>
            </a:pPr>
            <a:r>
              <a:rPr lang="en-US" dirty="0"/>
              <a:t>Library Preparation: Low complexity, read duplications, barcoding</a:t>
            </a:r>
          </a:p>
          <a:p>
            <a:pPr lvl="1">
              <a:defRPr/>
            </a:pPr>
            <a:r>
              <a:rPr lang="en-US" dirty="0"/>
              <a:t>Sequencing: GC artifacts, short reads</a:t>
            </a:r>
          </a:p>
          <a:p>
            <a:pPr lvl="1">
              <a:defRPr/>
            </a:pPr>
            <a:r>
              <a:rPr lang="en-US" dirty="0"/>
              <a:t>Computation: </a:t>
            </a:r>
            <a:r>
              <a:rPr lang="en-US" dirty="0" err="1"/>
              <a:t>mappability</a:t>
            </a:r>
            <a:r>
              <a:rPr lang="en-US" dirty="0"/>
              <a:t>, GC correction, segmentation, tree building</a:t>
            </a:r>
          </a:p>
          <a:p>
            <a:pPr lvl="1"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Coverage is too sparse and noisy for SNP analysis </a:t>
            </a:r>
          </a:p>
          <a:p>
            <a:pPr marL="0" indent="0">
              <a:buNone/>
              <a:defRPr/>
            </a:pPr>
            <a:r>
              <a:rPr lang="en-US" dirty="0"/>
              <a:t>	-&gt; Requires special processing</a:t>
            </a:r>
          </a:p>
        </p:txBody>
      </p:sp>
      <p:pic>
        <p:nvPicPr>
          <p:cNvPr id="29698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470025"/>
            <a:ext cx="9144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21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65"/>
          <p:cNvGrpSpPr>
            <a:grpSpLocks/>
          </p:cNvGrpSpPr>
          <p:nvPr/>
        </p:nvGrpSpPr>
        <p:grpSpPr bwMode="auto">
          <a:xfrm>
            <a:off x="1771650" y="3028951"/>
            <a:ext cx="8599488" cy="925513"/>
            <a:chOff x="421349" y="3185513"/>
            <a:chExt cx="8199330" cy="925521"/>
          </a:xfrm>
        </p:grpSpPr>
        <p:sp>
          <p:nvSpPr>
            <p:cNvPr id="31" name="Rectangle 30"/>
            <p:cNvSpPr/>
            <p:nvPr/>
          </p:nvSpPr>
          <p:spPr>
            <a:xfrm>
              <a:off x="421349" y="3185513"/>
              <a:ext cx="8199330" cy="925521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2469290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494016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4518744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5541957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6566684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7589897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1446076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Content Placeholder 2"/>
          <p:cNvSpPr>
            <a:spLocks noGrp="1"/>
          </p:cNvSpPr>
          <p:nvPr>
            <p:ph idx="1"/>
          </p:nvPr>
        </p:nvSpPr>
        <p:spPr>
          <a:xfrm>
            <a:off x="1752601" y="4445001"/>
            <a:ext cx="8424863" cy="1757363"/>
          </a:xfrm>
        </p:spPr>
        <p:txBody>
          <a:bodyPr>
            <a:noAutofit/>
          </a:bodyPr>
          <a:lstStyle/>
          <a:p>
            <a:pPr marL="0" indent="0">
              <a:buSzPct val="80000"/>
              <a:buNone/>
              <a:defRPr/>
            </a:pPr>
            <a:r>
              <a:rPr lang="en-US" sz="2400" dirty="0"/>
              <a:t>	CNV analysis</a:t>
            </a:r>
          </a:p>
          <a:p>
            <a:pPr lvl="1">
              <a:buSzPct val="80000"/>
              <a:buFont typeface="Wingdings" charset="2"/>
              <a:buChar char="§"/>
              <a:defRPr/>
            </a:pPr>
            <a:r>
              <a:rPr lang="en-US" dirty="0"/>
              <a:t>Divide the genome into “bins” with ~50 – 100 reads / bin</a:t>
            </a:r>
          </a:p>
          <a:p>
            <a:pPr lvl="1">
              <a:buSzPct val="80000"/>
              <a:buFont typeface="Wingdings" charset="2"/>
              <a:buChar char="§"/>
              <a:defRPr/>
            </a:pPr>
            <a:r>
              <a:rPr lang="en-US" dirty="0"/>
              <a:t>Map the reads and count reads per bin</a:t>
            </a:r>
          </a:p>
          <a:p>
            <a:pPr marL="457200" lvl="1" indent="0" algn="ctr">
              <a:buSzPct val="80000"/>
              <a:buNone/>
              <a:defRPr/>
            </a:pPr>
            <a:r>
              <a:rPr lang="en-US" b="1" i="1" dirty="0"/>
              <a:t>Use uniquely </a:t>
            </a:r>
            <a:r>
              <a:rPr lang="en-US" b="1" i="1" dirty="0" err="1"/>
              <a:t>mappable</a:t>
            </a:r>
            <a:r>
              <a:rPr lang="en-US" b="1" i="1" dirty="0"/>
              <a:t> bases to establish bins</a:t>
            </a:r>
          </a:p>
          <a:p>
            <a:pPr lvl="1">
              <a:buSzPct val="80000"/>
              <a:buFont typeface="Wingdings" charset="2"/>
              <a:buChar char="§"/>
              <a:defRPr/>
            </a:pPr>
            <a:endParaRPr lang="en-US" dirty="0"/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1944688" y="0"/>
            <a:ext cx="8496300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rgbClr val="000000"/>
                </a:solidFill>
              </a:rPr>
              <a:t>1. Binning</a:t>
            </a:r>
          </a:p>
        </p:txBody>
      </p:sp>
      <p:sp>
        <p:nvSpPr>
          <p:cNvPr id="204" name="Oval 203"/>
          <p:cNvSpPr/>
          <p:nvPr/>
        </p:nvSpPr>
        <p:spPr>
          <a:xfrm flipH="1">
            <a:off x="10044114" y="3679825"/>
            <a:ext cx="147637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5129214" y="3702050"/>
            <a:ext cx="147637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8" name="Oval 217"/>
          <p:cNvSpPr/>
          <p:nvPr/>
        </p:nvSpPr>
        <p:spPr>
          <a:xfrm flipV="1">
            <a:off x="7777164" y="3633789"/>
            <a:ext cx="147637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2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404644" y="-2285206"/>
            <a:ext cx="1212850" cy="872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1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animBg="1"/>
      <p:bldP spid="208" grpId="0" animBg="1"/>
      <p:bldP spid="2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65"/>
          <p:cNvGrpSpPr>
            <a:grpSpLocks/>
          </p:cNvGrpSpPr>
          <p:nvPr/>
        </p:nvGrpSpPr>
        <p:grpSpPr bwMode="auto">
          <a:xfrm>
            <a:off x="1771650" y="3000376"/>
            <a:ext cx="8599488" cy="925513"/>
            <a:chOff x="421349" y="3185513"/>
            <a:chExt cx="8199330" cy="925521"/>
          </a:xfrm>
        </p:grpSpPr>
        <p:sp>
          <p:nvSpPr>
            <p:cNvPr id="31" name="Rectangle 30"/>
            <p:cNvSpPr/>
            <p:nvPr/>
          </p:nvSpPr>
          <p:spPr>
            <a:xfrm>
              <a:off x="421349" y="3185513"/>
              <a:ext cx="8199330" cy="925521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2469290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494016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4518744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5541957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6566684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7589897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1446076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itle 1"/>
          <p:cNvSpPr txBox="1">
            <a:spLocks/>
          </p:cNvSpPr>
          <p:nvPr/>
        </p:nvSpPr>
        <p:spPr>
          <a:xfrm>
            <a:off x="1944688" y="0"/>
            <a:ext cx="8496300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rgbClr val="000000"/>
                </a:solidFill>
              </a:rPr>
              <a:t>1. Binning</a:t>
            </a:r>
          </a:p>
        </p:txBody>
      </p:sp>
      <p:grpSp>
        <p:nvGrpSpPr>
          <p:cNvPr id="32771" name="Group 71"/>
          <p:cNvGrpSpPr>
            <a:grpSpLocks/>
          </p:cNvGrpSpPr>
          <p:nvPr/>
        </p:nvGrpSpPr>
        <p:grpSpPr bwMode="auto">
          <a:xfrm>
            <a:off x="1958976" y="3167063"/>
            <a:ext cx="760413" cy="481012"/>
            <a:chOff x="618235" y="2435646"/>
            <a:chExt cx="761571" cy="480824"/>
          </a:xfrm>
        </p:grpSpPr>
        <p:sp>
          <p:nvSpPr>
            <p:cNvPr id="126" name="Oval 125"/>
            <p:cNvSpPr/>
            <p:nvPr/>
          </p:nvSpPr>
          <p:spPr>
            <a:xfrm>
              <a:off x="618235" y="2435646"/>
              <a:ext cx="147863" cy="147579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705681" y="2727632"/>
              <a:ext cx="147862" cy="147579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937809" y="2476905"/>
              <a:ext cx="147862" cy="147579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1069772" y="2768891"/>
              <a:ext cx="146272" cy="147579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1231943" y="2513403"/>
              <a:ext cx="147863" cy="14599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2772" name="Group 165"/>
          <p:cNvGrpSpPr>
            <a:grpSpLocks/>
          </p:cNvGrpSpPr>
          <p:nvPr/>
        </p:nvGrpSpPr>
        <p:grpSpPr bwMode="auto">
          <a:xfrm flipV="1">
            <a:off x="3003550" y="3227389"/>
            <a:ext cx="762000" cy="479425"/>
            <a:chOff x="618235" y="2435646"/>
            <a:chExt cx="761571" cy="480824"/>
          </a:xfrm>
        </p:grpSpPr>
        <p:sp>
          <p:nvSpPr>
            <p:cNvPr id="167" name="Oval 166"/>
            <p:cNvSpPr/>
            <p:nvPr/>
          </p:nvSpPr>
          <p:spPr>
            <a:xfrm>
              <a:off x="618235" y="2435646"/>
              <a:ext cx="147555" cy="14647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705499" y="2728598"/>
              <a:ext cx="147554" cy="14647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1068831" y="2769994"/>
              <a:ext cx="147555" cy="14647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1232252" y="2512068"/>
              <a:ext cx="147554" cy="148069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2773" name="Group 171"/>
          <p:cNvGrpSpPr>
            <a:grpSpLocks/>
          </p:cNvGrpSpPr>
          <p:nvPr/>
        </p:nvGrpSpPr>
        <p:grpSpPr bwMode="auto">
          <a:xfrm flipH="1">
            <a:off x="4081463" y="3244851"/>
            <a:ext cx="762000" cy="481013"/>
            <a:chOff x="618235" y="2435646"/>
            <a:chExt cx="761571" cy="480824"/>
          </a:xfrm>
        </p:grpSpPr>
        <p:sp>
          <p:nvSpPr>
            <p:cNvPr id="173" name="Oval 172"/>
            <p:cNvSpPr/>
            <p:nvPr/>
          </p:nvSpPr>
          <p:spPr>
            <a:xfrm>
              <a:off x="618235" y="2435646"/>
              <a:ext cx="147555" cy="14758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705499" y="2727631"/>
              <a:ext cx="147554" cy="14758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938729" y="2476905"/>
              <a:ext cx="147555" cy="14758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1068831" y="2768890"/>
              <a:ext cx="147555" cy="14758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1232252" y="2513403"/>
              <a:ext cx="147554" cy="14599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9" name="Oval 178"/>
          <p:cNvSpPr/>
          <p:nvPr/>
        </p:nvSpPr>
        <p:spPr>
          <a:xfrm>
            <a:off x="5202239" y="3181350"/>
            <a:ext cx="147637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5119689" y="3432175"/>
            <a:ext cx="147637" cy="14605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1" name="Oval 180"/>
          <p:cNvSpPr/>
          <p:nvPr/>
        </p:nvSpPr>
        <p:spPr>
          <a:xfrm>
            <a:off x="5635625" y="3105150"/>
            <a:ext cx="147638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5654675" y="3443289"/>
            <a:ext cx="146050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3" name="Oval 182"/>
          <p:cNvSpPr/>
          <p:nvPr/>
        </p:nvSpPr>
        <p:spPr>
          <a:xfrm>
            <a:off x="5816600" y="3275014"/>
            <a:ext cx="147638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5" name="Oval 184"/>
          <p:cNvSpPr/>
          <p:nvPr/>
        </p:nvSpPr>
        <p:spPr>
          <a:xfrm>
            <a:off x="6183314" y="3197225"/>
            <a:ext cx="147637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6210300" y="3460750"/>
            <a:ext cx="146050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6399214" y="3352800"/>
            <a:ext cx="147637" cy="14605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8" name="Oval 187"/>
          <p:cNvSpPr/>
          <p:nvPr/>
        </p:nvSpPr>
        <p:spPr>
          <a:xfrm>
            <a:off x="6667500" y="3552825"/>
            <a:ext cx="147638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6831013" y="3295650"/>
            <a:ext cx="146050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1" name="Oval 190"/>
          <p:cNvSpPr/>
          <p:nvPr/>
        </p:nvSpPr>
        <p:spPr>
          <a:xfrm>
            <a:off x="7326314" y="3233739"/>
            <a:ext cx="147637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7383464" y="3587750"/>
            <a:ext cx="147637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7843838" y="3168650"/>
            <a:ext cx="146050" cy="14605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7" name="Oval 196"/>
          <p:cNvSpPr/>
          <p:nvPr/>
        </p:nvSpPr>
        <p:spPr>
          <a:xfrm flipV="1">
            <a:off x="8393114" y="3568700"/>
            <a:ext cx="147637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9" name="Oval 198"/>
          <p:cNvSpPr/>
          <p:nvPr/>
        </p:nvSpPr>
        <p:spPr>
          <a:xfrm flipV="1">
            <a:off x="8861425" y="3592513"/>
            <a:ext cx="147638" cy="14605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0" name="Oval 199"/>
          <p:cNvSpPr/>
          <p:nvPr/>
        </p:nvSpPr>
        <p:spPr>
          <a:xfrm flipV="1">
            <a:off x="7631113" y="3405189"/>
            <a:ext cx="146050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3" name="Oval 202"/>
          <p:cNvSpPr/>
          <p:nvPr/>
        </p:nvSpPr>
        <p:spPr>
          <a:xfrm flipH="1">
            <a:off x="10118725" y="3182939"/>
            <a:ext cx="147638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" name="Oval 203"/>
          <p:cNvSpPr/>
          <p:nvPr/>
        </p:nvSpPr>
        <p:spPr>
          <a:xfrm flipH="1">
            <a:off x="10044114" y="3651250"/>
            <a:ext cx="147637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" name="Oval 204"/>
          <p:cNvSpPr/>
          <p:nvPr/>
        </p:nvSpPr>
        <p:spPr>
          <a:xfrm flipH="1">
            <a:off x="9798050" y="3224214"/>
            <a:ext cx="147638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6" name="Oval 205"/>
          <p:cNvSpPr/>
          <p:nvPr/>
        </p:nvSpPr>
        <p:spPr>
          <a:xfrm flipH="1">
            <a:off x="9577389" y="3600450"/>
            <a:ext cx="147637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7" name="Oval 206"/>
          <p:cNvSpPr/>
          <p:nvPr/>
        </p:nvSpPr>
        <p:spPr>
          <a:xfrm flipH="1">
            <a:off x="9504363" y="3260725"/>
            <a:ext cx="146050" cy="14605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5129214" y="3675063"/>
            <a:ext cx="147637" cy="14605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5457825" y="3665538"/>
            <a:ext cx="146050" cy="14605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5784850" y="3656014"/>
            <a:ext cx="147638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5375275" y="3373439"/>
            <a:ext cx="147638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5400675" y="3105150"/>
            <a:ext cx="147638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6149975" y="3679825"/>
            <a:ext cx="147638" cy="14605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6462714" y="3684588"/>
            <a:ext cx="147637" cy="14605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6904039" y="3689350"/>
            <a:ext cx="147637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6683375" y="3071814"/>
            <a:ext cx="147638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6376989" y="3071814"/>
            <a:ext cx="147637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8" name="Oval 217"/>
          <p:cNvSpPr/>
          <p:nvPr/>
        </p:nvSpPr>
        <p:spPr>
          <a:xfrm flipV="1">
            <a:off x="7777164" y="3605214"/>
            <a:ext cx="147637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9" name="Oval 218"/>
          <p:cNvSpPr/>
          <p:nvPr/>
        </p:nvSpPr>
        <p:spPr>
          <a:xfrm flipV="1">
            <a:off x="9785350" y="3463925"/>
            <a:ext cx="147638" cy="14605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616700" y="3278189"/>
            <a:ext cx="146050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2808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404644" y="-2356644"/>
            <a:ext cx="1212850" cy="872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Content Placeholder 2"/>
          <p:cNvSpPr>
            <a:spLocks noGrp="1"/>
          </p:cNvSpPr>
          <p:nvPr>
            <p:ph idx="1"/>
          </p:nvPr>
        </p:nvSpPr>
        <p:spPr>
          <a:xfrm>
            <a:off x="1752601" y="4445001"/>
            <a:ext cx="8424863" cy="1757363"/>
          </a:xfrm>
        </p:spPr>
        <p:txBody>
          <a:bodyPr>
            <a:noAutofit/>
          </a:bodyPr>
          <a:lstStyle/>
          <a:p>
            <a:pPr marL="0" indent="0">
              <a:buSzPct val="80000"/>
              <a:buNone/>
              <a:defRPr/>
            </a:pPr>
            <a:r>
              <a:rPr lang="en-US" sz="2400" dirty="0"/>
              <a:t>	CNV analysis</a:t>
            </a:r>
          </a:p>
          <a:p>
            <a:pPr lvl="1">
              <a:buSzPct val="80000"/>
              <a:buFont typeface="Wingdings" charset="2"/>
              <a:buChar char="§"/>
              <a:defRPr/>
            </a:pPr>
            <a:r>
              <a:rPr lang="en-US" dirty="0"/>
              <a:t>Divide the genome into “bins” with ~50 – 100 reads / bin</a:t>
            </a:r>
          </a:p>
          <a:p>
            <a:pPr lvl="1">
              <a:buSzPct val="80000"/>
              <a:buFont typeface="Wingdings" charset="2"/>
              <a:buChar char="§"/>
              <a:defRPr/>
            </a:pPr>
            <a:r>
              <a:rPr lang="en-US" dirty="0"/>
              <a:t>Map the reads and count reads per bin</a:t>
            </a:r>
          </a:p>
          <a:p>
            <a:pPr marL="457200" lvl="1" indent="0" algn="ctr">
              <a:buSzPct val="80000"/>
              <a:buNone/>
              <a:defRPr/>
            </a:pPr>
            <a:r>
              <a:rPr lang="en-US" b="1" i="1" dirty="0"/>
              <a:t>Use uniquely </a:t>
            </a:r>
            <a:r>
              <a:rPr lang="en-US" b="1" i="1" dirty="0" err="1"/>
              <a:t>mappable</a:t>
            </a:r>
            <a:r>
              <a:rPr lang="en-US" b="1" i="1" dirty="0"/>
              <a:t> bases to establish bins</a:t>
            </a:r>
          </a:p>
          <a:p>
            <a:pPr lvl="1">
              <a:buSzPct val="80000"/>
              <a:buFont typeface="Wingdings" charset="2"/>
              <a:buChar char="§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7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65"/>
          <p:cNvGrpSpPr>
            <a:grpSpLocks/>
          </p:cNvGrpSpPr>
          <p:nvPr/>
        </p:nvGrpSpPr>
        <p:grpSpPr bwMode="auto">
          <a:xfrm>
            <a:off x="1771650" y="3024188"/>
            <a:ext cx="8599488" cy="925512"/>
            <a:chOff x="421349" y="3185513"/>
            <a:chExt cx="8199330" cy="925521"/>
          </a:xfrm>
        </p:grpSpPr>
        <p:sp>
          <p:nvSpPr>
            <p:cNvPr id="31" name="Rectangle 30"/>
            <p:cNvSpPr/>
            <p:nvPr/>
          </p:nvSpPr>
          <p:spPr>
            <a:xfrm>
              <a:off x="421349" y="3185513"/>
              <a:ext cx="8199330" cy="925521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2469290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494016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4518744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5541957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6566684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7589897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1446076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itle 1"/>
          <p:cNvSpPr txBox="1">
            <a:spLocks/>
          </p:cNvSpPr>
          <p:nvPr/>
        </p:nvSpPr>
        <p:spPr>
          <a:xfrm>
            <a:off x="1944688" y="0"/>
            <a:ext cx="8496300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rgbClr val="000000"/>
                </a:solidFill>
              </a:rPr>
              <a:t>1. Binning</a:t>
            </a:r>
          </a:p>
        </p:txBody>
      </p:sp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1771650" y="2930525"/>
            <a:ext cx="10747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/>
              <a:t>5</a:t>
            </a:r>
          </a:p>
        </p:txBody>
      </p:sp>
      <p:sp>
        <p:nvSpPr>
          <p:cNvPr id="34820" name="TextBox 72"/>
          <p:cNvSpPr txBox="1">
            <a:spLocks noChangeArrowheads="1"/>
          </p:cNvSpPr>
          <p:nvPr/>
        </p:nvSpPr>
        <p:spPr bwMode="auto">
          <a:xfrm>
            <a:off x="2846388" y="2930525"/>
            <a:ext cx="10731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/>
              <a:t>4</a:t>
            </a:r>
          </a:p>
        </p:txBody>
      </p:sp>
      <p:sp>
        <p:nvSpPr>
          <p:cNvPr id="34821" name="TextBox 73"/>
          <p:cNvSpPr txBox="1">
            <a:spLocks noChangeArrowheads="1"/>
          </p:cNvSpPr>
          <p:nvPr/>
        </p:nvSpPr>
        <p:spPr bwMode="auto">
          <a:xfrm>
            <a:off x="3919539" y="2930525"/>
            <a:ext cx="10747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/>
              <a:t>5</a:t>
            </a:r>
          </a:p>
        </p:txBody>
      </p:sp>
      <p:sp>
        <p:nvSpPr>
          <p:cNvPr id="34822" name="TextBox 74"/>
          <p:cNvSpPr txBox="1">
            <a:spLocks noChangeArrowheads="1"/>
          </p:cNvSpPr>
          <p:nvPr/>
        </p:nvSpPr>
        <p:spPr bwMode="auto">
          <a:xfrm>
            <a:off x="4994275" y="2930525"/>
            <a:ext cx="10731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/>
              <a:t>10</a:t>
            </a:r>
          </a:p>
        </p:txBody>
      </p:sp>
      <p:sp>
        <p:nvSpPr>
          <p:cNvPr id="34823" name="TextBox 75"/>
          <p:cNvSpPr txBox="1">
            <a:spLocks noChangeArrowheads="1"/>
          </p:cNvSpPr>
          <p:nvPr/>
        </p:nvSpPr>
        <p:spPr bwMode="auto">
          <a:xfrm>
            <a:off x="6067425" y="2930526"/>
            <a:ext cx="10747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/>
              <a:t>11</a:t>
            </a:r>
          </a:p>
        </p:txBody>
      </p:sp>
      <p:sp>
        <p:nvSpPr>
          <p:cNvPr id="34824" name="TextBox 76"/>
          <p:cNvSpPr txBox="1">
            <a:spLocks noChangeArrowheads="1"/>
          </p:cNvSpPr>
          <p:nvPr/>
        </p:nvSpPr>
        <p:spPr bwMode="auto">
          <a:xfrm>
            <a:off x="7142163" y="2930525"/>
            <a:ext cx="10652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/>
              <a:t>5</a:t>
            </a:r>
          </a:p>
        </p:txBody>
      </p:sp>
      <p:sp>
        <p:nvSpPr>
          <p:cNvPr id="34825" name="TextBox 79"/>
          <p:cNvSpPr txBox="1">
            <a:spLocks noChangeArrowheads="1"/>
          </p:cNvSpPr>
          <p:nvPr/>
        </p:nvSpPr>
        <p:spPr bwMode="auto">
          <a:xfrm>
            <a:off x="8207376" y="2930525"/>
            <a:ext cx="1082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/>
              <a:t>2</a:t>
            </a:r>
          </a:p>
        </p:txBody>
      </p:sp>
      <p:sp>
        <p:nvSpPr>
          <p:cNvPr id="34826" name="TextBox 80"/>
          <p:cNvSpPr txBox="1">
            <a:spLocks noChangeArrowheads="1"/>
          </p:cNvSpPr>
          <p:nvPr/>
        </p:nvSpPr>
        <p:spPr bwMode="auto">
          <a:xfrm>
            <a:off x="9290050" y="2930525"/>
            <a:ext cx="10810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/>
              <a:t>5</a:t>
            </a:r>
          </a:p>
        </p:txBody>
      </p:sp>
      <p:pic>
        <p:nvPicPr>
          <p:cNvPr id="34827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403850" y="-2333625"/>
            <a:ext cx="1214438" cy="872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1752601" y="4445001"/>
            <a:ext cx="8424863" cy="1757363"/>
          </a:xfrm>
        </p:spPr>
        <p:txBody>
          <a:bodyPr>
            <a:noAutofit/>
          </a:bodyPr>
          <a:lstStyle/>
          <a:p>
            <a:pPr marL="0" indent="0">
              <a:buSzPct val="80000"/>
              <a:buNone/>
              <a:defRPr/>
            </a:pPr>
            <a:r>
              <a:rPr lang="en-US" sz="2400" dirty="0"/>
              <a:t>	CNV analysis</a:t>
            </a:r>
          </a:p>
          <a:p>
            <a:pPr lvl="1">
              <a:buSzPct val="80000"/>
              <a:buFont typeface="Wingdings" charset="2"/>
              <a:buChar char="§"/>
              <a:defRPr/>
            </a:pPr>
            <a:r>
              <a:rPr lang="en-US" dirty="0"/>
              <a:t>Divide the genome into “bins” with ~50 – 100 reads / bin</a:t>
            </a:r>
          </a:p>
          <a:p>
            <a:pPr lvl="1">
              <a:buSzPct val="80000"/>
              <a:buFont typeface="Wingdings" charset="2"/>
              <a:buChar char="§"/>
              <a:defRPr/>
            </a:pPr>
            <a:r>
              <a:rPr lang="en-US" dirty="0"/>
              <a:t>Map the reads and count reads per bin</a:t>
            </a:r>
          </a:p>
          <a:p>
            <a:pPr marL="457200" lvl="1" indent="0" algn="ctr">
              <a:buSzPct val="80000"/>
              <a:buNone/>
              <a:defRPr/>
            </a:pPr>
            <a:r>
              <a:rPr lang="en-US" b="1" i="1" dirty="0"/>
              <a:t>Use uniquely </a:t>
            </a:r>
            <a:r>
              <a:rPr lang="en-US" b="1" i="1" dirty="0" err="1"/>
              <a:t>mappable</a:t>
            </a:r>
            <a:r>
              <a:rPr lang="en-US" b="1" i="1" dirty="0"/>
              <a:t> bases to establish bins</a:t>
            </a:r>
          </a:p>
          <a:p>
            <a:pPr lvl="1">
              <a:buSzPct val="80000"/>
              <a:buFont typeface="Wingdings" charset="2"/>
              <a:buChar char="§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68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686800" cy="1143000"/>
          </a:xfrm>
        </p:spPr>
        <p:txBody>
          <a:bodyPr/>
          <a:lstStyle/>
          <a:p>
            <a:pPr algn="just"/>
            <a:r>
              <a:rPr lang="en-US" sz="4000" dirty="0">
                <a:latin typeface="Gill Sans MT" charset="0"/>
                <a:ea typeface="ＭＳ Ｐゴシック" charset="0"/>
                <a:cs typeface="ＭＳ Ｐゴシック" charset="0"/>
              </a:rPr>
              <a:t>2. Normalization</a:t>
            </a:r>
          </a:p>
        </p:txBody>
      </p:sp>
      <p:pic>
        <p:nvPicPr>
          <p:cNvPr id="36866" name="Picture 3" descr="Figure2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0513" y="1816100"/>
            <a:ext cx="9144000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2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4052889"/>
            <a:ext cx="91440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95564" y="6242050"/>
            <a:ext cx="7005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/>
              <a:t>Also correct for mappability, GC content, amplification biases</a:t>
            </a:r>
          </a:p>
        </p:txBody>
      </p:sp>
    </p:spTree>
    <p:extLst>
      <p:ext uri="{BB962C8B-B14F-4D97-AF65-F5344CB8AC3E}">
        <p14:creationId xmlns:p14="http://schemas.microsoft.com/office/powerpoint/2010/main" val="14528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Figure2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625600"/>
            <a:ext cx="91440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686800" cy="1143000"/>
          </a:xfrm>
        </p:spPr>
        <p:txBody>
          <a:bodyPr/>
          <a:lstStyle/>
          <a:p>
            <a:pPr algn="just"/>
            <a:r>
              <a:rPr lang="en-US" sz="4000" dirty="0">
                <a:latin typeface="Gill Sans MT" charset="0"/>
                <a:ea typeface="ＭＳ Ｐゴシック" charset="0"/>
                <a:cs typeface="ＭＳ Ｐゴシック" charset="0"/>
              </a:rPr>
              <a:t>3. Segmentation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14550" y="3773488"/>
            <a:ext cx="4260850" cy="468312"/>
          </a:xfrm>
        </p:spPr>
        <p:txBody>
          <a:bodyPr>
            <a:normAutofit fontScale="77500" lnSpcReduction="20000"/>
          </a:bodyPr>
          <a:lstStyle/>
          <a:p>
            <a:pPr marL="114300" indent="0">
              <a:buNone/>
              <a:defRPr/>
            </a:pPr>
            <a:r>
              <a:rPr lang="en-US" dirty="0"/>
              <a:t>Circular Binary Segmentation (CBS)</a:t>
            </a:r>
          </a:p>
        </p:txBody>
      </p:sp>
      <p:pic>
        <p:nvPicPr>
          <p:cNvPr id="4" name="Picture 3" descr="Figure2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625601"/>
            <a:ext cx="91440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2387601" y="4876800"/>
            <a:ext cx="6981825" cy="0"/>
          </a:xfrm>
          <a:prstGeom prst="line">
            <a:avLst/>
          </a:prstGeom>
          <a:ln w="762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2403475" y="4718050"/>
            <a:ext cx="6965950" cy="317500"/>
            <a:chOff x="879348" y="4718050"/>
            <a:chExt cx="6966204" cy="3175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879348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11148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542947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874747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206546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38346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870146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201946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533745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865545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197344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527556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59356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191155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522955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854754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186555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518354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850154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181953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513753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845552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2286001" y="4246564"/>
            <a:ext cx="246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i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2616201" y="4246564"/>
            <a:ext cx="263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j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2935289" y="4246564"/>
            <a:ext cx="263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j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267076" y="4246564"/>
            <a:ext cx="263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j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3597276" y="4246564"/>
            <a:ext cx="265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j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2606676" y="4246564"/>
            <a:ext cx="244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i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5057775" y="4718050"/>
            <a:ext cx="0" cy="317500"/>
          </a:xfrm>
          <a:prstGeom prst="lin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388100" y="4718050"/>
            <a:ext cx="0" cy="317500"/>
          </a:xfrm>
          <a:prstGeom prst="lin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6264276" y="4246564"/>
            <a:ext cx="265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j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4933951" y="4246564"/>
            <a:ext cx="246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i</a:t>
            </a:r>
          </a:p>
        </p:txBody>
      </p:sp>
      <p:grpSp>
        <p:nvGrpSpPr>
          <p:cNvPr id="107" name="Group 106"/>
          <p:cNvGrpSpPr>
            <a:grpSpLocks/>
          </p:cNvGrpSpPr>
          <p:nvPr/>
        </p:nvGrpSpPr>
        <p:grpSpPr bwMode="auto">
          <a:xfrm>
            <a:off x="2387601" y="5932488"/>
            <a:ext cx="6981825" cy="317500"/>
            <a:chOff x="863600" y="5543550"/>
            <a:chExt cx="6981952" cy="317500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863600" y="5702300"/>
              <a:ext cx="6981952" cy="0"/>
            </a:xfrm>
            <a:prstGeom prst="line">
              <a:avLst/>
            </a:prstGeom>
            <a:ln w="762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911" name="Group 71"/>
            <p:cNvGrpSpPr>
              <a:grpSpLocks/>
            </p:cNvGrpSpPr>
            <p:nvPr/>
          </p:nvGrpSpPr>
          <p:grpSpPr bwMode="auto">
            <a:xfrm>
              <a:off x="879348" y="5543550"/>
              <a:ext cx="6966204" cy="317500"/>
              <a:chOff x="879348" y="4718050"/>
              <a:chExt cx="6966204" cy="317500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879475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1211269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3062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874856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2206649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2538443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2870236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3202030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3865617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4197410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4527617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5191204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5522998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5854791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6186585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6518378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6850172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7181965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7513759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7845552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05" name="Straight Connector 104"/>
            <p:cNvCxnSpPr/>
            <p:nvPr/>
          </p:nvCxnSpPr>
          <p:spPr>
            <a:xfrm>
              <a:off x="4851473" y="5543550"/>
              <a:ext cx="0" cy="31750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3529061" y="5543550"/>
              <a:ext cx="0" cy="31750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Down Arrow 107"/>
          <p:cNvSpPr/>
          <p:nvPr/>
        </p:nvSpPr>
        <p:spPr>
          <a:xfrm>
            <a:off x="5614989" y="5249864"/>
            <a:ext cx="211137" cy="428625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2286001" y="5468938"/>
            <a:ext cx="2771775" cy="12112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0" name="Oval 109"/>
          <p:cNvSpPr/>
          <p:nvPr/>
        </p:nvSpPr>
        <p:spPr>
          <a:xfrm>
            <a:off x="6375400" y="5468938"/>
            <a:ext cx="3111500" cy="12112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5053014" y="5783264"/>
            <a:ext cx="1330325" cy="5746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6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9" grpId="1"/>
      <p:bldP spid="60" grpId="0"/>
      <p:bldP spid="60" grpId="1"/>
      <p:bldP spid="62" grpId="0"/>
      <p:bldP spid="62" grpId="1"/>
      <p:bldP spid="62" grpId="2"/>
      <p:bldP spid="62" grpId="3"/>
      <p:bldP spid="63" grpId="0"/>
      <p:bldP spid="63" grpId="1"/>
      <p:bldP spid="64" grpId="0"/>
      <p:bldP spid="64" grpId="1"/>
      <p:bldP spid="65" grpId="0"/>
      <p:bldP spid="65" grpId="1"/>
      <p:bldP spid="69" grpId="0"/>
      <p:bldP spid="70" grpId="0"/>
      <p:bldP spid="108" grpId="0" animBg="1"/>
      <p:bldP spid="109" grpId="0" animBg="1"/>
      <p:bldP spid="110" grpId="0" animBg="1"/>
      <p:bldP spid="1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676402" y="3984467"/>
            <a:ext cx="8940799" cy="2743200"/>
            <a:chOff x="152400" y="3962400"/>
            <a:chExt cx="8940799" cy="2743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ectangle 9"/>
            <p:cNvSpPr/>
            <p:nvPr/>
          </p:nvSpPr>
          <p:spPr bwMode="auto">
            <a:xfrm>
              <a:off x="152400" y="3962400"/>
              <a:ext cx="4267200" cy="2743200"/>
            </a:xfrm>
            <a:prstGeom prst="rect">
              <a:avLst/>
            </a:prstGeom>
            <a:solidFill>
              <a:schemeClr val="bg1">
                <a:lumMod val="85000"/>
                <a:alpha val="7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724400" y="3962400"/>
              <a:ext cx="4267200" cy="2743200"/>
            </a:xfrm>
            <a:prstGeom prst="rect">
              <a:avLst/>
            </a:prstGeom>
            <a:solidFill>
              <a:schemeClr val="bg1">
                <a:lumMod val="85000"/>
                <a:alpha val="6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solidFill>
                  <a:srgbClr val="FFFFFF"/>
                </a:solidFill>
              </a:endParaRPr>
            </a:p>
          </p:txBody>
        </p: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6322180" y="3962400"/>
              <a:ext cx="2771019" cy="2657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b="1" dirty="0">
                  <a:latin typeface="+mn-lt"/>
                </a:rPr>
                <a:t>Population</a:t>
              </a:r>
            </a:p>
            <a:p>
              <a:pPr eaLnBrk="1" hangingPunct="1">
                <a:defRPr/>
              </a:pPr>
              <a:endParaRPr lang="en-US" sz="1467" dirty="0">
                <a:latin typeface="+mn-lt"/>
              </a:endParaRP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ADSP</a:t>
              </a: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CCDG</a:t>
              </a:r>
            </a:p>
            <a:p>
              <a:pPr algn="ctr" eaLnBrk="1" hangingPunct="1">
                <a:defRPr/>
              </a:pPr>
              <a:r>
                <a:rPr lang="en-US" sz="1467" dirty="0" err="1">
                  <a:latin typeface="+mn-lt"/>
                </a:rPr>
                <a:t>Topmed</a:t>
              </a:r>
              <a:endParaRPr lang="en-US" sz="1467" dirty="0">
                <a:latin typeface="+mn-lt"/>
              </a:endParaRPr>
            </a:p>
            <a:p>
              <a:pPr algn="ctr" eaLnBrk="1" hangingPunct="1">
                <a:defRPr/>
              </a:pPr>
              <a:endParaRPr lang="en-US" sz="1467" dirty="0">
                <a:latin typeface="+mn-lt"/>
              </a:endParaRP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Han Chinese</a:t>
              </a: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All Of Us</a:t>
              </a: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CARD</a:t>
              </a: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SMAHT</a:t>
              </a: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UAE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676400" y="990601"/>
            <a:ext cx="8839200" cy="5937763"/>
            <a:chOff x="152400" y="990600"/>
            <a:chExt cx="8839200" cy="5937765"/>
          </a:xfrm>
        </p:grpSpPr>
        <p:sp>
          <p:nvSpPr>
            <p:cNvPr id="5" name="Rectangle 4"/>
            <p:cNvSpPr/>
            <p:nvPr/>
          </p:nvSpPr>
          <p:spPr>
            <a:xfrm>
              <a:off x="4724400" y="990600"/>
              <a:ext cx="4267200" cy="2743200"/>
            </a:xfrm>
            <a:prstGeom prst="rect">
              <a:avLst/>
            </a:prstGeom>
            <a:solidFill>
              <a:schemeClr val="bg1">
                <a:lumMod val="85000"/>
                <a:alpha val="69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52400" y="990600"/>
              <a:ext cx="4267200" cy="2743200"/>
            </a:xfrm>
            <a:prstGeom prst="rect">
              <a:avLst/>
            </a:prstGeom>
            <a:solidFill>
              <a:schemeClr val="bg1">
                <a:lumMod val="85000"/>
                <a:alpha val="71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8" name="TextBox 10"/>
            <p:cNvSpPr txBox="1">
              <a:spLocks noChangeArrowheads="1"/>
            </p:cNvSpPr>
            <p:nvPr/>
          </p:nvSpPr>
          <p:spPr bwMode="auto">
            <a:xfrm>
              <a:off x="1530036" y="1008749"/>
              <a:ext cx="2889564" cy="2657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b="1" dirty="0">
                  <a:latin typeface="+mn-lt"/>
                </a:rPr>
                <a:t>Algorithms</a:t>
              </a:r>
              <a:endParaRPr lang="en-US" sz="1400" dirty="0">
                <a:latin typeface="+mn-lt"/>
              </a:endParaRP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DRAGEN (2024)</a:t>
              </a: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Sniffles2 (2024)</a:t>
              </a: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TRGT (2024)</a:t>
              </a: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Read2Tree (2023)</a:t>
              </a:r>
            </a:p>
            <a:p>
              <a:pPr algn="ctr" eaLnBrk="1" hangingPunct="1">
                <a:defRPr/>
              </a:pPr>
              <a:r>
                <a:rPr lang="en-US" sz="1467" dirty="0" err="1">
                  <a:latin typeface="+mn-lt"/>
                </a:rPr>
                <a:t>Truvari</a:t>
              </a:r>
              <a:r>
                <a:rPr lang="en-US" sz="1467" dirty="0">
                  <a:latin typeface="+mn-lt"/>
                </a:rPr>
                <a:t> (2022)</a:t>
              </a: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STIX (2022)</a:t>
              </a: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Parliament2 (2020)</a:t>
              </a: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Paragraph (2019)</a:t>
              </a:r>
            </a:p>
            <a:p>
              <a:pPr algn="ctr" eaLnBrk="1" hangingPunct="1">
                <a:defRPr/>
              </a:pPr>
              <a:r>
                <a:rPr lang="en-US" sz="1467" dirty="0" err="1">
                  <a:latin typeface="+mn-lt"/>
                </a:rPr>
                <a:t>NextGenMap</a:t>
              </a:r>
              <a:r>
                <a:rPr lang="en-US" sz="1467" dirty="0">
                  <a:latin typeface="+mn-lt"/>
                </a:rPr>
                <a:t>-LR +Sniffles (2018)</a:t>
              </a: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SURVIVOR (2017)</a:t>
              </a:r>
            </a:p>
          </p:txBody>
        </p:sp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2064255" y="3952678"/>
              <a:ext cx="2355347" cy="297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b="1" dirty="0">
                  <a:latin typeface="+mn-lt"/>
                </a:rPr>
                <a:t>Comprehensive genomics</a:t>
              </a:r>
            </a:p>
            <a:p>
              <a:pPr algn="ctr" eaLnBrk="1" hangingPunct="1">
                <a:defRPr/>
              </a:pPr>
              <a:endParaRPr lang="en-US" sz="1600" dirty="0">
                <a:latin typeface="+mn-lt"/>
              </a:endParaRP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LPA diversity (2024)</a:t>
              </a:r>
            </a:p>
            <a:p>
              <a:pPr algn="ctr" eaLnBrk="1" hangingPunct="1">
                <a:defRPr/>
              </a:pPr>
              <a:endParaRPr lang="en-US" sz="1467" dirty="0">
                <a:latin typeface="+mn-lt"/>
              </a:endParaRP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Human Genome (2022,2023) </a:t>
              </a:r>
            </a:p>
            <a:p>
              <a:pPr algn="ctr" eaLnBrk="1" hangingPunct="1">
                <a:defRPr/>
              </a:pPr>
              <a:endParaRPr lang="en-US" sz="1467" dirty="0">
                <a:latin typeface="+mn-lt"/>
              </a:endParaRP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Rapid ONT (2022)</a:t>
              </a:r>
            </a:p>
            <a:p>
              <a:pPr algn="ctr" eaLnBrk="1" hangingPunct="1">
                <a:defRPr/>
              </a:pPr>
              <a:endParaRPr lang="en-US" sz="1467" dirty="0">
                <a:latin typeface="+mn-lt"/>
              </a:endParaRP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Forensic STR (2022) </a:t>
              </a:r>
            </a:p>
            <a:p>
              <a:pPr algn="ctr" eaLnBrk="1" hangingPunct="1">
                <a:defRPr/>
              </a:pPr>
              <a:endParaRPr lang="en-US" sz="1400" dirty="0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585"/>
            <a:ext cx="10515600" cy="938107"/>
          </a:xfrm>
        </p:spPr>
        <p:txBody>
          <a:bodyPr/>
          <a:lstStyle/>
          <a:p>
            <a:r>
              <a:rPr lang="en" dirty="0" err="1"/>
              <a:t>Sedlazeck</a:t>
            </a:r>
            <a:r>
              <a:rPr lang="en" dirty="0"/>
              <a:t> lab: Overview</a:t>
            </a:r>
            <a:endParaRPr lang="en-US" dirty="0"/>
          </a:p>
        </p:txBody>
      </p:sp>
      <p:pic>
        <p:nvPicPr>
          <p:cNvPr id="14" name="Picture 13" descr="sniffl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21548" y="1082541"/>
            <a:ext cx="1693325" cy="2559319"/>
          </a:xfrm>
          <a:prstGeom prst="rect">
            <a:avLst/>
          </a:prstGeom>
        </p:spPr>
      </p:pic>
      <p:pic>
        <p:nvPicPr>
          <p:cNvPr id="15" name="Picture 14" descr="inspector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04" b="96083" l="11082" r="94588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62437" y="1417550"/>
            <a:ext cx="1840209" cy="18893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917" y="4500913"/>
            <a:ext cx="1918587" cy="1927151"/>
          </a:xfrm>
          <a:prstGeom prst="rect">
            <a:avLst/>
          </a:prstGeom>
        </p:spPr>
      </p:pic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7683717" y="1038290"/>
            <a:ext cx="2933483" cy="287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>
                <a:latin typeface="+mn-lt"/>
              </a:rPr>
              <a:t>Benchmarking</a:t>
            </a:r>
            <a:endParaRPr lang="en-US" sz="2000" dirty="0">
              <a:latin typeface="+mn-lt"/>
            </a:endParaRPr>
          </a:p>
          <a:p>
            <a:pPr algn="ctr" eaLnBrk="1" hangingPunct="1">
              <a:defRPr/>
            </a:pPr>
            <a:endParaRPr lang="en-US" sz="1467" dirty="0">
              <a:latin typeface="+mn-lt"/>
            </a:endParaRPr>
          </a:p>
          <a:p>
            <a:pPr algn="ctr" eaLnBrk="1" hangingPunct="1">
              <a:defRPr/>
            </a:pPr>
            <a:r>
              <a:rPr lang="en-US" sz="1467" dirty="0">
                <a:latin typeface="+mn-lt"/>
              </a:rPr>
              <a:t>Tandem Repeats (2024) </a:t>
            </a:r>
          </a:p>
          <a:p>
            <a:pPr algn="ctr" eaLnBrk="1" hangingPunct="1">
              <a:defRPr/>
            </a:pPr>
            <a:endParaRPr lang="en-US" sz="1467" dirty="0">
              <a:latin typeface="+mn-lt"/>
            </a:endParaRPr>
          </a:p>
          <a:p>
            <a:pPr algn="ctr" eaLnBrk="1" hangingPunct="1">
              <a:defRPr/>
            </a:pPr>
            <a:r>
              <a:rPr lang="en-US" sz="1467" dirty="0">
                <a:latin typeface="+mn-lt"/>
              </a:rPr>
              <a:t>Medical genes (2022)</a:t>
            </a:r>
          </a:p>
          <a:p>
            <a:pPr algn="ctr" eaLnBrk="1" hangingPunct="1">
              <a:defRPr/>
            </a:pPr>
            <a:endParaRPr lang="en-US" sz="1467" dirty="0">
              <a:latin typeface="+mn-lt"/>
            </a:endParaRPr>
          </a:p>
          <a:p>
            <a:pPr algn="ctr" eaLnBrk="1" hangingPunct="1">
              <a:defRPr/>
            </a:pPr>
            <a:r>
              <a:rPr lang="en-US" sz="1467" dirty="0">
                <a:latin typeface="+mn-lt"/>
              </a:rPr>
              <a:t>SNV Benchmarks (2022)</a:t>
            </a:r>
          </a:p>
          <a:p>
            <a:pPr algn="ctr" eaLnBrk="1" hangingPunct="1">
              <a:defRPr/>
            </a:pPr>
            <a:endParaRPr lang="en-US" sz="1467" dirty="0">
              <a:latin typeface="+mn-lt"/>
            </a:endParaRPr>
          </a:p>
          <a:p>
            <a:pPr algn="ctr" eaLnBrk="1" hangingPunct="1">
              <a:defRPr/>
            </a:pPr>
            <a:r>
              <a:rPr lang="en-US" sz="1467" dirty="0">
                <a:latin typeface="+mn-lt"/>
              </a:rPr>
              <a:t>SV diversity (2021)</a:t>
            </a:r>
          </a:p>
          <a:p>
            <a:pPr algn="ctr" eaLnBrk="1" hangingPunct="1">
              <a:defRPr/>
            </a:pPr>
            <a:endParaRPr lang="en-US" sz="1467" dirty="0">
              <a:latin typeface="+mn-lt"/>
            </a:endParaRPr>
          </a:p>
          <a:p>
            <a:pPr algn="ctr" eaLnBrk="1" hangingPunct="1">
              <a:defRPr/>
            </a:pPr>
            <a:r>
              <a:rPr lang="en-US" sz="1467" dirty="0">
                <a:latin typeface="+mn-lt"/>
              </a:rPr>
              <a:t>SV Benchmark (2020)</a:t>
            </a:r>
          </a:p>
          <a:p>
            <a:pPr algn="ctr" eaLnBrk="1" hangingPunct="1">
              <a:defRPr/>
            </a:pPr>
            <a:endParaRPr lang="en-US" sz="1400" dirty="0">
              <a:latin typeface="+mn-lt"/>
            </a:endParaRPr>
          </a:p>
        </p:txBody>
      </p:sp>
      <p:pic>
        <p:nvPicPr>
          <p:cNvPr id="5122" name="Picture 2" descr="Human Population | CK-12 Foundation">
            <a:extLst>
              <a:ext uri="{FF2B5EF4-FFF2-40B4-BE49-F238E27FC236}">
                <a16:creationId xmlns:a16="http://schemas.microsoft.com/office/drawing/2014/main" id="{B85307BD-2E84-0A50-0085-DC3E167BC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28" y="4538877"/>
            <a:ext cx="1594824" cy="14559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03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Figurey1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0" y="1828801"/>
            <a:ext cx="5899150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igurey1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6950" y="3170238"/>
            <a:ext cx="54546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8" descr="Figurey3.ps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0" y="1828801"/>
            <a:ext cx="5899150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81200" y="274638"/>
            <a:ext cx="8686800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chemeClr val="tx1"/>
                </a:solidFill>
              </a:rPr>
              <a:t>4. Estimating Copy Number</a:t>
            </a:r>
          </a:p>
        </p:txBody>
      </p:sp>
      <p:pic>
        <p:nvPicPr>
          <p:cNvPr id="10" name="Picture 9" descr="Figurey7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0" y="1843089"/>
            <a:ext cx="58991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7226" y="5526089"/>
            <a:ext cx="6022975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78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85185E-6 L 2.77778E-6 -0.063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Nanopore</a:t>
            </a:r>
            <a:r>
              <a:rPr lang="en-US" dirty="0"/>
              <a:t> </a:t>
            </a:r>
            <a:r>
              <a:rPr lang="en-US" dirty="0" err="1"/>
              <a:t>MinION</a:t>
            </a:r>
            <a:r>
              <a:rPr lang="en-US" dirty="0"/>
              <a:t>: CNV karyotyping.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0" y="2214540"/>
            <a:ext cx="86233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62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Nanopore</a:t>
            </a:r>
            <a:r>
              <a:rPr lang="en-US" dirty="0"/>
              <a:t> sequencing for CNV detection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2171502" y="4812475"/>
            <a:ext cx="87005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" kern="0" dirty="0">
                <a:solidFill>
                  <a:sysClr val="windowText" lastClr="000000"/>
                </a:solidFill>
              </a:rPr>
              <a:t>1                                          2                                        3                                  4                            5                           6                     7                     8                   9                  10              11          12        13        14        15       16    17   18 19   20   21 22 23 X Y</a:t>
            </a:r>
          </a:p>
        </p:txBody>
      </p:sp>
      <p:grpSp>
        <p:nvGrpSpPr>
          <p:cNvPr id="214" name="Group 213"/>
          <p:cNvGrpSpPr/>
          <p:nvPr/>
        </p:nvGrpSpPr>
        <p:grpSpPr>
          <a:xfrm>
            <a:off x="1989319" y="4594686"/>
            <a:ext cx="8673025" cy="145782"/>
            <a:chOff x="35496" y="1995685"/>
            <a:chExt cx="8673025" cy="145782"/>
          </a:xfrm>
        </p:grpSpPr>
        <p:sp>
          <p:nvSpPr>
            <p:cNvPr id="215" name="Rectangle 214"/>
            <p:cNvSpPr/>
            <p:nvPr/>
          </p:nvSpPr>
          <p:spPr>
            <a:xfrm>
              <a:off x="35496" y="1995686"/>
              <a:ext cx="899840" cy="144016"/>
            </a:xfrm>
            <a:prstGeom prst="rect">
              <a:avLst/>
            </a:prstGeom>
            <a:solidFill>
              <a:srgbClr val="45556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2561565" y="1996580"/>
              <a:ext cx="680085" cy="144016"/>
            </a:xfrm>
            <a:prstGeom prst="rect">
              <a:avLst/>
            </a:prstGeom>
            <a:solidFill>
              <a:srgbClr val="45556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3856809" y="1995686"/>
              <a:ext cx="542526" cy="145021"/>
            </a:xfrm>
            <a:prstGeom prst="rect">
              <a:avLst/>
            </a:prstGeom>
            <a:solidFill>
              <a:srgbClr val="EF4135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5732781" y="1996579"/>
              <a:ext cx="431881" cy="144127"/>
            </a:xfrm>
            <a:prstGeom prst="rect">
              <a:avLst/>
            </a:prstGeom>
            <a:solidFill>
              <a:srgbClr val="45556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6164662" y="1995687"/>
              <a:ext cx="341676" cy="144015"/>
            </a:xfrm>
            <a:prstGeom prst="rect">
              <a:avLst/>
            </a:prstGeom>
            <a:solidFill>
              <a:srgbClr val="0084A9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1747776" y="1996580"/>
              <a:ext cx="813788" cy="144016"/>
            </a:xfrm>
            <a:prstGeom prst="rect">
              <a:avLst/>
            </a:prstGeom>
            <a:solidFill>
              <a:srgbClr val="54B8B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3241650" y="1996580"/>
              <a:ext cx="615159" cy="144016"/>
            </a:xfrm>
            <a:prstGeom prst="rect">
              <a:avLst/>
            </a:prstGeom>
            <a:solidFill>
              <a:srgbClr val="0084A9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5300900" y="1995685"/>
              <a:ext cx="431881" cy="145021"/>
            </a:xfrm>
            <a:prstGeom prst="rect">
              <a:avLst/>
            </a:prstGeom>
            <a:solidFill>
              <a:srgbClr val="54B8B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4368292" y="1996579"/>
              <a:ext cx="542526" cy="144128"/>
            </a:xfrm>
            <a:prstGeom prst="rect">
              <a:avLst/>
            </a:prstGeom>
            <a:solidFill>
              <a:srgbClr val="45556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6506338" y="1995685"/>
              <a:ext cx="341676" cy="144911"/>
            </a:xfrm>
            <a:prstGeom prst="rect">
              <a:avLst/>
            </a:prstGeom>
            <a:solidFill>
              <a:srgbClr val="54B8B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900325" y="1996580"/>
              <a:ext cx="847451" cy="144016"/>
            </a:xfrm>
            <a:prstGeom prst="rect">
              <a:avLst/>
            </a:prstGeom>
            <a:solidFill>
              <a:srgbClr val="0084A9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6736734" y="1995685"/>
              <a:ext cx="271263" cy="145719"/>
            </a:xfrm>
            <a:prstGeom prst="rect">
              <a:avLst/>
            </a:prstGeom>
            <a:solidFill>
              <a:srgbClr val="45556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7269110" y="1995686"/>
              <a:ext cx="271263" cy="145719"/>
            </a:xfrm>
            <a:prstGeom prst="rect">
              <a:avLst/>
            </a:prstGeom>
            <a:solidFill>
              <a:srgbClr val="54B8B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7003110" y="1995685"/>
              <a:ext cx="271263" cy="145720"/>
            </a:xfrm>
            <a:prstGeom prst="rect">
              <a:avLst/>
            </a:prstGeom>
            <a:solidFill>
              <a:srgbClr val="0084A9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7819533" y="1995687"/>
              <a:ext cx="143527" cy="144910"/>
            </a:xfrm>
            <a:prstGeom prst="rect">
              <a:avLst/>
            </a:prstGeom>
            <a:solidFill>
              <a:srgbClr val="54B8B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7532478" y="1995685"/>
              <a:ext cx="143527" cy="144911"/>
            </a:xfrm>
            <a:prstGeom prst="rect">
              <a:avLst/>
            </a:prstGeom>
            <a:solidFill>
              <a:srgbClr val="45556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7676005" y="1995686"/>
              <a:ext cx="143527" cy="145781"/>
            </a:xfrm>
            <a:prstGeom prst="rect">
              <a:avLst/>
            </a:prstGeom>
            <a:solidFill>
              <a:srgbClr val="0084A9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8564993" y="1995686"/>
              <a:ext cx="71764" cy="144261"/>
            </a:xfrm>
            <a:prstGeom prst="rect">
              <a:avLst/>
            </a:prstGeom>
            <a:solidFill>
              <a:srgbClr val="54B8B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8382400" y="1995686"/>
              <a:ext cx="110829" cy="145781"/>
            </a:xfrm>
            <a:prstGeom prst="rect">
              <a:avLst/>
            </a:prstGeom>
            <a:solidFill>
              <a:srgbClr val="45556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8493229" y="1995811"/>
              <a:ext cx="71764" cy="145656"/>
            </a:xfrm>
            <a:prstGeom prst="rect">
              <a:avLst/>
            </a:prstGeom>
            <a:solidFill>
              <a:srgbClr val="0084A9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4873379" y="1996580"/>
              <a:ext cx="431881" cy="144126"/>
            </a:xfrm>
            <a:prstGeom prst="rect">
              <a:avLst/>
            </a:prstGeom>
            <a:solidFill>
              <a:srgbClr val="0084A9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7963060" y="1995686"/>
              <a:ext cx="131368" cy="145781"/>
            </a:xfrm>
            <a:prstGeom prst="rect">
              <a:avLst/>
            </a:prstGeom>
            <a:solidFill>
              <a:srgbClr val="45556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8094428" y="1995686"/>
              <a:ext cx="143527" cy="145021"/>
            </a:xfrm>
            <a:prstGeom prst="rect">
              <a:avLst/>
            </a:prstGeom>
            <a:solidFill>
              <a:srgbClr val="0084A9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8237955" y="1996580"/>
              <a:ext cx="143527" cy="144887"/>
            </a:xfrm>
            <a:prstGeom prst="rect">
              <a:avLst/>
            </a:prstGeom>
            <a:solidFill>
              <a:srgbClr val="54B8B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8636757" y="1996579"/>
              <a:ext cx="71764" cy="144127"/>
            </a:xfrm>
            <a:prstGeom prst="rect">
              <a:avLst/>
            </a:prstGeom>
            <a:solidFill>
              <a:srgbClr val="45556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40" name="Rectangle 239"/>
          <p:cNvSpPr/>
          <p:nvPr/>
        </p:nvSpPr>
        <p:spPr>
          <a:xfrm>
            <a:off x="2749574" y="3486630"/>
            <a:ext cx="209147" cy="45719"/>
          </a:xfrm>
          <a:prstGeom prst="rect">
            <a:avLst/>
          </a:prstGeom>
          <a:solidFill>
            <a:srgbClr val="F5CC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1" name="Rectangle 240"/>
          <p:cNvSpPr/>
          <p:nvPr/>
        </p:nvSpPr>
        <p:spPr>
          <a:xfrm>
            <a:off x="2026723" y="3442056"/>
            <a:ext cx="209147" cy="45719"/>
          </a:xfrm>
          <a:prstGeom prst="rect">
            <a:avLst/>
          </a:prstGeom>
          <a:solidFill>
            <a:srgbClr val="F5CC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2" name="Rectangle 241"/>
          <p:cNvSpPr/>
          <p:nvPr/>
        </p:nvSpPr>
        <p:spPr>
          <a:xfrm>
            <a:off x="2066929" y="3711789"/>
            <a:ext cx="209147" cy="45719"/>
          </a:xfrm>
          <a:prstGeom prst="rect">
            <a:avLst/>
          </a:prstGeom>
          <a:solidFill>
            <a:srgbClr val="A53F9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1858137" y="3325167"/>
            <a:ext cx="209147" cy="45719"/>
          </a:xfrm>
          <a:prstGeom prst="rect">
            <a:avLst/>
          </a:prstGeom>
          <a:solidFill>
            <a:srgbClr val="A53F9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4" name="Rectangle 243"/>
          <p:cNvSpPr/>
          <p:nvPr/>
        </p:nvSpPr>
        <p:spPr>
          <a:xfrm>
            <a:off x="2439239" y="3795240"/>
            <a:ext cx="209147" cy="45719"/>
          </a:xfrm>
          <a:prstGeom prst="rect">
            <a:avLst/>
          </a:prstGeom>
          <a:solidFill>
            <a:srgbClr val="EF413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2426781" y="3372316"/>
            <a:ext cx="209147" cy="45719"/>
          </a:xfrm>
          <a:prstGeom prst="rect">
            <a:avLst/>
          </a:prstGeom>
          <a:solidFill>
            <a:srgbClr val="A53F9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6" name="Arc 245"/>
          <p:cNvSpPr/>
          <p:nvPr/>
        </p:nvSpPr>
        <p:spPr>
          <a:xfrm>
            <a:off x="2311957" y="2691369"/>
            <a:ext cx="8206858" cy="3556674"/>
          </a:xfrm>
          <a:prstGeom prst="arc">
            <a:avLst>
              <a:gd name="adj1" fmla="val 11907253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47" name="Arc 246"/>
          <p:cNvSpPr/>
          <p:nvPr/>
        </p:nvSpPr>
        <p:spPr>
          <a:xfrm>
            <a:off x="2397276" y="2691766"/>
            <a:ext cx="8206858" cy="3556674"/>
          </a:xfrm>
          <a:prstGeom prst="arc">
            <a:avLst>
              <a:gd name="adj1" fmla="val 11907253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48" name="Arc 247"/>
          <p:cNvSpPr/>
          <p:nvPr/>
        </p:nvSpPr>
        <p:spPr>
          <a:xfrm>
            <a:off x="2217633" y="2691766"/>
            <a:ext cx="8206858" cy="3556674"/>
          </a:xfrm>
          <a:prstGeom prst="arc">
            <a:avLst>
              <a:gd name="adj1" fmla="val 11907253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49" name="Arc 248"/>
          <p:cNvSpPr/>
          <p:nvPr/>
        </p:nvSpPr>
        <p:spPr>
          <a:xfrm>
            <a:off x="2133531" y="2691766"/>
            <a:ext cx="8206858" cy="3556674"/>
          </a:xfrm>
          <a:prstGeom prst="arc">
            <a:avLst>
              <a:gd name="adj1" fmla="val 11907253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50" name="Arc 249"/>
          <p:cNvSpPr/>
          <p:nvPr/>
        </p:nvSpPr>
        <p:spPr>
          <a:xfrm>
            <a:off x="2021980" y="2691766"/>
            <a:ext cx="8206858" cy="3556674"/>
          </a:xfrm>
          <a:prstGeom prst="arc">
            <a:avLst>
              <a:gd name="adj1" fmla="val 11941193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51" name="Arc 250"/>
          <p:cNvSpPr/>
          <p:nvPr/>
        </p:nvSpPr>
        <p:spPr>
          <a:xfrm>
            <a:off x="1893269" y="2691766"/>
            <a:ext cx="8206858" cy="3556674"/>
          </a:xfrm>
          <a:prstGeom prst="arc">
            <a:avLst>
              <a:gd name="adj1" fmla="val 12087421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52" name="Arc 251"/>
          <p:cNvSpPr/>
          <p:nvPr/>
        </p:nvSpPr>
        <p:spPr>
          <a:xfrm>
            <a:off x="1775708" y="2691369"/>
            <a:ext cx="8206858" cy="3556674"/>
          </a:xfrm>
          <a:prstGeom prst="arc">
            <a:avLst>
              <a:gd name="adj1" fmla="val 12143385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53" name="Arc 252"/>
          <p:cNvSpPr/>
          <p:nvPr/>
        </p:nvSpPr>
        <p:spPr>
          <a:xfrm>
            <a:off x="1638260" y="2691369"/>
            <a:ext cx="8206858" cy="3556674"/>
          </a:xfrm>
          <a:prstGeom prst="arc">
            <a:avLst>
              <a:gd name="adj1" fmla="val 12204254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54" name="Arc 253"/>
          <p:cNvSpPr/>
          <p:nvPr/>
        </p:nvSpPr>
        <p:spPr>
          <a:xfrm>
            <a:off x="1494732" y="2691766"/>
            <a:ext cx="8206858" cy="3556674"/>
          </a:xfrm>
          <a:prstGeom prst="arc">
            <a:avLst>
              <a:gd name="adj1" fmla="val 12292233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55" name="Arc 254"/>
          <p:cNvSpPr/>
          <p:nvPr/>
        </p:nvSpPr>
        <p:spPr>
          <a:xfrm>
            <a:off x="1351205" y="2691766"/>
            <a:ext cx="8206858" cy="3556674"/>
          </a:xfrm>
          <a:prstGeom prst="arc">
            <a:avLst>
              <a:gd name="adj1" fmla="val 12411156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56" name="Arc 255"/>
          <p:cNvSpPr/>
          <p:nvPr/>
        </p:nvSpPr>
        <p:spPr>
          <a:xfrm>
            <a:off x="1151705" y="2691369"/>
            <a:ext cx="8206858" cy="3556674"/>
          </a:xfrm>
          <a:prstGeom prst="arc">
            <a:avLst>
              <a:gd name="adj1" fmla="val 12495362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57" name="Arc 256"/>
          <p:cNvSpPr/>
          <p:nvPr/>
        </p:nvSpPr>
        <p:spPr>
          <a:xfrm>
            <a:off x="885705" y="2691369"/>
            <a:ext cx="8206858" cy="3556674"/>
          </a:xfrm>
          <a:prstGeom prst="arc">
            <a:avLst>
              <a:gd name="adj1" fmla="val 12663555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58" name="Arc 257"/>
          <p:cNvSpPr/>
          <p:nvPr/>
        </p:nvSpPr>
        <p:spPr>
          <a:xfrm>
            <a:off x="395647" y="2691766"/>
            <a:ext cx="8206858" cy="3556674"/>
          </a:xfrm>
          <a:prstGeom prst="arc">
            <a:avLst>
              <a:gd name="adj1" fmla="val 13037628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59" name="Arc 258"/>
          <p:cNvSpPr/>
          <p:nvPr/>
        </p:nvSpPr>
        <p:spPr>
          <a:xfrm>
            <a:off x="634663" y="2691369"/>
            <a:ext cx="8206858" cy="3556674"/>
          </a:xfrm>
          <a:prstGeom prst="arc">
            <a:avLst>
              <a:gd name="adj1" fmla="val 12847800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60" name="Arc 259"/>
          <p:cNvSpPr/>
          <p:nvPr/>
        </p:nvSpPr>
        <p:spPr>
          <a:xfrm>
            <a:off x="92733" y="2681429"/>
            <a:ext cx="8206858" cy="3556674"/>
          </a:xfrm>
          <a:prstGeom prst="arc">
            <a:avLst>
              <a:gd name="adj1" fmla="val 13222022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61" name="Arc 260"/>
          <p:cNvSpPr/>
          <p:nvPr/>
        </p:nvSpPr>
        <p:spPr>
          <a:xfrm>
            <a:off x="-304315" y="2691766"/>
            <a:ext cx="8206858" cy="3556674"/>
          </a:xfrm>
          <a:prstGeom prst="arc">
            <a:avLst>
              <a:gd name="adj1" fmla="val 13619661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62" name="Arc 261"/>
          <p:cNvSpPr/>
          <p:nvPr/>
        </p:nvSpPr>
        <p:spPr>
          <a:xfrm>
            <a:off x="-736196" y="2681429"/>
            <a:ext cx="8206858" cy="3556674"/>
          </a:xfrm>
          <a:prstGeom prst="arc">
            <a:avLst>
              <a:gd name="adj1" fmla="val 14106547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63" name="Arc 262"/>
          <p:cNvSpPr/>
          <p:nvPr/>
        </p:nvSpPr>
        <p:spPr>
          <a:xfrm>
            <a:off x="-1179996" y="2703076"/>
            <a:ext cx="8206858" cy="3556674"/>
          </a:xfrm>
          <a:prstGeom prst="arc">
            <a:avLst>
              <a:gd name="adj1" fmla="val 14631542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64" name="Arc 263"/>
          <p:cNvSpPr/>
          <p:nvPr/>
        </p:nvSpPr>
        <p:spPr>
          <a:xfrm>
            <a:off x="-1633752" y="2705673"/>
            <a:ext cx="8206858" cy="3556674"/>
          </a:xfrm>
          <a:prstGeom prst="arc">
            <a:avLst>
              <a:gd name="adj1" fmla="val 15656717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65" name="Arc 264"/>
          <p:cNvSpPr/>
          <p:nvPr/>
        </p:nvSpPr>
        <p:spPr>
          <a:xfrm rot="20464555">
            <a:off x="-2547686" y="4030933"/>
            <a:ext cx="8206858" cy="3556674"/>
          </a:xfrm>
          <a:prstGeom prst="arc">
            <a:avLst>
              <a:gd name="adj1" fmla="val 19411244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66" name="Arc 265"/>
          <p:cNvSpPr/>
          <p:nvPr/>
        </p:nvSpPr>
        <p:spPr>
          <a:xfrm rot="20464555">
            <a:off x="-3084210" y="4039723"/>
            <a:ext cx="8206858" cy="3556674"/>
          </a:xfrm>
          <a:prstGeom prst="arc">
            <a:avLst>
              <a:gd name="adj1" fmla="val 19972606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67" name="Arc 266"/>
          <p:cNvSpPr/>
          <p:nvPr/>
        </p:nvSpPr>
        <p:spPr>
          <a:xfrm rot="20464555">
            <a:off x="-3823714" y="4039724"/>
            <a:ext cx="8206858" cy="3556674"/>
          </a:xfrm>
          <a:prstGeom prst="arc">
            <a:avLst>
              <a:gd name="adj1" fmla="val 20480801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68" name="Arc 267"/>
          <p:cNvSpPr/>
          <p:nvPr/>
        </p:nvSpPr>
        <p:spPr>
          <a:xfrm rot="20464555">
            <a:off x="-4582969" y="4044703"/>
            <a:ext cx="8206858" cy="3556674"/>
          </a:xfrm>
          <a:prstGeom prst="arc">
            <a:avLst>
              <a:gd name="adj1" fmla="val 20990117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69" name="Arc 268"/>
          <p:cNvSpPr/>
          <p:nvPr/>
        </p:nvSpPr>
        <p:spPr>
          <a:xfrm rot="1046854">
            <a:off x="539502" y="3695251"/>
            <a:ext cx="2171234" cy="1751935"/>
          </a:xfrm>
          <a:prstGeom prst="arc">
            <a:avLst>
              <a:gd name="adj1" fmla="val 18831532"/>
              <a:gd name="adj2" fmla="val 20386111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70" name="Rectangle 269"/>
          <p:cNvSpPr/>
          <p:nvPr/>
        </p:nvSpPr>
        <p:spPr>
          <a:xfrm>
            <a:off x="2731581" y="3585019"/>
            <a:ext cx="209147" cy="45719"/>
          </a:xfrm>
          <a:prstGeom prst="rect">
            <a:avLst/>
          </a:prstGeom>
          <a:solidFill>
            <a:srgbClr val="A53F9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1" name="Rectangle 270"/>
          <p:cNvSpPr/>
          <p:nvPr/>
        </p:nvSpPr>
        <p:spPr>
          <a:xfrm>
            <a:off x="2066929" y="3012276"/>
            <a:ext cx="209147" cy="45719"/>
          </a:xfrm>
          <a:prstGeom prst="rect">
            <a:avLst/>
          </a:prstGeom>
          <a:solidFill>
            <a:srgbClr val="A53F9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2" name="Rectangle 271"/>
          <p:cNvSpPr/>
          <p:nvPr/>
        </p:nvSpPr>
        <p:spPr>
          <a:xfrm>
            <a:off x="2294366" y="3110573"/>
            <a:ext cx="209147" cy="45719"/>
          </a:xfrm>
          <a:prstGeom prst="rect">
            <a:avLst/>
          </a:prstGeom>
          <a:solidFill>
            <a:srgbClr val="F5CC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3" name="Rectangle 272"/>
          <p:cNvSpPr/>
          <p:nvPr/>
        </p:nvSpPr>
        <p:spPr>
          <a:xfrm>
            <a:off x="2439239" y="3654256"/>
            <a:ext cx="209147" cy="45719"/>
          </a:xfrm>
          <a:prstGeom prst="rect">
            <a:avLst/>
          </a:prstGeom>
          <a:solidFill>
            <a:srgbClr val="F5CC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4" name="Rectangle 273"/>
          <p:cNvSpPr/>
          <p:nvPr/>
        </p:nvSpPr>
        <p:spPr>
          <a:xfrm>
            <a:off x="1962356" y="3179151"/>
            <a:ext cx="209147" cy="45719"/>
          </a:xfrm>
          <a:prstGeom prst="rect">
            <a:avLst/>
          </a:prstGeom>
          <a:solidFill>
            <a:srgbClr val="EF413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5" name="Rectangle 274"/>
          <p:cNvSpPr/>
          <p:nvPr/>
        </p:nvSpPr>
        <p:spPr>
          <a:xfrm>
            <a:off x="1857782" y="2858078"/>
            <a:ext cx="209147" cy="45719"/>
          </a:xfrm>
          <a:prstGeom prst="rect">
            <a:avLst/>
          </a:prstGeom>
          <a:solidFill>
            <a:srgbClr val="EF413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6" name="Rectangle 275"/>
          <p:cNvSpPr/>
          <p:nvPr/>
        </p:nvSpPr>
        <p:spPr>
          <a:xfrm>
            <a:off x="2334664" y="3532349"/>
            <a:ext cx="209147" cy="45719"/>
          </a:xfrm>
          <a:prstGeom prst="rect">
            <a:avLst/>
          </a:prstGeom>
          <a:solidFill>
            <a:srgbClr val="EF413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7" name="Rectangle 276"/>
          <p:cNvSpPr/>
          <p:nvPr/>
        </p:nvSpPr>
        <p:spPr>
          <a:xfrm>
            <a:off x="2696212" y="3881990"/>
            <a:ext cx="209147" cy="45719"/>
          </a:xfrm>
          <a:prstGeom prst="rect">
            <a:avLst/>
          </a:prstGeom>
          <a:solidFill>
            <a:srgbClr val="EF413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8" name="Rectangle 277"/>
          <p:cNvSpPr/>
          <p:nvPr/>
        </p:nvSpPr>
        <p:spPr>
          <a:xfrm>
            <a:off x="2113060" y="3897375"/>
            <a:ext cx="209147" cy="45719"/>
          </a:xfrm>
          <a:prstGeom prst="rect">
            <a:avLst/>
          </a:prstGeom>
          <a:solidFill>
            <a:srgbClr val="EF413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9" name="Rectangle 278"/>
          <p:cNvSpPr/>
          <p:nvPr/>
        </p:nvSpPr>
        <p:spPr>
          <a:xfrm>
            <a:off x="2836154" y="3748785"/>
            <a:ext cx="209147" cy="45719"/>
          </a:xfrm>
          <a:prstGeom prst="rect">
            <a:avLst/>
          </a:prstGeom>
          <a:solidFill>
            <a:srgbClr val="EF413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0" name="Rectangle 279"/>
          <p:cNvSpPr/>
          <p:nvPr/>
        </p:nvSpPr>
        <p:spPr>
          <a:xfrm>
            <a:off x="1884745" y="3996052"/>
            <a:ext cx="209147" cy="45719"/>
          </a:xfrm>
          <a:prstGeom prst="rect">
            <a:avLst/>
          </a:prstGeom>
          <a:solidFill>
            <a:srgbClr val="F5CC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1" name="Rectangle 280"/>
          <p:cNvSpPr/>
          <p:nvPr/>
        </p:nvSpPr>
        <p:spPr>
          <a:xfrm>
            <a:off x="2254889" y="3279448"/>
            <a:ext cx="209147" cy="45719"/>
          </a:xfrm>
          <a:prstGeom prst="rect">
            <a:avLst/>
          </a:prstGeom>
          <a:solidFill>
            <a:srgbClr val="F5CC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2" name="Rectangle 281"/>
          <p:cNvSpPr/>
          <p:nvPr/>
        </p:nvSpPr>
        <p:spPr>
          <a:xfrm>
            <a:off x="2015352" y="3595650"/>
            <a:ext cx="209147" cy="45719"/>
          </a:xfrm>
          <a:prstGeom prst="rect">
            <a:avLst/>
          </a:prstGeom>
          <a:solidFill>
            <a:srgbClr val="F5CC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3" name="Rectangle 282"/>
          <p:cNvSpPr/>
          <p:nvPr/>
        </p:nvSpPr>
        <p:spPr>
          <a:xfrm rot="2334586">
            <a:off x="2000704" y="2942586"/>
            <a:ext cx="1338243" cy="26183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4" name="Rectangle 283"/>
          <p:cNvSpPr/>
          <p:nvPr/>
        </p:nvSpPr>
        <p:spPr>
          <a:xfrm>
            <a:off x="2501983" y="3156292"/>
            <a:ext cx="209147" cy="45719"/>
          </a:xfrm>
          <a:prstGeom prst="rect">
            <a:avLst/>
          </a:prstGeom>
          <a:solidFill>
            <a:srgbClr val="A53F9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2352065" y="2908948"/>
            <a:ext cx="209147" cy="45719"/>
          </a:xfrm>
          <a:prstGeom prst="rect">
            <a:avLst/>
          </a:prstGeom>
          <a:solidFill>
            <a:srgbClr val="F5CC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2171503" y="2782180"/>
            <a:ext cx="209147" cy="45719"/>
          </a:xfrm>
          <a:prstGeom prst="rect">
            <a:avLst/>
          </a:prstGeom>
          <a:solidFill>
            <a:srgbClr val="EF413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7" name="Rectangle 286"/>
          <p:cNvSpPr/>
          <p:nvPr/>
        </p:nvSpPr>
        <p:spPr>
          <a:xfrm>
            <a:off x="2800786" y="3349456"/>
            <a:ext cx="209147" cy="45719"/>
          </a:xfrm>
          <a:prstGeom prst="rect">
            <a:avLst/>
          </a:prstGeom>
          <a:solidFill>
            <a:srgbClr val="EF413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8" name="Rectangle 287"/>
          <p:cNvSpPr/>
          <p:nvPr/>
        </p:nvSpPr>
        <p:spPr>
          <a:xfrm>
            <a:off x="2997627" y="3486629"/>
            <a:ext cx="209147" cy="45719"/>
          </a:xfrm>
          <a:prstGeom prst="rect">
            <a:avLst/>
          </a:prstGeom>
          <a:solidFill>
            <a:srgbClr val="F5CC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2701231" y="4022669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 sz="16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86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1981200" y="-68262"/>
            <a:ext cx="8229600" cy="1143000"/>
          </a:xfrm>
        </p:spPr>
        <p:txBody>
          <a:bodyPr/>
          <a:lstStyle/>
          <a:p>
            <a:r>
              <a:rPr lang="en-US" dirty="0">
                <a:latin typeface="Gill Sans MT" charset="0"/>
                <a:ea typeface="ＭＳ Ｐゴシック" charset="0"/>
                <a:cs typeface="ＭＳ Ｐゴシック" charset="0"/>
              </a:rPr>
              <a:t>SKBR3 cell line CNV Analysis</a:t>
            </a:r>
          </a:p>
        </p:txBody>
      </p:sp>
      <p:pic>
        <p:nvPicPr>
          <p:cNvPr id="44034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622426"/>
            <a:ext cx="91440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903289"/>
            <a:ext cx="33528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6" name="Group 2"/>
          <p:cNvGrpSpPr>
            <a:grpSpLocks/>
          </p:cNvGrpSpPr>
          <p:nvPr/>
        </p:nvGrpSpPr>
        <p:grpSpPr bwMode="auto">
          <a:xfrm>
            <a:off x="1524000" y="4092575"/>
            <a:ext cx="9144000" cy="2706688"/>
            <a:chOff x="0" y="4092456"/>
            <a:chExt cx="9144000" cy="2706806"/>
          </a:xfrm>
        </p:grpSpPr>
        <p:pic>
          <p:nvPicPr>
            <p:cNvPr id="44037" name="Picture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8052"/>
              <a:ext cx="9144000" cy="200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8" name="Picture 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092456"/>
              <a:ext cx="2286000" cy="650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7911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812" y="458670"/>
            <a:ext cx="8229600" cy="1200150"/>
          </a:xfrm>
        </p:spPr>
        <p:txBody>
          <a:bodyPr>
            <a:normAutofit/>
          </a:bodyPr>
          <a:lstStyle/>
          <a:p>
            <a:r>
              <a:rPr lang="en-US" sz="3200" dirty="0"/>
              <a:t>SID97277  - partial chromosomal deletions    </a:t>
            </a:r>
          </a:p>
        </p:txBody>
      </p:sp>
      <p:pic>
        <p:nvPicPr>
          <p:cNvPr id="5" name="Picture 10" descr="C:\Users\sgoodwin\Desktop\CTB15391.5k.wg.quantal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8762" y="3527512"/>
            <a:ext cx="7845238" cy="214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goodwin\Desktop\Plots\Plots\AML\CNV_050316_SID97278_both_CN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240" y="1844824"/>
            <a:ext cx="6853361" cy="16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60296" y="2564906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MinION</a:t>
            </a:r>
            <a:r>
              <a:rPr lang="en-US" sz="1600" dirty="0"/>
              <a:t> data</a:t>
            </a:r>
          </a:p>
          <a:p>
            <a:endParaRPr lang="en-US" sz="1600" dirty="0"/>
          </a:p>
          <a:p>
            <a:r>
              <a:rPr lang="en-US" sz="1600" dirty="0"/>
              <a:t>~60k reads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65534" y="4604098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MiSeq</a:t>
            </a:r>
            <a:r>
              <a:rPr lang="en-US" sz="1600" dirty="0"/>
              <a:t> Data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7661" y="5301211"/>
            <a:ext cx="19458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5q deletion indicates poor prognosis 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3886200" y="2330450"/>
            <a:ext cx="533400" cy="29707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5829300" y="2334624"/>
            <a:ext cx="533400" cy="29707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7086600" y="2334624"/>
            <a:ext cx="533400" cy="29707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58766" y="5438697"/>
            <a:ext cx="19458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Chr11 abnormalities indicate poor prognosis </a:t>
            </a:r>
          </a:p>
        </p:txBody>
      </p:sp>
    </p:spTree>
    <p:extLst>
      <p:ext uri="{BB962C8B-B14F-4D97-AF65-F5344CB8AC3E}">
        <p14:creationId xmlns:p14="http://schemas.microsoft.com/office/powerpoint/2010/main" val="172595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92410" y="820946"/>
            <a:ext cx="8281126" cy="253916"/>
          </a:xfrm>
        </p:spPr>
        <p:txBody>
          <a:bodyPr>
            <a:noAutofit/>
          </a:bodyPr>
          <a:lstStyle/>
          <a:p>
            <a:r>
              <a:rPr lang="en-US" sz="3200" dirty="0"/>
              <a:t>SID97277 karyotype </a:t>
            </a:r>
          </a:p>
        </p:txBody>
      </p:sp>
      <p:pic>
        <p:nvPicPr>
          <p:cNvPr id="10243" name="Picture 3" descr="C:\Users\sgoodwin\Desktop\Re__FW__ASHG_2016__Abstract_Acceptance_Notification\19511-00b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9698" y="3181208"/>
            <a:ext cx="5274865" cy="274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goodwin\Desktop\Plots\Plots\AML\CNV_050316_SID97278_both_CN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3632" y="1489104"/>
            <a:ext cx="6730752" cy="16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8099623" y="3181205"/>
            <a:ext cx="0" cy="108012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464152" y="3915054"/>
            <a:ext cx="0" cy="108012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456040" y="4671138"/>
            <a:ext cx="0" cy="108012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248128" y="4552040"/>
            <a:ext cx="0" cy="108012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813051" y="2330448"/>
            <a:ext cx="457200" cy="641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111913" y="2330448"/>
            <a:ext cx="457200" cy="641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83313" y="3099005"/>
            <a:ext cx="685800" cy="641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97128" y="4552040"/>
            <a:ext cx="1775272" cy="641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146559" y="3889891"/>
            <a:ext cx="736754" cy="641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53000" y="2330448"/>
            <a:ext cx="457200" cy="641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0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3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0459" y="674694"/>
            <a:ext cx="8229600" cy="857250"/>
          </a:xfrm>
        </p:spPr>
        <p:txBody>
          <a:bodyPr>
            <a:noAutofit/>
          </a:bodyPr>
          <a:lstStyle/>
          <a:p>
            <a:r>
              <a:rPr lang="en-US" sz="2800" dirty="0"/>
              <a:t>SID97279 – trisomy 6, 15, 22 and deletions in chr11</a:t>
            </a:r>
          </a:p>
        </p:txBody>
      </p:sp>
      <p:pic>
        <p:nvPicPr>
          <p:cNvPr id="12290" name="Picture 2" descr="C:\Users\sgoodwin\Desktop\AML_2 (1)\AML_2\CNV_051316_SID97279_R9_pass_all.fq.filtered.ngm.mapped_CN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520" y="1807332"/>
            <a:ext cx="6486672" cy="162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sgoodwin\Desktop\CNVfigs\CTB15393.5k.wg.quantal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5480" y="3501011"/>
            <a:ext cx="7344816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09350" y="2420891"/>
            <a:ext cx="1735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MinION</a:t>
            </a:r>
            <a:r>
              <a:rPr lang="en-US" sz="1600" dirty="0"/>
              <a:t> Data</a:t>
            </a:r>
          </a:p>
          <a:p>
            <a:endParaRPr lang="en-US" sz="1600" dirty="0"/>
          </a:p>
          <a:p>
            <a:r>
              <a:rPr lang="en-US" sz="1600" dirty="0"/>
              <a:t>~73k reads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0296" y="4606389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MiSeq</a:t>
            </a:r>
            <a:r>
              <a:rPr lang="en-US" sz="1600" dirty="0"/>
              <a:t>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00" y="5053672"/>
            <a:ext cx="22158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Trisomy 6 correlated with intermediate prognosis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7850" y="5672643"/>
            <a:ext cx="294886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Abnormalities on 11  indicate poor prognosis </a:t>
            </a:r>
          </a:p>
        </p:txBody>
      </p:sp>
      <p:sp>
        <p:nvSpPr>
          <p:cNvPr id="9" name="Rectangle 8"/>
          <p:cNvSpPr/>
          <p:nvPr/>
        </p:nvSpPr>
        <p:spPr>
          <a:xfrm>
            <a:off x="4098921" y="2358010"/>
            <a:ext cx="684539" cy="32487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38800" y="2358010"/>
            <a:ext cx="571468" cy="32487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05601" y="2358009"/>
            <a:ext cx="381000" cy="32487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76714" y="2358009"/>
            <a:ext cx="400489" cy="32487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3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CNV detection summary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15600" y="1633633"/>
            <a:ext cx="6678883" cy="4472000"/>
          </a:xfrm>
        </p:spPr>
        <p:txBody>
          <a:bodyPr>
            <a:normAutofit/>
          </a:bodyPr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Less coverage is required</a:t>
            </a:r>
          </a:p>
          <a:p>
            <a:pPr lvl="2"/>
            <a:r>
              <a:rPr lang="en-US" dirty="0"/>
              <a:t> -&gt; Applications such as single cell sequencing</a:t>
            </a:r>
          </a:p>
          <a:p>
            <a:pPr lvl="1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Resolution of events </a:t>
            </a:r>
          </a:p>
          <a:p>
            <a:pPr lvl="2"/>
            <a:r>
              <a:rPr lang="en-US" dirty="0"/>
              <a:t>usually in the multi </a:t>
            </a:r>
            <a:r>
              <a:rPr lang="en-US" dirty="0" err="1"/>
              <a:t>kbp</a:t>
            </a:r>
            <a:endParaRPr lang="en-US" dirty="0"/>
          </a:p>
          <a:p>
            <a:pPr lvl="1"/>
            <a:r>
              <a:rPr lang="en-US" dirty="0"/>
              <a:t>Only deletions and duplications</a:t>
            </a:r>
          </a:p>
          <a:p>
            <a:pPr lvl="1"/>
            <a:r>
              <a:rPr lang="en-US" dirty="0"/>
              <a:t>Coverage biases in short reads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5393" y="1753750"/>
            <a:ext cx="5611234" cy="349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6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based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 novo assembly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Genomic alignment (WGA)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Detangle the genomic alignment to identify variants.</a:t>
            </a:r>
          </a:p>
        </p:txBody>
      </p:sp>
    </p:spTree>
    <p:extLst>
      <p:ext uri="{BB962C8B-B14F-4D97-AF65-F5344CB8AC3E}">
        <p14:creationId xmlns:p14="http://schemas.microsoft.com/office/powerpoint/2010/main" val="1543474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2019300" y="40387"/>
            <a:ext cx="8229600" cy="1143000"/>
          </a:xfrm>
        </p:spPr>
        <p:txBody>
          <a:bodyPr/>
          <a:lstStyle/>
          <a:p>
            <a:r>
              <a:rPr lang="en-US" dirty="0">
                <a:latin typeface="Gill Sans MT" charset="0"/>
                <a:ea typeface="ＭＳ Ｐゴシック" charset="0"/>
                <a:cs typeface="ＭＳ Ｐゴシック" charset="0"/>
              </a:rPr>
              <a:t>Ingredients for a good assembly</a:t>
            </a:r>
          </a:p>
        </p:txBody>
      </p:sp>
      <p:sp>
        <p:nvSpPr>
          <p:cNvPr id="38914" name="TextBox 4"/>
          <p:cNvSpPr txBox="1">
            <a:spLocks noChangeArrowheads="1"/>
          </p:cNvSpPr>
          <p:nvPr/>
        </p:nvSpPr>
        <p:spPr bwMode="auto">
          <a:xfrm>
            <a:off x="2049464" y="6135688"/>
            <a:ext cx="79327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00"/>
                </a:solidFill>
                <a:latin typeface="Gill Sans MT" charset="0"/>
              </a:rPr>
              <a:t>Current challenges in </a:t>
            </a:r>
            <a:r>
              <a:rPr lang="en-US" sz="1800" b="1" i="1">
                <a:solidFill>
                  <a:srgbClr val="000000"/>
                </a:solidFill>
                <a:latin typeface="Gill Sans MT" charset="0"/>
              </a:rPr>
              <a:t>de novo </a:t>
            </a:r>
            <a:r>
              <a:rPr lang="en-US" sz="1800" b="1">
                <a:solidFill>
                  <a:srgbClr val="000000"/>
                </a:solidFill>
                <a:latin typeface="Gill Sans MT" charset="0"/>
              </a:rPr>
              <a:t>plant genome sequencing and assembly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  <a:latin typeface="Gill Sans MT" charset="0"/>
              </a:rPr>
              <a:t>Schatz MC, Witkowski, McCombie, WR (2012) </a:t>
            </a:r>
            <a:r>
              <a:rPr lang="en-US" sz="1800" i="1">
                <a:solidFill>
                  <a:srgbClr val="000000"/>
                </a:solidFill>
                <a:latin typeface="Gill Sans MT" charset="0"/>
              </a:rPr>
              <a:t>Genome Biology</a:t>
            </a:r>
            <a:r>
              <a:rPr lang="en-US" sz="1800">
                <a:solidFill>
                  <a:srgbClr val="000000"/>
                </a:solidFill>
                <a:latin typeface="Gill Sans MT" charset="0"/>
              </a:rPr>
              <a:t>. 12:243</a:t>
            </a:r>
          </a:p>
        </p:txBody>
      </p:sp>
      <p:grpSp>
        <p:nvGrpSpPr>
          <p:cNvPr id="38915" name="Group 19482"/>
          <p:cNvGrpSpPr>
            <a:grpSpLocks/>
          </p:cNvGrpSpPr>
          <p:nvPr/>
        </p:nvGrpSpPr>
        <p:grpSpPr bwMode="auto">
          <a:xfrm>
            <a:off x="1558925" y="1066800"/>
            <a:ext cx="2971800" cy="4953000"/>
            <a:chOff x="35036" y="1066800"/>
            <a:chExt cx="2971800" cy="4953000"/>
          </a:xfrm>
        </p:grpSpPr>
        <p:sp>
          <p:nvSpPr>
            <p:cNvPr id="13" name="Rectangle 12"/>
            <p:cNvSpPr/>
            <p:nvPr/>
          </p:nvSpPr>
          <p:spPr>
            <a:xfrm>
              <a:off x="35036" y="1066800"/>
              <a:ext cx="2971800" cy="4953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9016" name="Title 1"/>
            <p:cNvSpPr txBox="1">
              <a:spLocks/>
            </p:cNvSpPr>
            <p:nvPr/>
          </p:nvSpPr>
          <p:spPr bwMode="auto">
            <a:xfrm>
              <a:off x="35037" y="1066800"/>
              <a:ext cx="2971798" cy="60960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>
                  <a:solidFill>
                    <a:srgbClr val="964305"/>
                  </a:solidFill>
                  <a:latin typeface="Gill Sans MT" charset="0"/>
                </a:rPr>
                <a:t>Coverage</a:t>
              </a:r>
            </a:p>
          </p:txBody>
        </p:sp>
        <p:sp>
          <p:nvSpPr>
            <p:cNvPr id="25" name="Content Placeholder 3"/>
            <p:cNvSpPr txBox="1">
              <a:spLocks/>
            </p:cNvSpPr>
            <p:nvPr/>
          </p:nvSpPr>
          <p:spPr bwMode="auto">
            <a:xfrm>
              <a:off x="111236" y="4481513"/>
              <a:ext cx="2794000" cy="138588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>
                <a:spcBef>
                  <a:spcPct val="20000"/>
                </a:spcBef>
                <a:defRPr/>
              </a:pPr>
              <a:r>
                <a:rPr lang="en-US" sz="1400" b="1" i="1" dirty="0">
                  <a:solidFill>
                    <a:prstClr val="black"/>
                  </a:solidFill>
                  <a:latin typeface="Gill Sans MT" charset="0"/>
                </a:rPr>
                <a:t>High coverage is required</a:t>
              </a:r>
              <a:endParaRPr lang="en-US" sz="1400" dirty="0">
                <a:solidFill>
                  <a:prstClr val="black"/>
                </a:solidFill>
                <a:latin typeface="Gill Sans MT" charset="0"/>
              </a:endParaRPr>
            </a:p>
            <a:p>
              <a:pPr>
                <a:spcBef>
                  <a:spcPct val="20000"/>
                </a:spcBef>
                <a:buFont typeface="Arial" charset="0"/>
                <a:buChar char="–"/>
                <a:defRPr/>
              </a:pPr>
              <a:r>
                <a:rPr lang="en-US" sz="1200" dirty="0">
                  <a:solidFill>
                    <a:prstClr val="black"/>
                  </a:solidFill>
                  <a:latin typeface="Gill Sans MT" charset="0"/>
                </a:rPr>
                <a:t>Oversample the genome to ensure every base is sequenced with long overlaps between reads</a:t>
              </a:r>
            </a:p>
            <a:p>
              <a:pPr>
                <a:spcBef>
                  <a:spcPct val="20000"/>
                </a:spcBef>
                <a:buFont typeface="Arial" charset="0"/>
                <a:buChar char="–"/>
                <a:defRPr/>
              </a:pPr>
              <a:r>
                <a:rPr lang="en-US" sz="1200" dirty="0">
                  <a:solidFill>
                    <a:prstClr val="black"/>
                  </a:solidFill>
                  <a:latin typeface="Gill Sans MT" charset="0"/>
                </a:rPr>
                <a:t>Biased coverage will also fragment assembly</a:t>
              </a:r>
            </a:p>
            <a:p>
              <a:pPr lvl="1">
                <a:spcBef>
                  <a:spcPct val="20000"/>
                </a:spcBef>
                <a:buFont typeface="Arial" charset="0"/>
                <a:buChar char="–"/>
                <a:defRPr/>
              </a:pPr>
              <a:endParaRPr lang="en-US" sz="200" dirty="0">
                <a:solidFill>
                  <a:prstClr val="black"/>
                </a:solidFill>
                <a:latin typeface="Gill Sans MT" charset="0"/>
              </a:endParaRPr>
            </a:p>
          </p:txBody>
        </p:sp>
        <p:grpSp>
          <p:nvGrpSpPr>
            <p:cNvPr id="39018" name="Group 19471"/>
            <p:cNvGrpSpPr>
              <a:grpSpLocks/>
            </p:cNvGrpSpPr>
            <p:nvPr/>
          </p:nvGrpSpPr>
          <p:grpSpPr bwMode="auto">
            <a:xfrm>
              <a:off x="93774" y="1828799"/>
              <a:ext cx="2913061" cy="2286160"/>
              <a:chOff x="134938" y="2142358"/>
              <a:chExt cx="2913061" cy="2286160"/>
            </a:xfrm>
          </p:grpSpPr>
          <p:pic>
            <p:nvPicPr>
              <p:cNvPr id="39019" name="Picture 5" descr="contig_length_vs_coverage.pdf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60" t="9167" b="6638"/>
              <a:stretch>
                <a:fillRect/>
              </a:stretch>
            </p:blipFill>
            <p:spPr bwMode="auto">
              <a:xfrm>
                <a:off x="385378" y="2142358"/>
                <a:ext cx="2662621" cy="2048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020" name="TextBox 15"/>
              <p:cNvSpPr txBox="1">
                <a:spLocks noChangeArrowheads="1"/>
              </p:cNvSpPr>
              <p:nvPr/>
            </p:nvSpPr>
            <p:spPr bwMode="auto">
              <a:xfrm>
                <a:off x="1177925" y="4182297"/>
                <a:ext cx="109677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 b="1">
                    <a:solidFill>
                      <a:srgbClr val="000000"/>
                    </a:solidFill>
                    <a:latin typeface="Gill Sans MT" charset="0"/>
                  </a:rPr>
                  <a:t>Read Coverage</a:t>
                </a:r>
              </a:p>
            </p:txBody>
          </p:sp>
          <p:sp>
            <p:nvSpPr>
              <p:cNvPr id="39021" name="TextBox 27"/>
              <p:cNvSpPr txBox="1">
                <a:spLocks noChangeArrowheads="1"/>
              </p:cNvSpPr>
              <p:nvPr/>
            </p:nvSpPr>
            <p:spPr bwMode="auto">
              <a:xfrm rot="-5400000">
                <a:off x="-563562" y="2934522"/>
                <a:ext cx="1643062" cy="246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 b="1">
                    <a:solidFill>
                      <a:srgbClr val="000000"/>
                    </a:solidFill>
                    <a:latin typeface="Gill Sans MT" charset="0"/>
                  </a:rPr>
                  <a:t>Expected Contig Length</a:t>
                </a:r>
              </a:p>
            </p:txBody>
          </p:sp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606925" y="1066800"/>
            <a:ext cx="2971800" cy="4953000"/>
            <a:chOff x="3082925" y="1066800"/>
            <a:chExt cx="2971800" cy="49530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3082925" y="1066800"/>
              <a:ext cx="2971800" cy="4953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8992" name="Title 1"/>
            <p:cNvSpPr txBox="1">
              <a:spLocks/>
            </p:cNvSpPr>
            <p:nvPr/>
          </p:nvSpPr>
          <p:spPr bwMode="auto">
            <a:xfrm>
              <a:off x="3082925" y="1066800"/>
              <a:ext cx="2934555" cy="60960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>
                  <a:solidFill>
                    <a:srgbClr val="964305"/>
                  </a:solidFill>
                  <a:latin typeface="Gill Sans MT" charset="0"/>
                </a:rPr>
                <a:t>Read Length</a:t>
              </a:r>
            </a:p>
          </p:txBody>
        </p:sp>
        <p:sp>
          <p:nvSpPr>
            <p:cNvPr id="117" name="Content Placeholder 3"/>
            <p:cNvSpPr txBox="1">
              <a:spLocks/>
            </p:cNvSpPr>
            <p:nvPr/>
          </p:nvSpPr>
          <p:spPr bwMode="auto">
            <a:xfrm>
              <a:off x="3198813" y="4481513"/>
              <a:ext cx="2794000" cy="138588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>
                <a:spcBef>
                  <a:spcPct val="20000"/>
                </a:spcBef>
                <a:defRPr/>
              </a:pPr>
              <a:r>
                <a:rPr lang="en-US" sz="1400" b="1" i="1" dirty="0">
                  <a:solidFill>
                    <a:prstClr val="black"/>
                  </a:solidFill>
                  <a:latin typeface="Gill Sans MT" charset="0"/>
                </a:rPr>
                <a:t>Reads &amp; mates must be longer than the repeats</a:t>
              </a:r>
              <a:endParaRPr lang="en-US" sz="1400" dirty="0">
                <a:solidFill>
                  <a:prstClr val="black"/>
                </a:solidFill>
                <a:latin typeface="Gill Sans MT" charset="0"/>
              </a:endParaRPr>
            </a:p>
            <a:p>
              <a:pPr>
                <a:spcBef>
                  <a:spcPct val="20000"/>
                </a:spcBef>
                <a:buFont typeface="Arial" charset="0"/>
                <a:buChar char="–"/>
                <a:defRPr/>
              </a:pPr>
              <a:r>
                <a:rPr lang="en-US" sz="1200" dirty="0">
                  <a:solidFill>
                    <a:prstClr val="black"/>
                  </a:solidFill>
                  <a:latin typeface="Gill Sans MT" charset="0"/>
                </a:rPr>
                <a:t>Short reads will have </a:t>
              </a:r>
              <a:r>
                <a:rPr lang="en-US" sz="1200" b="1" i="1" dirty="0">
                  <a:solidFill>
                    <a:prstClr val="black"/>
                  </a:solidFill>
                  <a:latin typeface="Gill Sans MT" charset="0"/>
                </a:rPr>
                <a:t>false overlaps</a:t>
              </a:r>
              <a:r>
                <a:rPr lang="en-US" sz="1200" i="1" dirty="0">
                  <a:solidFill>
                    <a:prstClr val="black"/>
                  </a:solidFill>
                  <a:latin typeface="Gill Sans MT" charset="0"/>
                </a:rPr>
                <a:t> </a:t>
              </a:r>
              <a:r>
                <a:rPr lang="en-US" sz="1200" dirty="0">
                  <a:solidFill>
                    <a:prstClr val="black"/>
                  </a:solidFill>
                  <a:latin typeface="Gill Sans MT" charset="0"/>
                </a:rPr>
                <a:t>forming hairball assembly graphs</a:t>
              </a:r>
            </a:p>
            <a:p>
              <a:pPr>
                <a:spcBef>
                  <a:spcPct val="20000"/>
                </a:spcBef>
                <a:buFont typeface="Arial" charset="0"/>
                <a:buChar char="–"/>
                <a:defRPr/>
              </a:pPr>
              <a:r>
                <a:rPr lang="en-US" sz="1200" dirty="0">
                  <a:solidFill>
                    <a:prstClr val="black"/>
                  </a:solidFill>
                  <a:latin typeface="Gill Sans MT" charset="0"/>
                </a:rPr>
                <a:t>With long enough reads, assemble entire chromosomes into </a:t>
              </a:r>
              <a:r>
                <a:rPr lang="en-US" sz="1200" dirty="0" err="1">
                  <a:solidFill>
                    <a:prstClr val="black"/>
                  </a:solidFill>
                  <a:latin typeface="Gill Sans MT" charset="0"/>
                </a:rPr>
                <a:t>contigs</a:t>
              </a:r>
              <a:endParaRPr lang="en-US" sz="1200" dirty="0">
                <a:solidFill>
                  <a:prstClr val="black"/>
                </a:solidFill>
                <a:latin typeface="Gill Sans MT" charset="0"/>
              </a:endParaRPr>
            </a:p>
            <a:p>
              <a:pPr lvl="1">
                <a:spcBef>
                  <a:spcPct val="20000"/>
                </a:spcBef>
                <a:buFont typeface="Arial" charset="0"/>
                <a:buChar char="–"/>
                <a:defRPr/>
              </a:pPr>
              <a:endParaRPr lang="en-US" sz="200" dirty="0">
                <a:solidFill>
                  <a:prstClr val="black"/>
                </a:solidFill>
                <a:latin typeface="Gill Sans MT" charset="0"/>
              </a:endParaRPr>
            </a:p>
          </p:txBody>
        </p:sp>
        <p:grpSp>
          <p:nvGrpSpPr>
            <p:cNvPr id="38994" name="Group 5"/>
            <p:cNvGrpSpPr>
              <a:grpSpLocks/>
            </p:cNvGrpSpPr>
            <p:nvPr/>
          </p:nvGrpSpPr>
          <p:grpSpPr bwMode="auto">
            <a:xfrm>
              <a:off x="3176588" y="2215456"/>
              <a:ext cx="2764692" cy="1061145"/>
              <a:chOff x="3176588" y="2215456"/>
              <a:chExt cx="2764692" cy="1061145"/>
            </a:xfrm>
          </p:grpSpPr>
          <p:sp>
            <p:nvSpPr>
              <p:cNvPr id="67" name="Oval 66"/>
              <p:cNvSpPr/>
              <p:nvPr/>
            </p:nvSpPr>
            <p:spPr bwMode="auto">
              <a:xfrm>
                <a:off x="4640263" y="2643188"/>
                <a:ext cx="287337" cy="201612"/>
              </a:xfrm>
              <a:prstGeom prst="ellipse">
                <a:avLst/>
              </a:prstGeom>
              <a:ln>
                <a:tailEnd type="triangle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>
                  <a:defRPr/>
                </a:pPr>
                <a:endParaRPr lang="en-US" sz="1200" baseline="-25000" dirty="0">
                  <a:solidFill>
                    <a:prstClr val="black"/>
                  </a:solidFill>
                  <a:latin typeface="Gill Sans MT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 bwMode="auto">
              <a:xfrm>
                <a:off x="4238625" y="2640013"/>
                <a:ext cx="287338" cy="201612"/>
              </a:xfrm>
              <a:prstGeom prst="ellipse">
                <a:avLst/>
              </a:prstGeom>
              <a:ln>
                <a:tailEnd type="triangle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>
                  <a:defRPr/>
                </a:pPr>
                <a:endParaRPr lang="en-US" sz="1200" baseline="-25000" dirty="0">
                  <a:solidFill>
                    <a:prstClr val="black"/>
                  </a:solidFill>
                  <a:latin typeface="Gill Sans MT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69" name="Straight Arrow Connector 68"/>
              <p:cNvCxnSpPr>
                <a:stCxn id="68" idx="6"/>
                <a:endCxn id="67" idx="2"/>
              </p:cNvCxnSpPr>
              <p:nvPr/>
            </p:nvCxnSpPr>
            <p:spPr bwMode="auto">
              <a:xfrm>
                <a:off x="4525963" y="2740025"/>
                <a:ext cx="114300" cy="1588"/>
              </a:xfrm>
              <a:prstGeom prst="straightConnector1">
                <a:avLst/>
              </a:prstGeom>
              <a:ln w="22225" cmpd="sng">
                <a:tailEnd type="triangle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72" name="Oval 71"/>
              <p:cNvSpPr/>
              <p:nvPr/>
            </p:nvSpPr>
            <p:spPr bwMode="auto">
              <a:xfrm>
                <a:off x="3798888" y="2471738"/>
                <a:ext cx="290512" cy="201612"/>
              </a:xfrm>
              <a:prstGeom prst="ellipse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black"/>
                  </a:solidFill>
                  <a:latin typeface="Gill Sans MT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 bwMode="auto">
              <a:xfrm>
                <a:off x="3346450" y="2295525"/>
                <a:ext cx="288925" cy="201613"/>
              </a:xfrm>
              <a:prstGeom prst="ellipse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black"/>
                  </a:solidFill>
                  <a:latin typeface="Gill Sans MT"/>
                </a:endParaRPr>
              </a:p>
            </p:txBody>
          </p:sp>
          <p:cxnSp>
            <p:nvCxnSpPr>
              <p:cNvPr id="76" name="Straight Arrow Connector 75"/>
              <p:cNvCxnSpPr/>
              <p:nvPr/>
            </p:nvCxnSpPr>
            <p:spPr bwMode="auto">
              <a:xfrm>
                <a:off x="4094163" y="2614613"/>
                <a:ext cx="157162" cy="69850"/>
              </a:xfrm>
              <a:prstGeom prst="straightConnector1">
                <a:avLst/>
              </a:prstGeom>
              <a:ln w="22225" cmpd="sng"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 bwMode="auto">
              <a:xfrm>
                <a:off x="3649663" y="2454275"/>
                <a:ext cx="157162" cy="69850"/>
              </a:xfrm>
              <a:prstGeom prst="straightConnector1">
                <a:avLst/>
              </a:prstGeom>
              <a:ln w="22225" cmpd="sng"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  <p:sp>
            <p:nvSpPr>
              <p:cNvPr id="73" name="Oval 72"/>
              <p:cNvSpPr/>
              <p:nvPr/>
            </p:nvSpPr>
            <p:spPr bwMode="auto">
              <a:xfrm>
                <a:off x="3798888" y="2830513"/>
                <a:ext cx="290512" cy="201612"/>
              </a:xfrm>
              <a:prstGeom prst="ellipse">
                <a:avLst/>
              </a:prstGeom>
              <a:ln>
                <a:tailEnd type="triangle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black"/>
                  </a:solidFill>
                  <a:latin typeface="Gill Sans MT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 bwMode="auto">
              <a:xfrm>
                <a:off x="3346450" y="3006725"/>
                <a:ext cx="288925" cy="201613"/>
              </a:xfrm>
              <a:prstGeom prst="ellipse">
                <a:avLst/>
              </a:prstGeom>
              <a:ln>
                <a:tailEnd type="triangle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black"/>
                  </a:solidFill>
                  <a:latin typeface="Gill Sans MT"/>
                </a:endParaRPr>
              </a:p>
            </p:txBody>
          </p:sp>
          <p:cxnSp>
            <p:nvCxnSpPr>
              <p:cNvPr id="77" name="Straight Arrow Connector 76"/>
              <p:cNvCxnSpPr/>
              <p:nvPr/>
            </p:nvCxnSpPr>
            <p:spPr bwMode="auto">
              <a:xfrm rot="5400000" flipH="1" flipV="1">
                <a:off x="4137819" y="2775744"/>
                <a:ext cx="69850" cy="157162"/>
              </a:xfrm>
              <a:prstGeom prst="straightConnector1">
                <a:avLst/>
              </a:prstGeom>
              <a:ln w="22225" cmpd="sng">
                <a:tailEnd type="triangle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 bwMode="auto">
              <a:xfrm rot="5400000" flipH="1" flipV="1">
                <a:off x="3684588" y="2941638"/>
                <a:ext cx="68262" cy="157162"/>
              </a:xfrm>
              <a:prstGeom prst="straightConnector1">
                <a:avLst/>
              </a:prstGeom>
              <a:ln w="22225" cmpd="sng">
                <a:tailEnd type="triangle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cxnSp>
          <p:grpSp>
            <p:nvGrpSpPr>
              <p:cNvPr id="39006" name="Group 19475"/>
              <p:cNvGrpSpPr>
                <a:grpSpLocks/>
              </p:cNvGrpSpPr>
              <p:nvPr/>
            </p:nvGrpSpPr>
            <p:grpSpPr bwMode="auto">
              <a:xfrm>
                <a:off x="4898461" y="2215456"/>
                <a:ext cx="1038936" cy="433891"/>
                <a:chOff x="4904664" y="2215456"/>
                <a:chExt cx="1038936" cy="433891"/>
              </a:xfrm>
            </p:grpSpPr>
            <p:sp>
              <p:nvSpPr>
                <p:cNvPr id="81" name="Oval 80"/>
                <p:cNvSpPr/>
                <p:nvPr/>
              </p:nvSpPr>
              <p:spPr bwMode="auto">
                <a:xfrm flipH="1">
                  <a:off x="5068741" y="2436813"/>
                  <a:ext cx="355600" cy="201612"/>
                </a:xfrm>
                <a:prstGeom prst="ellipse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>
                    <a:defRPr/>
                  </a:pPr>
                  <a:endParaRPr lang="en-US" sz="1200" dirty="0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82" name="Oval 81"/>
                <p:cNvSpPr/>
                <p:nvPr/>
              </p:nvSpPr>
              <p:spPr bwMode="auto">
                <a:xfrm flipH="1">
                  <a:off x="5589441" y="2260600"/>
                  <a:ext cx="288925" cy="201613"/>
                </a:xfrm>
                <a:prstGeom prst="ellipse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>
                    <a:defRPr/>
                  </a:pPr>
                  <a:endParaRPr lang="en-US" sz="1200" dirty="0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cxnSp>
              <p:nvCxnSpPr>
                <p:cNvPr id="83" name="Straight Arrow Connector 82"/>
                <p:cNvCxnSpPr/>
                <p:nvPr/>
              </p:nvCxnSpPr>
              <p:spPr bwMode="auto">
                <a:xfrm flipH="1">
                  <a:off x="4905228" y="2579688"/>
                  <a:ext cx="157163" cy="69850"/>
                </a:xfrm>
                <a:prstGeom prst="straightConnector1">
                  <a:avLst/>
                </a:prstGeom>
                <a:ln>
                  <a:headEnd type="triangle"/>
                  <a:tailEnd type="none"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84" name="Straight Arrow Connector 83"/>
                <p:cNvCxnSpPr/>
                <p:nvPr/>
              </p:nvCxnSpPr>
              <p:spPr bwMode="auto">
                <a:xfrm flipH="1">
                  <a:off x="5417991" y="2419350"/>
                  <a:ext cx="155575" cy="69850"/>
                </a:xfrm>
                <a:prstGeom prst="straightConnector1">
                  <a:avLst/>
                </a:prstGeom>
                <a:ln>
                  <a:headEnd type="triangle"/>
                  <a:tailEnd type="none"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92" name="Straight Arrow Connector 91"/>
                <p:cNvCxnSpPr/>
                <p:nvPr/>
              </p:nvCxnSpPr>
              <p:spPr bwMode="auto">
                <a:xfrm flipH="1">
                  <a:off x="5854553" y="2216150"/>
                  <a:ext cx="157163" cy="69850"/>
                </a:xfrm>
                <a:prstGeom prst="straightConnector1">
                  <a:avLst/>
                </a:prstGeom>
                <a:ln>
                  <a:headEnd type="triangle"/>
                  <a:tailEnd type="none"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19477" name="Group 19476"/>
              <p:cNvGrpSpPr/>
              <p:nvPr/>
            </p:nvGrpSpPr>
            <p:grpSpPr bwMode="auto">
              <a:xfrm>
                <a:off x="4881443" y="2828024"/>
                <a:ext cx="1059837" cy="448577"/>
                <a:chOff x="4887646" y="2828024"/>
                <a:chExt cx="1059837" cy="448577"/>
              </a:xfrm>
              <a:solidFill>
                <a:srgbClr val="FF6FCF"/>
              </a:solidFill>
            </p:grpSpPr>
            <p:sp>
              <p:nvSpPr>
                <p:cNvPr id="88" name="Oval 87"/>
                <p:cNvSpPr/>
                <p:nvPr/>
              </p:nvSpPr>
              <p:spPr bwMode="auto">
                <a:xfrm flipH="1">
                  <a:off x="5050441" y="2838877"/>
                  <a:ext cx="289775" cy="201866"/>
                </a:xfrm>
                <a:prstGeom prst="ellipse">
                  <a:avLst/>
                </a:prstGeom>
                <a:grpFill/>
                <a:ln>
                  <a:solidFill>
                    <a:srgbClr val="80008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>
                    <a:defRPr/>
                  </a:pPr>
                  <a:endParaRPr lang="en-US" sz="1200" dirty="0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89" name="Oval 88"/>
                <p:cNvSpPr/>
                <p:nvPr/>
              </p:nvSpPr>
              <p:spPr bwMode="auto">
                <a:xfrm flipH="1">
                  <a:off x="5504097" y="3015781"/>
                  <a:ext cx="288690" cy="201866"/>
                </a:xfrm>
                <a:prstGeom prst="ellipse">
                  <a:avLst/>
                </a:prstGeom>
                <a:grpFill/>
                <a:ln>
                  <a:solidFill>
                    <a:srgbClr val="80008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>
                    <a:defRPr/>
                  </a:pPr>
                  <a:endParaRPr lang="en-US" sz="1200" dirty="0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cxnSp>
              <p:nvCxnSpPr>
                <p:cNvPr id="90" name="Straight Arrow Connector 89"/>
                <p:cNvCxnSpPr/>
                <p:nvPr/>
              </p:nvCxnSpPr>
              <p:spPr bwMode="auto">
                <a:xfrm rot="16200000" flipV="1">
                  <a:off x="4931058" y="2784612"/>
                  <a:ext cx="70544" cy="157368"/>
                </a:xfrm>
                <a:prstGeom prst="straightConnector1">
                  <a:avLst/>
                </a:prstGeom>
                <a:grpFill/>
                <a:ln>
                  <a:solidFill>
                    <a:srgbClr val="800080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91" name="Straight Arrow Connector 90"/>
                <p:cNvCxnSpPr/>
                <p:nvPr/>
              </p:nvCxnSpPr>
              <p:spPr bwMode="auto">
                <a:xfrm rot="16200000" flipV="1">
                  <a:off x="5385799" y="2950663"/>
                  <a:ext cx="69459" cy="156283"/>
                </a:xfrm>
                <a:prstGeom prst="straightConnector1">
                  <a:avLst/>
                </a:prstGeom>
                <a:grpFill/>
                <a:ln>
                  <a:solidFill>
                    <a:srgbClr val="800080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93" name="Straight Arrow Connector 92"/>
                <p:cNvCxnSpPr/>
                <p:nvPr/>
              </p:nvCxnSpPr>
              <p:spPr bwMode="auto">
                <a:xfrm rot="16200000" flipV="1">
                  <a:off x="5834612" y="3163730"/>
                  <a:ext cx="69459" cy="156283"/>
                </a:xfrm>
                <a:prstGeom prst="straightConnector1">
                  <a:avLst/>
                </a:prstGeom>
                <a:grpFill/>
                <a:ln>
                  <a:solidFill>
                    <a:srgbClr val="800080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  <p:cxnSp>
            <p:nvCxnSpPr>
              <p:cNvPr id="94" name="Straight Arrow Connector 93"/>
              <p:cNvCxnSpPr/>
              <p:nvPr/>
            </p:nvCxnSpPr>
            <p:spPr bwMode="auto">
              <a:xfrm rot="5400000" flipH="1" flipV="1">
                <a:off x="3233738" y="3146425"/>
                <a:ext cx="69850" cy="155575"/>
              </a:xfrm>
              <a:prstGeom prst="straightConnector1">
                <a:avLst/>
              </a:prstGeom>
              <a:ln w="22225" cmpd="sng">
                <a:tailEnd type="triangle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 bwMode="auto">
              <a:xfrm>
                <a:off x="3176588" y="2271713"/>
                <a:ext cx="155575" cy="69850"/>
              </a:xfrm>
              <a:prstGeom prst="straightConnector1">
                <a:avLst/>
              </a:prstGeom>
              <a:ln w="22225" cmpd="sng"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005389" y="1422400"/>
            <a:ext cx="2225675" cy="2616200"/>
            <a:chOff x="3481179" y="1422288"/>
            <a:chExt cx="2225884" cy="2616312"/>
          </a:xfrm>
        </p:grpSpPr>
        <p:grpSp>
          <p:nvGrpSpPr>
            <p:cNvPr id="38983" name="Group 19474"/>
            <p:cNvGrpSpPr>
              <a:grpSpLocks/>
            </p:cNvGrpSpPr>
            <p:nvPr/>
          </p:nvGrpSpPr>
          <p:grpSpPr bwMode="auto">
            <a:xfrm>
              <a:off x="3481179" y="1422288"/>
              <a:ext cx="2207731" cy="1016112"/>
              <a:chOff x="3487382" y="1497170"/>
              <a:chExt cx="2207731" cy="1016112"/>
            </a:xfrm>
          </p:grpSpPr>
          <p:sp>
            <p:nvSpPr>
              <p:cNvPr id="2" name="Arc 19470"/>
              <p:cNvSpPr/>
              <p:nvPr/>
            </p:nvSpPr>
            <p:spPr>
              <a:xfrm rot="5400000">
                <a:off x="4034348" y="1147067"/>
                <a:ext cx="847761" cy="1754352"/>
              </a:xfrm>
              <a:prstGeom prst="arc">
                <a:avLst>
                  <a:gd name="adj1" fmla="val 16938865"/>
                  <a:gd name="adj2" fmla="val 4594371"/>
                </a:avLst>
              </a:prstGeom>
              <a:ln>
                <a:headEnd type="arrow"/>
                <a:tailEnd type="non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black"/>
                  </a:solidFill>
                  <a:latin typeface="Gill Sans MT"/>
                </a:endParaRPr>
              </a:p>
            </p:txBody>
          </p:sp>
          <p:sp>
            <p:nvSpPr>
              <p:cNvPr id="119" name="Arc 118"/>
              <p:cNvSpPr/>
              <p:nvPr/>
            </p:nvSpPr>
            <p:spPr>
              <a:xfrm rot="4375801">
                <a:off x="4392364" y="1209775"/>
                <a:ext cx="863637" cy="1743238"/>
              </a:xfrm>
              <a:prstGeom prst="arc">
                <a:avLst>
                  <a:gd name="adj1" fmla="val 16938865"/>
                  <a:gd name="adj2" fmla="val 4517231"/>
                </a:avLst>
              </a:prstGeom>
              <a:ln>
                <a:headEnd type="arrow"/>
                <a:tailEnd type="non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black"/>
                  </a:solidFill>
                  <a:latin typeface="Gill Sans MT"/>
                </a:endParaRPr>
              </a:p>
            </p:txBody>
          </p:sp>
          <p:sp>
            <p:nvSpPr>
              <p:cNvPr id="120" name="Arc 119"/>
              <p:cNvSpPr/>
              <p:nvPr/>
            </p:nvSpPr>
            <p:spPr>
              <a:xfrm rot="6048452">
                <a:off x="3868440" y="1116112"/>
                <a:ext cx="847761" cy="1609876"/>
              </a:xfrm>
              <a:prstGeom prst="arc">
                <a:avLst>
                  <a:gd name="adj1" fmla="val 16938865"/>
                  <a:gd name="adj2" fmla="val 4594371"/>
                </a:avLst>
              </a:prstGeom>
              <a:ln>
                <a:headEnd type="arrow"/>
                <a:tailEnd type="non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black"/>
                  </a:solidFill>
                  <a:latin typeface="Gill Sans MT"/>
                </a:endParaRPr>
              </a:p>
            </p:txBody>
          </p:sp>
        </p:grpSp>
        <p:grpSp>
          <p:nvGrpSpPr>
            <p:cNvPr id="38984" name="Group 3"/>
            <p:cNvGrpSpPr>
              <a:grpSpLocks/>
            </p:cNvGrpSpPr>
            <p:nvPr/>
          </p:nvGrpSpPr>
          <p:grpSpPr bwMode="auto">
            <a:xfrm>
              <a:off x="3498850" y="3022600"/>
              <a:ext cx="2208213" cy="1016000"/>
              <a:chOff x="3498850" y="3022600"/>
              <a:chExt cx="2208213" cy="1016000"/>
            </a:xfrm>
          </p:grpSpPr>
          <p:sp>
            <p:nvSpPr>
              <p:cNvPr id="121" name="Arc 120"/>
              <p:cNvSpPr/>
              <p:nvPr/>
            </p:nvSpPr>
            <p:spPr bwMode="auto">
              <a:xfrm rot="16200000" flipV="1">
                <a:off x="4045610" y="2634352"/>
                <a:ext cx="847761" cy="1754351"/>
              </a:xfrm>
              <a:prstGeom prst="arc">
                <a:avLst>
                  <a:gd name="adj1" fmla="val 16938865"/>
                  <a:gd name="adj2" fmla="val 4594371"/>
                </a:avLst>
              </a:prstGeom>
              <a:ln>
                <a:headEnd type="arrow"/>
                <a:tailEnd type="non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black"/>
                  </a:solidFill>
                  <a:latin typeface="Gill Sans MT"/>
                </a:endParaRPr>
              </a:p>
            </p:txBody>
          </p:sp>
          <p:sp>
            <p:nvSpPr>
              <p:cNvPr id="122" name="Arc 121"/>
              <p:cNvSpPr/>
              <p:nvPr/>
            </p:nvSpPr>
            <p:spPr bwMode="auto">
              <a:xfrm rot="17224199" flipV="1">
                <a:off x="4403626" y="2582756"/>
                <a:ext cx="863637" cy="1743238"/>
              </a:xfrm>
              <a:prstGeom prst="arc">
                <a:avLst>
                  <a:gd name="adj1" fmla="val 16938865"/>
                  <a:gd name="adj2" fmla="val 4517231"/>
                </a:avLst>
              </a:prstGeom>
              <a:ln>
                <a:headEnd type="arrow"/>
                <a:tailEnd type="non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black"/>
                  </a:solidFill>
                  <a:latin typeface="Gill Sans MT"/>
                </a:endParaRPr>
              </a:p>
            </p:txBody>
          </p:sp>
          <p:sp>
            <p:nvSpPr>
              <p:cNvPr id="123" name="Arc 122"/>
              <p:cNvSpPr/>
              <p:nvPr/>
            </p:nvSpPr>
            <p:spPr bwMode="auto">
              <a:xfrm rot="15551548" flipV="1">
                <a:off x="3879700" y="2809782"/>
                <a:ext cx="847761" cy="1609876"/>
              </a:xfrm>
              <a:prstGeom prst="arc">
                <a:avLst>
                  <a:gd name="adj1" fmla="val 16938865"/>
                  <a:gd name="adj2" fmla="val 4594371"/>
                </a:avLst>
              </a:prstGeom>
              <a:ln>
                <a:headEnd type="arrow"/>
                <a:tailEnd type="non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black"/>
                  </a:solidFill>
                  <a:latin typeface="Gill Sans MT"/>
                </a:endParaRPr>
              </a:p>
            </p:txBody>
          </p:sp>
        </p:grpSp>
      </p:grpSp>
      <p:grpSp>
        <p:nvGrpSpPr>
          <p:cNvPr id="23557" name="Group 19483"/>
          <p:cNvGrpSpPr>
            <a:grpSpLocks/>
          </p:cNvGrpSpPr>
          <p:nvPr/>
        </p:nvGrpSpPr>
        <p:grpSpPr bwMode="auto">
          <a:xfrm>
            <a:off x="7654925" y="1066800"/>
            <a:ext cx="2971800" cy="4953000"/>
            <a:chOff x="6131036" y="1066800"/>
            <a:chExt cx="2971800" cy="4953000"/>
          </a:xfrm>
        </p:grpSpPr>
        <p:sp>
          <p:nvSpPr>
            <p:cNvPr id="18" name="Rectangle 17"/>
            <p:cNvSpPr/>
            <p:nvPr/>
          </p:nvSpPr>
          <p:spPr>
            <a:xfrm>
              <a:off x="6131036" y="1066800"/>
              <a:ext cx="2971800" cy="4953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8920" name="Title 1"/>
            <p:cNvSpPr txBox="1">
              <a:spLocks/>
            </p:cNvSpPr>
            <p:nvPr/>
          </p:nvSpPr>
          <p:spPr bwMode="auto">
            <a:xfrm>
              <a:off x="6131036" y="1066800"/>
              <a:ext cx="2971800" cy="60960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>
                  <a:solidFill>
                    <a:srgbClr val="964305"/>
                  </a:solidFill>
                  <a:latin typeface="Gill Sans MT" charset="0"/>
                </a:rPr>
                <a:t>Quality</a:t>
              </a:r>
            </a:p>
          </p:txBody>
        </p:sp>
        <p:sp>
          <p:nvSpPr>
            <p:cNvPr id="118" name="Content Placeholder 3"/>
            <p:cNvSpPr txBox="1">
              <a:spLocks/>
            </p:cNvSpPr>
            <p:nvPr/>
          </p:nvSpPr>
          <p:spPr bwMode="auto">
            <a:xfrm>
              <a:off x="6232636" y="4481513"/>
              <a:ext cx="2794000" cy="138588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>
                <a:spcBef>
                  <a:spcPct val="20000"/>
                </a:spcBef>
                <a:defRPr/>
              </a:pPr>
              <a:r>
                <a:rPr lang="en-US" sz="1400" b="1" i="1" dirty="0">
                  <a:solidFill>
                    <a:prstClr val="black"/>
                  </a:solidFill>
                  <a:latin typeface="Gill Sans MT" charset="0"/>
                </a:rPr>
                <a:t>Errors obscure overlaps</a:t>
              </a:r>
              <a:endParaRPr lang="en-US" sz="1400" dirty="0">
                <a:solidFill>
                  <a:prstClr val="black"/>
                </a:solidFill>
                <a:latin typeface="Gill Sans MT" charset="0"/>
              </a:endParaRPr>
            </a:p>
            <a:p>
              <a:pPr>
                <a:spcBef>
                  <a:spcPct val="20000"/>
                </a:spcBef>
                <a:buFont typeface="Arial" charset="0"/>
                <a:buChar char="–"/>
                <a:defRPr/>
              </a:pPr>
              <a:r>
                <a:rPr lang="en-US" sz="1200" dirty="0">
                  <a:solidFill>
                    <a:prstClr val="black"/>
                  </a:solidFill>
                  <a:latin typeface="Gill Sans MT" charset="0"/>
                </a:rPr>
                <a:t>Reads are assembled by finding </a:t>
              </a:r>
              <a:r>
                <a:rPr lang="en-US" sz="1200" dirty="0" err="1">
                  <a:solidFill>
                    <a:prstClr val="black"/>
                  </a:solidFill>
                  <a:latin typeface="Gill Sans MT" charset="0"/>
                </a:rPr>
                <a:t>kmers</a:t>
              </a:r>
              <a:r>
                <a:rPr lang="en-US" sz="1200" dirty="0">
                  <a:solidFill>
                    <a:prstClr val="black"/>
                  </a:solidFill>
                  <a:latin typeface="Gill Sans MT" charset="0"/>
                </a:rPr>
                <a:t> shared in pair of reads</a:t>
              </a:r>
            </a:p>
            <a:p>
              <a:pPr>
                <a:spcBef>
                  <a:spcPct val="20000"/>
                </a:spcBef>
                <a:buFont typeface="Arial" charset="0"/>
                <a:buChar char="–"/>
                <a:defRPr/>
              </a:pPr>
              <a:r>
                <a:rPr lang="en-US" sz="1200" dirty="0">
                  <a:solidFill>
                    <a:prstClr val="black"/>
                  </a:solidFill>
                  <a:latin typeface="Gill Sans MT" charset="0"/>
                </a:rPr>
                <a:t>High error rate requires very short seeds, increasing complexity and forming assembly hairballs</a:t>
              </a:r>
            </a:p>
            <a:p>
              <a:pPr lvl="1">
                <a:spcBef>
                  <a:spcPct val="20000"/>
                </a:spcBef>
                <a:buFont typeface="Arial" charset="0"/>
                <a:buChar char="–"/>
                <a:defRPr/>
              </a:pPr>
              <a:endParaRPr lang="en-US" sz="200" dirty="0">
                <a:solidFill>
                  <a:prstClr val="black"/>
                </a:solidFill>
                <a:latin typeface="Gill Sans MT" charset="0"/>
              </a:endParaRPr>
            </a:p>
          </p:txBody>
        </p:sp>
        <p:grpSp>
          <p:nvGrpSpPr>
            <p:cNvPr id="38922" name="Group 19477"/>
            <p:cNvGrpSpPr>
              <a:grpSpLocks/>
            </p:cNvGrpSpPr>
            <p:nvPr/>
          </p:nvGrpSpPr>
          <p:grpSpPr bwMode="auto">
            <a:xfrm>
              <a:off x="6180959" y="1981200"/>
              <a:ext cx="2870199" cy="1447800"/>
              <a:chOff x="152400" y="1450975"/>
              <a:chExt cx="8915400" cy="1520825"/>
            </a:xfrm>
          </p:grpSpPr>
          <p:grpSp>
            <p:nvGrpSpPr>
              <p:cNvPr id="38923" name="Group 1"/>
              <p:cNvGrpSpPr>
                <a:grpSpLocks/>
              </p:cNvGrpSpPr>
              <p:nvPr/>
            </p:nvGrpSpPr>
            <p:grpSpPr bwMode="auto">
              <a:xfrm>
                <a:off x="152400" y="1450975"/>
                <a:ext cx="5181600" cy="381000"/>
                <a:chOff x="152400" y="1257300"/>
                <a:chExt cx="5181600" cy="381000"/>
              </a:xfrm>
            </p:grpSpPr>
            <p:sp>
              <p:nvSpPr>
                <p:cNvPr id="129" name="Rectangle 128"/>
                <p:cNvSpPr/>
                <p:nvPr/>
              </p:nvSpPr>
              <p:spPr bwMode="auto">
                <a:xfrm>
                  <a:off x="150195" y="1399044"/>
                  <a:ext cx="5182569" cy="9671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130" name="Multiply 129"/>
                <p:cNvSpPr/>
                <p:nvPr/>
              </p:nvSpPr>
              <p:spPr>
                <a:xfrm>
                  <a:off x="184711" y="1257300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31" name="Multiply 130"/>
                <p:cNvSpPr/>
                <p:nvPr/>
              </p:nvSpPr>
              <p:spPr>
                <a:xfrm>
                  <a:off x="337576" y="1257300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32" name="Multiply 131"/>
                <p:cNvSpPr/>
                <p:nvPr/>
              </p:nvSpPr>
              <p:spPr>
                <a:xfrm>
                  <a:off x="1673898" y="1257300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33" name="Multiply 132"/>
                <p:cNvSpPr/>
                <p:nvPr/>
              </p:nvSpPr>
              <p:spPr>
                <a:xfrm>
                  <a:off x="2319872" y="1257300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34" name="Multiply 133"/>
                <p:cNvSpPr/>
                <p:nvPr/>
              </p:nvSpPr>
              <p:spPr>
                <a:xfrm>
                  <a:off x="2817910" y="1257300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35" name="Multiply 134"/>
                <p:cNvSpPr/>
                <p:nvPr/>
              </p:nvSpPr>
              <p:spPr>
                <a:xfrm>
                  <a:off x="3996441" y="1257300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36" name="Multiply 135"/>
                <p:cNvSpPr/>
                <p:nvPr/>
              </p:nvSpPr>
              <p:spPr>
                <a:xfrm>
                  <a:off x="4149303" y="1257300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37" name="Multiply 136"/>
                <p:cNvSpPr/>
                <p:nvPr/>
              </p:nvSpPr>
              <p:spPr>
                <a:xfrm>
                  <a:off x="5061556" y="1257300"/>
                  <a:ext cx="197243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</p:grpSp>
          <p:grpSp>
            <p:nvGrpSpPr>
              <p:cNvPr id="38924" name="Group 2"/>
              <p:cNvGrpSpPr>
                <a:grpSpLocks/>
              </p:cNvGrpSpPr>
              <p:nvPr/>
            </p:nvGrpSpPr>
            <p:grpSpPr bwMode="auto">
              <a:xfrm>
                <a:off x="774700" y="1627188"/>
                <a:ext cx="5181600" cy="381000"/>
                <a:chOff x="774700" y="1371600"/>
                <a:chExt cx="5181600" cy="381000"/>
              </a:xfrm>
            </p:grpSpPr>
            <p:sp>
              <p:nvSpPr>
                <p:cNvPr id="139" name="Rectangle 138"/>
                <p:cNvSpPr/>
                <p:nvPr/>
              </p:nvSpPr>
              <p:spPr bwMode="auto">
                <a:xfrm>
                  <a:off x="564404" y="1515560"/>
                  <a:ext cx="5389675" cy="93384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140" name="Multiply 139"/>
                <p:cNvSpPr/>
                <p:nvPr/>
              </p:nvSpPr>
              <p:spPr>
                <a:xfrm>
                  <a:off x="1087099" y="1372149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41" name="Multiply 140"/>
                <p:cNvSpPr/>
                <p:nvPr/>
              </p:nvSpPr>
              <p:spPr>
                <a:xfrm>
                  <a:off x="1693621" y="1372149"/>
                  <a:ext cx="197243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42" name="Multiply 141"/>
                <p:cNvSpPr/>
                <p:nvPr/>
              </p:nvSpPr>
              <p:spPr>
                <a:xfrm>
                  <a:off x="3015152" y="1372149"/>
                  <a:ext cx="197243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43" name="Multiply 142"/>
                <p:cNvSpPr/>
                <p:nvPr/>
              </p:nvSpPr>
              <p:spPr>
                <a:xfrm>
                  <a:off x="4681859" y="1372149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</p:grpSp>
          <p:grpSp>
            <p:nvGrpSpPr>
              <p:cNvPr id="38925" name="Group 20"/>
              <p:cNvGrpSpPr>
                <a:grpSpLocks/>
              </p:cNvGrpSpPr>
              <p:nvPr/>
            </p:nvGrpSpPr>
            <p:grpSpPr bwMode="auto">
              <a:xfrm>
                <a:off x="1397000" y="1804988"/>
                <a:ext cx="5181600" cy="381000"/>
                <a:chOff x="1397000" y="1905000"/>
                <a:chExt cx="5181600" cy="381000"/>
              </a:xfrm>
            </p:grpSpPr>
            <p:sp>
              <p:nvSpPr>
                <p:cNvPr id="145" name="Rectangle 144"/>
                <p:cNvSpPr/>
                <p:nvPr/>
              </p:nvSpPr>
              <p:spPr bwMode="auto">
                <a:xfrm>
                  <a:off x="1185723" y="2046257"/>
                  <a:ext cx="5182569" cy="98386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146" name="Multiply 145"/>
                <p:cNvSpPr/>
                <p:nvPr/>
              </p:nvSpPr>
              <p:spPr>
                <a:xfrm>
                  <a:off x="1881004" y="1904513"/>
                  <a:ext cx="192314" cy="381874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47" name="Multiply 146"/>
                <p:cNvSpPr/>
                <p:nvPr/>
              </p:nvSpPr>
              <p:spPr>
                <a:xfrm>
                  <a:off x="3015154" y="1904513"/>
                  <a:ext cx="192314" cy="381874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48" name="Multiply 147"/>
                <p:cNvSpPr/>
                <p:nvPr/>
              </p:nvSpPr>
              <p:spPr>
                <a:xfrm>
                  <a:off x="3523057" y="1904513"/>
                  <a:ext cx="192311" cy="381874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49" name="Multiply 148"/>
                <p:cNvSpPr/>
                <p:nvPr/>
              </p:nvSpPr>
              <p:spPr>
                <a:xfrm>
                  <a:off x="4854450" y="1904513"/>
                  <a:ext cx="192311" cy="381874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50" name="Multiply 149"/>
                <p:cNvSpPr/>
                <p:nvPr/>
              </p:nvSpPr>
              <p:spPr>
                <a:xfrm>
                  <a:off x="6151324" y="1904513"/>
                  <a:ext cx="192314" cy="381874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</p:grpSp>
          <p:grpSp>
            <p:nvGrpSpPr>
              <p:cNvPr id="38926" name="Group 27"/>
              <p:cNvGrpSpPr>
                <a:grpSpLocks/>
              </p:cNvGrpSpPr>
              <p:nvPr/>
            </p:nvGrpSpPr>
            <p:grpSpPr bwMode="auto">
              <a:xfrm>
                <a:off x="2019300" y="1982788"/>
                <a:ext cx="5181600" cy="381000"/>
                <a:chOff x="2019300" y="2057400"/>
                <a:chExt cx="5181600" cy="381000"/>
              </a:xfrm>
            </p:grpSpPr>
            <p:sp>
              <p:nvSpPr>
                <p:cNvPr id="152" name="Rectangle 151"/>
                <p:cNvSpPr/>
                <p:nvPr/>
              </p:nvSpPr>
              <p:spPr bwMode="auto">
                <a:xfrm>
                  <a:off x="2019073" y="2200954"/>
                  <a:ext cx="4970534" cy="93384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153" name="Multiply 152"/>
                <p:cNvSpPr/>
                <p:nvPr/>
              </p:nvSpPr>
              <p:spPr>
                <a:xfrm>
                  <a:off x="2319871" y="2057543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54" name="Multiply 153"/>
                <p:cNvSpPr/>
                <p:nvPr/>
              </p:nvSpPr>
              <p:spPr>
                <a:xfrm>
                  <a:off x="2512182" y="2057543"/>
                  <a:ext cx="197243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55" name="Multiply 154"/>
                <p:cNvSpPr/>
                <p:nvPr/>
              </p:nvSpPr>
              <p:spPr>
                <a:xfrm>
                  <a:off x="3996440" y="2057543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56" name="Multiply 155"/>
                <p:cNvSpPr/>
                <p:nvPr/>
              </p:nvSpPr>
              <p:spPr>
                <a:xfrm>
                  <a:off x="5539868" y="2057543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57" name="Multiply 156"/>
                <p:cNvSpPr/>
                <p:nvPr/>
              </p:nvSpPr>
              <p:spPr>
                <a:xfrm>
                  <a:off x="6151323" y="2057543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58" name="Multiply 157"/>
                <p:cNvSpPr/>
                <p:nvPr/>
              </p:nvSpPr>
              <p:spPr>
                <a:xfrm>
                  <a:off x="6299255" y="2057543"/>
                  <a:ext cx="197243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59" name="Multiply 158"/>
                <p:cNvSpPr/>
                <p:nvPr/>
              </p:nvSpPr>
              <p:spPr>
                <a:xfrm>
                  <a:off x="4800205" y="2057543"/>
                  <a:ext cx="147933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</p:grpSp>
          <p:grpSp>
            <p:nvGrpSpPr>
              <p:cNvPr id="38927" name="Group 41"/>
              <p:cNvGrpSpPr>
                <a:grpSpLocks/>
              </p:cNvGrpSpPr>
              <p:nvPr/>
            </p:nvGrpSpPr>
            <p:grpSpPr bwMode="auto">
              <a:xfrm>
                <a:off x="2641600" y="2185988"/>
                <a:ext cx="5181600" cy="381000"/>
                <a:chOff x="2641600" y="2057400"/>
                <a:chExt cx="5181600" cy="381000"/>
              </a:xfrm>
            </p:grpSpPr>
            <p:sp>
              <p:nvSpPr>
                <p:cNvPr id="161" name="Rectangle 160"/>
                <p:cNvSpPr/>
                <p:nvPr/>
              </p:nvSpPr>
              <p:spPr bwMode="auto">
                <a:xfrm>
                  <a:off x="2640392" y="2199529"/>
                  <a:ext cx="5182572" cy="9671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162" name="Multiply 161"/>
                <p:cNvSpPr/>
                <p:nvPr/>
              </p:nvSpPr>
              <p:spPr>
                <a:xfrm>
                  <a:off x="2817911" y="2057787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63" name="Multiply 162"/>
                <p:cNvSpPr/>
                <p:nvPr/>
              </p:nvSpPr>
              <p:spPr>
                <a:xfrm>
                  <a:off x="3656195" y="2057787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64" name="Multiply 163"/>
                <p:cNvSpPr/>
                <p:nvPr/>
              </p:nvSpPr>
              <p:spPr>
                <a:xfrm>
                  <a:off x="3809060" y="2057787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65" name="Multiply 164"/>
                <p:cNvSpPr/>
                <p:nvPr/>
              </p:nvSpPr>
              <p:spPr>
                <a:xfrm>
                  <a:off x="4302169" y="2057787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66" name="Multiply 165"/>
                <p:cNvSpPr/>
                <p:nvPr/>
              </p:nvSpPr>
              <p:spPr>
                <a:xfrm>
                  <a:off x="5061556" y="2057787"/>
                  <a:ext cx="197243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67" name="Multiply 166"/>
                <p:cNvSpPr/>
                <p:nvPr/>
              </p:nvSpPr>
              <p:spPr>
                <a:xfrm>
                  <a:off x="6131600" y="2057787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68" name="Multiply 167"/>
                <p:cNvSpPr/>
                <p:nvPr/>
              </p:nvSpPr>
              <p:spPr>
                <a:xfrm>
                  <a:off x="6969885" y="2057787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69" name="Multiply 168"/>
                <p:cNvSpPr/>
                <p:nvPr/>
              </p:nvSpPr>
              <p:spPr>
                <a:xfrm>
                  <a:off x="7122750" y="2057787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</p:grpSp>
          <p:grpSp>
            <p:nvGrpSpPr>
              <p:cNvPr id="38928" name="Group 50"/>
              <p:cNvGrpSpPr>
                <a:grpSpLocks/>
              </p:cNvGrpSpPr>
              <p:nvPr/>
            </p:nvGrpSpPr>
            <p:grpSpPr bwMode="auto">
              <a:xfrm>
                <a:off x="3263900" y="2389188"/>
                <a:ext cx="5194300" cy="381000"/>
                <a:chOff x="3263900" y="2209800"/>
                <a:chExt cx="5194300" cy="381000"/>
              </a:xfrm>
            </p:grpSpPr>
            <p:sp>
              <p:nvSpPr>
                <p:cNvPr id="171" name="Rectangle 170"/>
                <p:cNvSpPr/>
                <p:nvPr/>
              </p:nvSpPr>
              <p:spPr bwMode="auto">
                <a:xfrm>
                  <a:off x="3261707" y="2353841"/>
                  <a:ext cx="4970536" cy="93384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172" name="Multiply 171"/>
                <p:cNvSpPr/>
                <p:nvPr/>
              </p:nvSpPr>
              <p:spPr>
                <a:xfrm>
                  <a:off x="6910711" y="2210430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73" name="Multiply 172"/>
                <p:cNvSpPr/>
                <p:nvPr/>
              </p:nvSpPr>
              <p:spPr>
                <a:xfrm>
                  <a:off x="8054724" y="2210430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74" name="Multiply 173"/>
                <p:cNvSpPr/>
                <p:nvPr/>
              </p:nvSpPr>
              <p:spPr>
                <a:xfrm>
                  <a:off x="7901862" y="2210430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75" name="Multiply 174"/>
                <p:cNvSpPr/>
                <p:nvPr/>
              </p:nvSpPr>
              <p:spPr>
                <a:xfrm>
                  <a:off x="6496500" y="2210430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76" name="Multiply 175"/>
                <p:cNvSpPr/>
                <p:nvPr/>
              </p:nvSpPr>
              <p:spPr>
                <a:xfrm>
                  <a:off x="5352488" y="2210430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77" name="Multiply 176"/>
                <p:cNvSpPr/>
                <p:nvPr/>
              </p:nvSpPr>
              <p:spPr>
                <a:xfrm>
                  <a:off x="4440238" y="2210430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78" name="Multiply 177"/>
                <p:cNvSpPr/>
                <p:nvPr/>
              </p:nvSpPr>
              <p:spPr>
                <a:xfrm>
                  <a:off x="4090130" y="2210430"/>
                  <a:ext cx="197243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79" name="Multiply 178"/>
                <p:cNvSpPr/>
                <p:nvPr/>
              </p:nvSpPr>
              <p:spPr>
                <a:xfrm>
                  <a:off x="3577297" y="2210430"/>
                  <a:ext cx="197243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</p:grpSp>
          <p:grpSp>
            <p:nvGrpSpPr>
              <p:cNvPr id="38929" name="Group 60"/>
              <p:cNvGrpSpPr>
                <a:grpSpLocks/>
              </p:cNvGrpSpPr>
              <p:nvPr/>
            </p:nvGrpSpPr>
            <p:grpSpPr bwMode="auto">
              <a:xfrm>
                <a:off x="3886200" y="2590800"/>
                <a:ext cx="5181600" cy="381000"/>
                <a:chOff x="3886200" y="2743200"/>
                <a:chExt cx="5181600" cy="381000"/>
              </a:xfrm>
            </p:grpSpPr>
            <p:sp>
              <p:nvSpPr>
                <p:cNvPr id="181" name="Rectangle 180"/>
                <p:cNvSpPr/>
                <p:nvPr/>
              </p:nvSpPr>
              <p:spPr bwMode="auto">
                <a:xfrm>
                  <a:off x="3675920" y="2885738"/>
                  <a:ext cx="5389678" cy="9671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182" name="Multiply 181"/>
                <p:cNvSpPr/>
                <p:nvPr/>
              </p:nvSpPr>
              <p:spPr>
                <a:xfrm>
                  <a:off x="7063577" y="2743994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83" name="Multiply 182"/>
                <p:cNvSpPr/>
                <p:nvPr/>
              </p:nvSpPr>
              <p:spPr>
                <a:xfrm>
                  <a:off x="7443269" y="2743994"/>
                  <a:ext cx="404349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84" name="Multiply 183"/>
                <p:cNvSpPr/>
                <p:nvPr/>
              </p:nvSpPr>
              <p:spPr>
                <a:xfrm>
                  <a:off x="5278524" y="2743994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85" name="Multiply 184"/>
                <p:cNvSpPr/>
                <p:nvPr/>
              </p:nvSpPr>
              <p:spPr>
                <a:xfrm>
                  <a:off x="3863301" y="2743994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86" name="Multiply 185"/>
                <p:cNvSpPr/>
                <p:nvPr/>
              </p:nvSpPr>
              <p:spPr>
                <a:xfrm>
                  <a:off x="5845597" y="2743994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87" name="Multiply 186"/>
                <p:cNvSpPr/>
                <p:nvPr/>
              </p:nvSpPr>
              <p:spPr>
                <a:xfrm>
                  <a:off x="8567557" y="2743994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9550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1835700" y="116433"/>
            <a:ext cx="8520600" cy="11084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000"/>
              <a:t>Early 2000s dogma: SNPs account for most human genetic variation</a:t>
            </a:r>
          </a:p>
        </p:txBody>
      </p:sp>
      <p:pic>
        <p:nvPicPr>
          <p:cNvPr id="154" name="Shape 15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2849" y="1917300"/>
            <a:ext cx="6600900" cy="40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/>
        </p:nvSpPr>
        <p:spPr>
          <a:xfrm>
            <a:off x="1524000" y="6546767"/>
            <a:ext cx="2059800" cy="29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sz="1000" u="sng">
                <a:solidFill>
                  <a:srgbClr val="0000FF"/>
                </a:solidFill>
                <a:latin typeface="Economica"/>
                <a:ea typeface="Economica"/>
                <a:cs typeface="Economica"/>
                <a:sym typeface="Economica"/>
                <a:hlinkClick r:id="rId4"/>
              </a:rPr>
              <a:t>https://hapmap.ncbi.nlm.nih.gov</a:t>
            </a:r>
          </a:p>
        </p:txBody>
      </p:sp>
    </p:spTree>
    <p:extLst>
      <p:ext uri="{BB962C8B-B14F-4D97-AF65-F5344CB8AC3E}">
        <p14:creationId xmlns:p14="http://schemas.microsoft.com/office/powerpoint/2010/main" val="1639481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Goal of WGA</a:t>
            </a:r>
          </a:p>
        </p:txBody>
      </p:sp>
      <p:sp>
        <p:nvSpPr>
          <p:cNvPr id="59394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For two genomes, </a:t>
            </a:r>
            <a:r>
              <a:rPr lang="en-US" i="1">
                <a:latin typeface="Gill Sans MT" charset="0"/>
                <a:ea typeface="ＭＳ Ｐゴシック" charset="0"/>
                <a:cs typeface="ＭＳ Ｐゴシック" charset="0"/>
              </a:rPr>
              <a:t>A</a:t>
            </a:r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i="1">
                <a:latin typeface="Gill Sans MT" charset="0"/>
                <a:ea typeface="ＭＳ Ｐゴシック" charset="0"/>
                <a:cs typeface="ＭＳ Ｐゴシック" charset="0"/>
              </a:rPr>
              <a:t>B</a:t>
            </a:r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, find a mapping from each position in </a:t>
            </a:r>
            <a:r>
              <a:rPr lang="en-US" i="1">
                <a:latin typeface="Gill Sans MT" charset="0"/>
                <a:ea typeface="ＭＳ Ｐゴシック" charset="0"/>
                <a:cs typeface="ＭＳ Ｐゴシック" charset="0"/>
              </a:rPr>
              <a:t>A</a:t>
            </a:r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 to its corresponding position in </a:t>
            </a:r>
            <a:r>
              <a:rPr lang="en-US" i="1">
                <a:latin typeface="Gill Sans MT" charset="0"/>
                <a:ea typeface="ＭＳ Ｐゴシック" charset="0"/>
                <a:cs typeface="ＭＳ Ｐゴシック" charset="0"/>
              </a:rPr>
              <a:t>B</a:t>
            </a:r>
            <a:endParaRPr lang="en-US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1075"/>
          <p:cNvGrpSpPr>
            <a:grpSpLocks/>
          </p:cNvGrpSpPr>
          <p:nvPr/>
        </p:nvGrpSpPr>
        <p:grpSpPr bwMode="auto">
          <a:xfrm>
            <a:off x="3200400" y="4556125"/>
            <a:ext cx="6096000" cy="1295400"/>
            <a:chOff x="1056" y="2784"/>
            <a:chExt cx="3840" cy="816"/>
          </a:xfrm>
        </p:grpSpPr>
        <p:sp>
          <p:nvSpPr>
            <p:cNvPr id="59402" name="Line 1031"/>
            <p:cNvSpPr>
              <a:spLocks noChangeShapeType="1"/>
            </p:cNvSpPr>
            <p:nvPr/>
          </p:nvSpPr>
          <p:spPr bwMode="auto">
            <a:xfrm>
              <a:off x="1056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03" name="Line 1032"/>
            <p:cNvSpPr>
              <a:spLocks noChangeShapeType="1"/>
            </p:cNvSpPr>
            <p:nvPr/>
          </p:nvSpPr>
          <p:spPr bwMode="auto">
            <a:xfrm>
              <a:off x="1152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04" name="Line 1033"/>
            <p:cNvSpPr>
              <a:spLocks noChangeShapeType="1"/>
            </p:cNvSpPr>
            <p:nvPr/>
          </p:nvSpPr>
          <p:spPr bwMode="auto">
            <a:xfrm>
              <a:off x="1248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05" name="Line 1034"/>
            <p:cNvSpPr>
              <a:spLocks noChangeShapeType="1"/>
            </p:cNvSpPr>
            <p:nvPr/>
          </p:nvSpPr>
          <p:spPr bwMode="auto">
            <a:xfrm>
              <a:off x="1344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06" name="Line 1035"/>
            <p:cNvSpPr>
              <a:spLocks noChangeShapeType="1"/>
            </p:cNvSpPr>
            <p:nvPr/>
          </p:nvSpPr>
          <p:spPr bwMode="auto">
            <a:xfrm>
              <a:off x="1440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07" name="Line 1036"/>
            <p:cNvSpPr>
              <a:spLocks noChangeShapeType="1"/>
            </p:cNvSpPr>
            <p:nvPr/>
          </p:nvSpPr>
          <p:spPr bwMode="auto">
            <a:xfrm>
              <a:off x="1536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08" name="Line 1037"/>
            <p:cNvSpPr>
              <a:spLocks noChangeShapeType="1"/>
            </p:cNvSpPr>
            <p:nvPr/>
          </p:nvSpPr>
          <p:spPr bwMode="auto">
            <a:xfrm>
              <a:off x="1632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09" name="Line 1038"/>
            <p:cNvSpPr>
              <a:spLocks noChangeShapeType="1"/>
            </p:cNvSpPr>
            <p:nvPr/>
          </p:nvSpPr>
          <p:spPr bwMode="auto">
            <a:xfrm>
              <a:off x="1728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0" name="Line 1039"/>
            <p:cNvSpPr>
              <a:spLocks noChangeShapeType="1"/>
            </p:cNvSpPr>
            <p:nvPr/>
          </p:nvSpPr>
          <p:spPr bwMode="auto">
            <a:xfrm>
              <a:off x="1824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1" name="Line 1040"/>
            <p:cNvSpPr>
              <a:spLocks noChangeShapeType="1"/>
            </p:cNvSpPr>
            <p:nvPr/>
          </p:nvSpPr>
          <p:spPr bwMode="auto">
            <a:xfrm>
              <a:off x="1920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2" name="Line 1041"/>
            <p:cNvSpPr>
              <a:spLocks noChangeShapeType="1"/>
            </p:cNvSpPr>
            <p:nvPr/>
          </p:nvSpPr>
          <p:spPr bwMode="auto">
            <a:xfrm>
              <a:off x="2016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3" name="Line 1042"/>
            <p:cNvSpPr>
              <a:spLocks noChangeShapeType="1"/>
            </p:cNvSpPr>
            <p:nvPr/>
          </p:nvSpPr>
          <p:spPr bwMode="auto">
            <a:xfrm>
              <a:off x="2112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4" name="Line 1043"/>
            <p:cNvSpPr>
              <a:spLocks noChangeShapeType="1"/>
            </p:cNvSpPr>
            <p:nvPr/>
          </p:nvSpPr>
          <p:spPr bwMode="auto">
            <a:xfrm>
              <a:off x="2208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5" name="Line 1044"/>
            <p:cNvSpPr>
              <a:spLocks noChangeShapeType="1"/>
            </p:cNvSpPr>
            <p:nvPr/>
          </p:nvSpPr>
          <p:spPr bwMode="auto">
            <a:xfrm>
              <a:off x="2304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6" name="Line 1045"/>
            <p:cNvSpPr>
              <a:spLocks noChangeShapeType="1"/>
            </p:cNvSpPr>
            <p:nvPr/>
          </p:nvSpPr>
          <p:spPr bwMode="auto">
            <a:xfrm>
              <a:off x="2400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7" name="Line 1046"/>
            <p:cNvSpPr>
              <a:spLocks noChangeShapeType="1"/>
            </p:cNvSpPr>
            <p:nvPr/>
          </p:nvSpPr>
          <p:spPr bwMode="auto">
            <a:xfrm>
              <a:off x="2496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8" name="Line 1047"/>
            <p:cNvSpPr>
              <a:spLocks noChangeShapeType="1"/>
            </p:cNvSpPr>
            <p:nvPr/>
          </p:nvSpPr>
          <p:spPr bwMode="auto">
            <a:xfrm>
              <a:off x="2592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9" name="Line 1048"/>
            <p:cNvSpPr>
              <a:spLocks noChangeShapeType="1"/>
            </p:cNvSpPr>
            <p:nvPr/>
          </p:nvSpPr>
          <p:spPr bwMode="auto">
            <a:xfrm>
              <a:off x="2688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0" name="Line 1049"/>
            <p:cNvSpPr>
              <a:spLocks noChangeShapeType="1"/>
            </p:cNvSpPr>
            <p:nvPr/>
          </p:nvSpPr>
          <p:spPr bwMode="auto">
            <a:xfrm>
              <a:off x="2784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1" name="Line 1050"/>
            <p:cNvSpPr>
              <a:spLocks noChangeShapeType="1"/>
            </p:cNvSpPr>
            <p:nvPr/>
          </p:nvSpPr>
          <p:spPr bwMode="auto">
            <a:xfrm>
              <a:off x="2880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2" name="Line 1051"/>
            <p:cNvSpPr>
              <a:spLocks noChangeShapeType="1"/>
            </p:cNvSpPr>
            <p:nvPr/>
          </p:nvSpPr>
          <p:spPr bwMode="auto">
            <a:xfrm>
              <a:off x="2976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3" name="Line 1052"/>
            <p:cNvSpPr>
              <a:spLocks noChangeShapeType="1"/>
            </p:cNvSpPr>
            <p:nvPr/>
          </p:nvSpPr>
          <p:spPr bwMode="auto">
            <a:xfrm>
              <a:off x="3072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4" name="Line 1053"/>
            <p:cNvSpPr>
              <a:spLocks noChangeShapeType="1"/>
            </p:cNvSpPr>
            <p:nvPr/>
          </p:nvSpPr>
          <p:spPr bwMode="auto">
            <a:xfrm>
              <a:off x="3168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5" name="Line 1054"/>
            <p:cNvSpPr>
              <a:spLocks noChangeShapeType="1"/>
            </p:cNvSpPr>
            <p:nvPr/>
          </p:nvSpPr>
          <p:spPr bwMode="auto">
            <a:xfrm>
              <a:off x="3264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6" name="Line 1055"/>
            <p:cNvSpPr>
              <a:spLocks noChangeShapeType="1"/>
            </p:cNvSpPr>
            <p:nvPr/>
          </p:nvSpPr>
          <p:spPr bwMode="auto">
            <a:xfrm>
              <a:off x="3360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7" name="Line 1056"/>
            <p:cNvSpPr>
              <a:spLocks noChangeShapeType="1"/>
            </p:cNvSpPr>
            <p:nvPr/>
          </p:nvSpPr>
          <p:spPr bwMode="auto">
            <a:xfrm>
              <a:off x="3456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8" name="Line 1057"/>
            <p:cNvSpPr>
              <a:spLocks noChangeShapeType="1"/>
            </p:cNvSpPr>
            <p:nvPr/>
          </p:nvSpPr>
          <p:spPr bwMode="auto">
            <a:xfrm>
              <a:off x="3552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9" name="Line 1058"/>
            <p:cNvSpPr>
              <a:spLocks noChangeShapeType="1"/>
            </p:cNvSpPr>
            <p:nvPr/>
          </p:nvSpPr>
          <p:spPr bwMode="auto">
            <a:xfrm>
              <a:off x="3648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30" name="Line 1059"/>
            <p:cNvSpPr>
              <a:spLocks noChangeShapeType="1"/>
            </p:cNvSpPr>
            <p:nvPr/>
          </p:nvSpPr>
          <p:spPr bwMode="auto">
            <a:xfrm>
              <a:off x="3744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31" name="Line 1060"/>
            <p:cNvSpPr>
              <a:spLocks noChangeShapeType="1"/>
            </p:cNvSpPr>
            <p:nvPr/>
          </p:nvSpPr>
          <p:spPr bwMode="auto">
            <a:xfrm>
              <a:off x="3840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32" name="Line 1061"/>
            <p:cNvSpPr>
              <a:spLocks noChangeShapeType="1"/>
            </p:cNvSpPr>
            <p:nvPr/>
          </p:nvSpPr>
          <p:spPr bwMode="auto">
            <a:xfrm>
              <a:off x="3936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33" name="Line 1062"/>
            <p:cNvSpPr>
              <a:spLocks noChangeShapeType="1"/>
            </p:cNvSpPr>
            <p:nvPr/>
          </p:nvSpPr>
          <p:spPr bwMode="auto">
            <a:xfrm>
              <a:off x="4032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34" name="Line 1063"/>
            <p:cNvSpPr>
              <a:spLocks noChangeShapeType="1"/>
            </p:cNvSpPr>
            <p:nvPr/>
          </p:nvSpPr>
          <p:spPr bwMode="auto">
            <a:xfrm>
              <a:off x="4128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35" name="Line 1064"/>
            <p:cNvSpPr>
              <a:spLocks noChangeShapeType="1"/>
            </p:cNvSpPr>
            <p:nvPr/>
          </p:nvSpPr>
          <p:spPr bwMode="auto">
            <a:xfrm>
              <a:off x="4224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36" name="Line 1065"/>
            <p:cNvSpPr>
              <a:spLocks noChangeShapeType="1"/>
            </p:cNvSpPr>
            <p:nvPr/>
          </p:nvSpPr>
          <p:spPr bwMode="auto">
            <a:xfrm>
              <a:off x="4320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37" name="Line 1066"/>
            <p:cNvSpPr>
              <a:spLocks noChangeShapeType="1"/>
            </p:cNvSpPr>
            <p:nvPr/>
          </p:nvSpPr>
          <p:spPr bwMode="auto">
            <a:xfrm>
              <a:off x="4416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38" name="Line 1067"/>
            <p:cNvSpPr>
              <a:spLocks noChangeShapeType="1"/>
            </p:cNvSpPr>
            <p:nvPr/>
          </p:nvSpPr>
          <p:spPr bwMode="auto">
            <a:xfrm>
              <a:off x="4512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39" name="Line 1068"/>
            <p:cNvSpPr>
              <a:spLocks noChangeShapeType="1"/>
            </p:cNvSpPr>
            <p:nvPr/>
          </p:nvSpPr>
          <p:spPr bwMode="auto">
            <a:xfrm>
              <a:off x="4608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40" name="Line 1069"/>
            <p:cNvSpPr>
              <a:spLocks noChangeShapeType="1"/>
            </p:cNvSpPr>
            <p:nvPr/>
          </p:nvSpPr>
          <p:spPr bwMode="auto">
            <a:xfrm>
              <a:off x="4704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41" name="Line 1070"/>
            <p:cNvSpPr>
              <a:spLocks noChangeShapeType="1"/>
            </p:cNvSpPr>
            <p:nvPr/>
          </p:nvSpPr>
          <p:spPr bwMode="auto">
            <a:xfrm>
              <a:off x="4800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42" name="Line 1071"/>
            <p:cNvSpPr>
              <a:spLocks noChangeShapeType="1"/>
            </p:cNvSpPr>
            <p:nvPr/>
          </p:nvSpPr>
          <p:spPr bwMode="auto">
            <a:xfrm>
              <a:off x="4896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9396" name="Group 1074"/>
          <p:cNvGrpSpPr>
            <a:grpSpLocks/>
          </p:cNvGrpSpPr>
          <p:nvPr/>
        </p:nvGrpSpPr>
        <p:grpSpPr bwMode="auto">
          <a:xfrm>
            <a:off x="3048000" y="4175126"/>
            <a:ext cx="6477000" cy="396875"/>
            <a:chOff x="960" y="2544"/>
            <a:chExt cx="4080" cy="250"/>
          </a:xfrm>
        </p:grpSpPr>
        <p:sp>
          <p:nvSpPr>
            <p:cNvPr id="59400" name="Line 1028"/>
            <p:cNvSpPr>
              <a:spLocks noChangeShapeType="1"/>
            </p:cNvSpPr>
            <p:nvPr/>
          </p:nvSpPr>
          <p:spPr bwMode="auto">
            <a:xfrm>
              <a:off x="960" y="2784"/>
              <a:ext cx="4032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01" name="Text Box 1072"/>
            <p:cNvSpPr txBox="1">
              <a:spLocks noChangeArrowheads="1"/>
            </p:cNvSpPr>
            <p:nvPr/>
          </p:nvSpPr>
          <p:spPr bwMode="auto">
            <a:xfrm>
              <a:off x="960" y="2544"/>
              <a:ext cx="40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000066"/>
                  </a:solidFill>
                  <a:latin typeface="Courier New" charset="0"/>
                </a:rPr>
                <a:t>CCGGTAGGCTATTAAACGGGGTGAGGAGCGTTGGCATAGCA</a:t>
              </a:r>
            </a:p>
          </p:txBody>
        </p:sp>
      </p:grpSp>
      <p:grpSp>
        <p:nvGrpSpPr>
          <p:cNvPr id="59397" name="Group 1077"/>
          <p:cNvGrpSpPr>
            <a:grpSpLocks/>
          </p:cNvGrpSpPr>
          <p:nvPr/>
        </p:nvGrpSpPr>
        <p:grpSpPr bwMode="auto">
          <a:xfrm>
            <a:off x="3048000" y="5851526"/>
            <a:ext cx="6477000" cy="396875"/>
            <a:chOff x="960" y="3600"/>
            <a:chExt cx="4080" cy="250"/>
          </a:xfrm>
        </p:grpSpPr>
        <p:sp>
          <p:nvSpPr>
            <p:cNvPr id="59398" name="Line 1030"/>
            <p:cNvSpPr>
              <a:spLocks noChangeShapeType="1"/>
            </p:cNvSpPr>
            <p:nvPr/>
          </p:nvSpPr>
          <p:spPr bwMode="auto">
            <a:xfrm>
              <a:off x="960" y="3600"/>
              <a:ext cx="4032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399" name="Text Box 1073"/>
            <p:cNvSpPr txBox="1">
              <a:spLocks noChangeArrowheads="1"/>
            </p:cNvSpPr>
            <p:nvPr/>
          </p:nvSpPr>
          <p:spPr bwMode="auto">
            <a:xfrm>
              <a:off x="960" y="3600"/>
              <a:ext cx="40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chemeClr val="folHlink"/>
                  </a:solidFill>
                  <a:latin typeface="Courier New" charset="0"/>
                </a:rPr>
                <a:t>CCGGTAGGCTATTAAACGGGGTGAGGAGCGTTGGCATAGCA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3835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Not so fast...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Genome </a:t>
            </a:r>
            <a:r>
              <a:rPr lang="en-US" i="1">
                <a:latin typeface="Gill Sans MT" charset="0"/>
                <a:ea typeface="ＭＳ Ｐゴシック" charset="0"/>
                <a:cs typeface="ＭＳ Ｐゴシック" charset="0"/>
              </a:rPr>
              <a:t>A</a:t>
            </a:r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 may have insertions, deletions, translocations, inversions, duplications or SNPs with respect to </a:t>
            </a:r>
            <a:r>
              <a:rPr lang="en-US" i="1">
                <a:latin typeface="Gill Sans MT" charset="0"/>
                <a:ea typeface="ＭＳ Ｐゴシック" charset="0"/>
                <a:cs typeface="ＭＳ Ｐゴシック" charset="0"/>
              </a:rPr>
              <a:t>B </a:t>
            </a:r>
            <a:r>
              <a:rPr lang="en-US" sz="2000">
                <a:latin typeface="Gill Sans MT" charset="0"/>
                <a:ea typeface="ＭＳ Ｐゴシック" charset="0"/>
                <a:cs typeface="ＭＳ Ｐゴシック" charset="0"/>
              </a:rPr>
              <a:t>(sometimes all of the above)</a:t>
            </a:r>
            <a:endParaRPr lang="en-US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3200400" y="4556125"/>
            <a:ext cx="6096000" cy="1295400"/>
            <a:chOff x="1056" y="2870"/>
            <a:chExt cx="3840" cy="816"/>
          </a:xfrm>
        </p:grpSpPr>
        <p:sp>
          <p:nvSpPr>
            <p:cNvPr id="60426" name="Line 5"/>
            <p:cNvSpPr>
              <a:spLocks noChangeShapeType="1"/>
            </p:cNvSpPr>
            <p:nvPr/>
          </p:nvSpPr>
          <p:spPr bwMode="auto">
            <a:xfrm>
              <a:off x="1056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27" name="Line 6"/>
            <p:cNvSpPr>
              <a:spLocks noChangeShapeType="1"/>
            </p:cNvSpPr>
            <p:nvPr/>
          </p:nvSpPr>
          <p:spPr bwMode="auto">
            <a:xfrm>
              <a:off x="1152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28" name="Line 7"/>
            <p:cNvSpPr>
              <a:spLocks noChangeShapeType="1"/>
            </p:cNvSpPr>
            <p:nvPr/>
          </p:nvSpPr>
          <p:spPr bwMode="auto">
            <a:xfrm>
              <a:off x="1248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29" name="Line 9"/>
            <p:cNvSpPr>
              <a:spLocks noChangeShapeType="1"/>
            </p:cNvSpPr>
            <p:nvPr/>
          </p:nvSpPr>
          <p:spPr bwMode="auto">
            <a:xfrm>
              <a:off x="1440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0" name="Line 10"/>
            <p:cNvSpPr>
              <a:spLocks noChangeShapeType="1"/>
            </p:cNvSpPr>
            <p:nvPr/>
          </p:nvSpPr>
          <p:spPr bwMode="auto">
            <a:xfrm>
              <a:off x="1536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1" name="Line 11"/>
            <p:cNvSpPr>
              <a:spLocks noChangeShapeType="1"/>
            </p:cNvSpPr>
            <p:nvPr/>
          </p:nvSpPr>
          <p:spPr bwMode="auto">
            <a:xfrm>
              <a:off x="1632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2" name="Line 12"/>
            <p:cNvSpPr>
              <a:spLocks noChangeShapeType="1"/>
            </p:cNvSpPr>
            <p:nvPr/>
          </p:nvSpPr>
          <p:spPr bwMode="auto">
            <a:xfrm>
              <a:off x="1728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3" name="Line 14"/>
            <p:cNvSpPr>
              <a:spLocks noChangeShapeType="1"/>
            </p:cNvSpPr>
            <p:nvPr/>
          </p:nvSpPr>
          <p:spPr bwMode="auto">
            <a:xfrm>
              <a:off x="1920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4" name="Line 15"/>
            <p:cNvSpPr>
              <a:spLocks noChangeShapeType="1"/>
            </p:cNvSpPr>
            <p:nvPr/>
          </p:nvSpPr>
          <p:spPr bwMode="auto">
            <a:xfrm>
              <a:off x="2016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5" name="Line 16"/>
            <p:cNvSpPr>
              <a:spLocks noChangeShapeType="1"/>
            </p:cNvSpPr>
            <p:nvPr/>
          </p:nvSpPr>
          <p:spPr bwMode="auto">
            <a:xfrm>
              <a:off x="2112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6" name="Line 17"/>
            <p:cNvSpPr>
              <a:spLocks noChangeShapeType="1"/>
            </p:cNvSpPr>
            <p:nvPr/>
          </p:nvSpPr>
          <p:spPr bwMode="auto">
            <a:xfrm>
              <a:off x="2208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7" name="Line 18"/>
            <p:cNvSpPr>
              <a:spLocks noChangeShapeType="1"/>
            </p:cNvSpPr>
            <p:nvPr/>
          </p:nvSpPr>
          <p:spPr bwMode="auto">
            <a:xfrm>
              <a:off x="2304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8" name="Line 19"/>
            <p:cNvSpPr>
              <a:spLocks noChangeShapeType="1"/>
            </p:cNvSpPr>
            <p:nvPr/>
          </p:nvSpPr>
          <p:spPr bwMode="auto">
            <a:xfrm>
              <a:off x="2400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9" name="Line 20"/>
            <p:cNvSpPr>
              <a:spLocks noChangeShapeType="1"/>
            </p:cNvSpPr>
            <p:nvPr/>
          </p:nvSpPr>
          <p:spPr bwMode="auto">
            <a:xfrm>
              <a:off x="2496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0" name="Line 21"/>
            <p:cNvSpPr>
              <a:spLocks noChangeShapeType="1"/>
            </p:cNvSpPr>
            <p:nvPr/>
          </p:nvSpPr>
          <p:spPr bwMode="auto">
            <a:xfrm>
              <a:off x="2592" y="2870"/>
              <a:ext cx="480" cy="778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1" name="Line 22"/>
            <p:cNvSpPr>
              <a:spLocks noChangeShapeType="1"/>
            </p:cNvSpPr>
            <p:nvPr/>
          </p:nvSpPr>
          <p:spPr bwMode="auto">
            <a:xfrm>
              <a:off x="2688" y="2870"/>
              <a:ext cx="288" cy="778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2" name="Line 23"/>
            <p:cNvSpPr>
              <a:spLocks noChangeShapeType="1"/>
            </p:cNvSpPr>
            <p:nvPr/>
          </p:nvSpPr>
          <p:spPr bwMode="auto">
            <a:xfrm>
              <a:off x="2784" y="2870"/>
              <a:ext cx="96" cy="778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3" name="Line 24"/>
            <p:cNvSpPr>
              <a:spLocks noChangeShapeType="1"/>
            </p:cNvSpPr>
            <p:nvPr/>
          </p:nvSpPr>
          <p:spPr bwMode="auto">
            <a:xfrm flipH="1">
              <a:off x="2784" y="2870"/>
              <a:ext cx="96" cy="778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4" name="Line 25"/>
            <p:cNvSpPr>
              <a:spLocks noChangeShapeType="1"/>
            </p:cNvSpPr>
            <p:nvPr/>
          </p:nvSpPr>
          <p:spPr bwMode="auto">
            <a:xfrm flipH="1">
              <a:off x="2688" y="2870"/>
              <a:ext cx="288" cy="778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5" name="Line 26"/>
            <p:cNvSpPr>
              <a:spLocks noChangeShapeType="1"/>
            </p:cNvSpPr>
            <p:nvPr/>
          </p:nvSpPr>
          <p:spPr bwMode="auto">
            <a:xfrm flipH="1">
              <a:off x="2592" y="2870"/>
              <a:ext cx="480" cy="778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6" name="Line 27"/>
            <p:cNvSpPr>
              <a:spLocks noChangeShapeType="1"/>
            </p:cNvSpPr>
            <p:nvPr/>
          </p:nvSpPr>
          <p:spPr bwMode="auto">
            <a:xfrm>
              <a:off x="3168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7" name="Line 28"/>
            <p:cNvSpPr>
              <a:spLocks noChangeShapeType="1"/>
            </p:cNvSpPr>
            <p:nvPr/>
          </p:nvSpPr>
          <p:spPr bwMode="auto">
            <a:xfrm>
              <a:off x="3264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8" name="Line 29"/>
            <p:cNvSpPr>
              <a:spLocks noChangeShapeType="1"/>
            </p:cNvSpPr>
            <p:nvPr/>
          </p:nvSpPr>
          <p:spPr bwMode="auto">
            <a:xfrm>
              <a:off x="3360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9" name="Line 30"/>
            <p:cNvSpPr>
              <a:spLocks noChangeShapeType="1"/>
            </p:cNvSpPr>
            <p:nvPr/>
          </p:nvSpPr>
          <p:spPr bwMode="auto">
            <a:xfrm>
              <a:off x="3456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50" name="Line 31"/>
            <p:cNvSpPr>
              <a:spLocks noChangeShapeType="1"/>
            </p:cNvSpPr>
            <p:nvPr/>
          </p:nvSpPr>
          <p:spPr bwMode="auto">
            <a:xfrm>
              <a:off x="3552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51" name="Line 32"/>
            <p:cNvSpPr>
              <a:spLocks noChangeShapeType="1"/>
            </p:cNvSpPr>
            <p:nvPr/>
          </p:nvSpPr>
          <p:spPr bwMode="auto">
            <a:xfrm>
              <a:off x="3648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52" name="Line 37"/>
            <p:cNvSpPr>
              <a:spLocks noChangeShapeType="1"/>
            </p:cNvSpPr>
            <p:nvPr/>
          </p:nvSpPr>
          <p:spPr bwMode="auto">
            <a:xfrm>
              <a:off x="4128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53" name="Line 38"/>
            <p:cNvSpPr>
              <a:spLocks noChangeShapeType="1"/>
            </p:cNvSpPr>
            <p:nvPr/>
          </p:nvSpPr>
          <p:spPr bwMode="auto">
            <a:xfrm>
              <a:off x="4224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54" name="Line 39"/>
            <p:cNvSpPr>
              <a:spLocks noChangeShapeType="1"/>
            </p:cNvSpPr>
            <p:nvPr/>
          </p:nvSpPr>
          <p:spPr bwMode="auto">
            <a:xfrm>
              <a:off x="4320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55" name="Line 42"/>
            <p:cNvSpPr>
              <a:spLocks noChangeShapeType="1"/>
            </p:cNvSpPr>
            <p:nvPr/>
          </p:nvSpPr>
          <p:spPr bwMode="auto">
            <a:xfrm>
              <a:off x="4608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56" name="Line 43"/>
            <p:cNvSpPr>
              <a:spLocks noChangeShapeType="1"/>
            </p:cNvSpPr>
            <p:nvPr/>
          </p:nvSpPr>
          <p:spPr bwMode="auto">
            <a:xfrm>
              <a:off x="4704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57" name="Line 44"/>
            <p:cNvSpPr>
              <a:spLocks noChangeShapeType="1"/>
            </p:cNvSpPr>
            <p:nvPr/>
          </p:nvSpPr>
          <p:spPr bwMode="auto">
            <a:xfrm>
              <a:off x="4800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58" name="Line 45"/>
            <p:cNvSpPr>
              <a:spLocks noChangeShapeType="1"/>
            </p:cNvSpPr>
            <p:nvPr/>
          </p:nvSpPr>
          <p:spPr bwMode="auto">
            <a:xfrm>
              <a:off x="4896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3048000" y="4175126"/>
            <a:ext cx="6477000" cy="396875"/>
            <a:chOff x="960" y="2544"/>
            <a:chExt cx="4080" cy="250"/>
          </a:xfrm>
        </p:grpSpPr>
        <p:sp>
          <p:nvSpPr>
            <p:cNvPr id="60424" name="Line 47"/>
            <p:cNvSpPr>
              <a:spLocks noChangeShapeType="1"/>
            </p:cNvSpPr>
            <p:nvPr/>
          </p:nvSpPr>
          <p:spPr bwMode="auto">
            <a:xfrm>
              <a:off x="960" y="2784"/>
              <a:ext cx="4032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25" name="Text Box 48"/>
            <p:cNvSpPr txBox="1">
              <a:spLocks noChangeArrowheads="1"/>
            </p:cNvSpPr>
            <p:nvPr/>
          </p:nvSpPr>
          <p:spPr bwMode="auto">
            <a:xfrm>
              <a:off x="960" y="2544"/>
              <a:ext cx="40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000066"/>
                  </a:solidFill>
                  <a:latin typeface="Courier New" charset="0"/>
                </a:rPr>
                <a:t>CCGGTAGGATATTAAACGGGGTGAGGAGCGTTGGCATAGCA</a:t>
              </a:r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3048000" y="5851526"/>
            <a:ext cx="6477000" cy="396875"/>
            <a:chOff x="960" y="3600"/>
            <a:chExt cx="4080" cy="250"/>
          </a:xfrm>
        </p:grpSpPr>
        <p:sp>
          <p:nvSpPr>
            <p:cNvPr id="60422" name="Line 50"/>
            <p:cNvSpPr>
              <a:spLocks noChangeShapeType="1"/>
            </p:cNvSpPr>
            <p:nvPr/>
          </p:nvSpPr>
          <p:spPr bwMode="auto">
            <a:xfrm>
              <a:off x="960" y="3600"/>
              <a:ext cx="4032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23" name="Text Box 51"/>
            <p:cNvSpPr txBox="1">
              <a:spLocks noChangeArrowheads="1"/>
            </p:cNvSpPr>
            <p:nvPr/>
          </p:nvSpPr>
          <p:spPr bwMode="auto">
            <a:xfrm>
              <a:off x="960" y="3600"/>
              <a:ext cx="40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chemeClr val="folHlink"/>
                  </a:solidFill>
                  <a:latin typeface="Courier New" charset="0"/>
                </a:rPr>
                <a:t>CCG</a:t>
              </a:r>
              <a:r>
                <a:rPr lang="en-US" sz="2000">
                  <a:solidFill>
                    <a:schemeClr val="folHlink"/>
                  </a:solidFill>
                  <a:latin typeface="Courier New" charset="0"/>
                </a:rPr>
                <a:t>C</a:t>
              </a:r>
              <a:r>
                <a:rPr lang="en-US" sz="2000" b="1">
                  <a:solidFill>
                    <a:schemeClr val="folHlink"/>
                  </a:solidFill>
                  <a:latin typeface="Courier New" charset="0"/>
                </a:rPr>
                <a:t>TAGG</a:t>
              </a:r>
              <a:r>
                <a:rPr lang="en-US" sz="2000">
                  <a:solidFill>
                    <a:schemeClr val="folHlink"/>
                  </a:solidFill>
                  <a:latin typeface="Courier New" charset="0"/>
                </a:rPr>
                <a:t>C</a:t>
              </a:r>
              <a:r>
                <a:rPr lang="en-US" sz="2000" b="1">
                  <a:solidFill>
                    <a:schemeClr val="folHlink"/>
                  </a:solidFill>
                  <a:latin typeface="Courier New" charset="0"/>
                </a:rPr>
                <a:t>TATTAAA</a:t>
              </a:r>
              <a:r>
                <a:rPr lang="en-US" sz="2000">
                  <a:solidFill>
                    <a:schemeClr val="folHlink"/>
                  </a:solidFill>
                  <a:latin typeface="Courier New" charset="0"/>
                </a:rPr>
                <a:t>ACCCCG</a:t>
              </a:r>
              <a:r>
                <a:rPr lang="en-US" sz="2000" b="1">
                  <a:solidFill>
                    <a:schemeClr val="folHlink"/>
                  </a:solidFill>
                  <a:latin typeface="Courier New" charset="0"/>
                </a:rPr>
                <a:t>GAGGAG</a:t>
              </a:r>
              <a:r>
                <a:rPr lang="en-US" sz="2000">
                  <a:solidFill>
                    <a:schemeClr val="folHlink"/>
                  </a:solidFill>
                  <a:latin typeface="Courier New" charset="0"/>
                </a:rPr>
                <a:t>....</a:t>
              </a:r>
              <a:r>
                <a:rPr lang="en-US" sz="2000" b="1">
                  <a:solidFill>
                    <a:schemeClr val="folHlink"/>
                  </a:solidFill>
                  <a:latin typeface="Courier New" charset="0"/>
                </a:rPr>
                <a:t>GGC</a:t>
              </a:r>
              <a:r>
                <a:rPr lang="en-US" sz="2000">
                  <a:solidFill>
                    <a:schemeClr val="folHlink"/>
                  </a:solidFill>
                  <a:latin typeface="Courier New" charset="0"/>
                </a:rPr>
                <a:t>TG</a:t>
              </a:r>
              <a:r>
                <a:rPr lang="en-US" sz="2000" b="1">
                  <a:solidFill>
                    <a:schemeClr val="folHlink"/>
                  </a:solidFill>
                  <a:latin typeface="Courier New" charset="0"/>
                </a:rPr>
                <a:t>AGCA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18665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WGA visualization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How can we visualize </a:t>
            </a:r>
            <a:r>
              <a:rPr lang="en-US" i="1">
                <a:latin typeface="Gill Sans MT" charset="0"/>
                <a:ea typeface="ＭＳ Ｐゴシック" charset="0"/>
                <a:cs typeface="ＭＳ Ｐゴシック" charset="0"/>
              </a:rPr>
              <a:t>whole</a:t>
            </a:r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 genome alignments?</a:t>
            </a:r>
          </a:p>
          <a:p>
            <a:endParaRPr lang="en-US">
              <a:latin typeface="Gill Sans MT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With an alignment dot plot</a:t>
            </a:r>
          </a:p>
          <a:p>
            <a:pPr lvl="1"/>
            <a:r>
              <a:rPr lang="en-US" i="1">
                <a:latin typeface="Gill Sans MT" charset="0"/>
                <a:ea typeface="ＭＳ Ｐゴシック" charset="0"/>
              </a:rPr>
              <a:t>N</a:t>
            </a:r>
            <a:r>
              <a:rPr lang="en-US">
                <a:latin typeface="Gill Sans MT" charset="0"/>
                <a:ea typeface="ＭＳ Ｐゴシック" charset="0"/>
              </a:rPr>
              <a:t> x </a:t>
            </a:r>
            <a:r>
              <a:rPr lang="en-US" i="1">
                <a:latin typeface="Gill Sans MT" charset="0"/>
                <a:ea typeface="ＭＳ Ｐゴシック" charset="0"/>
              </a:rPr>
              <a:t>M</a:t>
            </a:r>
            <a:r>
              <a:rPr lang="en-US">
                <a:latin typeface="Gill Sans MT" charset="0"/>
                <a:ea typeface="ＭＳ Ｐゴシック" charset="0"/>
              </a:rPr>
              <a:t> matrix</a:t>
            </a:r>
          </a:p>
          <a:p>
            <a:pPr lvl="2"/>
            <a:r>
              <a:rPr lang="en-US">
                <a:latin typeface="Gill Sans MT" charset="0"/>
                <a:ea typeface="ＭＳ Ｐゴシック" charset="0"/>
              </a:rPr>
              <a:t>Let </a:t>
            </a:r>
            <a:r>
              <a:rPr lang="en-US" i="1">
                <a:latin typeface="Gill Sans MT" charset="0"/>
                <a:ea typeface="ＭＳ Ｐゴシック" charset="0"/>
              </a:rPr>
              <a:t>i</a:t>
            </a:r>
            <a:r>
              <a:rPr lang="en-US">
                <a:latin typeface="Gill Sans MT" charset="0"/>
                <a:ea typeface="ＭＳ Ｐゴシック" charset="0"/>
              </a:rPr>
              <a:t> = position in genome </a:t>
            </a:r>
            <a:r>
              <a:rPr lang="en-US" i="1">
                <a:latin typeface="Gill Sans MT" charset="0"/>
                <a:ea typeface="ＭＳ Ｐゴシック" charset="0"/>
              </a:rPr>
              <a:t>A</a:t>
            </a:r>
          </a:p>
          <a:p>
            <a:pPr lvl="2"/>
            <a:r>
              <a:rPr lang="en-US">
                <a:latin typeface="Gill Sans MT" charset="0"/>
                <a:ea typeface="ＭＳ Ｐゴシック" charset="0"/>
              </a:rPr>
              <a:t>Let </a:t>
            </a:r>
            <a:r>
              <a:rPr lang="en-US" i="1">
                <a:latin typeface="Gill Sans MT" charset="0"/>
                <a:ea typeface="ＭＳ Ｐゴシック" charset="0"/>
              </a:rPr>
              <a:t>j</a:t>
            </a:r>
            <a:r>
              <a:rPr lang="en-US">
                <a:latin typeface="Gill Sans MT" charset="0"/>
                <a:ea typeface="ＭＳ Ｐゴシック" charset="0"/>
              </a:rPr>
              <a:t> = position in genome </a:t>
            </a:r>
            <a:r>
              <a:rPr lang="en-US" i="1">
                <a:latin typeface="Gill Sans MT" charset="0"/>
                <a:ea typeface="ＭＳ Ｐゴシック" charset="0"/>
              </a:rPr>
              <a:t>B</a:t>
            </a:r>
            <a:endParaRPr lang="en-US">
              <a:latin typeface="Gill Sans MT" charset="0"/>
              <a:ea typeface="ＭＳ Ｐゴシック" charset="0"/>
            </a:endParaRPr>
          </a:p>
          <a:p>
            <a:pPr lvl="2"/>
            <a:r>
              <a:rPr lang="en-US">
                <a:latin typeface="Gill Sans MT" charset="0"/>
                <a:ea typeface="ＭＳ Ｐゴシック" charset="0"/>
              </a:rPr>
              <a:t>Fill cell </a:t>
            </a:r>
            <a:r>
              <a:rPr lang="en-US" i="1">
                <a:latin typeface="Gill Sans MT" charset="0"/>
                <a:ea typeface="ＭＳ Ｐゴシック" charset="0"/>
              </a:rPr>
              <a:t>(i,j)</a:t>
            </a:r>
            <a:r>
              <a:rPr lang="en-US">
                <a:latin typeface="Gill Sans MT" charset="0"/>
                <a:ea typeface="ＭＳ Ｐゴシック" charset="0"/>
              </a:rPr>
              <a:t> if </a:t>
            </a:r>
            <a:r>
              <a:rPr lang="en-US" i="1">
                <a:latin typeface="Gill Sans MT" charset="0"/>
                <a:ea typeface="ＭＳ Ｐゴシック" charset="0"/>
              </a:rPr>
              <a:t>A</a:t>
            </a:r>
            <a:r>
              <a:rPr lang="en-US" i="1" baseline="-25000">
                <a:latin typeface="Gill Sans MT" charset="0"/>
                <a:ea typeface="ＭＳ Ｐゴシック" charset="0"/>
              </a:rPr>
              <a:t>i </a:t>
            </a:r>
            <a:r>
              <a:rPr lang="en-US">
                <a:latin typeface="Gill Sans MT" charset="0"/>
                <a:ea typeface="ＭＳ Ｐゴシック" charset="0"/>
              </a:rPr>
              <a:t>shows similarity to </a:t>
            </a:r>
            <a:r>
              <a:rPr lang="en-US" i="1">
                <a:latin typeface="Gill Sans MT" charset="0"/>
                <a:ea typeface="ＭＳ Ｐゴシック" charset="0"/>
              </a:rPr>
              <a:t>B</a:t>
            </a:r>
            <a:r>
              <a:rPr lang="en-US" i="1" baseline="-25000">
                <a:latin typeface="Gill Sans MT" charset="0"/>
                <a:ea typeface="ＭＳ Ｐゴシック" charset="0"/>
              </a:rPr>
              <a:t>j</a:t>
            </a:r>
            <a:endParaRPr lang="en-US">
              <a:latin typeface="Gill Sans MT" charset="0"/>
              <a:ea typeface="ＭＳ Ｐゴシック" charset="0"/>
            </a:endParaRPr>
          </a:p>
          <a:p>
            <a:pPr lvl="1"/>
            <a:endParaRPr lang="en-US">
              <a:latin typeface="Gill Sans MT" charset="0"/>
              <a:ea typeface="ＭＳ Ｐゴシック" charset="0"/>
            </a:endParaRPr>
          </a:p>
          <a:p>
            <a:pPr lvl="1"/>
            <a:endParaRPr lang="en-US">
              <a:latin typeface="Gill Sans MT" charset="0"/>
              <a:ea typeface="ＭＳ Ｐゴシック" charset="0"/>
            </a:endParaRPr>
          </a:p>
          <a:p>
            <a:pPr lvl="1"/>
            <a:r>
              <a:rPr lang="en-US">
                <a:latin typeface="Gill Sans MT" charset="0"/>
                <a:ea typeface="ＭＳ Ｐゴシック" charset="0"/>
              </a:rPr>
              <a:t>A perfect alignment between </a:t>
            </a:r>
            <a:r>
              <a:rPr lang="en-US" i="1">
                <a:latin typeface="Gill Sans MT" charset="0"/>
                <a:ea typeface="ＭＳ Ｐゴシック" charset="0"/>
              </a:rPr>
              <a:t>A</a:t>
            </a:r>
            <a:r>
              <a:rPr lang="en-US">
                <a:latin typeface="Gill Sans MT" charset="0"/>
                <a:ea typeface="ＭＳ Ｐゴシック" charset="0"/>
              </a:rPr>
              <a:t> and </a:t>
            </a:r>
            <a:r>
              <a:rPr lang="en-US" i="1">
                <a:latin typeface="Gill Sans MT" charset="0"/>
                <a:ea typeface="ＭＳ Ｐゴシック" charset="0"/>
              </a:rPr>
              <a:t>B</a:t>
            </a:r>
            <a:r>
              <a:rPr lang="en-US">
                <a:latin typeface="Gill Sans MT" charset="0"/>
                <a:ea typeface="ＭＳ Ｐゴシック" charset="0"/>
              </a:rPr>
              <a:t> would completely fill the positive diagonal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62800" y="2133601"/>
          <a:ext cx="2895600" cy="2746375"/>
        </p:xfrm>
        <a:graphic>
          <a:graphicData uri="http://schemas.openxmlformats.org/drawingml/2006/table">
            <a:tbl>
              <a:tblPr/>
              <a:tblGrid>
                <a:gridCol w="579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7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9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9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92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ＭＳ Ｐゴシック" charset="0"/>
                        </a:rPr>
                        <a:t>G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ＭＳ Ｐゴシック" charset="0"/>
                        </a:rPr>
                        <a:t>C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ＭＳ Ｐゴシック" charset="0"/>
                        </a:rPr>
                        <a:t>C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ＭＳ Ｐゴシック" charset="0"/>
                        </a:rPr>
                        <a:t>C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872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4"/>
          <p:cNvGrpSpPr>
            <a:grpSpLocks/>
          </p:cNvGrpSpPr>
          <p:nvPr/>
        </p:nvGrpSpPr>
        <p:grpSpPr bwMode="auto">
          <a:xfrm>
            <a:off x="2438400" y="2286000"/>
            <a:ext cx="7315200" cy="4114800"/>
            <a:chOff x="576" y="1632"/>
            <a:chExt cx="4608" cy="2592"/>
          </a:xfrm>
        </p:grpSpPr>
        <p:sp>
          <p:nvSpPr>
            <p:cNvPr id="63531" name="Line 46"/>
            <p:cNvSpPr>
              <a:spLocks noChangeShapeType="1"/>
            </p:cNvSpPr>
            <p:nvPr/>
          </p:nvSpPr>
          <p:spPr bwMode="auto">
            <a:xfrm>
              <a:off x="864" y="3936"/>
              <a:ext cx="4320" cy="0"/>
            </a:xfrm>
            <a:prstGeom prst="line">
              <a:avLst/>
            </a:prstGeom>
            <a:noFill/>
            <a:ln w="19050">
              <a:solidFill>
                <a:srgbClr val="080808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32" name="Line 47"/>
            <p:cNvSpPr>
              <a:spLocks noChangeShapeType="1"/>
            </p:cNvSpPr>
            <p:nvPr/>
          </p:nvSpPr>
          <p:spPr bwMode="auto">
            <a:xfrm flipV="1">
              <a:off x="864" y="1632"/>
              <a:ext cx="0" cy="2304"/>
            </a:xfrm>
            <a:prstGeom prst="line">
              <a:avLst/>
            </a:prstGeom>
            <a:noFill/>
            <a:ln w="19050">
              <a:solidFill>
                <a:srgbClr val="080808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33" name="Text Box 52"/>
            <p:cNvSpPr txBox="1">
              <a:spLocks noChangeArrowheads="1"/>
            </p:cNvSpPr>
            <p:nvPr/>
          </p:nvSpPr>
          <p:spPr bwMode="auto">
            <a:xfrm>
              <a:off x="576" y="1632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080808"/>
                  </a:solidFill>
                  <a:latin typeface="Courier New" charset="0"/>
                </a:rPr>
                <a:t>B</a:t>
              </a:r>
            </a:p>
          </p:txBody>
        </p:sp>
        <p:sp>
          <p:nvSpPr>
            <p:cNvPr id="63534" name="Text Box 53"/>
            <p:cNvSpPr txBox="1">
              <a:spLocks noChangeArrowheads="1"/>
            </p:cNvSpPr>
            <p:nvPr/>
          </p:nvSpPr>
          <p:spPr bwMode="auto">
            <a:xfrm>
              <a:off x="4896" y="3936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080808"/>
                  </a:solidFill>
                  <a:latin typeface="Courier New" charset="0"/>
                </a:rPr>
                <a:t>A</a:t>
              </a:r>
            </a:p>
          </p:txBody>
        </p:sp>
      </p:grpSp>
      <p:grpSp>
        <p:nvGrpSpPr>
          <p:cNvPr id="63490" name="Group 105"/>
          <p:cNvGrpSpPr>
            <a:grpSpLocks/>
          </p:cNvGrpSpPr>
          <p:nvPr/>
        </p:nvGrpSpPr>
        <p:grpSpPr bwMode="auto">
          <a:xfrm>
            <a:off x="2438400" y="304800"/>
            <a:ext cx="6858000" cy="1447800"/>
            <a:chOff x="576" y="192"/>
            <a:chExt cx="4320" cy="912"/>
          </a:xfrm>
        </p:grpSpPr>
        <p:sp>
          <p:nvSpPr>
            <p:cNvPr id="63527" name="Rectangle 4"/>
            <p:cNvSpPr>
              <a:spLocks noChangeArrowheads="1"/>
            </p:cNvSpPr>
            <p:nvPr/>
          </p:nvSpPr>
          <p:spPr bwMode="auto">
            <a:xfrm>
              <a:off x="864" y="336"/>
              <a:ext cx="4032" cy="4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8080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8" name="Rectangle 6"/>
            <p:cNvSpPr>
              <a:spLocks noChangeArrowheads="1"/>
            </p:cNvSpPr>
            <p:nvPr/>
          </p:nvSpPr>
          <p:spPr bwMode="auto">
            <a:xfrm>
              <a:off x="864" y="960"/>
              <a:ext cx="4032" cy="4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8080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9" name="Text Box 44"/>
            <p:cNvSpPr txBox="1">
              <a:spLocks noChangeArrowheads="1"/>
            </p:cNvSpPr>
            <p:nvPr/>
          </p:nvSpPr>
          <p:spPr bwMode="auto">
            <a:xfrm>
              <a:off x="576" y="192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080808"/>
                  </a:solidFill>
                  <a:latin typeface="Courier New" charset="0"/>
                </a:rPr>
                <a:t>B</a:t>
              </a:r>
            </a:p>
          </p:txBody>
        </p:sp>
        <p:sp>
          <p:nvSpPr>
            <p:cNvPr id="63530" name="Text Box 45"/>
            <p:cNvSpPr txBox="1">
              <a:spLocks noChangeArrowheads="1"/>
            </p:cNvSpPr>
            <p:nvPr/>
          </p:nvSpPr>
          <p:spPr bwMode="auto">
            <a:xfrm>
              <a:off x="576" y="816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080808"/>
                  </a:solidFill>
                  <a:latin typeface="Courier New" charset="0"/>
                </a:rPr>
                <a:t>A</a:t>
              </a:r>
            </a:p>
          </p:txBody>
        </p:sp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7696200" y="609600"/>
            <a:ext cx="2057400" cy="990600"/>
            <a:chOff x="3888" y="384"/>
            <a:chExt cx="1296" cy="624"/>
          </a:xfrm>
        </p:grpSpPr>
        <p:grpSp>
          <p:nvGrpSpPr>
            <p:cNvPr id="63522" name="Group 96"/>
            <p:cNvGrpSpPr>
              <a:grpSpLocks/>
            </p:cNvGrpSpPr>
            <p:nvPr/>
          </p:nvGrpSpPr>
          <p:grpSpPr bwMode="auto">
            <a:xfrm>
              <a:off x="3888" y="384"/>
              <a:ext cx="288" cy="624"/>
              <a:chOff x="3888" y="384"/>
              <a:chExt cx="288" cy="624"/>
            </a:xfrm>
          </p:grpSpPr>
          <p:sp>
            <p:nvSpPr>
              <p:cNvPr id="63524" name="Line 17"/>
              <p:cNvSpPr>
                <a:spLocks noChangeShapeType="1"/>
              </p:cNvSpPr>
              <p:nvPr/>
            </p:nvSpPr>
            <p:spPr bwMode="auto">
              <a:xfrm>
                <a:off x="4032" y="384"/>
                <a:ext cx="144" cy="576"/>
              </a:xfrm>
              <a:prstGeom prst="line">
                <a:avLst/>
              </a:prstGeom>
              <a:noFill/>
              <a:ln w="9525">
                <a:solidFill>
                  <a:srgbClr val="080808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25" name="Line 18"/>
              <p:cNvSpPr>
                <a:spLocks noChangeShapeType="1"/>
              </p:cNvSpPr>
              <p:nvPr/>
            </p:nvSpPr>
            <p:spPr bwMode="auto">
              <a:xfrm flipH="1">
                <a:off x="3888" y="384"/>
                <a:ext cx="144" cy="576"/>
              </a:xfrm>
              <a:prstGeom prst="line">
                <a:avLst/>
              </a:prstGeom>
              <a:noFill/>
              <a:ln w="9525">
                <a:solidFill>
                  <a:srgbClr val="080808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26" name="Rectangle 19"/>
              <p:cNvSpPr>
                <a:spLocks noChangeArrowheads="1"/>
              </p:cNvSpPr>
              <p:nvPr/>
            </p:nvSpPr>
            <p:spPr bwMode="auto">
              <a:xfrm>
                <a:off x="3888" y="960"/>
                <a:ext cx="288" cy="48"/>
              </a:xfrm>
              <a:prstGeom prst="rect">
                <a:avLst/>
              </a:prstGeom>
              <a:solidFill>
                <a:srgbClr val="0066FF"/>
              </a:solidFill>
              <a:ln w="9525">
                <a:solidFill>
                  <a:srgbClr val="08080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523" name="Rectangle 20"/>
            <p:cNvSpPr>
              <a:spLocks noChangeArrowheads="1"/>
            </p:cNvSpPr>
            <p:nvPr/>
          </p:nvSpPr>
          <p:spPr bwMode="auto">
            <a:xfrm>
              <a:off x="4176" y="960"/>
              <a:ext cx="1008" cy="4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8080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3429000" y="609600"/>
            <a:ext cx="914400" cy="990600"/>
            <a:chOff x="1152" y="384"/>
            <a:chExt cx="576" cy="624"/>
          </a:xfrm>
        </p:grpSpPr>
        <p:sp>
          <p:nvSpPr>
            <p:cNvPr id="63516" name="Line 22"/>
            <p:cNvSpPr>
              <a:spLocks noChangeShapeType="1"/>
            </p:cNvSpPr>
            <p:nvPr/>
          </p:nvSpPr>
          <p:spPr bwMode="auto">
            <a:xfrm>
              <a:off x="1152" y="384"/>
              <a:ext cx="288" cy="576"/>
            </a:xfrm>
            <a:prstGeom prst="line">
              <a:avLst/>
            </a:prstGeom>
            <a:noFill/>
            <a:ln w="9525">
              <a:solidFill>
                <a:srgbClr val="080808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7" name="Line 23"/>
            <p:cNvSpPr>
              <a:spLocks noChangeShapeType="1"/>
            </p:cNvSpPr>
            <p:nvPr/>
          </p:nvSpPr>
          <p:spPr bwMode="auto">
            <a:xfrm>
              <a:off x="1440" y="384"/>
              <a:ext cx="288" cy="576"/>
            </a:xfrm>
            <a:prstGeom prst="line">
              <a:avLst/>
            </a:prstGeom>
            <a:noFill/>
            <a:ln w="9525">
              <a:solidFill>
                <a:srgbClr val="080808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8" name="Rectangle 24"/>
            <p:cNvSpPr>
              <a:spLocks noChangeArrowheads="1"/>
            </p:cNvSpPr>
            <p:nvPr/>
          </p:nvSpPr>
          <p:spPr bwMode="auto">
            <a:xfrm>
              <a:off x="1440" y="960"/>
              <a:ext cx="288" cy="48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8080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9" name="Line 25"/>
            <p:cNvSpPr>
              <a:spLocks noChangeShapeType="1"/>
            </p:cNvSpPr>
            <p:nvPr/>
          </p:nvSpPr>
          <p:spPr bwMode="auto">
            <a:xfrm flipH="1">
              <a:off x="1152" y="384"/>
              <a:ext cx="288" cy="576"/>
            </a:xfrm>
            <a:prstGeom prst="line">
              <a:avLst/>
            </a:prstGeom>
            <a:noFill/>
            <a:ln w="9525">
              <a:solidFill>
                <a:srgbClr val="080808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20" name="Line 26"/>
            <p:cNvSpPr>
              <a:spLocks noChangeShapeType="1"/>
            </p:cNvSpPr>
            <p:nvPr/>
          </p:nvSpPr>
          <p:spPr bwMode="auto">
            <a:xfrm flipH="1">
              <a:off x="1440" y="384"/>
              <a:ext cx="288" cy="576"/>
            </a:xfrm>
            <a:prstGeom prst="line">
              <a:avLst/>
            </a:prstGeom>
            <a:noFill/>
            <a:ln w="9525">
              <a:solidFill>
                <a:srgbClr val="080808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21" name="Rectangle 27"/>
            <p:cNvSpPr>
              <a:spLocks noChangeArrowheads="1"/>
            </p:cNvSpPr>
            <p:nvPr/>
          </p:nvSpPr>
          <p:spPr bwMode="auto">
            <a:xfrm>
              <a:off x="1152" y="960"/>
              <a:ext cx="288" cy="48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8080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93"/>
          <p:cNvGrpSpPr>
            <a:grpSpLocks/>
          </p:cNvGrpSpPr>
          <p:nvPr/>
        </p:nvGrpSpPr>
        <p:grpSpPr bwMode="auto">
          <a:xfrm>
            <a:off x="3429000" y="533400"/>
            <a:ext cx="914400" cy="76200"/>
            <a:chOff x="1152" y="336"/>
            <a:chExt cx="576" cy="48"/>
          </a:xfrm>
        </p:grpSpPr>
        <p:sp>
          <p:nvSpPr>
            <p:cNvPr id="63514" name="Rectangle 29"/>
            <p:cNvSpPr>
              <a:spLocks noChangeArrowheads="1"/>
            </p:cNvSpPr>
            <p:nvPr/>
          </p:nvSpPr>
          <p:spPr bwMode="auto">
            <a:xfrm>
              <a:off x="1152" y="336"/>
              <a:ext cx="288" cy="48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8080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5" name="Rectangle 30"/>
            <p:cNvSpPr>
              <a:spLocks noChangeArrowheads="1"/>
            </p:cNvSpPr>
            <p:nvPr/>
          </p:nvSpPr>
          <p:spPr bwMode="auto">
            <a:xfrm>
              <a:off x="1440" y="336"/>
              <a:ext cx="288" cy="48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8080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68" name="Rectangle 28"/>
          <p:cNvSpPr>
            <a:spLocks noChangeArrowheads="1"/>
          </p:cNvSpPr>
          <p:nvPr/>
        </p:nvSpPr>
        <p:spPr bwMode="auto">
          <a:xfrm>
            <a:off x="5181600" y="533400"/>
            <a:ext cx="1828800" cy="76200"/>
          </a:xfrm>
          <a:prstGeom prst="rect">
            <a:avLst/>
          </a:prstGeom>
          <a:solidFill>
            <a:srgbClr val="CC0000"/>
          </a:solidFill>
          <a:ln w="9525">
            <a:solidFill>
              <a:srgbClr val="08080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95"/>
          <p:cNvGrpSpPr>
            <a:grpSpLocks/>
          </p:cNvGrpSpPr>
          <p:nvPr/>
        </p:nvGrpSpPr>
        <p:grpSpPr bwMode="auto">
          <a:xfrm>
            <a:off x="5181600" y="609600"/>
            <a:ext cx="1828800" cy="1066800"/>
            <a:chOff x="2304" y="384"/>
            <a:chExt cx="1152" cy="672"/>
          </a:xfrm>
        </p:grpSpPr>
        <p:sp>
          <p:nvSpPr>
            <p:cNvPr id="63510" name="Line 12"/>
            <p:cNvSpPr>
              <a:spLocks noChangeShapeType="1"/>
            </p:cNvSpPr>
            <p:nvPr/>
          </p:nvSpPr>
          <p:spPr bwMode="auto">
            <a:xfrm>
              <a:off x="2304" y="384"/>
              <a:ext cx="1152" cy="576"/>
            </a:xfrm>
            <a:prstGeom prst="line">
              <a:avLst/>
            </a:prstGeom>
            <a:noFill/>
            <a:ln w="9525">
              <a:solidFill>
                <a:srgbClr val="080808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1" name="Line 13"/>
            <p:cNvSpPr>
              <a:spLocks noChangeShapeType="1"/>
            </p:cNvSpPr>
            <p:nvPr/>
          </p:nvSpPr>
          <p:spPr bwMode="auto">
            <a:xfrm flipH="1">
              <a:off x="2304" y="384"/>
              <a:ext cx="1152" cy="576"/>
            </a:xfrm>
            <a:prstGeom prst="line">
              <a:avLst/>
            </a:prstGeom>
            <a:noFill/>
            <a:ln w="9525">
              <a:solidFill>
                <a:srgbClr val="080808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2" name="Rectangle 14"/>
            <p:cNvSpPr>
              <a:spLocks noChangeArrowheads="1"/>
            </p:cNvSpPr>
            <p:nvPr/>
          </p:nvSpPr>
          <p:spPr bwMode="auto">
            <a:xfrm>
              <a:off x="2304" y="960"/>
              <a:ext cx="1152" cy="4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08080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3" name="Line 36"/>
            <p:cNvSpPr>
              <a:spLocks noChangeShapeType="1"/>
            </p:cNvSpPr>
            <p:nvPr/>
          </p:nvSpPr>
          <p:spPr bwMode="auto">
            <a:xfrm flipH="1">
              <a:off x="2760" y="1056"/>
              <a:ext cx="240" cy="0"/>
            </a:xfrm>
            <a:prstGeom prst="line">
              <a:avLst/>
            </a:prstGeom>
            <a:noFill/>
            <a:ln w="9525">
              <a:solidFill>
                <a:srgbClr val="08080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314" name="Line 74"/>
          <p:cNvSpPr>
            <a:spLocks noChangeShapeType="1"/>
          </p:cNvSpPr>
          <p:nvPr/>
        </p:nvSpPr>
        <p:spPr bwMode="auto">
          <a:xfrm flipV="1">
            <a:off x="2895600" y="2286000"/>
            <a:ext cx="6400800" cy="3657600"/>
          </a:xfrm>
          <a:prstGeom prst="line">
            <a:avLst/>
          </a:prstGeom>
          <a:noFill/>
          <a:ln w="38100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9" name="Group 98"/>
          <p:cNvGrpSpPr>
            <a:grpSpLocks/>
          </p:cNvGrpSpPr>
          <p:nvPr/>
        </p:nvGrpSpPr>
        <p:grpSpPr bwMode="auto">
          <a:xfrm>
            <a:off x="5181600" y="3505200"/>
            <a:ext cx="1828800" cy="1143000"/>
            <a:chOff x="2304" y="2400"/>
            <a:chExt cx="1152" cy="720"/>
          </a:xfrm>
        </p:grpSpPr>
        <p:sp>
          <p:nvSpPr>
            <p:cNvPr id="63508" name="Line 87"/>
            <p:cNvSpPr>
              <a:spLocks noChangeShapeType="1"/>
            </p:cNvSpPr>
            <p:nvPr/>
          </p:nvSpPr>
          <p:spPr bwMode="auto">
            <a:xfrm flipV="1">
              <a:off x="2304" y="2448"/>
              <a:ext cx="1152" cy="672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09" name="Line 65"/>
            <p:cNvSpPr>
              <a:spLocks noChangeShapeType="1"/>
            </p:cNvSpPr>
            <p:nvPr/>
          </p:nvSpPr>
          <p:spPr bwMode="auto">
            <a:xfrm flipH="1" flipV="1">
              <a:off x="2304" y="2400"/>
              <a:ext cx="1152" cy="67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0" name="Group 91"/>
          <p:cNvGrpSpPr>
            <a:grpSpLocks/>
          </p:cNvGrpSpPr>
          <p:nvPr/>
        </p:nvGrpSpPr>
        <p:grpSpPr bwMode="auto">
          <a:xfrm>
            <a:off x="7696200" y="2286000"/>
            <a:ext cx="2057400" cy="914400"/>
            <a:chOff x="3888" y="1632"/>
            <a:chExt cx="1296" cy="576"/>
          </a:xfrm>
        </p:grpSpPr>
        <p:sp>
          <p:nvSpPr>
            <p:cNvPr id="63506" name="Line 66"/>
            <p:cNvSpPr>
              <a:spLocks noChangeShapeType="1"/>
            </p:cNvSpPr>
            <p:nvPr/>
          </p:nvSpPr>
          <p:spPr bwMode="auto">
            <a:xfrm flipV="1">
              <a:off x="4176" y="1632"/>
              <a:ext cx="1008" cy="576"/>
            </a:xfrm>
            <a:prstGeom prst="line">
              <a:avLst/>
            </a:prstGeom>
            <a:noFill/>
            <a:ln w="38100">
              <a:solidFill>
                <a:srgbClr val="4D4D4D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07" name="Line 90"/>
            <p:cNvSpPr>
              <a:spLocks noChangeShapeType="1"/>
            </p:cNvSpPr>
            <p:nvPr/>
          </p:nvSpPr>
          <p:spPr bwMode="auto">
            <a:xfrm flipV="1">
              <a:off x="3888" y="1632"/>
              <a:ext cx="1008" cy="57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1" name="Group 103"/>
          <p:cNvGrpSpPr>
            <a:grpSpLocks/>
          </p:cNvGrpSpPr>
          <p:nvPr/>
        </p:nvGrpSpPr>
        <p:grpSpPr bwMode="auto">
          <a:xfrm>
            <a:off x="3352800" y="5105400"/>
            <a:ext cx="990600" cy="533400"/>
            <a:chOff x="1152" y="3408"/>
            <a:chExt cx="624" cy="336"/>
          </a:xfrm>
        </p:grpSpPr>
        <p:sp>
          <p:nvSpPr>
            <p:cNvPr id="63503" name="Line 63"/>
            <p:cNvSpPr>
              <a:spLocks noChangeShapeType="1"/>
            </p:cNvSpPr>
            <p:nvPr/>
          </p:nvSpPr>
          <p:spPr bwMode="auto">
            <a:xfrm flipV="1">
              <a:off x="1152" y="3456"/>
              <a:ext cx="240" cy="144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04" name="Line 101"/>
            <p:cNvSpPr>
              <a:spLocks noChangeShapeType="1"/>
            </p:cNvSpPr>
            <p:nvPr/>
          </p:nvSpPr>
          <p:spPr bwMode="auto">
            <a:xfrm flipV="1">
              <a:off x="1200" y="3408"/>
              <a:ext cx="576" cy="33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05" name="Line 102"/>
            <p:cNvSpPr>
              <a:spLocks noChangeShapeType="1"/>
            </p:cNvSpPr>
            <p:nvPr/>
          </p:nvSpPr>
          <p:spPr bwMode="auto">
            <a:xfrm flipV="1">
              <a:off x="1536" y="3600"/>
              <a:ext cx="240" cy="144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348" name="Text Box 108"/>
          <p:cNvSpPr txBox="1">
            <a:spLocks noChangeArrowheads="1"/>
          </p:cNvSpPr>
          <p:nvPr/>
        </p:nvSpPr>
        <p:spPr bwMode="auto">
          <a:xfrm>
            <a:off x="3200400" y="228600"/>
            <a:ext cx="137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Impact" charset="0"/>
              </a:rPr>
              <a:t>Translocation</a:t>
            </a:r>
          </a:p>
        </p:txBody>
      </p:sp>
      <p:sp>
        <p:nvSpPr>
          <p:cNvPr id="10349" name="Text Box 109"/>
          <p:cNvSpPr txBox="1">
            <a:spLocks noChangeArrowheads="1"/>
          </p:cNvSpPr>
          <p:nvPr/>
        </p:nvSpPr>
        <p:spPr bwMode="auto">
          <a:xfrm>
            <a:off x="5638800" y="2286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Impact" charset="0"/>
              </a:rPr>
              <a:t>Inversion</a:t>
            </a:r>
          </a:p>
        </p:txBody>
      </p:sp>
      <p:sp>
        <p:nvSpPr>
          <p:cNvPr id="10350" name="Text Box 110"/>
          <p:cNvSpPr txBox="1">
            <a:spLocks noChangeArrowheads="1"/>
          </p:cNvSpPr>
          <p:nvPr/>
        </p:nvSpPr>
        <p:spPr bwMode="auto">
          <a:xfrm>
            <a:off x="7467600" y="2286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Impact" charset="0"/>
              </a:rPr>
              <a:t>Insertion</a:t>
            </a:r>
          </a:p>
        </p:txBody>
      </p:sp>
    </p:spTree>
    <p:extLst>
      <p:ext uri="{BB962C8B-B14F-4D97-AF65-F5344CB8AC3E}">
        <p14:creationId xmlns:p14="http://schemas.microsoft.com/office/powerpoint/2010/main" val="718525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0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0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0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8" grpId="0" animBg="1"/>
      <p:bldP spid="10314" grpId="0" animBg="1"/>
      <p:bldP spid="10348" grpId="0" autoUpdateAnimBg="0"/>
      <p:bldP spid="10349" grpId="0" autoUpdateAnimBg="0"/>
      <p:bldP spid="10350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4" name="TextBox 6"/>
          <p:cNvSpPr txBox="1">
            <a:spLocks noChangeArrowheads="1"/>
          </p:cNvSpPr>
          <p:nvPr/>
        </p:nvSpPr>
        <p:spPr bwMode="auto">
          <a:xfrm>
            <a:off x="6911976" y="1219201"/>
            <a:ext cx="35147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/>
              <a:t>Different structural variation types / misassemblies will be apparent by their pattern of breakpoints</a:t>
            </a:r>
          </a:p>
          <a:p>
            <a:pPr eaLnBrk="1" hangingPunct="1">
              <a:buFont typeface="Arial" charset="0"/>
              <a:buChar char="•"/>
            </a:pPr>
            <a:endParaRPr lang="en-US"/>
          </a:p>
          <a:p>
            <a:pPr eaLnBrk="1" hangingPunct="1">
              <a:buFont typeface="Arial" charset="0"/>
              <a:buChar char="•"/>
            </a:pPr>
            <a:r>
              <a:rPr lang="en-US"/>
              <a:t>Most breakpoints will be at or near repeats</a:t>
            </a:r>
          </a:p>
          <a:p>
            <a:pPr eaLnBrk="1" hangingPunct="1">
              <a:buFont typeface="Arial" charset="0"/>
              <a:buChar char="•"/>
            </a:pPr>
            <a:endParaRPr lang="en-US"/>
          </a:p>
          <a:p>
            <a:pPr eaLnBrk="1" hangingPunct="1">
              <a:buFont typeface="Arial" charset="0"/>
              <a:buChar char="•"/>
            </a:pPr>
            <a:r>
              <a:rPr lang="en-US"/>
              <a:t>Things quickly get complicated in real genomes</a:t>
            </a:r>
          </a:p>
        </p:txBody>
      </p:sp>
      <p:pic>
        <p:nvPicPr>
          <p:cNvPr id="64515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9143" y="480768"/>
            <a:ext cx="5564234" cy="630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115"/>
          <p:cNvSpPr>
            <a:spLocks noChangeArrowheads="1"/>
          </p:cNvSpPr>
          <p:nvPr/>
        </p:nvSpPr>
        <p:spPr bwMode="auto">
          <a:xfrm>
            <a:off x="7516814" y="6197600"/>
            <a:ext cx="2841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600">
                <a:hlinkClick r:id="" action="ppaction://noaction"/>
              </a:rPr>
              <a:t>http://mummer.sf.net/manual/</a:t>
            </a:r>
          </a:p>
          <a:p>
            <a:pPr algn="r"/>
            <a:r>
              <a:rPr lang="en-US" sz="1600">
                <a:hlinkClick r:id="" action="ppaction://noaction"/>
              </a:rPr>
              <a:t>AlignmentTypes.pdf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959195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9BBCB-C3E4-214D-A1B5-C2F6F944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Question: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4AE25-2124-1C45-8FD6-DE5318CEA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 an assembly detect all SVs in a diploid genome?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5875C7-75AE-DF4A-B9C8-ED6BD2EC8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2385785"/>
            <a:ext cx="57150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95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based detection summary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Enables the detection of every event</a:t>
            </a:r>
          </a:p>
          <a:p>
            <a:pPr lvl="1"/>
            <a:r>
              <a:rPr lang="en-US" dirty="0"/>
              <a:t>Good quality for insertions</a:t>
            </a:r>
          </a:p>
          <a:p>
            <a:pPr lvl="1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Genomic alignment is challenging.</a:t>
            </a:r>
          </a:p>
          <a:p>
            <a:pPr lvl="1"/>
            <a:r>
              <a:rPr lang="en-US" dirty="0"/>
              <a:t>Heterozygous events are likely missed.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753749"/>
            <a:ext cx="5749159" cy="349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02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: Workflow for the generation of Cryptosporidium parvum assembly.">
            <a:extLst>
              <a:ext uri="{FF2B5EF4-FFF2-40B4-BE49-F238E27FC236}">
                <a16:creationId xmlns:a16="http://schemas.microsoft.com/office/drawing/2014/main" id="{F4CD0957-1177-AA44-A905-3344DBAF9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" t="1698" r="3755" b="1698"/>
          <a:stretch/>
        </p:blipFill>
        <p:spPr bwMode="auto">
          <a:xfrm>
            <a:off x="6864096" y="116432"/>
            <a:ext cx="5120640" cy="662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E79126-0F89-B611-F321-420D6D69F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Part1: Fun with assembly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062CF-B3DE-74FC-46E0-D2631936E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633633"/>
            <a:ext cx="6256663" cy="4472000"/>
          </a:xfrm>
        </p:spPr>
        <p:txBody>
          <a:bodyPr>
            <a:normAutofit/>
          </a:bodyPr>
          <a:lstStyle/>
          <a:p>
            <a:r>
              <a:rPr lang="en-US" dirty="0"/>
              <a:t>Cryptosporidium parvum: Interesting parasite infect ~</a:t>
            </a:r>
            <a:r>
              <a:rPr lang="en-US" b="0" i="0" dirty="0">
                <a:solidFill>
                  <a:srgbClr val="212121"/>
                </a:solidFill>
                <a:effectLst/>
                <a:latin typeface="system-ui"/>
              </a:rPr>
              <a:t>7.6%.</a:t>
            </a:r>
          </a:p>
          <a:p>
            <a:pPr lvl="1"/>
            <a:r>
              <a:rPr lang="en-US" dirty="0">
                <a:solidFill>
                  <a:srgbClr val="212121"/>
                </a:solidFill>
                <a:latin typeface="system-ui"/>
              </a:rPr>
              <a:t>8 chromosomes </a:t>
            </a:r>
          </a:p>
          <a:p>
            <a:pPr lvl="1"/>
            <a:r>
              <a:rPr lang="en-US" dirty="0">
                <a:solidFill>
                  <a:srgbClr val="212121"/>
                </a:solidFill>
                <a:latin typeface="system-ui"/>
              </a:rPr>
              <a:t>~9.2 </a:t>
            </a:r>
            <a:r>
              <a:rPr lang="en-US" dirty="0" err="1">
                <a:solidFill>
                  <a:srgbClr val="212121"/>
                </a:solidFill>
                <a:latin typeface="system-ui"/>
              </a:rPr>
              <a:t>Mbp</a:t>
            </a:r>
            <a:r>
              <a:rPr lang="en-US" dirty="0">
                <a:solidFill>
                  <a:srgbClr val="212121"/>
                </a:solidFill>
                <a:latin typeface="system-ui"/>
              </a:rPr>
              <a:t> genome size</a:t>
            </a:r>
          </a:p>
          <a:p>
            <a:pPr lvl="1"/>
            <a:endParaRPr lang="en-US" dirty="0">
              <a:solidFill>
                <a:srgbClr val="212121"/>
              </a:solidFill>
              <a:latin typeface="system-ui"/>
            </a:endParaRPr>
          </a:p>
          <a:p>
            <a:r>
              <a:rPr lang="en-US" dirty="0">
                <a:solidFill>
                  <a:srgbClr val="212121"/>
                </a:solidFill>
                <a:latin typeface="system-ui"/>
              </a:rPr>
              <a:t>Sequenced with Illumina &amp; ONT</a:t>
            </a:r>
          </a:p>
          <a:p>
            <a:endParaRPr lang="en-US" dirty="0">
              <a:solidFill>
                <a:srgbClr val="212121"/>
              </a:solidFill>
              <a:latin typeface="system-ui"/>
            </a:endParaRPr>
          </a:p>
          <a:p>
            <a:r>
              <a:rPr lang="en-US" dirty="0">
                <a:solidFill>
                  <a:srgbClr val="212121"/>
                </a:solidFill>
                <a:latin typeface="system-ui"/>
              </a:rPr>
              <a:t>Go to </a:t>
            </a:r>
            <a:r>
              <a:rPr lang="en-US" b="1" dirty="0">
                <a:solidFill>
                  <a:srgbClr val="212121"/>
                </a:solidFill>
                <a:latin typeface="system-ui"/>
              </a:rPr>
              <a:t>Part 1:</a:t>
            </a:r>
            <a:r>
              <a:rPr lang="en-US" dirty="0">
                <a:solidFill>
                  <a:srgbClr val="212121"/>
                </a:solidFill>
                <a:latin typeface="system-ui"/>
              </a:rPr>
              <a:t> </a:t>
            </a:r>
            <a:r>
              <a:rPr lang="en-US" dirty="0">
                <a:solidFill>
                  <a:srgbClr val="212121"/>
                </a:solidFill>
                <a:latin typeface="system-ui"/>
                <a:hlinkClick r:id="rId3"/>
              </a:rPr>
              <a:t>https://github.com/fritzsedlazeck/teaching_material/blob/main/Krumlov/Krumlov_teaching_SV.md</a:t>
            </a:r>
            <a:r>
              <a:rPr lang="en-US" dirty="0">
                <a:solidFill>
                  <a:srgbClr val="212121"/>
                </a:solidFill>
                <a:latin typeface="system-ui"/>
              </a:rPr>
              <a:t>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356B5A-0AE4-6052-7409-67D398C0D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808" y="5700200"/>
            <a:ext cx="3726636" cy="116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24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8258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detect Structural Variations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894" y="1329835"/>
            <a:ext cx="8180805" cy="55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125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hape 703"/>
          <p:cNvSpPr txBox="1">
            <a:spLocks noGrp="1"/>
          </p:cNvSpPr>
          <p:nvPr>
            <p:ph type="title"/>
          </p:nvPr>
        </p:nvSpPr>
        <p:spPr>
          <a:xfrm>
            <a:off x="1835700" y="218033"/>
            <a:ext cx="8520600" cy="688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200"/>
              <a:t>Looking for "discordant" paired-end fragments</a:t>
            </a:r>
          </a:p>
        </p:txBody>
      </p:sp>
      <p:cxnSp>
        <p:nvCxnSpPr>
          <p:cNvPr id="704" name="Shape 704"/>
          <p:cNvCxnSpPr/>
          <p:nvPr/>
        </p:nvCxnSpPr>
        <p:spPr>
          <a:xfrm>
            <a:off x="4863703" y="1197801"/>
            <a:ext cx="2644200" cy="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/>
            <a:headEnd type="triangle" w="med" len="med"/>
            <a:tailEnd type="triangle" w="med" len="med"/>
          </a:ln>
        </p:spPr>
      </p:cxnSp>
      <p:sp>
        <p:nvSpPr>
          <p:cNvPr id="705" name="Shape 705"/>
          <p:cNvSpPr/>
          <p:nvPr/>
        </p:nvSpPr>
        <p:spPr>
          <a:xfrm>
            <a:off x="2128401" y="1370156"/>
            <a:ext cx="2740500" cy="112400"/>
          </a:xfrm>
          <a:prstGeom prst="rect">
            <a:avLst/>
          </a:prstGeom>
          <a:solidFill>
            <a:srgbClr val="0365C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</a:pPr>
            <a:endParaRPr sz="26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06" name="Shape 706"/>
          <p:cNvSpPr/>
          <p:nvPr/>
        </p:nvSpPr>
        <p:spPr>
          <a:xfrm>
            <a:off x="4870091" y="1370156"/>
            <a:ext cx="2631300" cy="112400"/>
          </a:xfrm>
          <a:prstGeom prst="rect">
            <a:avLst/>
          </a:prstGeom>
          <a:solidFill>
            <a:srgbClr val="00882B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</a:pPr>
            <a:endParaRPr sz="26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07" name="Shape 707"/>
          <p:cNvSpPr/>
          <p:nvPr/>
        </p:nvSpPr>
        <p:spPr>
          <a:xfrm>
            <a:off x="7501812" y="1370156"/>
            <a:ext cx="2740500" cy="112400"/>
          </a:xfrm>
          <a:prstGeom prst="rect">
            <a:avLst/>
          </a:prstGeom>
          <a:solidFill>
            <a:srgbClr val="840F0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</a:pPr>
            <a:endParaRPr sz="26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08" name="Shape 708"/>
          <p:cNvSpPr/>
          <p:nvPr/>
        </p:nvSpPr>
        <p:spPr>
          <a:xfrm>
            <a:off x="3425476" y="2879275"/>
            <a:ext cx="2740500" cy="112400"/>
          </a:xfrm>
          <a:prstGeom prst="rect">
            <a:avLst/>
          </a:prstGeom>
          <a:solidFill>
            <a:srgbClr val="0365C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</a:pPr>
            <a:endParaRPr sz="26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09" name="Shape 709"/>
          <p:cNvSpPr/>
          <p:nvPr/>
        </p:nvSpPr>
        <p:spPr>
          <a:xfrm>
            <a:off x="6130211" y="2879275"/>
            <a:ext cx="2740500" cy="112400"/>
          </a:xfrm>
          <a:prstGeom prst="rect">
            <a:avLst/>
          </a:prstGeom>
          <a:solidFill>
            <a:srgbClr val="840F0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</a:pPr>
            <a:endParaRPr sz="26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710" name="Shape 710"/>
          <p:cNvGrpSpPr/>
          <p:nvPr/>
        </p:nvGrpSpPr>
        <p:grpSpPr>
          <a:xfrm>
            <a:off x="4937186" y="2439853"/>
            <a:ext cx="4477640" cy="413811"/>
            <a:chOff x="0" y="-1"/>
            <a:chExt cx="6368426" cy="588580"/>
          </a:xfrm>
        </p:grpSpPr>
        <p:grpSp>
          <p:nvGrpSpPr>
            <p:cNvPr id="711" name="Shape 711"/>
            <p:cNvGrpSpPr/>
            <p:nvPr/>
          </p:nvGrpSpPr>
          <p:grpSpPr>
            <a:xfrm>
              <a:off x="293324" y="428679"/>
              <a:ext cx="2400757" cy="159900"/>
              <a:chOff x="0" y="0"/>
              <a:chExt cx="2400757" cy="159900"/>
            </a:xfrm>
          </p:grpSpPr>
          <p:cxnSp>
            <p:nvCxnSpPr>
              <p:cNvPr id="712" name="Shape 712"/>
              <p:cNvCxnSpPr/>
              <p:nvPr/>
            </p:nvCxnSpPr>
            <p:spPr>
              <a:xfrm>
                <a:off x="568072" y="79932"/>
                <a:ext cx="1269900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713" name="Shape 713"/>
              <p:cNvSpPr/>
              <p:nvPr/>
            </p:nvSpPr>
            <p:spPr>
              <a:xfrm>
                <a:off x="0" y="0"/>
                <a:ext cx="596700" cy="159900"/>
              </a:xfrm>
              <a:prstGeom prst="rect">
                <a:avLst/>
              </a:prstGeom>
              <a:solidFill>
                <a:srgbClr val="0365C0"/>
              </a:solidFill>
              <a:ln>
                <a:noFill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</a:pPr>
                <a:endParaRPr sz="2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14" name="Shape 714"/>
              <p:cNvSpPr/>
              <p:nvPr/>
            </p:nvSpPr>
            <p:spPr>
              <a:xfrm>
                <a:off x="1804057" y="0"/>
                <a:ext cx="596700" cy="159900"/>
              </a:xfrm>
              <a:prstGeom prst="rect">
                <a:avLst/>
              </a:prstGeom>
              <a:solidFill>
                <a:srgbClr val="840F00"/>
              </a:solidFill>
              <a:ln>
                <a:noFill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</a:pPr>
                <a:endParaRPr sz="2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15" name="Shape 715"/>
            <p:cNvGrpSpPr/>
            <p:nvPr/>
          </p:nvGrpSpPr>
          <p:grpSpPr>
            <a:xfrm>
              <a:off x="651883" y="232405"/>
              <a:ext cx="2400757" cy="159900"/>
              <a:chOff x="0" y="0"/>
              <a:chExt cx="2400757" cy="159900"/>
            </a:xfrm>
          </p:grpSpPr>
          <p:cxnSp>
            <p:nvCxnSpPr>
              <p:cNvPr id="716" name="Shape 716"/>
              <p:cNvCxnSpPr/>
              <p:nvPr/>
            </p:nvCxnSpPr>
            <p:spPr>
              <a:xfrm>
                <a:off x="568072" y="79932"/>
                <a:ext cx="1269900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717" name="Shape 717"/>
              <p:cNvSpPr/>
              <p:nvPr/>
            </p:nvSpPr>
            <p:spPr>
              <a:xfrm>
                <a:off x="0" y="0"/>
                <a:ext cx="596700" cy="159900"/>
              </a:xfrm>
              <a:prstGeom prst="rect">
                <a:avLst/>
              </a:prstGeom>
              <a:solidFill>
                <a:srgbClr val="0365C0"/>
              </a:solidFill>
              <a:ln>
                <a:noFill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</a:pPr>
                <a:endParaRPr sz="2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18" name="Shape 718"/>
              <p:cNvSpPr/>
              <p:nvPr/>
            </p:nvSpPr>
            <p:spPr>
              <a:xfrm>
                <a:off x="1804057" y="0"/>
                <a:ext cx="596700" cy="159900"/>
              </a:xfrm>
              <a:prstGeom prst="rect">
                <a:avLst/>
              </a:prstGeom>
              <a:solidFill>
                <a:srgbClr val="840F00"/>
              </a:solidFill>
              <a:ln>
                <a:noFill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</a:pPr>
                <a:endParaRPr sz="2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19" name="Shape 719"/>
            <p:cNvGrpSpPr/>
            <p:nvPr/>
          </p:nvGrpSpPr>
          <p:grpSpPr>
            <a:xfrm>
              <a:off x="0" y="36130"/>
              <a:ext cx="2400757" cy="159900"/>
              <a:chOff x="0" y="0"/>
              <a:chExt cx="2400757" cy="159900"/>
            </a:xfrm>
          </p:grpSpPr>
          <p:cxnSp>
            <p:nvCxnSpPr>
              <p:cNvPr id="720" name="Shape 720"/>
              <p:cNvCxnSpPr/>
              <p:nvPr/>
            </p:nvCxnSpPr>
            <p:spPr>
              <a:xfrm>
                <a:off x="568072" y="79932"/>
                <a:ext cx="1269900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721" name="Shape 721"/>
              <p:cNvSpPr/>
              <p:nvPr/>
            </p:nvSpPr>
            <p:spPr>
              <a:xfrm>
                <a:off x="0" y="0"/>
                <a:ext cx="596700" cy="159900"/>
              </a:xfrm>
              <a:prstGeom prst="rect">
                <a:avLst/>
              </a:prstGeom>
              <a:solidFill>
                <a:srgbClr val="0365C0"/>
              </a:solidFill>
              <a:ln>
                <a:noFill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</a:pPr>
                <a:endParaRPr sz="2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22" name="Shape 722"/>
              <p:cNvSpPr/>
              <p:nvPr/>
            </p:nvSpPr>
            <p:spPr>
              <a:xfrm>
                <a:off x="1804057" y="0"/>
                <a:ext cx="596700" cy="159900"/>
              </a:xfrm>
              <a:prstGeom prst="rect">
                <a:avLst/>
              </a:prstGeom>
              <a:solidFill>
                <a:srgbClr val="840F00"/>
              </a:solidFill>
              <a:ln>
                <a:noFill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</a:pPr>
                <a:endParaRPr sz="2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723" name="Shape 723"/>
            <p:cNvSpPr/>
            <p:nvPr/>
          </p:nvSpPr>
          <p:spPr>
            <a:xfrm>
              <a:off x="3266426" y="-1"/>
              <a:ext cx="3101999" cy="469800"/>
            </a:xfrm>
            <a:prstGeom prst="rect">
              <a:avLst/>
            </a:prstGeom>
            <a:noFill/>
            <a:ln>
              <a:noFill/>
            </a:ln>
          </p:spPr>
          <p:txBody>
            <a:bodyPr lIns="32750" tIns="32750" rIns="32750" bIns="3275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1500">
                  <a:solidFill>
                    <a:srgbClr val="000000"/>
                  </a:solidFill>
                  <a:latin typeface="Economica"/>
                  <a:ea typeface="Economica"/>
                  <a:cs typeface="Economica"/>
                  <a:sym typeface="Economica"/>
                </a:rPr>
                <a:t>Paired-end sequencing</a:t>
              </a:r>
            </a:p>
          </p:txBody>
        </p:sp>
      </p:grpSp>
      <p:sp>
        <p:nvSpPr>
          <p:cNvPr id="724" name="Shape 724"/>
          <p:cNvSpPr/>
          <p:nvPr/>
        </p:nvSpPr>
        <p:spPr>
          <a:xfrm>
            <a:off x="1642993" y="1235832"/>
            <a:ext cx="387900" cy="3304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15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Ref</a:t>
            </a:r>
          </a:p>
        </p:txBody>
      </p:sp>
      <p:sp>
        <p:nvSpPr>
          <p:cNvPr id="725" name="Shape 725"/>
          <p:cNvSpPr/>
          <p:nvPr/>
        </p:nvSpPr>
        <p:spPr>
          <a:xfrm>
            <a:off x="2588775" y="2770267"/>
            <a:ext cx="736500" cy="3304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1500">
                <a:latin typeface="Economica"/>
                <a:ea typeface="Economica"/>
                <a:cs typeface="Economica"/>
                <a:sym typeface="Economica"/>
              </a:rPr>
              <a:t>Sample</a:t>
            </a:r>
          </a:p>
        </p:txBody>
      </p:sp>
      <p:grpSp>
        <p:nvGrpSpPr>
          <p:cNvPr id="726" name="Shape 726"/>
          <p:cNvGrpSpPr/>
          <p:nvPr/>
        </p:nvGrpSpPr>
        <p:grpSpPr>
          <a:xfrm>
            <a:off x="3413367" y="1509327"/>
            <a:ext cx="5045656" cy="964396"/>
            <a:chOff x="-600616" y="-1"/>
            <a:chExt cx="7176300" cy="1371700"/>
          </a:xfrm>
        </p:grpSpPr>
        <p:grpSp>
          <p:nvGrpSpPr>
            <p:cNvPr id="727" name="Shape 727"/>
            <p:cNvGrpSpPr/>
            <p:nvPr/>
          </p:nvGrpSpPr>
          <p:grpSpPr>
            <a:xfrm>
              <a:off x="0" y="-1"/>
              <a:ext cx="5974928" cy="1371700"/>
              <a:chOff x="0" y="0"/>
              <a:chExt cx="5974928" cy="1371700"/>
            </a:xfrm>
          </p:grpSpPr>
          <p:cxnSp>
            <p:nvCxnSpPr>
              <p:cNvPr id="728" name="Shape 728"/>
              <p:cNvCxnSpPr/>
              <p:nvPr/>
            </p:nvCxnSpPr>
            <p:spPr>
              <a:xfrm>
                <a:off x="0" y="0"/>
                <a:ext cx="1572900" cy="1359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729" name="Shape 729"/>
              <p:cNvCxnSpPr/>
              <p:nvPr/>
            </p:nvCxnSpPr>
            <p:spPr>
              <a:xfrm flipH="1">
                <a:off x="3370128" y="0"/>
                <a:ext cx="2007900" cy="1359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730" name="Shape 730"/>
              <p:cNvCxnSpPr/>
              <p:nvPr/>
            </p:nvCxnSpPr>
            <p:spPr>
              <a:xfrm>
                <a:off x="574797" y="10"/>
                <a:ext cx="1581300" cy="1359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731" name="Shape 731"/>
              <p:cNvCxnSpPr/>
              <p:nvPr/>
            </p:nvCxnSpPr>
            <p:spPr>
              <a:xfrm flipH="1">
                <a:off x="3967028" y="12700"/>
                <a:ext cx="2007900" cy="1359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</p:grpSp>
        <p:sp>
          <p:nvSpPr>
            <p:cNvPr id="732" name="Shape 732"/>
            <p:cNvSpPr/>
            <p:nvPr/>
          </p:nvSpPr>
          <p:spPr>
            <a:xfrm>
              <a:off x="-600616" y="419156"/>
              <a:ext cx="71763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lIns="32750" tIns="32750" rIns="32750" bIns="3275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b="1">
                  <a:solidFill>
                    <a:srgbClr val="000000"/>
                  </a:solidFill>
                  <a:latin typeface="Economica"/>
                  <a:ea typeface="Economica"/>
                  <a:cs typeface="Economica"/>
                  <a:sym typeface="Economica"/>
                </a:rPr>
                <a:t>paired-ends map farther away than expected</a:t>
              </a:r>
            </a:p>
          </p:txBody>
        </p:sp>
      </p:grpSp>
      <p:pic>
        <p:nvPicPr>
          <p:cNvPr id="733" name="Shape 73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9309" y="3530997"/>
            <a:ext cx="3633900" cy="32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Shape 734"/>
          <p:cNvSpPr/>
          <p:nvPr/>
        </p:nvSpPr>
        <p:spPr>
          <a:xfrm>
            <a:off x="5594008" y="982369"/>
            <a:ext cx="1004100" cy="37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2000 bp</a:t>
            </a:r>
          </a:p>
        </p:txBody>
      </p:sp>
      <p:sp>
        <p:nvSpPr>
          <p:cNvPr id="735" name="Shape 735"/>
          <p:cNvSpPr/>
          <p:nvPr/>
        </p:nvSpPr>
        <p:spPr>
          <a:xfrm>
            <a:off x="1639897" y="6616800"/>
            <a:ext cx="1799100" cy="2412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sz="1000">
                <a:latin typeface="Economica"/>
                <a:ea typeface="Economica"/>
                <a:cs typeface="Economica"/>
                <a:sym typeface="Economica"/>
              </a:rPr>
              <a:t>Slide in collaboration with Ira Hall</a:t>
            </a:r>
          </a:p>
        </p:txBody>
      </p:sp>
    </p:spTree>
    <p:extLst>
      <p:ext uri="{BB962C8B-B14F-4D97-AF65-F5344CB8AC3E}">
        <p14:creationId xmlns:p14="http://schemas.microsoft.com/office/powerpoint/2010/main" val="431860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1835700" y="116433"/>
            <a:ext cx="8520600" cy="11084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600"/>
              <a:t>Segmental duplications (a.k.a. Low copy repeats)</a:t>
            </a:r>
          </a:p>
        </p:txBody>
      </p:sp>
      <p:sp>
        <p:nvSpPr>
          <p:cNvPr id="161" name="Shape 161"/>
          <p:cNvSpPr/>
          <p:nvPr/>
        </p:nvSpPr>
        <p:spPr>
          <a:xfrm>
            <a:off x="8924602" y="6576380"/>
            <a:ext cx="1146300" cy="2412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10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Bailey et al, 2002</a:t>
            </a:r>
          </a:p>
        </p:txBody>
      </p:sp>
      <p:sp>
        <p:nvSpPr>
          <p:cNvPr id="162" name="Shape 162"/>
          <p:cNvSpPr/>
          <p:nvPr/>
        </p:nvSpPr>
        <p:spPr>
          <a:xfrm>
            <a:off x="1993681" y="6201667"/>
            <a:ext cx="7078200" cy="5180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26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~5% of the human genome is duplicated!</a:t>
            </a:r>
          </a:p>
        </p:txBody>
      </p:sp>
      <p:grpSp>
        <p:nvGrpSpPr>
          <p:cNvPr id="163" name="Shape 163"/>
          <p:cNvGrpSpPr/>
          <p:nvPr/>
        </p:nvGrpSpPr>
        <p:grpSpPr>
          <a:xfrm>
            <a:off x="3144934" y="1469123"/>
            <a:ext cx="4616525" cy="4608439"/>
            <a:chOff x="2" y="0"/>
            <a:chExt cx="7200944" cy="7188705"/>
          </a:xfrm>
        </p:grpSpPr>
        <p:pic>
          <p:nvPicPr>
            <p:cNvPr id="164" name="Shape 164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2111" y="805068"/>
              <a:ext cx="6283500" cy="6278400"/>
            </a:xfrm>
            <a:prstGeom prst="rect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grpSp>
          <p:nvGrpSpPr>
            <p:cNvPr id="165" name="Shape 165"/>
            <p:cNvGrpSpPr/>
            <p:nvPr/>
          </p:nvGrpSpPr>
          <p:grpSpPr>
            <a:xfrm>
              <a:off x="735947" y="0"/>
              <a:ext cx="6465000" cy="788841"/>
              <a:chOff x="0" y="0"/>
              <a:chExt cx="6464999" cy="788841"/>
            </a:xfrm>
          </p:grpSpPr>
          <p:pic>
            <p:nvPicPr>
              <p:cNvPr id="166" name="Shape 166"/>
              <p:cNvPicPr preferRelativeResize="0"/>
              <p:nvPr/>
            </p:nvPicPr>
            <p:blipFill rotWithShape="1"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444" t="19047" r="37708" b="19047"/>
              <a:stretch/>
            </p:blipFill>
            <p:spPr>
              <a:xfrm>
                <a:off x="0" y="0"/>
                <a:ext cx="6464999" cy="24390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67" name="Shape 167"/>
              <p:cNvCxnSpPr/>
              <p:nvPr/>
            </p:nvCxnSpPr>
            <p:spPr>
              <a:xfrm>
                <a:off x="3027183" y="252570"/>
                <a:ext cx="3320100" cy="5259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324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168" name="Shape 168"/>
              <p:cNvCxnSpPr/>
              <p:nvPr/>
            </p:nvCxnSpPr>
            <p:spPr>
              <a:xfrm flipH="1">
                <a:off x="91782" y="237741"/>
                <a:ext cx="2081700" cy="5511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324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</p:grpSp>
        <p:grpSp>
          <p:nvGrpSpPr>
            <p:cNvPr id="169" name="Shape 169"/>
            <p:cNvGrpSpPr/>
            <p:nvPr/>
          </p:nvGrpSpPr>
          <p:grpSpPr>
            <a:xfrm rot="-5400000">
              <a:off x="-2838076" y="3561784"/>
              <a:ext cx="6464999" cy="788840"/>
              <a:chOff x="0" y="0"/>
              <a:chExt cx="6464999" cy="788840"/>
            </a:xfrm>
          </p:grpSpPr>
          <p:pic>
            <p:nvPicPr>
              <p:cNvPr id="170" name="Shape 170"/>
              <p:cNvPicPr preferRelativeResize="0"/>
              <p:nvPr/>
            </p:nvPicPr>
            <p:blipFill rotWithShape="1"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444" t="19047" r="37708" b="19047"/>
              <a:stretch/>
            </p:blipFill>
            <p:spPr>
              <a:xfrm>
                <a:off x="0" y="0"/>
                <a:ext cx="6464999" cy="24390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71" name="Shape 171"/>
              <p:cNvCxnSpPr/>
              <p:nvPr/>
            </p:nvCxnSpPr>
            <p:spPr>
              <a:xfrm>
                <a:off x="3027183" y="252570"/>
                <a:ext cx="3320100" cy="5259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324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172" name="Shape 172"/>
              <p:cNvCxnSpPr/>
              <p:nvPr/>
            </p:nvCxnSpPr>
            <p:spPr>
              <a:xfrm flipH="1">
                <a:off x="91782" y="237740"/>
                <a:ext cx="2081700" cy="5511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324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</p:grpSp>
      </p:grpSp>
      <p:sp>
        <p:nvSpPr>
          <p:cNvPr id="173" name="Shape 173"/>
          <p:cNvSpPr/>
          <p:nvPr/>
        </p:nvSpPr>
        <p:spPr>
          <a:xfrm>
            <a:off x="7761444" y="3575509"/>
            <a:ext cx="2152199" cy="7412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16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Self Dotplot: </a:t>
            </a:r>
          </a:p>
          <a:p>
            <a:pPr algn="ctr">
              <a:buClr>
                <a:srgbClr val="000000"/>
              </a:buClr>
              <a:buSzPct val="25000"/>
            </a:pPr>
            <a:r>
              <a:rPr lang="en" sz="16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10 megabases of Chr 15</a:t>
            </a:r>
          </a:p>
          <a:p>
            <a:pPr algn="ctr">
              <a:buClr>
                <a:srgbClr val="000000"/>
              </a:buClr>
              <a:buSzPct val="25000"/>
            </a:pPr>
            <a:r>
              <a:rPr lang="en" sz="16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(dot = 1 kb exact match)</a:t>
            </a:r>
          </a:p>
        </p:txBody>
      </p:sp>
    </p:spTree>
    <p:extLst>
      <p:ext uri="{BB962C8B-B14F-4D97-AF65-F5344CB8AC3E}">
        <p14:creationId xmlns:p14="http://schemas.microsoft.com/office/powerpoint/2010/main" val="1598553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1835700" y="218033"/>
            <a:ext cx="8520600" cy="688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200"/>
              <a:t>Sequence alignment “signals” for structural variation</a:t>
            </a:r>
          </a:p>
        </p:txBody>
      </p:sp>
      <p:sp>
        <p:nvSpPr>
          <p:cNvPr id="556" name="Shape 556"/>
          <p:cNvSpPr/>
          <p:nvPr/>
        </p:nvSpPr>
        <p:spPr>
          <a:xfrm>
            <a:off x="2216050" y="1198065"/>
            <a:ext cx="7759800" cy="3752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1. Align DNA sequences from sample to human reference genome</a:t>
            </a:r>
          </a:p>
        </p:txBody>
      </p:sp>
      <p:grpSp>
        <p:nvGrpSpPr>
          <p:cNvPr id="557" name="Shape 557"/>
          <p:cNvGrpSpPr/>
          <p:nvPr/>
        </p:nvGrpSpPr>
        <p:grpSpPr>
          <a:xfrm>
            <a:off x="1756069" y="1940705"/>
            <a:ext cx="8492292" cy="3881056"/>
            <a:chOff x="9252" y="-17"/>
            <a:chExt cx="12078357" cy="5520182"/>
          </a:xfrm>
        </p:grpSpPr>
        <p:sp>
          <p:nvSpPr>
            <p:cNvPr id="558" name="Shape 558"/>
            <p:cNvSpPr/>
            <p:nvPr/>
          </p:nvSpPr>
          <p:spPr>
            <a:xfrm>
              <a:off x="2816102" y="395815"/>
              <a:ext cx="70866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lIns="32750" tIns="32750" rIns="32750" bIns="3275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>
                  <a:solidFill>
                    <a:srgbClr val="000000"/>
                  </a:solidFill>
                  <a:latin typeface="Economica"/>
                  <a:ea typeface="Economica"/>
                  <a:cs typeface="Economica"/>
                  <a:sym typeface="Economica"/>
                </a:rPr>
                <a:t>2. Look for evidence of structural differences</a:t>
              </a:r>
            </a:p>
          </p:txBody>
        </p:sp>
        <p:cxnSp>
          <p:nvCxnSpPr>
            <p:cNvPr id="559" name="Shape 559"/>
            <p:cNvCxnSpPr/>
            <p:nvPr/>
          </p:nvCxnSpPr>
          <p:spPr>
            <a:xfrm rot="10800000">
              <a:off x="6359396" y="-17"/>
              <a:ext cx="0" cy="3822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/>
              <a:headEnd type="stealth" w="med" len="med"/>
              <a:tailEnd type="none" w="med" len="med"/>
            </a:ln>
          </p:spPr>
        </p:cxnSp>
        <p:grpSp>
          <p:nvGrpSpPr>
            <p:cNvPr id="560" name="Shape 560"/>
            <p:cNvGrpSpPr/>
            <p:nvPr/>
          </p:nvGrpSpPr>
          <p:grpSpPr>
            <a:xfrm>
              <a:off x="1723896" y="1291090"/>
              <a:ext cx="8953501" cy="417096"/>
              <a:chOff x="-1" y="-76"/>
              <a:chExt cx="8953501" cy="417096"/>
            </a:xfrm>
          </p:grpSpPr>
          <p:cxnSp>
            <p:nvCxnSpPr>
              <p:cNvPr id="561" name="Shape 561"/>
              <p:cNvCxnSpPr/>
              <p:nvPr/>
            </p:nvCxnSpPr>
            <p:spPr>
              <a:xfrm rot="10800000">
                <a:off x="-1" y="12671"/>
                <a:ext cx="0" cy="3864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/>
                <a:headEnd type="stealth" w="med" len="med"/>
                <a:tailEnd type="none" w="med" len="med"/>
              </a:ln>
            </p:spPr>
          </p:cxnSp>
          <p:cxnSp>
            <p:nvCxnSpPr>
              <p:cNvPr id="562" name="Shape 562"/>
              <p:cNvCxnSpPr/>
              <p:nvPr/>
            </p:nvCxnSpPr>
            <p:spPr>
              <a:xfrm rot="10800000">
                <a:off x="5880098" y="-76"/>
                <a:ext cx="0" cy="3981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/>
                <a:headEnd type="stealth" w="med" len="med"/>
                <a:tailEnd type="none" w="med" len="med"/>
              </a:ln>
            </p:spPr>
          </p:cxnSp>
          <p:cxnSp>
            <p:nvCxnSpPr>
              <p:cNvPr id="563" name="Shape 563"/>
              <p:cNvCxnSpPr/>
              <p:nvPr/>
            </p:nvCxnSpPr>
            <p:spPr>
              <a:xfrm rot="10800000">
                <a:off x="2933700" y="20"/>
                <a:ext cx="0" cy="4170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/>
                <a:headEnd type="stealth" w="med" len="med"/>
                <a:tailEnd type="none" w="med" len="med"/>
              </a:ln>
            </p:spPr>
          </p:cxnSp>
          <p:cxnSp>
            <p:nvCxnSpPr>
              <p:cNvPr id="564" name="Shape 564"/>
              <p:cNvCxnSpPr/>
              <p:nvPr/>
            </p:nvCxnSpPr>
            <p:spPr>
              <a:xfrm rot="10800000">
                <a:off x="8953500" y="12719"/>
                <a:ext cx="0" cy="386699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/>
                <a:headEnd type="stealth" w="med" len="med"/>
                <a:tailEnd type="none" w="med" len="med"/>
              </a:ln>
            </p:spPr>
          </p:cxnSp>
        </p:grpSp>
        <p:cxnSp>
          <p:nvCxnSpPr>
            <p:cNvPr id="565" name="Shape 565"/>
            <p:cNvCxnSpPr/>
            <p:nvPr/>
          </p:nvCxnSpPr>
          <p:spPr>
            <a:xfrm rot="10800000">
              <a:off x="6359396" y="994683"/>
              <a:ext cx="0" cy="3348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566" name="Shape 566"/>
            <p:cNvCxnSpPr/>
            <p:nvPr/>
          </p:nvCxnSpPr>
          <p:spPr>
            <a:xfrm>
              <a:off x="1685733" y="1312333"/>
              <a:ext cx="9026400" cy="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567" name="Shape 567"/>
            <p:cNvGrpSpPr/>
            <p:nvPr/>
          </p:nvGrpSpPr>
          <p:grpSpPr>
            <a:xfrm>
              <a:off x="9252" y="1976963"/>
              <a:ext cx="12078357" cy="3543200"/>
              <a:chOff x="9258" y="-9947"/>
              <a:chExt cx="12078357" cy="3543200"/>
            </a:xfrm>
          </p:grpSpPr>
          <p:grpSp>
            <p:nvGrpSpPr>
              <p:cNvPr id="568" name="Shape 568"/>
              <p:cNvGrpSpPr/>
              <p:nvPr/>
            </p:nvGrpSpPr>
            <p:grpSpPr>
              <a:xfrm>
                <a:off x="45905" y="-9947"/>
                <a:ext cx="12041709" cy="520800"/>
                <a:chOff x="7286" y="-9947"/>
                <a:chExt cx="12041709" cy="520800"/>
              </a:xfrm>
            </p:grpSpPr>
            <p:cxnSp>
              <p:nvCxnSpPr>
                <p:cNvPr id="569" name="Shape 569"/>
                <p:cNvCxnSpPr/>
                <p:nvPr/>
              </p:nvCxnSpPr>
              <p:spPr>
                <a:xfrm>
                  <a:off x="816995" y="282153"/>
                  <a:ext cx="11232000" cy="0"/>
                </a:xfrm>
                <a:prstGeom prst="straightConnector1">
                  <a:avLst/>
                </a:prstGeom>
                <a:noFill/>
                <a:ln w="63500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cxnSp>
            <p:sp>
              <p:nvSpPr>
                <p:cNvPr id="570" name="Shape 570"/>
                <p:cNvSpPr/>
                <p:nvPr/>
              </p:nvSpPr>
              <p:spPr>
                <a:xfrm>
                  <a:off x="7286" y="-9946"/>
                  <a:ext cx="690600" cy="52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32750" tIns="32750" rIns="32750" bIns="32750" anchor="b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ct val="25000"/>
                  </a:pPr>
                  <a:r>
                    <a:rPr lang="en" sz="1700">
                      <a:solidFill>
                        <a:srgbClr val="000000"/>
                      </a:solidFill>
                      <a:latin typeface="Economica"/>
                      <a:ea typeface="Economica"/>
                      <a:cs typeface="Economica"/>
                      <a:sym typeface="Economica"/>
                    </a:rPr>
                    <a:t>Ref</a:t>
                  </a:r>
                  <a:r>
                    <a:rPr lang="en" sz="1700">
                      <a:solidFill>
                        <a:srgbClr val="0000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.</a:t>
                  </a:r>
                </a:p>
              </p:txBody>
            </p:sp>
          </p:grpSp>
          <p:cxnSp>
            <p:nvCxnSpPr>
              <p:cNvPr id="571" name="Shape 571"/>
              <p:cNvCxnSpPr/>
              <p:nvPr/>
            </p:nvCxnSpPr>
            <p:spPr>
              <a:xfrm>
                <a:off x="868050" y="4980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72" name="Shape 572"/>
              <p:cNvCxnSpPr/>
              <p:nvPr/>
            </p:nvCxnSpPr>
            <p:spPr>
              <a:xfrm>
                <a:off x="961903" y="6250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73" name="Shape 573"/>
              <p:cNvCxnSpPr/>
              <p:nvPr/>
            </p:nvCxnSpPr>
            <p:spPr>
              <a:xfrm>
                <a:off x="873003" y="7520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74" name="Shape 574"/>
              <p:cNvCxnSpPr/>
              <p:nvPr/>
            </p:nvCxnSpPr>
            <p:spPr>
              <a:xfrm>
                <a:off x="1000003" y="879053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75" name="Shape 575"/>
              <p:cNvCxnSpPr/>
              <p:nvPr/>
            </p:nvCxnSpPr>
            <p:spPr>
              <a:xfrm>
                <a:off x="873003" y="1018753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76" name="Shape 576"/>
              <p:cNvCxnSpPr/>
              <p:nvPr/>
            </p:nvCxnSpPr>
            <p:spPr>
              <a:xfrm>
                <a:off x="1000003" y="1145753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77" name="Shape 577"/>
              <p:cNvCxnSpPr/>
              <p:nvPr/>
            </p:nvCxnSpPr>
            <p:spPr>
              <a:xfrm>
                <a:off x="1127003" y="1272753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78" name="Shape 578"/>
              <p:cNvCxnSpPr/>
              <p:nvPr/>
            </p:nvCxnSpPr>
            <p:spPr>
              <a:xfrm>
                <a:off x="2498602" y="4980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79" name="Shape 579"/>
              <p:cNvCxnSpPr/>
              <p:nvPr/>
            </p:nvCxnSpPr>
            <p:spPr>
              <a:xfrm>
                <a:off x="2549402" y="6250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80" name="Shape 580"/>
              <p:cNvCxnSpPr/>
              <p:nvPr/>
            </p:nvCxnSpPr>
            <p:spPr>
              <a:xfrm>
                <a:off x="2422402" y="7520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81" name="Shape 581"/>
              <p:cNvCxnSpPr/>
              <p:nvPr/>
            </p:nvCxnSpPr>
            <p:spPr>
              <a:xfrm>
                <a:off x="2549402" y="879053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82" name="Shape 582"/>
              <p:cNvCxnSpPr/>
              <p:nvPr/>
            </p:nvCxnSpPr>
            <p:spPr>
              <a:xfrm>
                <a:off x="2485902" y="1018753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83" name="Shape 583"/>
              <p:cNvCxnSpPr/>
              <p:nvPr/>
            </p:nvCxnSpPr>
            <p:spPr>
              <a:xfrm>
                <a:off x="2549402" y="1145753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84" name="Shape 584"/>
              <p:cNvCxnSpPr/>
              <p:nvPr/>
            </p:nvCxnSpPr>
            <p:spPr>
              <a:xfrm>
                <a:off x="2676402" y="1272753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grpSp>
            <p:nvGrpSpPr>
              <p:cNvPr id="585" name="Shape 585"/>
              <p:cNvGrpSpPr/>
              <p:nvPr/>
            </p:nvGrpSpPr>
            <p:grpSpPr>
              <a:xfrm>
                <a:off x="9258" y="1933152"/>
                <a:ext cx="12074541" cy="520800"/>
                <a:chOff x="9258" y="-9947"/>
                <a:chExt cx="12074541" cy="520800"/>
              </a:xfrm>
            </p:grpSpPr>
            <p:cxnSp>
              <p:nvCxnSpPr>
                <p:cNvPr id="586" name="Shape 586"/>
                <p:cNvCxnSpPr/>
                <p:nvPr/>
              </p:nvCxnSpPr>
              <p:spPr>
                <a:xfrm>
                  <a:off x="851799" y="282153"/>
                  <a:ext cx="11232000" cy="0"/>
                </a:xfrm>
                <a:prstGeom prst="straightConnector1">
                  <a:avLst/>
                </a:prstGeom>
                <a:noFill/>
                <a:ln w="63500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cxnSp>
            <p:sp>
              <p:nvSpPr>
                <p:cNvPr id="587" name="Shape 587"/>
                <p:cNvSpPr/>
                <p:nvPr/>
              </p:nvSpPr>
              <p:spPr>
                <a:xfrm>
                  <a:off x="9257" y="-9946"/>
                  <a:ext cx="756300" cy="52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32750" tIns="32750" rIns="32750" bIns="32750" anchor="b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ct val="25000"/>
                  </a:pPr>
                  <a:r>
                    <a:rPr lang="en" sz="1700">
                      <a:solidFill>
                        <a:srgbClr val="000000"/>
                      </a:solidFill>
                      <a:latin typeface="Economica"/>
                      <a:ea typeface="Economica"/>
                      <a:cs typeface="Economica"/>
                      <a:sym typeface="Economica"/>
                    </a:rPr>
                    <a:t>Exp.</a:t>
                  </a:r>
                </a:p>
              </p:txBody>
            </p:sp>
          </p:grpSp>
          <p:sp>
            <p:nvSpPr>
              <p:cNvPr id="588" name="Shape 588"/>
              <p:cNvSpPr/>
              <p:nvPr/>
            </p:nvSpPr>
            <p:spPr>
              <a:xfrm>
                <a:off x="1482603" y="117053"/>
                <a:ext cx="952499" cy="355500"/>
              </a:xfrm>
              <a:prstGeom prst="rect">
                <a:avLst/>
              </a:prstGeom>
              <a:solidFill>
                <a:srgbClr val="50A7F9"/>
              </a:solidFill>
              <a:ln w="25400" cap="flat" cmpd="sng">
                <a:solidFill>
                  <a:srgbClr val="000000">
                    <a:alpha val="0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3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cxnSp>
            <p:nvCxnSpPr>
              <p:cNvPr id="589" name="Shape 589"/>
              <p:cNvCxnSpPr/>
              <p:nvPr/>
            </p:nvCxnSpPr>
            <p:spPr>
              <a:xfrm rot="10800000">
                <a:off x="1952502" y="1945838"/>
                <a:ext cx="0" cy="5421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590" name="Shape 590"/>
              <p:cNvSpPr/>
              <p:nvPr/>
            </p:nvSpPr>
            <p:spPr>
              <a:xfrm>
                <a:off x="4175003" y="78953"/>
                <a:ext cx="952500" cy="355500"/>
              </a:xfrm>
              <a:prstGeom prst="rect">
                <a:avLst/>
              </a:prstGeom>
              <a:solidFill>
                <a:srgbClr val="50A7F9"/>
              </a:solidFill>
              <a:ln w="25400" cap="flat" cmpd="sng">
                <a:solidFill>
                  <a:srgbClr val="000000">
                    <a:alpha val="0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3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cxnSp>
            <p:nvCxnSpPr>
              <p:cNvPr id="591" name="Shape 591"/>
              <p:cNvCxnSpPr/>
              <p:nvPr/>
            </p:nvCxnSpPr>
            <p:spPr>
              <a:xfrm rot="10800000">
                <a:off x="4644903" y="1920438"/>
                <a:ext cx="0" cy="5421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92" name="Shape 592"/>
              <p:cNvCxnSpPr/>
              <p:nvPr/>
            </p:nvCxnSpPr>
            <p:spPr>
              <a:xfrm>
                <a:off x="4441703" y="1725935"/>
                <a:ext cx="41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593" name="Shape 593"/>
              <p:cNvSpPr/>
              <p:nvPr/>
            </p:nvSpPr>
            <p:spPr>
              <a:xfrm>
                <a:off x="4784603" y="1615653"/>
                <a:ext cx="241200" cy="228599"/>
              </a:xfrm>
              <a:prstGeom prst="rect">
                <a:avLst/>
              </a:prstGeom>
              <a:solidFill>
                <a:srgbClr val="CBCBCB"/>
              </a:solidFill>
              <a:ln w="2540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3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594" name="Shape 594"/>
              <p:cNvSpPr/>
              <p:nvPr/>
            </p:nvSpPr>
            <p:spPr>
              <a:xfrm>
                <a:off x="4289303" y="1602953"/>
                <a:ext cx="241200" cy="228599"/>
              </a:xfrm>
              <a:prstGeom prst="rect">
                <a:avLst/>
              </a:prstGeom>
              <a:solidFill>
                <a:srgbClr val="CBCBCB"/>
              </a:solidFill>
              <a:ln w="2540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3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cxnSp>
            <p:nvCxnSpPr>
              <p:cNvPr id="595" name="Shape 595"/>
              <p:cNvCxnSpPr/>
              <p:nvPr/>
            </p:nvCxnSpPr>
            <p:spPr>
              <a:xfrm>
                <a:off x="3937935" y="375286"/>
                <a:ext cx="503700" cy="12405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96" name="Shape 596"/>
              <p:cNvCxnSpPr/>
              <p:nvPr/>
            </p:nvCxnSpPr>
            <p:spPr>
              <a:xfrm flipH="1">
                <a:off x="4907469" y="392219"/>
                <a:ext cx="469800" cy="11811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597" name="Shape 597"/>
              <p:cNvSpPr/>
              <p:nvPr/>
            </p:nvSpPr>
            <p:spPr>
              <a:xfrm>
                <a:off x="7184903" y="104353"/>
                <a:ext cx="952500" cy="355500"/>
              </a:xfrm>
              <a:prstGeom prst="rect">
                <a:avLst/>
              </a:prstGeom>
              <a:solidFill>
                <a:srgbClr val="50A7F9"/>
              </a:solidFill>
              <a:ln w="25400" cap="flat" cmpd="sng">
                <a:solidFill>
                  <a:srgbClr val="000000">
                    <a:alpha val="0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3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cxnSp>
            <p:nvCxnSpPr>
              <p:cNvPr id="598" name="Shape 598"/>
              <p:cNvCxnSpPr/>
              <p:nvPr/>
            </p:nvCxnSpPr>
            <p:spPr>
              <a:xfrm rot="10800000">
                <a:off x="7654803" y="1945838"/>
                <a:ext cx="0" cy="5421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99" name="Shape 599"/>
              <p:cNvCxnSpPr/>
              <p:nvPr/>
            </p:nvCxnSpPr>
            <p:spPr>
              <a:xfrm>
                <a:off x="7206029" y="1755352"/>
                <a:ext cx="915000" cy="0"/>
              </a:xfrm>
              <a:prstGeom prst="straightConnector1">
                <a:avLst/>
              </a:prstGeom>
              <a:noFill/>
              <a:ln w="6350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600" name="Shape 600"/>
              <p:cNvCxnSpPr/>
              <p:nvPr/>
            </p:nvCxnSpPr>
            <p:spPr>
              <a:xfrm>
                <a:off x="6943603" y="396453"/>
                <a:ext cx="685800" cy="13674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601" name="Shape 601"/>
              <p:cNvCxnSpPr/>
              <p:nvPr/>
            </p:nvCxnSpPr>
            <p:spPr>
              <a:xfrm flipH="1">
                <a:off x="7646203" y="421852"/>
                <a:ext cx="745200" cy="13419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602" name="Shape 602"/>
              <p:cNvSpPr/>
              <p:nvPr/>
            </p:nvSpPr>
            <p:spPr>
              <a:xfrm>
                <a:off x="948263" y="2542752"/>
                <a:ext cx="2035500" cy="9650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32750" tIns="32750" rIns="32750" bIns="32750" anchor="b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ct val="25000"/>
                </a:pPr>
                <a:r>
                  <a:rPr lang="en">
                    <a:solidFill>
                      <a:srgbClr val="000000"/>
                    </a:solidFill>
                    <a:latin typeface="Economica"/>
                    <a:ea typeface="Economica"/>
                    <a:cs typeface="Economica"/>
                    <a:sym typeface="Economica"/>
                  </a:rPr>
                  <a:t>(a) Depth of</a:t>
                </a:r>
              </a:p>
              <a:p>
                <a:pPr algn="ctr">
                  <a:buClr>
                    <a:srgbClr val="000000"/>
                  </a:buClr>
                  <a:buSzPct val="25000"/>
                </a:pPr>
                <a:r>
                  <a:rPr lang="en">
                    <a:solidFill>
                      <a:srgbClr val="000000"/>
                    </a:solidFill>
                    <a:latin typeface="Economica"/>
                    <a:ea typeface="Economica"/>
                    <a:cs typeface="Economica"/>
                    <a:sym typeface="Economica"/>
                  </a:rPr>
                  <a:t>coverage</a:t>
                </a:r>
              </a:p>
            </p:txBody>
          </p:sp>
          <p:sp>
            <p:nvSpPr>
              <p:cNvPr id="603" name="Shape 603"/>
              <p:cNvSpPr/>
              <p:nvPr/>
            </p:nvSpPr>
            <p:spPr>
              <a:xfrm>
                <a:off x="3472169" y="2568152"/>
                <a:ext cx="2371500" cy="9650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32750" tIns="32750" rIns="32750" bIns="32750" anchor="b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ct val="25000"/>
                </a:pPr>
                <a:r>
                  <a:rPr lang="en">
                    <a:solidFill>
                      <a:srgbClr val="000000"/>
                    </a:solidFill>
                    <a:latin typeface="Economica"/>
                    <a:ea typeface="Economica"/>
                    <a:cs typeface="Economica"/>
                    <a:sym typeface="Economica"/>
                  </a:rPr>
                  <a:t>(b) Paired-end</a:t>
                </a:r>
              </a:p>
              <a:p>
                <a:pPr algn="ctr">
                  <a:buClr>
                    <a:srgbClr val="000000"/>
                  </a:buClr>
                  <a:buSzPct val="25000"/>
                </a:pPr>
                <a:r>
                  <a:rPr lang="en">
                    <a:solidFill>
                      <a:srgbClr val="000000"/>
                    </a:solidFill>
                    <a:latin typeface="Economica"/>
                    <a:ea typeface="Economica"/>
                    <a:cs typeface="Economica"/>
                    <a:sym typeface="Economica"/>
                  </a:rPr>
                  <a:t>mapping</a:t>
                </a:r>
              </a:p>
            </p:txBody>
          </p:sp>
          <p:sp>
            <p:nvSpPr>
              <p:cNvPr id="604" name="Shape 604"/>
              <p:cNvSpPr/>
              <p:nvPr/>
            </p:nvSpPr>
            <p:spPr>
              <a:xfrm>
                <a:off x="6591735" y="2542752"/>
                <a:ext cx="2142300" cy="9650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32750" tIns="32750" rIns="32750" bIns="32750" anchor="b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ct val="25000"/>
                </a:pPr>
                <a:r>
                  <a:rPr lang="en">
                    <a:solidFill>
                      <a:srgbClr val="000000"/>
                    </a:solidFill>
                    <a:latin typeface="Economica"/>
                    <a:ea typeface="Economica"/>
                    <a:cs typeface="Economica"/>
                    <a:sym typeface="Economica"/>
                  </a:rPr>
                  <a:t>(c) Split-read</a:t>
                </a:r>
              </a:p>
              <a:p>
                <a:pPr algn="ctr">
                  <a:buClr>
                    <a:srgbClr val="000000"/>
                  </a:buClr>
                  <a:buSzPct val="25000"/>
                </a:pPr>
                <a:r>
                  <a:rPr lang="en">
                    <a:solidFill>
                      <a:srgbClr val="000000"/>
                    </a:solidFill>
                    <a:latin typeface="Economica"/>
                    <a:ea typeface="Economica"/>
                    <a:cs typeface="Economica"/>
                    <a:sym typeface="Economica"/>
                  </a:rPr>
                  <a:t>mapping</a:t>
                </a:r>
              </a:p>
            </p:txBody>
          </p:sp>
          <p:cxnSp>
            <p:nvCxnSpPr>
              <p:cNvPr id="605" name="Shape 605"/>
              <p:cNvCxnSpPr/>
              <p:nvPr/>
            </p:nvCxnSpPr>
            <p:spPr>
              <a:xfrm>
                <a:off x="11134603" y="17807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606" name="Shape 606"/>
              <p:cNvCxnSpPr/>
              <p:nvPr/>
            </p:nvCxnSpPr>
            <p:spPr>
              <a:xfrm>
                <a:off x="10563103" y="20347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607" name="Shape 607"/>
              <p:cNvCxnSpPr/>
              <p:nvPr/>
            </p:nvCxnSpPr>
            <p:spPr>
              <a:xfrm>
                <a:off x="10906003" y="19077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608" name="Shape 608"/>
              <p:cNvCxnSpPr/>
              <p:nvPr/>
            </p:nvCxnSpPr>
            <p:spPr>
              <a:xfrm>
                <a:off x="10563103" y="17807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609" name="Shape 609"/>
              <p:cNvCxnSpPr/>
              <p:nvPr/>
            </p:nvCxnSpPr>
            <p:spPr>
              <a:xfrm>
                <a:off x="10067803" y="17807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610" name="Shape 610"/>
              <p:cNvCxnSpPr/>
              <p:nvPr/>
            </p:nvCxnSpPr>
            <p:spPr>
              <a:xfrm>
                <a:off x="10334503" y="19077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611" name="Shape 611"/>
              <p:cNvCxnSpPr/>
              <p:nvPr/>
            </p:nvCxnSpPr>
            <p:spPr>
              <a:xfrm>
                <a:off x="10791702" y="1286633"/>
                <a:ext cx="0" cy="2439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/>
                <a:headEnd type="stealth" w="med" len="med"/>
                <a:tailEnd type="none" w="med" len="med"/>
              </a:ln>
            </p:spPr>
          </p:cxnSp>
          <p:sp>
            <p:nvSpPr>
              <p:cNvPr id="612" name="Shape 612"/>
              <p:cNvSpPr/>
              <p:nvPr/>
            </p:nvSpPr>
            <p:spPr>
              <a:xfrm>
                <a:off x="9953503" y="1577553"/>
                <a:ext cx="1701900" cy="520799"/>
              </a:xfrm>
              <a:prstGeom prst="ellipse">
                <a:avLst/>
              </a:prstGeom>
              <a:noFill/>
              <a:ln w="254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3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cxnSp>
            <p:nvCxnSpPr>
              <p:cNvPr id="613" name="Shape 613"/>
              <p:cNvCxnSpPr/>
              <p:nvPr/>
            </p:nvCxnSpPr>
            <p:spPr>
              <a:xfrm>
                <a:off x="9839203" y="1107653"/>
                <a:ext cx="1837200" cy="0"/>
              </a:xfrm>
              <a:prstGeom prst="straightConnector1">
                <a:avLst/>
              </a:prstGeom>
              <a:noFill/>
              <a:ln w="6350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614" name="Shape 614"/>
              <p:cNvCxnSpPr/>
              <p:nvPr/>
            </p:nvCxnSpPr>
            <p:spPr>
              <a:xfrm rot="10800000">
                <a:off x="10791703" y="1945838"/>
                <a:ext cx="0" cy="5421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615" name="Shape 615"/>
              <p:cNvSpPr/>
              <p:nvPr/>
            </p:nvSpPr>
            <p:spPr>
              <a:xfrm>
                <a:off x="10321803" y="91653"/>
                <a:ext cx="952500" cy="355500"/>
              </a:xfrm>
              <a:prstGeom prst="rect">
                <a:avLst/>
              </a:prstGeom>
              <a:solidFill>
                <a:srgbClr val="50A7F9"/>
              </a:solidFill>
              <a:ln w="25400" cap="flat" cmpd="sng">
                <a:solidFill>
                  <a:srgbClr val="000000">
                    <a:alpha val="0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3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cxnSp>
            <p:nvCxnSpPr>
              <p:cNvPr id="616" name="Shape 616"/>
              <p:cNvCxnSpPr/>
              <p:nvPr/>
            </p:nvCxnSpPr>
            <p:spPr>
              <a:xfrm flipH="1">
                <a:off x="10804471" y="430320"/>
                <a:ext cx="465600" cy="660299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617" name="Shape 617"/>
              <p:cNvCxnSpPr/>
              <p:nvPr/>
            </p:nvCxnSpPr>
            <p:spPr>
              <a:xfrm>
                <a:off x="10321803" y="413385"/>
                <a:ext cx="457200" cy="6603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618" name="Shape 618"/>
              <p:cNvSpPr/>
              <p:nvPr/>
            </p:nvSpPr>
            <p:spPr>
              <a:xfrm>
                <a:off x="9842236" y="2555452"/>
                <a:ext cx="1835100" cy="9650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32750" tIns="32750" rIns="32750" bIns="32750" anchor="b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ct val="25000"/>
                </a:pPr>
                <a:r>
                  <a:rPr lang="en">
                    <a:solidFill>
                      <a:srgbClr val="000000"/>
                    </a:solidFill>
                    <a:latin typeface="Economica"/>
                    <a:ea typeface="Economica"/>
                    <a:cs typeface="Economica"/>
                    <a:sym typeface="Economica"/>
                  </a:rPr>
                  <a:t>(d) </a:t>
                </a:r>
                <a:r>
                  <a:rPr lang="en" i="1">
                    <a:solidFill>
                      <a:srgbClr val="000000"/>
                    </a:solidFill>
                    <a:latin typeface="Economica"/>
                    <a:ea typeface="Economica"/>
                    <a:cs typeface="Economica"/>
                    <a:sym typeface="Economica"/>
                  </a:rPr>
                  <a:t>de novo</a:t>
                </a:r>
              </a:p>
              <a:p>
                <a:pPr algn="ctr">
                  <a:buClr>
                    <a:srgbClr val="000000"/>
                  </a:buClr>
                  <a:buSzPct val="25000"/>
                </a:pPr>
                <a:r>
                  <a:rPr lang="en">
                    <a:solidFill>
                      <a:srgbClr val="000000"/>
                    </a:solidFill>
                    <a:latin typeface="Economica"/>
                    <a:ea typeface="Economica"/>
                    <a:cs typeface="Economica"/>
                    <a:sym typeface="Economica"/>
                  </a:rPr>
                  <a:t>assembly</a:t>
                </a:r>
              </a:p>
            </p:txBody>
          </p:sp>
        </p:grpSp>
      </p:grpSp>
      <p:grpSp>
        <p:nvGrpSpPr>
          <p:cNvPr id="619" name="Shape 619"/>
          <p:cNvGrpSpPr/>
          <p:nvPr/>
        </p:nvGrpSpPr>
        <p:grpSpPr>
          <a:xfrm>
            <a:off x="1744537" y="5947171"/>
            <a:ext cx="8779308" cy="349296"/>
            <a:chOff x="1828" y="-8842"/>
            <a:chExt cx="12486571" cy="496819"/>
          </a:xfrm>
        </p:grpSpPr>
        <p:sp>
          <p:nvSpPr>
            <p:cNvPr id="620" name="Shape 620"/>
            <p:cNvSpPr/>
            <p:nvPr/>
          </p:nvSpPr>
          <p:spPr>
            <a:xfrm>
              <a:off x="1828" y="-8842"/>
              <a:ext cx="669600" cy="469800"/>
            </a:xfrm>
            <a:prstGeom prst="rect">
              <a:avLst/>
            </a:prstGeom>
            <a:noFill/>
            <a:ln>
              <a:noFill/>
            </a:ln>
          </p:spPr>
          <p:txBody>
            <a:bodyPr lIns="32750" tIns="32750" rIns="32750" bIns="32750" anchor="b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1500">
                  <a:solidFill>
                    <a:srgbClr val="000000"/>
                  </a:solidFill>
                  <a:latin typeface="Economica"/>
                  <a:ea typeface="Economica"/>
                  <a:cs typeface="Economica"/>
                  <a:sym typeface="Economica"/>
                </a:rPr>
                <a:t>Low</a:t>
              </a:r>
            </a:p>
          </p:txBody>
        </p:sp>
        <p:sp>
          <p:nvSpPr>
            <p:cNvPr id="621" name="Shape 621"/>
            <p:cNvSpPr/>
            <p:nvPr/>
          </p:nvSpPr>
          <p:spPr>
            <a:xfrm>
              <a:off x="11741999" y="-8842"/>
              <a:ext cx="746400" cy="469800"/>
            </a:xfrm>
            <a:prstGeom prst="rect">
              <a:avLst/>
            </a:prstGeom>
            <a:noFill/>
            <a:ln>
              <a:noFill/>
            </a:ln>
          </p:spPr>
          <p:txBody>
            <a:bodyPr lIns="32750" tIns="32750" rIns="32750" bIns="32750" anchor="b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1500">
                  <a:solidFill>
                    <a:srgbClr val="000000"/>
                  </a:solidFill>
                  <a:latin typeface="Economica"/>
                  <a:ea typeface="Economica"/>
                  <a:cs typeface="Economica"/>
                  <a:sym typeface="Economica"/>
                </a:rPr>
                <a:t>High</a:t>
              </a:r>
            </a:p>
          </p:txBody>
        </p:sp>
        <p:sp>
          <p:nvSpPr>
            <p:cNvPr id="622" name="Shape 622"/>
            <p:cNvSpPr/>
            <p:nvPr/>
          </p:nvSpPr>
          <p:spPr>
            <a:xfrm>
              <a:off x="813854" y="30777"/>
              <a:ext cx="10718700" cy="457200"/>
            </a:xfrm>
            <a:prstGeom prst="rect">
              <a:avLst/>
            </a:prstGeom>
            <a:gradFill>
              <a:gsLst>
                <a:gs pos="0">
                  <a:srgbClr val="9BFA46"/>
                </a:gs>
                <a:gs pos="100000">
                  <a:srgbClr val="CF1F0C"/>
                </a:gs>
              </a:gsLst>
              <a:lin ang="119977" scaled="0"/>
            </a:gradFill>
            <a:ln>
              <a:noFill/>
            </a:ln>
          </p:spPr>
          <p:txBody>
            <a:bodyPr lIns="32750" tIns="32750" rIns="32750" bIns="3275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1500" b="1">
                  <a:solidFill>
                    <a:srgbClr val="000000"/>
                  </a:solidFill>
                  <a:latin typeface="Economica"/>
                  <a:ea typeface="Economica"/>
                  <a:cs typeface="Economica"/>
                  <a:sym typeface="Economica"/>
                </a:rPr>
                <a:t>Resolution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5201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Shape 924"/>
          <p:cNvSpPr txBox="1">
            <a:spLocks noGrp="1"/>
          </p:cNvSpPr>
          <p:nvPr>
            <p:ph type="title"/>
          </p:nvPr>
        </p:nvSpPr>
        <p:spPr>
          <a:xfrm>
            <a:off x="4224625" y="218033"/>
            <a:ext cx="6131700" cy="688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200"/>
              <a:t>A probabilistic framework for SV discovery</a:t>
            </a:r>
          </a:p>
        </p:txBody>
      </p:sp>
      <p:sp>
        <p:nvSpPr>
          <p:cNvPr id="925" name="Shape 925"/>
          <p:cNvSpPr/>
          <p:nvPr/>
        </p:nvSpPr>
        <p:spPr>
          <a:xfrm>
            <a:off x="1460568" y="6664708"/>
            <a:ext cx="1523700" cy="2412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900">
                <a:latin typeface="Avenir"/>
                <a:ea typeface="Avenir"/>
                <a:cs typeface="Avenir"/>
                <a:sym typeface="Avenir"/>
              </a:rPr>
              <a:t>Layer et al, 2014</a:t>
            </a:r>
          </a:p>
        </p:txBody>
      </p:sp>
      <p:pic>
        <p:nvPicPr>
          <p:cNvPr id="926" name="Shape 92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0113" y="1383371"/>
            <a:ext cx="7451700" cy="40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Shape 927"/>
          <p:cNvSpPr/>
          <p:nvPr/>
        </p:nvSpPr>
        <p:spPr>
          <a:xfrm>
            <a:off x="2147326" y="5096867"/>
            <a:ext cx="856200" cy="117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96" y="0"/>
                </a:moveTo>
                <a:cubicBezTo>
                  <a:pt x="44642" y="0"/>
                  <a:pt x="29281" y="5849"/>
                  <a:pt x="17567" y="17567"/>
                </a:cubicBezTo>
                <a:cubicBezTo>
                  <a:pt x="-5860" y="40996"/>
                  <a:pt x="-5860" y="78991"/>
                  <a:pt x="17567" y="102426"/>
                </a:cubicBezTo>
                <a:cubicBezTo>
                  <a:pt x="40995" y="125855"/>
                  <a:pt x="78997" y="125855"/>
                  <a:pt x="102425" y="102426"/>
                </a:cubicBezTo>
                <a:cubicBezTo>
                  <a:pt x="125853" y="78991"/>
                  <a:pt x="125853" y="40996"/>
                  <a:pt x="102425" y="17567"/>
                </a:cubicBezTo>
                <a:cubicBezTo>
                  <a:pt x="90711" y="5849"/>
                  <a:pt x="75351" y="0"/>
                  <a:pt x="59996" y="0"/>
                </a:cubicBez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28" name="Shape 928"/>
          <p:cNvSpPr/>
          <p:nvPr/>
        </p:nvSpPr>
        <p:spPr>
          <a:xfrm>
            <a:off x="2170268" y="6136855"/>
            <a:ext cx="856200" cy="6084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12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Ryan Layer</a:t>
            </a:r>
          </a:p>
        </p:txBody>
      </p:sp>
      <p:sp>
        <p:nvSpPr>
          <p:cNvPr id="929" name="Shape 929"/>
          <p:cNvSpPr/>
          <p:nvPr/>
        </p:nvSpPr>
        <p:spPr>
          <a:xfrm>
            <a:off x="3252760" y="5624275"/>
            <a:ext cx="6531000" cy="6876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Lumpy integrates paired-end mapping, split-read mapping, and depth of coverage for better SV discovery accuracy</a:t>
            </a:r>
          </a:p>
        </p:txBody>
      </p:sp>
      <p:pic>
        <p:nvPicPr>
          <p:cNvPr id="930" name="Shape 9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1477" y="117645"/>
            <a:ext cx="2106900" cy="785600"/>
          </a:xfrm>
          <a:prstGeom prst="rect">
            <a:avLst/>
          </a:prstGeom>
          <a:noFill/>
          <a:ln>
            <a:noFill/>
          </a:ln>
          <a:effectLst>
            <a:reflection stA="50000" endPos="40000" fadeDir="5400012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61371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Shape 957"/>
          <p:cNvSpPr txBox="1">
            <a:spLocks noGrp="1"/>
          </p:cNvSpPr>
          <p:nvPr>
            <p:ph type="title"/>
          </p:nvPr>
        </p:nvSpPr>
        <p:spPr>
          <a:xfrm>
            <a:off x="1835700" y="421233"/>
            <a:ext cx="8520600" cy="688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-US" sz="3600" dirty="0"/>
              <a:t>Problem </a:t>
            </a:r>
            <a:r>
              <a:rPr lang="en" sz="3600" dirty="0"/>
              <a:t>#1: Often many false positives</a:t>
            </a:r>
          </a:p>
        </p:txBody>
      </p:sp>
      <p:sp>
        <p:nvSpPr>
          <p:cNvPr id="958" name="Shape 958"/>
          <p:cNvSpPr txBox="1"/>
          <p:nvPr/>
        </p:nvSpPr>
        <p:spPr>
          <a:xfrm>
            <a:off x="1872257" y="1946672"/>
            <a:ext cx="7902900" cy="4018399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marL="571500" indent="-381000">
              <a:buSzPct val="100000"/>
              <a:buFont typeface="Merriweather Sans"/>
              <a:buChar char="-"/>
            </a:pPr>
            <a:r>
              <a:rPr lang="en" sz="2600">
                <a:latin typeface="Economica"/>
                <a:ea typeface="Economica"/>
                <a:cs typeface="Economica"/>
                <a:sym typeface="Economica"/>
              </a:rPr>
              <a:t>Short reads + heuristic alignment + rep. genome </a:t>
            </a:r>
            <a:r>
              <a:rPr lang="en" sz="2600" b="1">
                <a:latin typeface="Economica"/>
                <a:ea typeface="Economica"/>
                <a:cs typeface="Economica"/>
                <a:sym typeface="Economica"/>
              </a:rPr>
              <a:t>= systematic alignment artifacts (false calls)</a:t>
            </a:r>
          </a:p>
          <a:p>
            <a:pPr marL="571500" indent="-381000">
              <a:spcBef>
                <a:spcPts val="1500"/>
              </a:spcBef>
              <a:buSzPct val="100000"/>
              <a:buFont typeface="Economica"/>
              <a:buChar char="-"/>
            </a:pPr>
            <a:r>
              <a:rPr lang="en" sz="2600">
                <a:latin typeface="Economica"/>
                <a:ea typeface="Economica"/>
                <a:cs typeface="Economica"/>
                <a:sym typeface="Economica"/>
              </a:rPr>
              <a:t>Chimeras and duplicate molecules</a:t>
            </a:r>
          </a:p>
          <a:p>
            <a:pPr marL="571500" indent="-381000">
              <a:spcBef>
                <a:spcPts val="1500"/>
              </a:spcBef>
              <a:buSzPct val="100000"/>
              <a:buFont typeface="Economica"/>
              <a:buChar char="-"/>
            </a:pPr>
            <a:r>
              <a:rPr lang="en" sz="2600">
                <a:latin typeface="Economica"/>
                <a:ea typeface="Economica"/>
                <a:cs typeface="Economica"/>
                <a:sym typeface="Economica"/>
              </a:rPr>
              <a:t>Ref. genome errors (e.g., gaps, mis-assemblies)</a:t>
            </a:r>
          </a:p>
          <a:p>
            <a:pPr marL="571500" indent="-381000">
              <a:spcBef>
                <a:spcPts val="1500"/>
              </a:spcBef>
              <a:buClr>
                <a:srgbClr val="38761D"/>
              </a:buClr>
              <a:buSzPct val="100000"/>
              <a:buFont typeface="Merriweather Sans"/>
              <a:buChar char="-"/>
            </a:pPr>
            <a:r>
              <a:rPr lang="en" sz="2600" b="1">
                <a:solidFill>
                  <a:srgbClr val="38761D"/>
                </a:solidFill>
                <a:latin typeface="Economica"/>
                <a:ea typeface="Economica"/>
                <a:cs typeface="Economica"/>
                <a:sym typeface="Economica"/>
              </a:rPr>
              <a:t>ALL</a:t>
            </a:r>
            <a:r>
              <a:rPr lang="en" sz="2600">
                <a:solidFill>
                  <a:srgbClr val="38761D"/>
                </a:solidFill>
                <a:latin typeface="Economica"/>
                <a:ea typeface="Economica"/>
                <a:cs typeface="Economica"/>
                <a:sym typeface="Economica"/>
              </a:rPr>
              <a:t> SV mapping studies use strict filters for above</a:t>
            </a:r>
          </a:p>
        </p:txBody>
      </p:sp>
    </p:spTree>
    <p:extLst>
      <p:ext uri="{BB962C8B-B14F-4D97-AF65-F5344CB8AC3E}">
        <p14:creationId xmlns:p14="http://schemas.microsoft.com/office/powerpoint/2010/main" val="52745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Shape 963"/>
          <p:cNvSpPr txBox="1">
            <a:spLocks noGrp="1"/>
          </p:cNvSpPr>
          <p:nvPr>
            <p:ph type="title"/>
          </p:nvPr>
        </p:nvSpPr>
        <p:spPr>
          <a:xfrm>
            <a:off x="1835700" y="421233"/>
            <a:ext cx="8520600" cy="688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-US" sz="3600" dirty="0"/>
              <a:t>Problem </a:t>
            </a:r>
            <a:r>
              <a:rPr lang="en" sz="3600" dirty="0"/>
              <a:t>#2: The false negative rate is also typically high</a:t>
            </a:r>
          </a:p>
        </p:txBody>
      </p:sp>
      <p:sp>
        <p:nvSpPr>
          <p:cNvPr id="964" name="Shape 964"/>
          <p:cNvSpPr txBox="1"/>
          <p:nvPr/>
        </p:nvSpPr>
        <p:spPr>
          <a:xfrm>
            <a:off x="1872257" y="1641872"/>
            <a:ext cx="7902900" cy="4018399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marL="571500" indent="-342900">
              <a:spcBef>
                <a:spcPts val="1500"/>
              </a:spcBef>
              <a:buClr>
                <a:srgbClr val="38761D"/>
              </a:buClr>
              <a:buSzPct val="100000"/>
              <a:buFont typeface="Merriweather Sans"/>
              <a:buChar char="-"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Most current datasets have low to moderate </a:t>
            </a:r>
            <a:r>
              <a:rPr lang="en" sz="2000" b="1" i="1">
                <a:latin typeface="Economica"/>
                <a:ea typeface="Economica"/>
                <a:cs typeface="Economica"/>
                <a:sym typeface="Economica"/>
              </a:rPr>
              <a:t>physical</a:t>
            </a: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 coverage due to small insert size (~10-20X)</a:t>
            </a:r>
          </a:p>
          <a:p>
            <a:pPr marL="571500" indent="-342900">
              <a:spcBef>
                <a:spcPts val="1500"/>
              </a:spcBef>
              <a:buClr>
                <a:srgbClr val="38761D"/>
              </a:buClr>
              <a:buSzPct val="100000"/>
              <a:buFont typeface="Merriweather Sans"/>
              <a:buChar char="-"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Breakpoints are enriched in repetitive genomic regions that pose problems for sensitive read alignment</a:t>
            </a:r>
          </a:p>
          <a:p>
            <a:pPr marL="571500" indent="-342900">
              <a:spcBef>
                <a:spcPts val="1500"/>
              </a:spcBef>
              <a:buClr>
                <a:srgbClr val="38761D"/>
              </a:buClr>
              <a:buSzPct val="100000"/>
              <a:buFont typeface="Merriweather Sans"/>
              <a:buChar char="-"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FILTERING!</a:t>
            </a:r>
          </a:p>
          <a:p>
            <a:pPr marL="571500" indent="-342900">
              <a:spcBef>
                <a:spcPts val="1500"/>
              </a:spcBef>
              <a:buClr>
                <a:srgbClr val="38761D"/>
              </a:buClr>
              <a:buSzPct val="100000"/>
              <a:buFont typeface="Merriweather Sans"/>
              <a:buChar char="-"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The false negative rate is usually hard to measure, but is thought to be extremely high for most paired-end mapping studies (&gt;30%)</a:t>
            </a:r>
          </a:p>
          <a:p>
            <a:pPr marL="571500" indent="-342900">
              <a:spcBef>
                <a:spcPts val="1500"/>
              </a:spcBef>
              <a:buClr>
                <a:srgbClr val="38761D"/>
              </a:buClr>
              <a:buSzPct val="100000"/>
              <a:buFont typeface="Merriweather Sans"/>
              <a:buChar char="-"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When searching for spontaneous mutations in a family or a tumor/normal comparison, a false negative call in one sample can be a false positive somatic or de novo call in another. </a:t>
            </a:r>
          </a:p>
        </p:txBody>
      </p:sp>
    </p:spTree>
    <p:extLst>
      <p:ext uri="{BB962C8B-B14F-4D97-AF65-F5344CB8AC3E}">
        <p14:creationId xmlns:p14="http://schemas.microsoft.com/office/powerpoint/2010/main" val="3043929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filter / choose the SV caller?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044700"/>
          </a:xfrm>
        </p:spPr>
        <p:txBody>
          <a:bodyPr>
            <a:normAutofit/>
          </a:bodyPr>
          <a:lstStyle/>
          <a:p>
            <a:r>
              <a:rPr lang="en-US" dirty="0"/>
              <a:t>Each method applies its own heuristics.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37137" y="4208639"/>
          <a:ext cx="8526062" cy="2189574"/>
        </p:xfrm>
        <a:graphic>
          <a:graphicData uri="http://schemas.openxmlformats.org/drawingml/2006/table">
            <a:tbl>
              <a:tblPr/>
              <a:tblGrid>
                <a:gridCol w="2234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7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8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04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Method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#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Sim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SV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avg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FDR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avg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Sensitivity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2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DELLY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33-198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2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LUMPY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33-198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0.62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2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Pindel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33-198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2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SURVIVOR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33-198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603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9BBCB-C3E4-214D-A1B5-C2F6F944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Question: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4AE25-2124-1C45-8FD6-DE5318CEA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the difference between a CNV and SV duplication?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C131C0-D2F9-B24E-B85E-A9375C40D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902" y="2235469"/>
            <a:ext cx="4506097" cy="450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28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9126-0F89-B611-F321-420D6D69F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Part 2: Short read based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062CF-B3DE-74FC-46E0-D2631936E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633633"/>
            <a:ext cx="9533072" cy="4472000"/>
          </a:xfrm>
        </p:spPr>
        <p:txBody>
          <a:bodyPr/>
          <a:lstStyle/>
          <a:p>
            <a:r>
              <a:rPr lang="en-US" dirty="0"/>
              <a:t>Utilize short read mapping to call SV</a:t>
            </a:r>
          </a:p>
          <a:p>
            <a:pPr lvl="1"/>
            <a:r>
              <a:rPr lang="en-US" dirty="0">
                <a:solidFill>
                  <a:srgbClr val="212121"/>
                </a:solidFill>
                <a:latin typeface="system-ui"/>
              </a:rPr>
              <a:t>We will use Manta </a:t>
            </a:r>
          </a:p>
          <a:p>
            <a:endParaRPr lang="en-US" dirty="0">
              <a:solidFill>
                <a:srgbClr val="212121"/>
              </a:solidFill>
              <a:latin typeface="system-ui"/>
            </a:endParaRPr>
          </a:p>
          <a:p>
            <a:endParaRPr lang="en-US" dirty="0">
              <a:solidFill>
                <a:srgbClr val="212121"/>
              </a:solidFill>
              <a:latin typeface="system-ui"/>
            </a:endParaRPr>
          </a:p>
          <a:p>
            <a:r>
              <a:rPr lang="en-US" dirty="0">
                <a:solidFill>
                  <a:srgbClr val="212121"/>
                </a:solidFill>
                <a:latin typeface="system-ui"/>
              </a:rPr>
              <a:t>Go to: </a:t>
            </a:r>
            <a:r>
              <a:rPr lang="en-US" dirty="0"/>
              <a:t>Part 2</a:t>
            </a:r>
            <a:r>
              <a:rPr lang="en-US" dirty="0">
                <a:solidFill>
                  <a:srgbClr val="212121"/>
                </a:solidFill>
                <a:latin typeface="system-ui"/>
              </a:rPr>
              <a:t> </a:t>
            </a:r>
            <a:r>
              <a:rPr lang="en-US" dirty="0">
                <a:solidFill>
                  <a:srgbClr val="212121"/>
                </a:solidFill>
                <a:latin typeface="system-ui"/>
                <a:hlinkClick r:id="rId2"/>
              </a:rPr>
              <a:t>https://github.com/fritzsedlazeck/teaching_material/blob/main/Krumlov/Krumlov_teaching_SV.md</a:t>
            </a:r>
            <a:r>
              <a:rPr lang="en-US" dirty="0">
                <a:solidFill>
                  <a:srgbClr val="212121"/>
                </a:solidFill>
                <a:latin typeface="system-ui"/>
              </a:rPr>
              <a:t> </a:t>
            </a:r>
          </a:p>
          <a:p>
            <a:endParaRPr lang="en-US" dirty="0">
              <a:solidFill>
                <a:srgbClr val="212121"/>
              </a:solidFill>
              <a:latin typeface="system-ui"/>
            </a:endParaRPr>
          </a:p>
          <a:p>
            <a:pPr lvl="1"/>
            <a:r>
              <a:rPr lang="en-US" dirty="0">
                <a:solidFill>
                  <a:srgbClr val="212121"/>
                </a:solidFill>
                <a:latin typeface="system-ui"/>
              </a:rPr>
              <a:t>Remember files are also available locally</a:t>
            </a:r>
          </a:p>
          <a:p>
            <a:pPr lvl="1"/>
            <a:endParaRPr lang="en-US" dirty="0">
              <a:solidFill>
                <a:srgbClr val="212121"/>
              </a:solidFill>
              <a:latin typeface="system-u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3032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1237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/>
              <a:t>PacBio</a:t>
            </a:r>
            <a:r>
              <a:rPr lang="en-US" dirty="0"/>
              <a:t> / ONT sequencer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262" y="1122015"/>
            <a:ext cx="3810000" cy="3746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1201" y="5103674"/>
            <a:ext cx="21157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Advantage: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Long reads, </a:t>
            </a:r>
          </a:p>
          <a:p>
            <a:r>
              <a:rPr lang="en-US" b="1" dirty="0"/>
              <a:t>Disadvantage: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Throughput/yield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Costs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High error rates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76" y="1122015"/>
            <a:ext cx="4600208" cy="3352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262" y="493625"/>
            <a:ext cx="3453134" cy="2304591"/>
          </a:xfrm>
          <a:prstGeom prst="rect">
            <a:avLst/>
          </a:prstGeom>
        </p:spPr>
      </p:pic>
      <p:pic>
        <p:nvPicPr>
          <p:cNvPr id="1026" name="Picture 2" descr="mage result for promethio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90" y="2562447"/>
            <a:ext cx="2854699" cy="403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455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pbs.twimg.com/profile_images/649317702356463616/A-E_9uM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169" y="936164"/>
            <a:ext cx="3585276" cy="358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Read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(+) SVs in repetitive regions</a:t>
            </a:r>
          </a:p>
          <a:p>
            <a:r>
              <a:rPr lang="en-US" dirty="0"/>
              <a:t>(+) Span SVs</a:t>
            </a:r>
          </a:p>
          <a:p>
            <a:r>
              <a:rPr lang="en-US" dirty="0"/>
              <a:t>(+) Uniform coverage</a:t>
            </a:r>
          </a:p>
          <a:p>
            <a:r>
              <a:rPr lang="en-US" dirty="0"/>
              <a:t>(+) Can identify more complex SVs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(-) Higher seq. error rate</a:t>
            </a:r>
          </a:p>
          <a:p>
            <a:r>
              <a:rPr lang="en-US" dirty="0"/>
              <a:t>(-) Hard to align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96304" y="139176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66" y="4440819"/>
            <a:ext cx="3453134" cy="23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446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challenges</a:t>
            </a:r>
          </a:p>
        </p:txBody>
      </p:sp>
      <p:pic>
        <p:nvPicPr>
          <p:cNvPr id="1034" name="Picture 10" descr="https://documents.lucidchart.com/documents/b1071404-5d89-4e9d-ac4a-488299ee9081/pages/9JUVIcZ8uddQ?a=710&amp;x=94&amp;y=1020&amp;w=1012&amp;h=880&amp;store=1&amp;accept=image%2F*&amp;auth=LCA%20296590a98e6b3b77f984454d2cf8a29e8954a184-ts%3D1497885027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997703" y="2114551"/>
            <a:ext cx="3923986" cy="353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documents.lucidchart.com/documents/b1071404-5d89-4e9d-ac4a-488299ee9081/pages/9JUVIcZ8uddQ?a=753&amp;x=95&amp;y=40&amp;w=990&amp;h=880&amp;store=1&amp;accept=image%2F*&amp;auth=LCA%20c05086144cd31fe62a7d33b13936c80f48dda0b8-ts%3D1497885027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8525" y="2392101"/>
            <a:ext cx="412917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20665" y="2114551"/>
            <a:ext cx="10008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BWA-MEM: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29691" y="2111820"/>
            <a:ext cx="7665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NGMLR:</a:t>
            </a:r>
          </a:p>
        </p:txBody>
      </p:sp>
    </p:spTree>
    <p:extLst>
      <p:ext uri="{BB962C8B-B14F-4D97-AF65-F5344CB8AC3E}">
        <p14:creationId xmlns:p14="http://schemas.microsoft.com/office/powerpoint/2010/main" val="70804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1835700" y="116433"/>
            <a:ext cx="8520600" cy="11084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200"/>
              <a:t>Variation in genome structure. So-called "structural variation" (SV)</a:t>
            </a:r>
          </a:p>
        </p:txBody>
      </p:sp>
      <p:cxnSp>
        <p:nvCxnSpPr>
          <p:cNvPr id="218" name="Shape 218"/>
          <p:cNvCxnSpPr/>
          <p:nvPr/>
        </p:nvCxnSpPr>
        <p:spPr>
          <a:xfrm>
            <a:off x="4463807" y="1680019"/>
            <a:ext cx="4590300" cy="400"/>
          </a:xfrm>
          <a:prstGeom prst="straightConnector1">
            <a:avLst/>
          </a:prstGeom>
          <a:solidFill>
            <a:srgbClr val="232323"/>
          </a:solidFill>
          <a:ln w="50800" cap="flat" cmpd="sng">
            <a:solidFill>
              <a:srgbClr val="929292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19" name="Shape 219"/>
          <p:cNvSpPr/>
          <p:nvPr/>
        </p:nvSpPr>
        <p:spPr>
          <a:xfrm>
            <a:off x="8497201" y="1444244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</a:t>
            </a:r>
          </a:p>
        </p:txBody>
      </p:sp>
      <p:sp>
        <p:nvSpPr>
          <p:cNvPr id="220" name="Shape 220"/>
          <p:cNvSpPr/>
          <p:nvPr/>
        </p:nvSpPr>
        <p:spPr>
          <a:xfrm>
            <a:off x="5922348" y="1445489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</a:t>
            </a:r>
          </a:p>
        </p:txBody>
      </p:sp>
      <p:sp>
        <p:nvSpPr>
          <p:cNvPr id="221" name="Shape 221"/>
          <p:cNvSpPr/>
          <p:nvPr/>
        </p:nvSpPr>
        <p:spPr>
          <a:xfrm>
            <a:off x="7202854" y="1445489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</a:t>
            </a:r>
          </a:p>
        </p:txBody>
      </p:sp>
      <p:sp>
        <p:nvSpPr>
          <p:cNvPr id="222" name="Shape 222"/>
          <p:cNvSpPr/>
          <p:nvPr/>
        </p:nvSpPr>
        <p:spPr>
          <a:xfrm>
            <a:off x="4670602" y="1445489"/>
            <a:ext cx="388199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</a:t>
            </a:r>
          </a:p>
        </p:txBody>
      </p:sp>
      <p:sp>
        <p:nvSpPr>
          <p:cNvPr id="223" name="Shape 223"/>
          <p:cNvSpPr/>
          <p:nvPr/>
        </p:nvSpPr>
        <p:spPr>
          <a:xfrm>
            <a:off x="2352635" y="1430017"/>
            <a:ext cx="1932600" cy="4624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r>
              <a:rPr lang="en" sz="23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Reference</a:t>
            </a:r>
          </a:p>
        </p:txBody>
      </p:sp>
      <p:cxnSp>
        <p:nvCxnSpPr>
          <p:cNvPr id="224" name="Shape 224"/>
          <p:cNvCxnSpPr/>
          <p:nvPr/>
        </p:nvCxnSpPr>
        <p:spPr>
          <a:xfrm>
            <a:off x="4463796" y="3982892"/>
            <a:ext cx="5868900" cy="400"/>
          </a:xfrm>
          <a:prstGeom prst="straightConnector1">
            <a:avLst/>
          </a:prstGeom>
          <a:solidFill>
            <a:srgbClr val="232323"/>
          </a:solidFill>
          <a:ln w="50800" cap="flat" cmpd="sng">
            <a:solidFill>
              <a:srgbClr val="929292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25" name="Shape 225"/>
          <p:cNvSpPr/>
          <p:nvPr/>
        </p:nvSpPr>
        <p:spPr>
          <a:xfrm>
            <a:off x="9826636" y="3747209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</a:t>
            </a:r>
          </a:p>
        </p:txBody>
      </p:sp>
      <p:sp>
        <p:nvSpPr>
          <p:cNvPr id="226" name="Shape 226"/>
          <p:cNvSpPr/>
          <p:nvPr/>
        </p:nvSpPr>
        <p:spPr>
          <a:xfrm>
            <a:off x="5922337" y="3747209"/>
            <a:ext cx="388200" cy="481200"/>
          </a:xfrm>
          <a:prstGeom prst="rect">
            <a:avLst/>
          </a:prstGeom>
          <a:solidFill>
            <a:srgbClr val="840F0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</a:t>
            </a:r>
          </a:p>
        </p:txBody>
      </p:sp>
      <p:sp>
        <p:nvSpPr>
          <p:cNvPr id="227" name="Shape 227"/>
          <p:cNvSpPr/>
          <p:nvPr/>
        </p:nvSpPr>
        <p:spPr>
          <a:xfrm>
            <a:off x="8501942" y="3746679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</a:t>
            </a:r>
          </a:p>
        </p:txBody>
      </p:sp>
      <p:sp>
        <p:nvSpPr>
          <p:cNvPr id="228" name="Shape 228"/>
          <p:cNvSpPr/>
          <p:nvPr/>
        </p:nvSpPr>
        <p:spPr>
          <a:xfrm>
            <a:off x="4670589" y="3747209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</a:t>
            </a:r>
          </a:p>
        </p:txBody>
      </p:sp>
      <p:sp>
        <p:nvSpPr>
          <p:cNvPr id="229" name="Shape 229"/>
          <p:cNvSpPr/>
          <p:nvPr/>
        </p:nvSpPr>
        <p:spPr>
          <a:xfrm>
            <a:off x="7207007" y="3747209"/>
            <a:ext cx="388200" cy="481200"/>
          </a:xfrm>
          <a:prstGeom prst="rect">
            <a:avLst/>
          </a:prstGeom>
          <a:solidFill>
            <a:srgbClr val="840F0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</a:t>
            </a:r>
          </a:p>
        </p:txBody>
      </p:sp>
      <p:sp>
        <p:nvSpPr>
          <p:cNvPr id="230" name="Shape 230"/>
          <p:cNvSpPr/>
          <p:nvPr/>
        </p:nvSpPr>
        <p:spPr>
          <a:xfrm>
            <a:off x="2064190" y="3732359"/>
            <a:ext cx="2220900" cy="4624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r>
              <a:rPr lang="en" sz="23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Duplication</a:t>
            </a:r>
          </a:p>
        </p:txBody>
      </p:sp>
      <p:cxnSp>
        <p:nvCxnSpPr>
          <p:cNvPr id="231" name="Shape 231"/>
          <p:cNvCxnSpPr/>
          <p:nvPr/>
        </p:nvCxnSpPr>
        <p:spPr>
          <a:xfrm>
            <a:off x="4463809" y="4736140"/>
            <a:ext cx="4590300" cy="400"/>
          </a:xfrm>
          <a:prstGeom prst="straightConnector1">
            <a:avLst/>
          </a:prstGeom>
          <a:solidFill>
            <a:srgbClr val="232323"/>
          </a:solidFill>
          <a:ln w="50800" cap="flat" cmpd="sng">
            <a:solidFill>
              <a:srgbClr val="929292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32" name="Shape 232"/>
          <p:cNvSpPr/>
          <p:nvPr/>
        </p:nvSpPr>
        <p:spPr>
          <a:xfrm>
            <a:off x="8497204" y="4501605"/>
            <a:ext cx="388200" cy="481200"/>
          </a:xfrm>
          <a:prstGeom prst="rect">
            <a:avLst/>
          </a:prstGeom>
          <a:solidFill>
            <a:srgbClr val="840F0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</a:t>
            </a:r>
          </a:p>
        </p:txBody>
      </p:sp>
      <p:sp>
        <p:nvSpPr>
          <p:cNvPr id="233" name="Shape 233"/>
          <p:cNvSpPr/>
          <p:nvPr/>
        </p:nvSpPr>
        <p:spPr>
          <a:xfrm>
            <a:off x="5922350" y="4501605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</a:t>
            </a:r>
          </a:p>
        </p:txBody>
      </p:sp>
      <p:sp>
        <p:nvSpPr>
          <p:cNvPr id="234" name="Shape 234"/>
          <p:cNvSpPr/>
          <p:nvPr/>
        </p:nvSpPr>
        <p:spPr>
          <a:xfrm>
            <a:off x="7216701" y="4500368"/>
            <a:ext cx="388200" cy="481200"/>
          </a:xfrm>
          <a:prstGeom prst="rect">
            <a:avLst/>
          </a:prstGeom>
          <a:solidFill>
            <a:srgbClr val="840F0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</a:t>
            </a:r>
          </a:p>
        </p:txBody>
      </p:sp>
      <p:sp>
        <p:nvSpPr>
          <p:cNvPr id="235" name="Shape 235"/>
          <p:cNvSpPr/>
          <p:nvPr/>
        </p:nvSpPr>
        <p:spPr>
          <a:xfrm>
            <a:off x="2424747" y="4472288"/>
            <a:ext cx="1860300" cy="4624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r>
              <a:rPr lang="en" sz="23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Inversion</a:t>
            </a:r>
          </a:p>
        </p:txBody>
      </p:sp>
      <p:sp>
        <p:nvSpPr>
          <p:cNvPr id="236" name="Shape 236"/>
          <p:cNvSpPr/>
          <p:nvPr/>
        </p:nvSpPr>
        <p:spPr>
          <a:xfrm>
            <a:off x="4670605" y="4501119"/>
            <a:ext cx="388199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</a:t>
            </a:r>
          </a:p>
        </p:txBody>
      </p:sp>
      <p:cxnSp>
        <p:nvCxnSpPr>
          <p:cNvPr id="237" name="Shape 237"/>
          <p:cNvCxnSpPr/>
          <p:nvPr/>
        </p:nvCxnSpPr>
        <p:spPr>
          <a:xfrm>
            <a:off x="4463811" y="2433253"/>
            <a:ext cx="3661500" cy="400"/>
          </a:xfrm>
          <a:prstGeom prst="straightConnector1">
            <a:avLst/>
          </a:prstGeom>
          <a:solidFill>
            <a:srgbClr val="232323"/>
          </a:solidFill>
          <a:ln w="50800" cap="flat" cmpd="sng">
            <a:solidFill>
              <a:srgbClr val="929292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38" name="Shape 238"/>
          <p:cNvSpPr/>
          <p:nvPr/>
        </p:nvSpPr>
        <p:spPr>
          <a:xfrm>
            <a:off x="7207023" y="2197571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</a:t>
            </a:r>
          </a:p>
        </p:txBody>
      </p:sp>
      <p:sp>
        <p:nvSpPr>
          <p:cNvPr id="239" name="Shape 239"/>
          <p:cNvSpPr/>
          <p:nvPr/>
        </p:nvSpPr>
        <p:spPr>
          <a:xfrm>
            <a:off x="5926518" y="2197571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</a:t>
            </a:r>
          </a:p>
        </p:txBody>
      </p:sp>
      <p:sp>
        <p:nvSpPr>
          <p:cNvPr id="240" name="Shape 240"/>
          <p:cNvSpPr/>
          <p:nvPr/>
        </p:nvSpPr>
        <p:spPr>
          <a:xfrm>
            <a:off x="4670604" y="2188796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</a:t>
            </a:r>
          </a:p>
        </p:txBody>
      </p:sp>
      <p:sp>
        <p:nvSpPr>
          <p:cNvPr id="241" name="Shape 241"/>
          <p:cNvSpPr/>
          <p:nvPr/>
        </p:nvSpPr>
        <p:spPr>
          <a:xfrm>
            <a:off x="2482435" y="2182721"/>
            <a:ext cx="1802700" cy="4624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r>
              <a:rPr lang="en" sz="23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Deletion</a:t>
            </a:r>
          </a:p>
        </p:txBody>
      </p:sp>
      <p:sp>
        <p:nvSpPr>
          <p:cNvPr id="242" name="Shape 242"/>
          <p:cNvSpPr/>
          <p:nvPr/>
        </p:nvSpPr>
        <p:spPr>
          <a:xfrm>
            <a:off x="5274022" y="2046183"/>
            <a:ext cx="451800" cy="9688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840F00"/>
              </a:buClr>
              <a:buSzPct val="25000"/>
            </a:pPr>
            <a:r>
              <a:rPr lang="en" sz="6400">
                <a:solidFill>
                  <a:srgbClr val="840F00"/>
                </a:solidFill>
                <a:latin typeface="Lato"/>
                <a:ea typeface="Lato"/>
                <a:cs typeface="Lato"/>
                <a:sym typeface="Lato"/>
              </a:rPr>
              <a:t>*</a:t>
            </a:r>
          </a:p>
        </p:txBody>
      </p:sp>
      <p:cxnSp>
        <p:nvCxnSpPr>
          <p:cNvPr id="243" name="Shape 243"/>
          <p:cNvCxnSpPr/>
          <p:nvPr/>
        </p:nvCxnSpPr>
        <p:spPr>
          <a:xfrm>
            <a:off x="4463805" y="3215268"/>
            <a:ext cx="5868900" cy="400"/>
          </a:xfrm>
          <a:prstGeom prst="straightConnector1">
            <a:avLst/>
          </a:prstGeom>
          <a:solidFill>
            <a:srgbClr val="232323"/>
          </a:solidFill>
          <a:ln w="50800" cap="flat" cmpd="sng">
            <a:solidFill>
              <a:srgbClr val="929292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44" name="Shape 244"/>
          <p:cNvSpPr/>
          <p:nvPr/>
        </p:nvSpPr>
        <p:spPr>
          <a:xfrm>
            <a:off x="9826644" y="2979585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</a:t>
            </a:r>
          </a:p>
        </p:txBody>
      </p:sp>
      <p:sp>
        <p:nvSpPr>
          <p:cNvPr id="245" name="Shape 245"/>
          <p:cNvSpPr/>
          <p:nvPr/>
        </p:nvSpPr>
        <p:spPr>
          <a:xfrm>
            <a:off x="5922345" y="2979585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</a:t>
            </a:r>
          </a:p>
        </p:txBody>
      </p:sp>
      <p:sp>
        <p:nvSpPr>
          <p:cNvPr id="246" name="Shape 246"/>
          <p:cNvSpPr/>
          <p:nvPr/>
        </p:nvSpPr>
        <p:spPr>
          <a:xfrm>
            <a:off x="8501950" y="2979585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</a:t>
            </a:r>
          </a:p>
        </p:txBody>
      </p:sp>
      <p:sp>
        <p:nvSpPr>
          <p:cNvPr id="247" name="Shape 247"/>
          <p:cNvSpPr/>
          <p:nvPr/>
        </p:nvSpPr>
        <p:spPr>
          <a:xfrm>
            <a:off x="7207016" y="2979585"/>
            <a:ext cx="388200" cy="481200"/>
          </a:xfrm>
          <a:prstGeom prst="rect">
            <a:avLst/>
          </a:prstGeom>
          <a:solidFill>
            <a:srgbClr val="840F0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X</a:t>
            </a:r>
          </a:p>
        </p:txBody>
      </p:sp>
      <p:sp>
        <p:nvSpPr>
          <p:cNvPr id="248" name="Shape 248"/>
          <p:cNvSpPr/>
          <p:nvPr/>
        </p:nvSpPr>
        <p:spPr>
          <a:xfrm>
            <a:off x="2309368" y="2979113"/>
            <a:ext cx="1975800" cy="4624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r>
              <a:rPr lang="en" sz="23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Insertion</a:t>
            </a:r>
          </a:p>
        </p:txBody>
      </p:sp>
      <p:sp>
        <p:nvSpPr>
          <p:cNvPr id="249" name="Shape 249"/>
          <p:cNvSpPr/>
          <p:nvPr/>
        </p:nvSpPr>
        <p:spPr>
          <a:xfrm>
            <a:off x="4670601" y="2973984"/>
            <a:ext cx="388199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</a:t>
            </a:r>
          </a:p>
        </p:txBody>
      </p:sp>
      <p:sp>
        <p:nvSpPr>
          <p:cNvPr id="250" name="Shape 250"/>
          <p:cNvSpPr/>
          <p:nvPr/>
        </p:nvSpPr>
        <p:spPr>
          <a:xfrm>
            <a:off x="1718059" y="5256032"/>
            <a:ext cx="2567100" cy="4624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r>
              <a:rPr lang="en" sz="23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Translocation</a:t>
            </a:r>
          </a:p>
        </p:txBody>
      </p:sp>
      <p:cxnSp>
        <p:nvCxnSpPr>
          <p:cNvPr id="251" name="Shape 251"/>
          <p:cNvCxnSpPr/>
          <p:nvPr/>
        </p:nvCxnSpPr>
        <p:spPr>
          <a:xfrm>
            <a:off x="4463784" y="5512581"/>
            <a:ext cx="4590300" cy="400"/>
          </a:xfrm>
          <a:prstGeom prst="straightConnector1">
            <a:avLst/>
          </a:prstGeom>
          <a:solidFill>
            <a:srgbClr val="232323"/>
          </a:solidFill>
          <a:ln w="50800" cap="flat" cmpd="sng">
            <a:solidFill>
              <a:srgbClr val="929292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52" name="Shape 252"/>
          <p:cNvSpPr/>
          <p:nvPr/>
        </p:nvSpPr>
        <p:spPr>
          <a:xfrm>
            <a:off x="8497179" y="5276809"/>
            <a:ext cx="388200" cy="481200"/>
          </a:xfrm>
          <a:prstGeom prst="rect">
            <a:avLst/>
          </a:prstGeom>
          <a:solidFill>
            <a:srgbClr val="840F0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</a:t>
            </a:r>
          </a:p>
        </p:txBody>
      </p:sp>
      <p:sp>
        <p:nvSpPr>
          <p:cNvPr id="253" name="Shape 253"/>
          <p:cNvSpPr/>
          <p:nvPr/>
        </p:nvSpPr>
        <p:spPr>
          <a:xfrm>
            <a:off x="5922326" y="5263144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</a:t>
            </a:r>
          </a:p>
        </p:txBody>
      </p:sp>
      <p:sp>
        <p:nvSpPr>
          <p:cNvPr id="254" name="Shape 254"/>
          <p:cNvSpPr/>
          <p:nvPr/>
        </p:nvSpPr>
        <p:spPr>
          <a:xfrm>
            <a:off x="7202831" y="5276809"/>
            <a:ext cx="388200" cy="481200"/>
          </a:xfrm>
          <a:prstGeom prst="rect">
            <a:avLst/>
          </a:prstGeom>
          <a:solidFill>
            <a:srgbClr val="840F0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Q</a:t>
            </a:r>
          </a:p>
        </p:txBody>
      </p:sp>
      <p:sp>
        <p:nvSpPr>
          <p:cNvPr id="255" name="Shape 255"/>
          <p:cNvSpPr/>
          <p:nvPr/>
        </p:nvSpPr>
        <p:spPr>
          <a:xfrm>
            <a:off x="4670579" y="5263632"/>
            <a:ext cx="388199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</a:t>
            </a:r>
          </a:p>
        </p:txBody>
      </p:sp>
      <p:sp>
        <p:nvSpPr>
          <p:cNvPr id="256" name="Shape 256"/>
          <p:cNvSpPr/>
          <p:nvPr/>
        </p:nvSpPr>
        <p:spPr>
          <a:xfrm>
            <a:off x="1718059" y="2236787"/>
            <a:ext cx="862004" cy="3752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2700" b="1" dirty="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CNV </a:t>
            </a:r>
          </a:p>
        </p:txBody>
      </p:sp>
      <p:sp>
        <p:nvSpPr>
          <p:cNvPr id="257" name="Shape 257"/>
          <p:cNvSpPr/>
          <p:nvPr/>
        </p:nvSpPr>
        <p:spPr>
          <a:xfrm>
            <a:off x="1718059" y="3754708"/>
            <a:ext cx="862004" cy="3752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2700" b="1" dirty="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CNV</a:t>
            </a:r>
          </a:p>
        </p:txBody>
      </p:sp>
      <p:sp>
        <p:nvSpPr>
          <p:cNvPr id="258" name="Shape 258"/>
          <p:cNvSpPr/>
          <p:nvPr/>
        </p:nvSpPr>
        <p:spPr>
          <a:xfrm>
            <a:off x="1921988" y="3058249"/>
            <a:ext cx="545936" cy="3752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2700" b="1" dirty="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SV</a:t>
            </a:r>
          </a:p>
        </p:txBody>
      </p:sp>
      <p:sp>
        <p:nvSpPr>
          <p:cNvPr id="259" name="Shape 259"/>
          <p:cNvSpPr/>
          <p:nvPr/>
        </p:nvSpPr>
        <p:spPr>
          <a:xfrm>
            <a:off x="1921988" y="4451165"/>
            <a:ext cx="545936" cy="3752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2700" b="1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SV</a:t>
            </a:r>
          </a:p>
        </p:txBody>
      </p:sp>
      <p:sp>
        <p:nvSpPr>
          <p:cNvPr id="260" name="Shape 260"/>
          <p:cNvSpPr/>
          <p:nvPr/>
        </p:nvSpPr>
        <p:spPr>
          <a:xfrm>
            <a:off x="1921988" y="5272629"/>
            <a:ext cx="545936" cy="3752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2700" b="1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SV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1754175" y="6083100"/>
            <a:ext cx="8937900" cy="55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" sz="2000" i="1" dirty="0">
                <a:solidFill>
                  <a:srgbClr val="38761D"/>
                </a:solidFill>
                <a:latin typeface="Economica"/>
                <a:ea typeface="Economica"/>
                <a:cs typeface="Economica"/>
                <a:sym typeface="Economica"/>
              </a:rPr>
              <a:t>SV is a superset of copy number variation (CNV). Not all structural changes affect copy number (e.g., inversions)!</a:t>
            </a:r>
          </a:p>
        </p:txBody>
      </p:sp>
    </p:spTree>
    <p:extLst>
      <p:ext uri="{BB962C8B-B14F-4D97-AF65-F5344CB8AC3E}">
        <p14:creationId xmlns:p14="http://schemas.microsoft.com/office/powerpoint/2010/main" val="20303082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challenges</a:t>
            </a:r>
          </a:p>
        </p:txBody>
      </p:sp>
      <p:pic>
        <p:nvPicPr>
          <p:cNvPr id="2050" name="Picture 2" descr="https://documents.lucidchart.com/documents/b1071404-5d89-4e9d-ac4a-488299ee9081/pages/9JUVIcZ8uddQ?a=753&amp;x=1035&amp;y=25&amp;w=990&amp;h=880&amp;store=1&amp;accept=image%2F*&amp;auth=LCA%209f47c99d99671dbabaa542c16370d51481f31437-ts%3D1497885027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3270" y="2318303"/>
            <a:ext cx="434137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ocuments.lucidchart.com/documents/b1071404-5d89-4e9d-ac4a-488299ee9081/pages/9JUVIcZ8uddQ?a=753&amp;x=1035&amp;y=880&amp;w=990&amp;h=880&amp;store=1&amp;accept=image%2F*&amp;auth=LCA%2098efefa971f7c79890be0801f8e856b9de083b14-ts%3D1497885027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3406" y="2366010"/>
            <a:ext cx="402796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20665" y="2114551"/>
            <a:ext cx="10008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BWA-MEM: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9691" y="2111820"/>
            <a:ext cx="7665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NGMLR:</a:t>
            </a:r>
          </a:p>
        </p:txBody>
      </p:sp>
    </p:spTree>
    <p:extLst>
      <p:ext uri="{BB962C8B-B14F-4D97-AF65-F5344CB8AC3E}">
        <p14:creationId xmlns:p14="http://schemas.microsoft.com/office/powerpoint/2010/main" val="83071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NA12878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Healthy female</a:t>
            </a:r>
          </a:p>
          <a:p>
            <a:endParaRPr lang="en-US" dirty="0"/>
          </a:p>
          <a:p>
            <a:r>
              <a:rPr lang="en-US" dirty="0"/>
              <a:t>Gold standard in genomics</a:t>
            </a:r>
          </a:p>
          <a:p>
            <a:endParaRPr lang="en-US" dirty="0"/>
          </a:p>
          <a:p>
            <a:r>
              <a:rPr lang="en-US" dirty="0"/>
              <a:t>Sequenced with many technologies independently:</a:t>
            </a:r>
          </a:p>
          <a:p>
            <a:pPr lvl="1"/>
            <a:r>
              <a:rPr lang="en-US" dirty="0"/>
              <a:t>Illumina, PacBio, Oxford Nanopore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1751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NA12878: Deletion calling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89251"/>
              </p:ext>
            </p:extLst>
          </p:nvPr>
        </p:nvGraphicFramePr>
        <p:xfrm>
          <a:off x="2415842" y="2385847"/>
          <a:ext cx="7360318" cy="2883674"/>
        </p:xfrm>
        <a:graphic>
          <a:graphicData uri="http://schemas.openxmlformats.org/drawingml/2006/table">
            <a:tbl>
              <a:tblPr firstRow="1" firstCol="1" bandRow="1"/>
              <a:tblGrid>
                <a:gridCol w="942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9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85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85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3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50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50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08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463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Tech.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Cov</a:t>
                      </a:r>
                      <a:r>
                        <a:rPr lang="en-US" sz="14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.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Avg</a:t>
                      </a:r>
                      <a:r>
                        <a:rPr lang="en-US" sz="1400" b="1" baseline="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 </a:t>
                      </a:r>
                      <a:r>
                        <a:rPr lang="en-US" sz="1400" b="1" baseline="0" dirty="0" err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len</a:t>
                      </a:r>
                      <a:endParaRPr lang="en-US" sz="1400" b="1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SVs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DEL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DUP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INV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INS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TRA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49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PacBio</a:t>
                      </a:r>
                      <a:endParaRPr lang="en-US" sz="1400" b="1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55x</a:t>
                      </a:r>
                      <a:endParaRPr lang="en-US" sz="140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4,334</a:t>
                      </a:r>
                      <a:endParaRPr lang="en-US" sz="140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22,877</a:t>
                      </a:r>
                      <a:endParaRPr lang="en-US" sz="140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9,933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162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611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12,052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119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798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Oxford Nanopore</a:t>
                      </a:r>
                      <a:endParaRPr lang="en-US" sz="1400" b="1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28x</a:t>
                      </a:r>
                      <a:endParaRPr lang="en-US" sz="140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6,432</a:t>
                      </a:r>
                      <a:endParaRPr lang="en-US" sz="140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32,409</a:t>
                      </a:r>
                      <a:endParaRPr lang="en-US" sz="140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27,147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87</a:t>
                      </a:r>
                      <a:endParaRPr lang="en-US" sz="1400" b="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323</a:t>
                      </a:r>
                      <a:endParaRPr lang="en-US" sz="1400" b="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4,809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43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ＭＳ 明朝" charset="-128"/>
                          <a:cs typeface="Times New Roman" charset="0"/>
                        </a:rPr>
                        <a:t>Oxford</a:t>
                      </a:r>
                      <a:r>
                        <a:rPr lang="en-US" sz="1400" b="1" baseline="0" dirty="0">
                          <a:effectLst/>
                          <a:latin typeface="+mn-lt"/>
                          <a:ea typeface="ＭＳ 明朝" charset="-128"/>
                          <a:cs typeface="Times New Roman" charset="0"/>
                        </a:rPr>
                        <a:t> Nanopore 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>
                          <a:effectLst/>
                          <a:latin typeface="+mn-lt"/>
                          <a:ea typeface="ＭＳ 明朝" charset="-128"/>
                          <a:cs typeface="Times New Roman" charset="0"/>
                        </a:rPr>
                        <a:t>@Baylor</a:t>
                      </a:r>
                      <a:endParaRPr lang="en-US" sz="1400" b="1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ＭＳ 明朝" charset="-128"/>
                          <a:cs typeface="Times New Roman" charset="0"/>
                        </a:rPr>
                        <a:t>34x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+mn-lt"/>
                          <a:ea typeface="ＭＳ 明朝" charset="-128"/>
                          <a:cs typeface="Times New Roman" charset="0"/>
                        </a:rPr>
                        <a:t>4,982</a:t>
                      </a:r>
                      <a:endParaRPr lang="en-US" sz="140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12,596</a:t>
                      </a:r>
                      <a:endParaRPr lang="fi-FI" sz="140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7,102</a:t>
                      </a:r>
                      <a:endParaRPr lang="fi-FI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169</a:t>
                      </a:r>
                      <a:endParaRPr lang="is-IS" sz="1400" b="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113</a:t>
                      </a:r>
                      <a:endParaRPr lang="is-IS" sz="1400" b="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5,166</a:t>
                      </a:r>
                      <a:endParaRPr lang="is-IS" sz="1400" b="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46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549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Illumina</a:t>
                      </a:r>
                      <a:endParaRPr lang="en-US" sz="1400" b="1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50x</a:t>
                      </a:r>
                      <a:endParaRPr lang="en-US" sz="140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 x 101</a:t>
                      </a:r>
                      <a:endParaRPr lang="en-US" sz="140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7,275</a:t>
                      </a:r>
                      <a:endParaRPr lang="en-US" sz="140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3,744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731</a:t>
                      </a:r>
                      <a:endParaRPr lang="en-US" sz="1400" b="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553</a:t>
                      </a:r>
                      <a:endParaRPr lang="en-US" sz="1400" b="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2,247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7945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5312" y="1953248"/>
            <a:ext cx="4555155" cy="40475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3.2 NA12878: check </a:t>
            </a:r>
            <a:r>
              <a:rPr lang="en-US" dirty="0">
                <a:solidFill>
                  <a:srgbClr val="FF0000"/>
                </a:solidFill>
                <a:latin typeface="Cambria" charset="0"/>
                <a:ea typeface="Times New Roman" charset="0"/>
                <a:cs typeface="Times New Roman" charset="0"/>
              </a:rPr>
              <a:t>2,247</a:t>
            </a:r>
            <a:r>
              <a:rPr lang="en-US" dirty="0">
                <a:solidFill>
                  <a:srgbClr val="FF0000"/>
                </a:solidFill>
                <a:latin typeface="Cambria" charset="0"/>
                <a:ea typeface="ＭＳ 明朝" charset="-128"/>
                <a:cs typeface="Times New Roman" charset="0"/>
              </a:rPr>
              <a:t> </a:t>
            </a:r>
            <a:r>
              <a:rPr lang="en-US" dirty="0">
                <a:latin typeface="Cambria" charset="0"/>
                <a:ea typeface="ＭＳ 明朝" charset="-128"/>
                <a:cs typeface="Times New Roman" charset="0"/>
              </a:rPr>
              <a:t>vs</a:t>
            </a:r>
            <a:r>
              <a:rPr lang="en-US" dirty="0">
                <a:solidFill>
                  <a:srgbClr val="FF0000"/>
                </a:solidFill>
                <a:latin typeface="Cambria" charset="0"/>
                <a:ea typeface="ＭＳ 明朝" charset="-128"/>
                <a:cs typeface="Times New Roman" charset="0"/>
              </a:rPr>
              <a:t> 119 </a:t>
            </a:r>
            <a:r>
              <a:rPr lang="en-US" dirty="0"/>
              <a:t>TRA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3099" y="2719738"/>
            <a:ext cx="11028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Illumina data</a:t>
            </a:r>
          </a:p>
        </p:txBody>
      </p:sp>
      <p:sp>
        <p:nvSpPr>
          <p:cNvPr id="4" name="Rectangle 3"/>
          <p:cNvSpPr/>
          <p:nvPr/>
        </p:nvSpPr>
        <p:spPr>
          <a:xfrm>
            <a:off x="7361480" y="3589807"/>
            <a:ext cx="2259531" cy="498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6239825" y="3661993"/>
            <a:ext cx="1171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Translocation:</a:t>
            </a:r>
          </a:p>
        </p:txBody>
      </p:sp>
      <p:sp>
        <p:nvSpPr>
          <p:cNvPr id="8" name="Rectangle 7"/>
          <p:cNvSpPr/>
          <p:nvPr/>
        </p:nvSpPr>
        <p:spPr>
          <a:xfrm>
            <a:off x="8138686" y="2256592"/>
            <a:ext cx="378752" cy="9135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5143099" y="4517257"/>
            <a:ext cx="10045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PacBio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43100" y="5356312"/>
            <a:ext cx="8479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ONT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00652" y="2581239"/>
            <a:ext cx="13628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Truncated reads: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3100" y="4123796"/>
            <a:ext cx="5397366" cy="1840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8043032" y="4323733"/>
            <a:ext cx="526661" cy="161204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7038459" y="4794257"/>
            <a:ext cx="11259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Insertion </a:t>
            </a:r>
          </a:p>
          <a:p>
            <a:r>
              <a:rPr lang="en-US" sz="1350" dirty="0"/>
              <a:t>In rep. region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689301" y="2275930"/>
          <a:ext cx="3140579" cy="2112768"/>
        </p:xfrm>
        <a:graphic>
          <a:graphicData uri="http://schemas.openxmlformats.org/drawingml/2006/table">
            <a:tbl>
              <a:tblPr firstRow="1"/>
              <a:tblGrid>
                <a:gridCol w="1581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9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4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Overlap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Illumina</a:t>
                      </a:r>
                      <a:r>
                        <a:rPr lang="nb-NO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TRA</a:t>
                      </a:r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Translocations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Insertions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53.05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Deletions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12.06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Duplications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Nested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High coverage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Low complexity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Explained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85.40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824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  <p:bldP spid="11" grpId="0"/>
      <p:bldP spid="5" grpId="0" animBg="1"/>
      <p:bldP spid="13" grpId="0" animBg="1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5312" y="1953248"/>
            <a:ext cx="4555155" cy="40475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NA12878: check </a:t>
            </a:r>
            <a:r>
              <a:rPr lang="en-US" dirty="0">
                <a:solidFill>
                  <a:srgbClr val="FF0000"/>
                </a:solidFill>
                <a:latin typeface="Cambria" charset="0"/>
                <a:ea typeface="Times New Roman" charset="0"/>
                <a:cs typeface="Times New Roman" charset="0"/>
              </a:rPr>
              <a:t>2,247</a:t>
            </a:r>
            <a:r>
              <a:rPr lang="en-US" dirty="0">
                <a:solidFill>
                  <a:srgbClr val="FF0000"/>
                </a:solidFill>
                <a:latin typeface="Cambria" charset="0"/>
                <a:ea typeface="ＭＳ 明朝" charset="-128"/>
                <a:cs typeface="Times New Roman" charset="0"/>
              </a:rPr>
              <a:t> </a:t>
            </a:r>
            <a:r>
              <a:rPr lang="en-US" dirty="0"/>
              <a:t>TRA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533" y="1970774"/>
            <a:ext cx="4209092" cy="40462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25700" y="5384007"/>
            <a:ext cx="8580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/>
              <a:t>ONT data</a:t>
            </a:r>
            <a:endParaRPr lang="en-US" sz="135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44377" y="4604247"/>
            <a:ext cx="10214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PacBio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2248" y="2790521"/>
            <a:ext cx="11305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Illumina data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91294" y="4506804"/>
            <a:ext cx="526661" cy="1331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2436279" y="4713509"/>
            <a:ext cx="11259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Insertion </a:t>
            </a:r>
          </a:p>
          <a:p>
            <a:r>
              <a:rPr lang="en-US" sz="1350" dirty="0"/>
              <a:t>In rep. region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93470" y="2359009"/>
            <a:ext cx="1645921" cy="13081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1766405" y="2530822"/>
            <a:ext cx="8747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Inversion:</a:t>
            </a:r>
            <a:endParaRPr lang="en-US" sz="1350" dirty="0"/>
          </a:p>
        </p:txBody>
      </p:sp>
      <p:sp>
        <p:nvSpPr>
          <p:cNvPr id="27" name="Rectangle 26"/>
          <p:cNvSpPr/>
          <p:nvPr/>
        </p:nvSpPr>
        <p:spPr>
          <a:xfrm>
            <a:off x="7361480" y="3589807"/>
            <a:ext cx="2259531" cy="498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extBox 27"/>
          <p:cNvSpPr txBox="1"/>
          <p:nvPr/>
        </p:nvSpPr>
        <p:spPr>
          <a:xfrm>
            <a:off x="6239825" y="3661993"/>
            <a:ext cx="1171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Translocation: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138686" y="2256592"/>
            <a:ext cx="378752" cy="9135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TextBox 31"/>
          <p:cNvSpPr txBox="1"/>
          <p:nvPr/>
        </p:nvSpPr>
        <p:spPr>
          <a:xfrm>
            <a:off x="6800652" y="2581239"/>
            <a:ext cx="13628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Truncated reads: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043032" y="4323733"/>
            <a:ext cx="526661" cy="161204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/>
          <p:cNvSpPr txBox="1"/>
          <p:nvPr/>
        </p:nvSpPr>
        <p:spPr>
          <a:xfrm>
            <a:off x="7038459" y="4794257"/>
            <a:ext cx="11259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Insertion </a:t>
            </a:r>
          </a:p>
          <a:p>
            <a:r>
              <a:rPr lang="en-US" sz="1350" dirty="0"/>
              <a:t>In rep. region</a:t>
            </a:r>
          </a:p>
        </p:txBody>
      </p:sp>
    </p:spTree>
    <p:extLst>
      <p:ext uri="{BB962C8B-B14F-4D97-AF65-F5344CB8AC3E}">
        <p14:creationId xmlns:p14="http://schemas.microsoft.com/office/powerpoint/2010/main" val="4328303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9BBCB-C3E4-214D-A1B5-C2F6F944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Question: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4AE25-2124-1C45-8FD6-DE5318CEA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are the problems of long reads?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A88E9-1C74-3240-B28B-4164079F5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772" y="2552478"/>
            <a:ext cx="4926227" cy="430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141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9126-0F89-B611-F321-420D6D69F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Part 3: Long read based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062CF-B3DE-74FC-46E0-D2631936E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633633"/>
            <a:ext cx="8569904" cy="4472000"/>
          </a:xfrm>
        </p:spPr>
        <p:txBody>
          <a:bodyPr/>
          <a:lstStyle/>
          <a:p>
            <a:r>
              <a:rPr lang="en-US" dirty="0"/>
              <a:t>Utilize Oxford Nanopore Technology to identify SV</a:t>
            </a:r>
          </a:p>
          <a:p>
            <a:pPr lvl="1"/>
            <a:r>
              <a:rPr lang="en-US" dirty="0">
                <a:solidFill>
                  <a:srgbClr val="212121"/>
                </a:solidFill>
                <a:latin typeface="system-ui"/>
              </a:rPr>
              <a:t>We will use Sniffles v2  </a:t>
            </a:r>
          </a:p>
          <a:p>
            <a:endParaRPr lang="en-US" dirty="0">
              <a:solidFill>
                <a:srgbClr val="212121"/>
              </a:solidFill>
              <a:latin typeface="system-ui"/>
            </a:endParaRPr>
          </a:p>
          <a:p>
            <a:endParaRPr lang="en-US" dirty="0">
              <a:solidFill>
                <a:srgbClr val="212121"/>
              </a:solidFill>
              <a:latin typeface="system-ui"/>
            </a:endParaRPr>
          </a:p>
          <a:p>
            <a:r>
              <a:rPr lang="en-US" dirty="0">
                <a:solidFill>
                  <a:srgbClr val="212121"/>
                </a:solidFill>
                <a:latin typeface="system-ui"/>
              </a:rPr>
              <a:t>Go to: part 3&amp;4 </a:t>
            </a:r>
            <a:r>
              <a:rPr lang="en-US" dirty="0">
                <a:solidFill>
                  <a:srgbClr val="212121"/>
                </a:solidFill>
                <a:latin typeface="system-ui"/>
                <a:hlinkClick r:id="rId2"/>
              </a:rPr>
              <a:t>https://github.com/fritzsedlazeck/teaching_material/blob/main/Krumlov/Krumlov_teaching_SV.md</a:t>
            </a:r>
            <a:r>
              <a:rPr lang="en-US" dirty="0">
                <a:solidFill>
                  <a:srgbClr val="212121"/>
                </a:solidFill>
                <a:latin typeface="system-ui"/>
              </a:rPr>
              <a:t> </a:t>
            </a:r>
          </a:p>
          <a:p>
            <a:endParaRPr lang="en-US" dirty="0">
              <a:solidFill>
                <a:srgbClr val="212121"/>
              </a:solidFill>
              <a:latin typeface="system-ui"/>
            </a:endParaRPr>
          </a:p>
          <a:p>
            <a:pPr lvl="1"/>
            <a:r>
              <a:rPr lang="en-US" dirty="0">
                <a:solidFill>
                  <a:srgbClr val="212121"/>
                </a:solidFill>
                <a:latin typeface="system-ui"/>
              </a:rPr>
              <a:t>Files are also available locally. If you don’t find a file I have included download links.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189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109"/>
          <p:cNvSpPr txBox="1">
            <a:spLocks noGrp="1"/>
          </p:cNvSpPr>
          <p:nvPr>
            <p:ph type="title"/>
          </p:nvPr>
        </p:nvSpPr>
        <p:spPr>
          <a:xfrm>
            <a:off x="270935" y="278879"/>
            <a:ext cx="5234800" cy="338800"/>
          </a:xfrm>
          <a:prstGeom prst="rect">
            <a:avLst/>
          </a:prstGeom>
        </p:spPr>
        <p:txBody>
          <a:bodyPr spcFirstLastPara="1" vert="horz" wrap="square" lIns="0" tIns="45700" rIns="91433" bIns="0" rtlCol="0" anchor="t" anchorCtr="0">
            <a:noAutofit/>
          </a:bodyPr>
          <a:lstStyle/>
          <a:p>
            <a:r>
              <a:rPr lang="en" sz="2667" dirty="0"/>
              <a:t>Sniffles: HG002 v0.6 and CMRG</a:t>
            </a:r>
            <a:endParaRPr sz="2667" dirty="0"/>
          </a:p>
        </p:txBody>
      </p:sp>
      <p:pic>
        <p:nvPicPr>
          <p:cNvPr id="1114" name="Google Shape;1114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367" y="933860"/>
            <a:ext cx="4179133" cy="240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00" y="3586333"/>
            <a:ext cx="4179144" cy="2357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0DADD0B-7EF3-8E08-3A29-1EA04E24C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6" r="49985" b="72541"/>
          <a:stretch/>
        </p:blipFill>
        <p:spPr bwMode="auto">
          <a:xfrm>
            <a:off x="5329098" y="810014"/>
            <a:ext cx="6354903" cy="287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4DB8082-B5EB-828A-3947-210C1AC15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r="13143" b="96161"/>
          <a:stretch/>
        </p:blipFill>
        <p:spPr bwMode="auto">
          <a:xfrm>
            <a:off x="5034834" y="589258"/>
            <a:ext cx="6943428" cy="3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7FB4099-6394-0214-896D-85E40E2B1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4" r="49553" b="22904"/>
          <a:stretch/>
        </p:blipFill>
        <p:spPr bwMode="auto">
          <a:xfrm>
            <a:off x="5394215" y="3687220"/>
            <a:ext cx="6354903" cy="302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109"/>
          <p:cNvSpPr txBox="1">
            <a:spLocks noGrp="1"/>
          </p:cNvSpPr>
          <p:nvPr>
            <p:ph type="title"/>
          </p:nvPr>
        </p:nvSpPr>
        <p:spPr>
          <a:xfrm>
            <a:off x="270935" y="278879"/>
            <a:ext cx="5234800" cy="338800"/>
          </a:xfrm>
          <a:prstGeom prst="rect">
            <a:avLst/>
          </a:prstGeom>
        </p:spPr>
        <p:txBody>
          <a:bodyPr spcFirstLastPara="1" vert="horz" wrap="square" lIns="0" tIns="45700" rIns="91433" bIns="0" rtlCol="0" anchor="t" anchorCtr="0">
            <a:noAutofit/>
          </a:bodyPr>
          <a:lstStyle/>
          <a:p>
            <a:r>
              <a:rPr lang="en" sz="2667" dirty="0"/>
              <a:t>Sniffles: HG002 v0.6 and CMRG</a:t>
            </a:r>
            <a:endParaRPr sz="2667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DADD0B-7EF3-8E08-3A29-1EA04E24C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6" r="49985" b="72541"/>
          <a:stretch/>
        </p:blipFill>
        <p:spPr bwMode="auto">
          <a:xfrm>
            <a:off x="5329098" y="810014"/>
            <a:ext cx="6354903" cy="287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4DB8082-B5EB-828A-3947-210C1AC15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r="13143" b="96161"/>
          <a:stretch/>
        </p:blipFill>
        <p:spPr bwMode="auto">
          <a:xfrm>
            <a:off x="5034834" y="589258"/>
            <a:ext cx="6943428" cy="3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7FB4099-6394-0214-896D-85E40E2B1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04" r="49553" b="22905"/>
          <a:stretch/>
        </p:blipFill>
        <p:spPr bwMode="auto">
          <a:xfrm>
            <a:off x="5394215" y="3907977"/>
            <a:ext cx="6354903" cy="280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2B9CA05-D870-2349-40DA-D9259D9D6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t="28259" r="49426" b="48348"/>
          <a:stretch/>
        </p:blipFill>
        <p:spPr bwMode="auto">
          <a:xfrm>
            <a:off x="79082" y="3879556"/>
            <a:ext cx="5426652" cy="245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1BF6402-D207-A45B-C93D-B76936906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8" t="3897" r="-23" b="72710"/>
          <a:stretch/>
        </p:blipFill>
        <p:spPr bwMode="auto">
          <a:xfrm>
            <a:off x="79083" y="972064"/>
            <a:ext cx="5426652" cy="245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5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415600" y="5714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Clr>
                <a:schemeClr val="dk1"/>
              </a:buClr>
              <a:buSzPct val="111111"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New Applications in SV detection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  <a:p>
            <a:pPr>
              <a:lnSpc>
                <a:spcPct val="100000"/>
              </a:lnSpc>
              <a:buSzPct val="111111"/>
            </a:pP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44" name="Google Shape;144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4138000" cy="345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609585" indent="-457189">
              <a:buClr>
                <a:srgbClr val="9E9E9E"/>
              </a:buClr>
              <a:buSzPts val="1800"/>
              <a:buFont typeface="Droid Sans"/>
              <a:buAutoNum type="arabicPeriod"/>
            </a:pPr>
            <a:r>
              <a:rPr lang="en">
                <a:solidFill>
                  <a:srgbClr val="9E9E9E"/>
                </a:solidFill>
                <a:latin typeface="Droid Sans"/>
                <a:ea typeface="Droid Sans"/>
                <a:cs typeface="Droid Sans"/>
                <a:sym typeface="Droid Sans"/>
              </a:rPr>
              <a:t>Germline SV  </a:t>
            </a:r>
            <a:endParaRPr>
              <a:solidFill>
                <a:srgbClr val="9E9E9E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-457189">
              <a:buClr>
                <a:schemeClr val="dk1"/>
              </a:buClr>
              <a:buSzPts val="1800"/>
              <a:buFont typeface="Droid Sans"/>
              <a:buAutoNum type="arabicPeriod"/>
            </a:pPr>
            <a:r>
              <a:rPr lang="en" b="1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Population scale </a:t>
            </a:r>
            <a:endParaRPr b="1">
              <a:solidFill>
                <a:schemeClr val="dk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45" name="Google Shape;145;p23"/>
          <p:cNvSpPr/>
          <p:nvPr/>
        </p:nvSpPr>
        <p:spPr>
          <a:xfrm>
            <a:off x="5939760" y="3223816"/>
            <a:ext cx="3124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400"/>
          </a:p>
        </p:txBody>
      </p:sp>
      <p:pic>
        <p:nvPicPr>
          <p:cNvPr id="146" name="Google Shape;146;p23" descr="Graphical user interface, text, application, emai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300" y="3004534"/>
            <a:ext cx="5092032" cy="21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2134" y="1632767"/>
            <a:ext cx="6766367" cy="486366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 txBox="1"/>
          <p:nvPr/>
        </p:nvSpPr>
        <p:spPr>
          <a:xfrm>
            <a:off x="-1108267" y="1470367"/>
            <a:ext cx="6320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/>
          </a:p>
        </p:txBody>
      </p:sp>
      <p:sp>
        <p:nvSpPr>
          <p:cNvPr id="149" name="Google Shape;149;p23"/>
          <p:cNvSpPr txBox="1"/>
          <p:nvPr/>
        </p:nvSpPr>
        <p:spPr>
          <a:xfrm>
            <a:off x="296233" y="5468134"/>
            <a:ext cx="6320400" cy="635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533">
                <a:solidFill>
                  <a:srgbClr val="FF0000"/>
                </a:solidFill>
                <a:latin typeface="Droid Sans"/>
                <a:ea typeface="Droid Sans"/>
                <a:cs typeface="Droid Sans"/>
                <a:sym typeface="Droid Sans"/>
              </a:rPr>
              <a:t>→ </a:t>
            </a:r>
            <a:r>
              <a:rPr lang="en" sz="2000">
                <a:solidFill>
                  <a:srgbClr val="FF0000"/>
                </a:solidFill>
                <a:latin typeface="Droid Sans"/>
                <a:ea typeface="Droid Sans"/>
                <a:cs typeface="Droid Sans"/>
                <a:sym typeface="Droid Sans"/>
              </a:rPr>
              <a:t>Population-level SV detection studies?</a:t>
            </a:r>
            <a:endParaRPr sz="2000">
              <a:solidFill>
                <a:srgbClr val="FF0000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1835700" y="116433"/>
            <a:ext cx="8520600" cy="11084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200"/>
              <a:t>Our understanding of structural variation is driven by technology </a:t>
            </a:r>
          </a:p>
        </p:txBody>
      </p:sp>
      <p:pic>
        <p:nvPicPr>
          <p:cNvPr id="179" name="Shape 17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0171" y="1971583"/>
            <a:ext cx="1104900" cy="1473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Shape 180"/>
          <p:cNvGrpSpPr/>
          <p:nvPr/>
        </p:nvGrpSpPr>
        <p:grpSpPr>
          <a:xfrm>
            <a:off x="2000372" y="1971835"/>
            <a:ext cx="2780901" cy="2233777"/>
            <a:chOff x="0" y="-6"/>
            <a:chExt cx="3955200" cy="3177191"/>
          </a:xfrm>
        </p:grpSpPr>
        <p:pic>
          <p:nvPicPr>
            <p:cNvPr id="181" name="Shape 181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0693" y="-6"/>
              <a:ext cx="2738700" cy="2108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Shape 182"/>
            <p:cNvSpPr/>
            <p:nvPr/>
          </p:nvSpPr>
          <p:spPr>
            <a:xfrm>
              <a:off x="0" y="2183584"/>
              <a:ext cx="3955200" cy="9936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b" anchorCtr="0">
              <a:noAutofit/>
            </a:bodyPr>
            <a:lstStyle/>
            <a:p>
              <a:pPr algn="ctr">
                <a:buSzPct val="25000"/>
              </a:pPr>
              <a:r>
                <a:rPr lang="en" sz="2100">
                  <a:latin typeface="Economica"/>
                  <a:ea typeface="Economica"/>
                  <a:cs typeface="Economica"/>
                  <a:sym typeface="Economica"/>
                </a:rPr>
                <a:t>1940s - 1980s</a:t>
              </a:r>
            </a:p>
            <a:p>
              <a:pPr algn="ctr">
                <a:buSzPct val="25000"/>
              </a:pPr>
              <a:r>
                <a:rPr lang="en" sz="1700">
                  <a:latin typeface="Economica"/>
                  <a:ea typeface="Economica"/>
                  <a:cs typeface="Economica"/>
                  <a:sym typeface="Economica"/>
                </a:rPr>
                <a:t>Cytogenetics / Karyotyping</a:t>
              </a:r>
            </a:p>
          </p:txBody>
        </p:sp>
      </p:grpSp>
      <p:sp>
        <p:nvSpPr>
          <p:cNvPr id="183" name="Shape 183"/>
          <p:cNvSpPr/>
          <p:nvPr/>
        </p:nvSpPr>
        <p:spPr>
          <a:xfrm>
            <a:off x="5322168" y="3525031"/>
            <a:ext cx="1542600" cy="984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algn="ctr">
              <a:buSzPct val="25000"/>
            </a:pPr>
            <a:r>
              <a:rPr lang="en" sz="2100">
                <a:latin typeface="Economica"/>
                <a:ea typeface="Economica"/>
                <a:cs typeface="Economica"/>
                <a:sym typeface="Economica"/>
              </a:rPr>
              <a:t>1990s</a:t>
            </a:r>
          </a:p>
          <a:p>
            <a:pPr algn="ctr">
              <a:buSzPct val="25000"/>
            </a:pPr>
            <a:r>
              <a:rPr lang="en" sz="1700">
                <a:latin typeface="Economica"/>
                <a:ea typeface="Economica"/>
                <a:cs typeface="Economica"/>
                <a:sym typeface="Economica"/>
              </a:rPr>
              <a:t>CGH / FISH / </a:t>
            </a:r>
          </a:p>
          <a:p>
            <a:pPr algn="ctr">
              <a:buSzPct val="25000"/>
            </a:pPr>
            <a:r>
              <a:rPr lang="en" sz="1700">
                <a:latin typeface="Economica"/>
                <a:ea typeface="Economica"/>
                <a:cs typeface="Economica"/>
                <a:sym typeface="Economica"/>
              </a:rPr>
              <a:t>SKY / COBRA</a:t>
            </a:r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7776" y="2032700"/>
            <a:ext cx="1578000" cy="137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/>
          <p:nvPr/>
        </p:nvSpPr>
        <p:spPr>
          <a:xfrm>
            <a:off x="7563851" y="3525031"/>
            <a:ext cx="2635200" cy="984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algn="ctr">
              <a:buSzPct val="25000"/>
            </a:pPr>
            <a:r>
              <a:rPr lang="en" sz="2100">
                <a:latin typeface="Economica"/>
                <a:ea typeface="Economica"/>
                <a:cs typeface="Economica"/>
                <a:sym typeface="Economica"/>
              </a:rPr>
              <a:t>2000s</a:t>
            </a:r>
          </a:p>
          <a:p>
            <a:pPr algn="ctr">
              <a:buSzPct val="25000"/>
            </a:pPr>
            <a:r>
              <a:rPr lang="en" sz="1700">
                <a:latin typeface="Economica"/>
                <a:ea typeface="Economica"/>
                <a:cs typeface="Economica"/>
                <a:sym typeface="Economica"/>
              </a:rPr>
              <a:t>Genomic microarrays</a:t>
            </a:r>
          </a:p>
          <a:p>
            <a:pPr algn="ctr">
              <a:buSzPct val="25000"/>
            </a:pPr>
            <a:r>
              <a:rPr lang="en" sz="1700">
                <a:latin typeface="Economica"/>
                <a:ea typeface="Economica"/>
                <a:cs typeface="Economica"/>
                <a:sym typeface="Economica"/>
              </a:rPr>
              <a:t>BAC-aCGH / oligo-aCGH</a:t>
            </a:r>
          </a:p>
        </p:txBody>
      </p:sp>
      <p:pic>
        <p:nvPicPr>
          <p:cNvPr id="186" name="Shape 18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3132" y="4911328"/>
            <a:ext cx="2312700" cy="17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/>
          <p:nvPr/>
        </p:nvSpPr>
        <p:spPr>
          <a:xfrm>
            <a:off x="1851460" y="5309880"/>
            <a:ext cx="1830600" cy="984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algn="ctr">
              <a:buSzPct val="25000"/>
            </a:pPr>
            <a:r>
              <a:rPr lang="en" sz="2100" b="1" i="1" dirty="0">
                <a:latin typeface="Economica"/>
                <a:ea typeface="Economica"/>
                <a:cs typeface="Economica"/>
                <a:sym typeface="Economica"/>
              </a:rPr>
              <a:t>Today</a:t>
            </a:r>
          </a:p>
          <a:p>
            <a:pPr algn="ctr">
              <a:buSzPct val="25000"/>
            </a:pPr>
            <a:r>
              <a:rPr lang="en" sz="1700" dirty="0">
                <a:latin typeface="Economica"/>
                <a:ea typeface="Economica"/>
                <a:cs typeface="Economica"/>
                <a:sym typeface="Economica"/>
              </a:rPr>
              <a:t>High throughput </a:t>
            </a:r>
          </a:p>
          <a:p>
            <a:pPr algn="ctr">
              <a:buSzPct val="25000"/>
            </a:pPr>
            <a:r>
              <a:rPr lang="en" sz="1700" dirty="0">
                <a:latin typeface="Economica"/>
                <a:ea typeface="Economica"/>
                <a:cs typeface="Economica"/>
                <a:sym typeface="Economica"/>
              </a:rPr>
              <a:t>DNA sequencing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584" y="4751852"/>
            <a:ext cx="2745438" cy="2000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160" y="5044893"/>
            <a:ext cx="2204840" cy="1459085"/>
          </a:xfrm>
          <a:prstGeom prst="rect">
            <a:avLst/>
          </a:prstGeom>
        </p:spPr>
      </p:pic>
      <p:pic>
        <p:nvPicPr>
          <p:cNvPr id="1026" name="Picture 2" descr="PacBio Announces Revio, a Revolutionary ...">
            <a:extLst>
              <a:ext uri="{FF2B5EF4-FFF2-40B4-BE49-F238E27FC236}">
                <a16:creationId xmlns:a16="http://schemas.microsoft.com/office/drawing/2014/main" id="{21E080EC-D35E-D896-1CA3-DBD84B526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5" t="8904" r="22011" b="12190"/>
          <a:stretch/>
        </p:blipFill>
        <p:spPr bwMode="auto">
          <a:xfrm>
            <a:off x="10340540" y="4388982"/>
            <a:ext cx="1683728" cy="225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9586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85000" lnSpcReduction="20000"/>
          </a:bodyPr>
          <a:lstStyle/>
          <a:p>
            <a:pPr marL="0" indent="0">
              <a:lnSpc>
                <a:spcPct val="115000"/>
              </a:lnSpc>
              <a:buSzPct val="108108"/>
              <a:buNone/>
            </a:pPr>
            <a:r>
              <a:rPr lang="en" b="1"/>
              <a:t>cuteSV:     </a:t>
            </a:r>
            <a:r>
              <a:rPr lang="en"/>
              <a:t>SV calling → </a:t>
            </a:r>
            <a:r>
              <a:rPr lang="en" u="sng"/>
              <a:t>merging</a:t>
            </a:r>
            <a:r>
              <a:rPr lang="en"/>
              <a:t> → </a:t>
            </a:r>
            <a:r>
              <a:rPr lang="en" u="sng"/>
              <a:t>re-genotyping</a:t>
            </a:r>
            <a:r>
              <a:rPr lang="en"/>
              <a:t> → </a:t>
            </a:r>
            <a:r>
              <a:rPr lang="en" u="sng"/>
              <a:t>merging</a:t>
            </a:r>
            <a:r>
              <a:rPr lang="en"/>
              <a:t> → population VCF</a:t>
            </a:r>
            <a:endParaRPr/>
          </a:p>
          <a:p>
            <a:pPr marL="0" indent="0">
              <a:lnSpc>
                <a:spcPct val="115000"/>
              </a:lnSpc>
              <a:spcBef>
                <a:spcPts val="1600"/>
              </a:spcBef>
              <a:buSzPct val="108108"/>
              <a:buNone/>
            </a:pPr>
            <a:r>
              <a:rPr lang="en" b="1"/>
              <a:t>                   </a:t>
            </a:r>
            <a:r>
              <a:rPr lang="en"/>
              <a:t>~36 CPU hours</a:t>
            </a:r>
            <a:endParaRPr/>
          </a:p>
          <a:p>
            <a:pPr marL="0" indent="0">
              <a:lnSpc>
                <a:spcPct val="115000"/>
              </a:lnSpc>
              <a:spcBef>
                <a:spcPts val="1600"/>
              </a:spcBef>
              <a:buSzPct val="108108"/>
              <a:buNone/>
            </a:pPr>
            <a:endParaRPr/>
          </a:p>
          <a:p>
            <a:pPr marL="0" indent="0">
              <a:lnSpc>
                <a:spcPct val="115000"/>
              </a:lnSpc>
              <a:spcBef>
                <a:spcPts val="1600"/>
              </a:spcBef>
              <a:buSzPct val="108108"/>
              <a:buNone/>
            </a:pPr>
            <a:r>
              <a:rPr lang="en" b="1">
                <a:solidFill>
                  <a:srgbClr val="1C4587"/>
                </a:solidFill>
              </a:rPr>
              <a:t>Sniffles2:  </a:t>
            </a:r>
            <a:r>
              <a:rPr lang="en">
                <a:solidFill>
                  <a:srgbClr val="1C4587"/>
                </a:solidFill>
              </a:rPr>
              <a:t>SV calling → </a:t>
            </a:r>
            <a:r>
              <a:rPr lang="en" u="sng">
                <a:solidFill>
                  <a:srgbClr val="1C4587"/>
                </a:solidFill>
              </a:rPr>
              <a:t>merging</a:t>
            </a:r>
            <a:r>
              <a:rPr lang="en">
                <a:solidFill>
                  <a:srgbClr val="1C4587"/>
                </a:solidFill>
              </a:rPr>
              <a:t> → population VCF</a:t>
            </a:r>
            <a:endParaRPr b="1">
              <a:solidFill>
                <a:srgbClr val="1C4587"/>
              </a:solidFill>
            </a:endParaRPr>
          </a:p>
          <a:p>
            <a:pPr marL="0" indent="0">
              <a:lnSpc>
                <a:spcPct val="115000"/>
              </a:lnSpc>
              <a:spcBef>
                <a:spcPts val="1600"/>
              </a:spcBef>
              <a:buSzPct val="108108"/>
              <a:buNone/>
            </a:pPr>
            <a:r>
              <a:rPr lang="en" b="1">
                <a:solidFill>
                  <a:srgbClr val="1C4587"/>
                </a:solidFill>
              </a:rPr>
              <a:t>                   </a:t>
            </a:r>
            <a:r>
              <a:rPr lang="en">
                <a:solidFill>
                  <a:srgbClr val="1C4587"/>
                </a:solidFill>
              </a:rPr>
              <a:t>65 seconds</a:t>
            </a:r>
            <a:r>
              <a:rPr lang="en" b="1">
                <a:solidFill>
                  <a:srgbClr val="1C4587"/>
                </a:solidFill>
              </a:rPr>
              <a:t> (&gt;2000x faster merging)</a:t>
            </a:r>
            <a:endParaRPr b="1">
              <a:solidFill>
                <a:srgbClr val="1C4587"/>
              </a:solidFill>
            </a:endParaRPr>
          </a:p>
          <a:p>
            <a:pPr marL="609585" indent="609585">
              <a:lnSpc>
                <a:spcPct val="115000"/>
              </a:lnSpc>
              <a:spcBef>
                <a:spcPts val="1600"/>
              </a:spcBef>
              <a:buSzPct val="108108"/>
              <a:buNone/>
            </a:pPr>
            <a:r>
              <a:rPr lang="en" b="1">
                <a:solidFill>
                  <a:srgbClr val="1C4587"/>
                </a:solidFill>
              </a:rPr>
              <a:t>  Solves n+1 problem</a:t>
            </a:r>
            <a:endParaRPr b="1">
              <a:solidFill>
                <a:srgbClr val="1C4587"/>
              </a:solidFill>
            </a:endParaRPr>
          </a:p>
          <a:p>
            <a:pPr marL="0" indent="0">
              <a:lnSpc>
                <a:spcPct val="115000"/>
              </a:lnSpc>
              <a:spcBef>
                <a:spcPts val="1600"/>
              </a:spcBef>
              <a:buSzPct val="108108"/>
              <a:buNone/>
            </a:pPr>
            <a:r>
              <a:rPr lang="en" b="1">
                <a:solidFill>
                  <a:srgbClr val="1C4587"/>
                </a:solidFill>
              </a:rPr>
              <a:t>                   Scaling up to population level</a:t>
            </a:r>
            <a:endParaRPr b="1">
              <a:solidFill>
                <a:srgbClr val="1C4587"/>
              </a:solidFill>
            </a:endParaRPr>
          </a:p>
          <a:p>
            <a:pPr marL="0" indent="0">
              <a:lnSpc>
                <a:spcPct val="115000"/>
              </a:lnSpc>
              <a:spcBef>
                <a:spcPts val="1600"/>
              </a:spcBef>
              <a:buSzPct val="108108"/>
              <a:buNone/>
            </a:pPr>
            <a:r>
              <a:rPr lang="en" b="1">
                <a:solidFill>
                  <a:srgbClr val="1C4587"/>
                </a:solidFill>
                <a:highlight>
                  <a:schemeClr val="lt1"/>
                </a:highlight>
              </a:rPr>
              <a:t>		  Improves tumor vs. normal</a:t>
            </a:r>
            <a:endParaRPr b="1">
              <a:solidFill>
                <a:srgbClr val="1C4587"/>
              </a:solidFill>
              <a:highlight>
                <a:schemeClr val="lt1"/>
              </a:highlight>
            </a:endParaRPr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ct val="108108"/>
              <a:buNone/>
            </a:pPr>
            <a:endParaRPr>
              <a:solidFill>
                <a:srgbClr val="0B5394"/>
              </a:solidFill>
              <a:highlight>
                <a:schemeClr val="lt1"/>
              </a:highlight>
            </a:endParaRPr>
          </a:p>
        </p:txBody>
      </p:sp>
      <p:pic>
        <p:nvPicPr>
          <p:cNvPr id="157" name="Google Shape;15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0600" y="2333368"/>
            <a:ext cx="4157765" cy="370303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lnSpc>
                <a:spcPct val="100000"/>
              </a:lnSpc>
              <a:buSzPct val="111111"/>
            </a:pPr>
            <a:r>
              <a:rPr lang="en"/>
              <a:t>Full SV Genotyping: From family to population scale  </a:t>
            </a:r>
            <a:endParaRPr/>
          </a:p>
        </p:txBody>
      </p:sp>
      <p:sp>
        <p:nvSpPr>
          <p:cNvPr id="159" name="Google Shape;159;p12"/>
          <p:cNvSpPr txBox="1"/>
          <p:nvPr/>
        </p:nvSpPr>
        <p:spPr>
          <a:xfrm>
            <a:off x="7698000" y="6409534"/>
            <a:ext cx="6171600" cy="49240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" sz="16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Benchmark data: HG002/3/4 family trio, ONT.</a:t>
            </a:r>
            <a:endParaRPr sz="16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lnSpc>
                <a:spcPct val="100000"/>
              </a:lnSpc>
              <a:buSzPct val="104132"/>
            </a:pPr>
            <a:r>
              <a:rPr lang="en" sz="3227"/>
              <a:t>Sniffles2: Resolving SVs in </a:t>
            </a:r>
            <a:r>
              <a:rPr lang="en" sz="3227" i="1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MECP2</a:t>
            </a:r>
            <a:r>
              <a:rPr lang="en" sz="3227"/>
              <a:t> Duplication Syndrome (MDS)</a:t>
            </a:r>
            <a:endParaRPr sz="3227"/>
          </a:p>
        </p:txBody>
      </p:sp>
      <p:sp>
        <p:nvSpPr>
          <p:cNvPr id="176" name="Google Shape;176;p14"/>
          <p:cNvSpPr txBox="1">
            <a:spLocks noGrp="1"/>
          </p:cNvSpPr>
          <p:nvPr>
            <p:ph type="body" idx="1"/>
          </p:nvPr>
        </p:nvSpPr>
        <p:spPr>
          <a:xfrm>
            <a:off x="415600" y="1595800"/>
            <a:ext cx="463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609585" indent="-460391">
              <a:lnSpc>
                <a:spcPct val="115000"/>
              </a:lnSpc>
              <a:buSzPts val="1838"/>
              <a:buFont typeface="Oi"/>
              <a:buChar char="●"/>
            </a:pPr>
            <a:r>
              <a:rPr lang="en" sz="2267" i="1" dirty="0"/>
              <a:t>MECP2: </a:t>
            </a:r>
            <a:r>
              <a:rPr lang="en" sz="2267" dirty="0"/>
              <a:t> profound neurological and developmental delay in affected males.  </a:t>
            </a:r>
            <a:endParaRPr sz="2267" dirty="0"/>
          </a:p>
          <a:p>
            <a:pPr marL="609585" indent="0">
              <a:lnSpc>
                <a:spcPct val="115000"/>
              </a:lnSpc>
              <a:buNone/>
            </a:pPr>
            <a:endParaRPr sz="2267" dirty="0"/>
          </a:p>
          <a:p>
            <a:pPr marL="609585" indent="-448722">
              <a:lnSpc>
                <a:spcPct val="115000"/>
              </a:lnSpc>
              <a:buSzPts val="1700"/>
              <a:buChar char="●"/>
            </a:pPr>
            <a:r>
              <a:rPr lang="en" sz="2267" dirty="0"/>
              <a:t>SV resolution can improve MDS participant outcomes.</a:t>
            </a:r>
            <a:endParaRPr sz="2267" dirty="0"/>
          </a:p>
          <a:p>
            <a:pPr marL="609585" indent="0">
              <a:lnSpc>
                <a:spcPct val="115000"/>
              </a:lnSpc>
              <a:buNone/>
            </a:pPr>
            <a:endParaRPr sz="2267" dirty="0"/>
          </a:p>
        </p:txBody>
      </p:sp>
      <p:sp>
        <p:nvSpPr>
          <p:cNvPr id="177" name="Google Shape;177;p14"/>
          <p:cNvSpPr txBox="1"/>
          <p:nvPr/>
        </p:nvSpPr>
        <p:spPr>
          <a:xfrm>
            <a:off x="6679433" y="6380601"/>
            <a:ext cx="5454000" cy="51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>
              <a:buClr>
                <a:srgbClr val="000000"/>
              </a:buClr>
              <a:buSzPts val="1300"/>
            </a:pPr>
            <a:r>
              <a:rPr lang="en" sz="1733" b="1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in collaboration with Claudia Carvalho (PNRI)</a:t>
            </a:r>
            <a:endParaRPr sz="1733" b="1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4783" y="3190635"/>
            <a:ext cx="6714279" cy="241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Google Shape;179;p14"/>
          <p:cNvGrpSpPr/>
          <p:nvPr/>
        </p:nvGrpSpPr>
        <p:grpSpPr>
          <a:xfrm>
            <a:off x="5132028" y="1462619"/>
            <a:ext cx="6899787" cy="1512827"/>
            <a:chOff x="101300" y="3627450"/>
            <a:chExt cx="4648199" cy="1019150"/>
          </a:xfrm>
        </p:grpSpPr>
        <p:pic>
          <p:nvPicPr>
            <p:cNvPr id="180" name="Google Shape;180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300" y="4065575"/>
              <a:ext cx="4648199" cy="5810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1" name="Google Shape;181;p14"/>
            <p:cNvCxnSpPr/>
            <p:nvPr/>
          </p:nvCxnSpPr>
          <p:spPr>
            <a:xfrm>
              <a:off x="4625825" y="3627450"/>
              <a:ext cx="0" cy="5334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182" name="Google Shape;182;p14"/>
          <p:cNvSpPr/>
          <p:nvPr/>
        </p:nvSpPr>
        <p:spPr>
          <a:xfrm>
            <a:off x="6776633" y="4527600"/>
            <a:ext cx="680800" cy="712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3" name="Google Shape;183;p14"/>
          <p:cNvSpPr txBox="1"/>
          <p:nvPr/>
        </p:nvSpPr>
        <p:spPr>
          <a:xfrm>
            <a:off x="6584267" y="4527601"/>
            <a:ext cx="1257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i="1"/>
              <a:t>MECP2</a:t>
            </a:r>
            <a:endParaRPr sz="2400" i="1"/>
          </a:p>
        </p:txBody>
      </p:sp>
      <p:cxnSp>
        <p:nvCxnSpPr>
          <p:cNvPr id="184" name="Google Shape;184;p14"/>
          <p:cNvCxnSpPr/>
          <p:nvPr/>
        </p:nvCxnSpPr>
        <p:spPr>
          <a:xfrm flipH="1">
            <a:off x="5267267" y="2881167"/>
            <a:ext cx="6599200" cy="310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4"/>
          <p:cNvCxnSpPr/>
          <p:nvPr/>
        </p:nvCxnSpPr>
        <p:spPr>
          <a:xfrm>
            <a:off x="11866467" y="2881167"/>
            <a:ext cx="59200" cy="473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lnSpc>
                <a:spcPct val="100000"/>
              </a:lnSpc>
              <a:buSzPct val="111111"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New Applications in SV detection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85" name="Google Shape;185;p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609585" indent="-457189">
              <a:lnSpc>
                <a:spcPct val="115000"/>
              </a:lnSpc>
              <a:buClr>
                <a:srgbClr val="999999"/>
              </a:buClr>
              <a:buSzPts val="1800"/>
              <a:buFont typeface="Droid Sans"/>
              <a:buAutoNum type="arabicPeriod"/>
            </a:pPr>
            <a:r>
              <a:rPr lang="en">
                <a:solidFill>
                  <a:srgbClr val="999999"/>
                </a:solidFill>
                <a:latin typeface="Droid Sans"/>
                <a:ea typeface="Droid Sans"/>
                <a:cs typeface="Droid Sans"/>
                <a:sym typeface="Droid Sans"/>
              </a:rPr>
              <a:t>Germline SV  </a:t>
            </a:r>
            <a:endParaRPr>
              <a:solidFill>
                <a:srgbClr val="999999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-457189">
              <a:lnSpc>
                <a:spcPct val="115000"/>
              </a:lnSpc>
              <a:buClr>
                <a:srgbClr val="999999"/>
              </a:buClr>
              <a:buSzPts val="1800"/>
              <a:buFont typeface="Droid Sans"/>
              <a:buAutoNum type="arabicPeriod"/>
            </a:pPr>
            <a:r>
              <a:rPr lang="en">
                <a:solidFill>
                  <a:srgbClr val="999999"/>
                </a:solidFill>
                <a:latin typeface="Droid Sans"/>
                <a:ea typeface="Droid Sans"/>
                <a:cs typeface="Droid Sans"/>
                <a:sym typeface="Droid Sans"/>
              </a:rPr>
              <a:t>Population scale </a:t>
            </a:r>
            <a:endParaRPr>
              <a:solidFill>
                <a:srgbClr val="999999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1219170" indent="0">
              <a:lnSpc>
                <a:spcPct val="115000"/>
              </a:lnSpc>
              <a:buNone/>
            </a:pPr>
            <a:endParaRPr>
              <a:solidFill>
                <a:srgbClr val="999999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-448722">
              <a:lnSpc>
                <a:spcPct val="105000"/>
              </a:lnSpc>
              <a:buClr>
                <a:srgbClr val="222222"/>
              </a:buClr>
              <a:buSzPts val="1700"/>
              <a:buFont typeface="Droid Sans"/>
              <a:buAutoNum type="arabicPeriod"/>
            </a:pPr>
            <a:r>
              <a:rPr lang="en" sz="2267" b="1">
                <a:solidFill>
                  <a:srgbClr val="222222"/>
                </a:solidFill>
                <a:latin typeface="Droid Sans"/>
                <a:ea typeface="Droid Sans"/>
                <a:cs typeface="Droid Sans"/>
                <a:sym typeface="Droid Sans"/>
              </a:rPr>
              <a:t>Somatic SVs and human disease:</a:t>
            </a:r>
            <a:endParaRPr sz="2267" b="1">
              <a:solidFill>
                <a:srgbClr val="222222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0">
              <a:lnSpc>
                <a:spcPct val="105000"/>
              </a:lnSpc>
              <a:spcBef>
                <a:spcPts val="1600"/>
              </a:spcBef>
              <a:buNone/>
            </a:pPr>
            <a:r>
              <a:rPr lang="en" sz="2267">
                <a:solidFill>
                  <a:srgbClr val="222222"/>
                </a:solidFill>
                <a:latin typeface="Droid Sans"/>
                <a:ea typeface="Droid Sans"/>
                <a:cs typeface="Droid Sans"/>
                <a:sym typeface="Droid Sans"/>
              </a:rPr>
              <a:t>→ Cancer drivers (subclonal level) </a:t>
            </a:r>
            <a:endParaRPr sz="2267">
              <a:solidFill>
                <a:srgbClr val="222222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0">
              <a:lnSpc>
                <a:spcPct val="105000"/>
              </a:lnSpc>
              <a:spcBef>
                <a:spcPts val="1600"/>
              </a:spcBef>
              <a:buNone/>
            </a:pPr>
            <a:r>
              <a:rPr lang="en" sz="2267">
                <a:solidFill>
                  <a:srgbClr val="222222"/>
                </a:solidFill>
                <a:latin typeface="Droid Sans"/>
                <a:ea typeface="Droid Sans"/>
                <a:cs typeface="Droid Sans"/>
                <a:sym typeface="Droid Sans"/>
              </a:rPr>
              <a:t>→ Neurodegenerative disorders - </a:t>
            </a:r>
            <a:endParaRPr sz="2267">
              <a:solidFill>
                <a:srgbClr val="222222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0">
              <a:lnSpc>
                <a:spcPct val="105000"/>
              </a:lnSpc>
              <a:spcBef>
                <a:spcPts val="1600"/>
              </a:spcBef>
              <a:buNone/>
            </a:pPr>
            <a:r>
              <a:rPr lang="en" sz="2267">
                <a:solidFill>
                  <a:srgbClr val="222222"/>
                </a:solidFill>
                <a:latin typeface="Droid Sans"/>
                <a:ea typeface="Droid Sans"/>
                <a:cs typeface="Droid Sans"/>
                <a:sym typeface="Droid Sans"/>
              </a:rPr>
              <a:t>     </a:t>
            </a:r>
            <a:r>
              <a:rPr lang="en" sz="2267" u="sng">
                <a:solidFill>
                  <a:srgbClr val="222222"/>
                </a:solidFill>
                <a:latin typeface="Droid Sans"/>
                <a:ea typeface="Droid Sans"/>
                <a:cs typeface="Droid Sans"/>
                <a:sym typeface="Droid Sans"/>
              </a:rPr>
              <a:t>accounting for missing heritability?</a:t>
            </a:r>
            <a:endParaRPr sz="2267" u="sng">
              <a:solidFill>
                <a:srgbClr val="222222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0">
              <a:lnSpc>
                <a:spcPct val="105000"/>
              </a:lnSpc>
              <a:spcBef>
                <a:spcPts val="1600"/>
              </a:spcBef>
              <a:buNone/>
            </a:pPr>
            <a:endParaRPr sz="2267">
              <a:latin typeface="Droid Sans"/>
              <a:ea typeface="Droid Sans"/>
              <a:cs typeface="Droid Sans"/>
              <a:sym typeface="Droid Sans"/>
            </a:endParaRP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endParaRPr>
              <a:solidFill>
                <a:schemeClr val="dk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86" name="Google Shape;18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0367" y="2322534"/>
            <a:ext cx="4854767" cy="428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7734" y="1"/>
            <a:ext cx="5274735" cy="2197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lnSpc>
                <a:spcPct val="100000"/>
              </a:lnSpc>
              <a:buSzPct val="111111"/>
            </a:pPr>
            <a:r>
              <a:rPr lang="en" dirty="0"/>
              <a:t>Detecting rare SVs with Sniffles2: Mosaic</a:t>
            </a:r>
            <a:endParaRPr dirty="0"/>
          </a:p>
        </p:txBody>
      </p:sp>
      <p:pic>
        <p:nvPicPr>
          <p:cNvPr id="215" name="Google Shape;21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1934" y="1396267"/>
            <a:ext cx="8571535" cy="489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 algn="r">
              <a:lnSpc>
                <a:spcPct val="115000"/>
              </a:lnSpc>
              <a:spcAft>
                <a:spcPts val="1600"/>
              </a:spcAft>
              <a:buSzPts val="832"/>
              <a:buNone/>
            </a:pPr>
            <a:r>
              <a:rPr lang="en" sz="1413">
                <a:solidFill>
                  <a:srgbClr val="1155CC"/>
                </a:solidFill>
              </a:rPr>
              <a:t>Sniffles2 INS call</a:t>
            </a:r>
            <a:endParaRPr sz="1413">
              <a:solidFill>
                <a:srgbClr val="1155CC"/>
              </a:solidFill>
            </a:endParaRPr>
          </a:p>
        </p:txBody>
      </p:sp>
      <p:sp>
        <p:nvSpPr>
          <p:cNvPr id="217" name="Google Shape;217;p17"/>
          <p:cNvSpPr txBox="1">
            <a:spLocks noGrp="1"/>
          </p:cNvSpPr>
          <p:nvPr>
            <p:ph type="body" idx="1"/>
          </p:nvPr>
        </p:nvSpPr>
        <p:spPr>
          <a:xfrm>
            <a:off x="295933" y="2645333"/>
            <a:ext cx="2294800" cy="53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r">
              <a:lnSpc>
                <a:spcPct val="115000"/>
              </a:lnSpc>
              <a:spcAft>
                <a:spcPts val="1600"/>
              </a:spcAft>
              <a:buSzPts val="523"/>
              <a:buNone/>
            </a:pPr>
            <a:r>
              <a:rPr lang="en" sz="1407">
                <a:solidFill>
                  <a:srgbClr val="93C47D"/>
                </a:solidFill>
              </a:rPr>
              <a:t>Gold standard (GIAB)</a:t>
            </a:r>
            <a:endParaRPr sz="1407">
              <a:solidFill>
                <a:srgbClr val="93C47D"/>
              </a:solidFill>
            </a:endParaRPr>
          </a:p>
        </p:txBody>
      </p:sp>
      <p:sp>
        <p:nvSpPr>
          <p:cNvPr id="218" name="Google Shape;218;p17"/>
          <p:cNvSpPr txBox="1">
            <a:spLocks noGrp="1"/>
          </p:cNvSpPr>
          <p:nvPr>
            <p:ph type="body" idx="1"/>
          </p:nvPr>
        </p:nvSpPr>
        <p:spPr>
          <a:xfrm>
            <a:off x="141500" y="4466900"/>
            <a:ext cx="2294800" cy="47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r">
              <a:lnSpc>
                <a:spcPct val="115000"/>
              </a:lnSpc>
              <a:spcAft>
                <a:spcPts val="1600"/>
              </a:spcAft>
              <a:buSzPts val="523"/>
              <a:buNone/>
            </a:pPr>
            <a:r>
              <a:rPr lang="en" sz="1407">
                <a:solidFill>
                  <a:srgbClr val="666666"/>
                </a:solidFill>
              </a:rPr>
              <a:t>Read Alignments</a:t>
            </a:r>
            <a:endParaRPr sz="1407">
              <a:solidFill>
                <a:srgbClr val="666666"/>
              </a:solidFill>
            </a:endParaRPr>
          </a:p>
        </p:txBody>
      </p:sp>
      <p:sp>
        <p:nvSpPr>
          <p:cNvPr id="219" name="Google Shape;219;p17"/>
          <p:cNvSpPr txBox="1">
            <a:spLocks noGrp="1"/>
          </p:cNvSpPr>
          <p:nvPr>
            <p:ph type="body" idx="1"/>
          </p:nvPr>
        </p:nvSpPr>
        <p:spPr>
          <a:xfrm>
            <a:off x="-283033" y="1673233"/>
            <a:ext cx="2819600" cy="53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r">
              <a:lnSpc>
                <a:spcPct val="115000"/>
              </a:lnSpc>
              <a:spcAft>
                <a:spcPts val="1600"/>
              </a:spcAft>
              <a:buSzPts val="523"/>
              <a:buNone/>
            </a:pPr>
            <a:r>
              <a:rPr lang="en" sz="1407">
                <a:solidFill>
                  <a:srgbClr val="666666"/>
                </a:solidFill>
              </a:rPr>
              <a:t>Genomic Coordinates</a:t>
            </a:r>
            <a:endParaRPr sz="1407">
              <a:solidFill>
                <a:srgbClr val="666666"/>
              </a:solidFill>
            </a:endParaRPr>
          </a:p>
        </p:txBody>
      </p:sp>
      <p:sp>
        <p:nvSpPr>
          <p:cNvPr id="220" name="Google Shape;220;p17"/>
          <p:cNvSpPr txBox="1">
            <a:spLocks noGrp="1"/>
          </p:cNvSpPr>
          <p:nvPr>
            <p:ph type="body" idx="1"/>
          </p:nvPr>
        </p:nvSpPr>
        <p:spPr>
          <a:xfrm>
            <a:off x="87100" y="4876800"/>
            <a:ext cx="2294800" cy="47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r">
              <a:lnSpc>
                <a:spcPct val="115000"/>
              </a:lnSpc>
              <a:spcAft>
                <a:spcPts val="1600"/>
              </a:spcAft>
              <a:buSzPts val="523"/>
              <a:buNone/>
            </a:pPr>
            <a:r>
              <a:rPr lang="en" sz="1407" i="1">
                <a:solidFill>
                  <a:srgbClr val="999999"/>
                </a:solidFill>
              </a:rPr>
              <a:t>showing mosaic insertion (300bp)</a:t>
            </a:r>
            <a:endParaRPr sz="1407" i="1">
              <a:solidFill>
                <a:srgbClr val="999999"/>
              </a:solidFill>
            </a:endParaRPr>
          </a:p>
        </p:txBody>
      </p:sp>
      <p:sp>
        <p:nvSpPr>
          <p:cNvPr id="221" name="Google Shape;221;p17"/>
          <p:cNvSpPr txBox="1">
            <a:spLocks noGrp="1"/>
          </p:cNvSpPr>
          <p:nvPr>
            <p:ph type="body" idx="1"/>
          </p:nvPr>
        </p:nvSpPr>
        <p:spPr>
          <a:xfrm>
            <a:off x="5856267" y="6327667"/>
            <a:ext cx="5149600" cy="53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r">
              <a:lnSpc>
                <a:spcPct val="115000"/>
              </a:lnSpc>
              <a:buSzPts val="523"/>
              <a:buNone/>
            </a:pPr>
            <a:r>
              <a:rPr lang="en" sz="1407">
                <a:solidFill>
                  <a:srgbClr val="666666"/>
                </a:solidFill>
              </a:rPr>
              <a:t>Data: Real data spike-in mosaicism of HG002 into HG004</a:t>
            </a:r>
            <a:endParaRPr sz="1407">
              <a:solidFill>
                <a:srgbClr val="666666"/>
              </a:solidFill>
            </a:endParaRPr>
          </a:p>
          <a:p>
            <a:pPr marL="0" indent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523"/>
              <a:buNone/>
            </a:pPr>
            <a:endParaRPr sz="1407" b="1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Somatic SVs in Multiple System Atrophy (MSA) 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214" name="Google Shape;214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6563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609585" indent="-448722">
              <a:lnSpc>
                <a:spcPct val="95000"/>
              </a:lnSpc>
              <a:buSzPts val="1700"/>
              <a:buChar char="●"/>
            </a:pPr>
            <a:r>
              <a:rPr lang="en" sz="2267" b="1">
                <a:latin typeface="Droid Sans"/>
                <a:ea typeface="Droid Sans"/>
                <a:cs typeface="Droid Sans"/>
                <a:sym typeface="Droid Sans"/>
              </a:rPr>
              <a:t>MSA:</a:t>
            </a:r>
            <a:r>
              <a:rPr lang="en" sz="2267">
                <a:latin typeface="Droid Sans"/>
                <a:ea typeface="Droid Sans"/>
                <a:cs typeface="Droid Sans"/>
                <a:sym typeface="Droid Sans"/>
              </a:rPr>
              <a:t> Rare neurodegenerative disorder (Synuncleinopathy) → progressive Autonomic dysfunction, Parkinsonism-like symptoms</a:t>
            </a:r>
            <a:endParaRPr sz="2267">
              <a:latin typeface="Droid Sans"/>
              <a:ea typeface="Droid Sans"/>
              <a:cs typeface="Droid Sans"/>
              <a:sym typeface="Droid Sans"/>
            </a:endParaRPr>
          </a:p>
          <a:p>
            <a:pPr marL="0" indent="0">
              <a:lnSpc>
                <a:spcPct val="95000"/>
              </a:lnSpc>
              <a:spcBef>
                <a:spcPts val="1600"/>
              </a:spcBef>
              <a:buNone/>
            </a:pPr>
            <a:endParaRPr sz="2267"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-448722">
              <a:lnSpc>
                <a:spcPct val="95000"/>
              </a:lnSpc>
              <a:spcBef>
                <a:spcPts val="1600"/>
              </a:spcBef>
              <a:buSzPts val="1700"/>
              <a:buChar char="●"/>
            </a:pPr>
            <a:r>
              <a:rPr lang="en" sz="2267" b="1">
                <a:latin typeface="Droid Sans"/>
                <a:ea typeface="Droid Sans"/>
                <a:cs typeface="Droid Sans"/>
                <a:sym typeface="Droid Sans"/>
              </a:rPr>
              <a:t>Data:</a:t>
            </a:r>
            <a:r>
              <a:rPr lang="en" sz="2267">
                <a:latin typeface="Droid Sans"/>
                <a:ea typeface="Droid Sans"/>
                <a:cs typeface="Droid Sans"/>
                <a:sym typeface="Droid Sans"/>
              </a:rPr>
              <a:t> Deep long-read sequencing (&gt;55x) of regional brain sample</a:t>
            </a:r>
            <a:endParaRPr sz="2267"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0">
              <a:lnSpc>
                <a:spcPct val="95000"/>
              </a:lnSpc>
              <a:spcBef>
                <a:spcPts val="1600"/>
              </a:spcBef>
              <a:buNone/>
            </a:pPr>
            <a:endParaRPr sz="2267"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-448722">
              <a:lnSpc>
                <a:spcPct val="95000"/>
              </a:lnSpc>
              <a:spcBef>
                <a:spcPts val="1600"/>
              </a:spcBef>
              <a:buSzPts val="1700"/>
              <a:buChar char="●"/>
            </a:pPr>
            <a:r>
              <a:rPr lang="en" sz="2267">
                <a:solidFill>
                  <a:srgbClr val="073763"/>
                </a:solidFill>
                <a:latin typeface="Droid Sans"/>
                <a:ea typeface="Droid Sans"/>
                <a:cs typeface="Droid Sans"/>
                <a:sym typeface="Droid Sans"/>
              </a:rPr>
              <a:t>Sniffles2 Non-germline mode</a:t>
            </a:r>
            <a:r>
              <a:rPr lang="en" sz="2267">
                <a:latin typeface="Droid Sans"/>
                <a:ea typeface="Droid Sans"/>
                <a:cs typeface="Droid Sans"/>
                <a:sym typeface="Droid Sans"/>
              </a:rPr>
              <a:t> → capture rare SVs missed by both Illumina (too large) and optical mapping/Bionano (too small).</a:t>
            </a:r>
            <a:endParaRPr sz="2267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215" name="Google Shape;215;p30"/>
          <p:cNvSpPr txBox="1"/>
          <p:nvPr/>
        </p:nvSpPr>
        <p:spPr>
          <a:xfrm>
            <a:off x="6912800" y="6024034"/>
            <a:ext cx="6320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i="1"/>
              <a:t>Sniffles2 recovered mosaic deletion in KCNIP4</a:t>
            </a:r>
            <a:endParaRPr sz="1600" i="1"/>
          </a:p>
          <a:p>
            <a:r>
              <a:rPr lang="en" sz="1600" i="1"/>
              <a:t>(Interactor of neuronal voltage gated potassium channels)</a:t>
            </a:r>
            <a:endParaRPr sz="1600" i="1"/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0433" y="1033843"/>
            <a:ext cx="5410867" cy="556078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0"/>
          <p:cNvSpPr txBox="1"/>
          <p:nvPr/>
        </p:nvSpPr>
        <p:spPr>
          <a:xfrm>
            <a:off x="145067" y="6126633"/>
            <a:ext cx="8876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b="1">
                <a:solidFill>
                  <a:srgbClr val="1C4587"/>
                </a:solidFill>
              </a:rPr>
              <a:t>in collaboration with Christos Proukakis (UCL)</a:t>
            </a:r>
            <a:endParaRPr sz="2400" b="1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20"/>
          <p:cNvSpPr txBox="1">
            <a:spLocks noGrp="1"/>
          </p:cNvSpPr>
          <p:nvPr>
            <p:ph type="title"/>
          </p:nvPr>
        </p:nvSpPr>
        <p:spPr>
          <a:xfrm>
            <a:off x="270935" y="278879"/>
            <a:ext cx="5234800" cy="338800"/>
          </a:xfrm>
          <a:prstGeom prst="rect">
            <a:avLst/>
          </a:prstGeom>
        </p:spPr>
        <p:txBody>
          <a:bodyPr spcFirstLastPara="1" vert="horz" wrap="square" lIns="0" tIns="45700" rIns="91433" bIns="0" rtlCol="0" anchor="t" anchorCtr="0">
            <a:noAutofit/>
          </a:bodyPr>
          <a:lstStyle/>
          <a:p>
            <a:r>
              <a:rPr lang="en" sz="2667"/>
              <a:t>Sniffles 2 mosaic</a:t>
            </a:r>
            <a:endParaRPr sz="2667"/>
          </a:p>
        </p:txBody>
      </p:sp>
      <p:sp>
        <p:nvSpPr>
          <p:cNvPr id="1224" name="Google Shape;1224;p120"/>
          <p:cNvSpPr txBox="1"/>
          <p:nvPr/>
        </p:nvSpPr>
        <p:spPr>
          <a:xfrm>
            <a:off x="247800" y="876268"/>
            <a:ext cx="3515600" cy="3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solidFill>
                  <a:schemeClr val="dk1"/>
                </a:solidFill>
              </a:rPr>
              <a:t>55x MSA sample:</a:t>
            </a:r>
            <a:endParaRPr sz="2400" dirty="0">
              <a:solidFill>
                <a:schemeClr val="dk1"/>
              </a:solidFill>
            </a:endParaRPr>
          </a:p>
          <a:p>
            <a:pPr marL="304792" indent="-194728">
              <a:spcBef>
                <a:spcPts val="933"/>
              </a:spcBef>
              <a:buClr>
                <a:srgbClr val="7474C1"/>
              </a:buClr>
              <a:buSzPts val="1400"/>
              <a:buFont typeface="Noto Sans Symbols"/>
              <a:buChar char="•"/>
            </a:pPr>
            <a:r>
              <a:rPr lang="en" sz="2400" dirty="0">
                <a:solidFill>
                  <a:schemeClr val="dk1"/>
                </a:solidFill>
              </a:rPr>
              <a:t>Rare neurodegenerative </a:t>
            </a:r>
            <a:br>
              <a:rPr lang="en" sz="2400" dirty="0">
                <a:solidFill>
                  <a:schemeClr val="dk1"/>
                </a:solidFill>
              </a:rPr>
            </a:br>
            <a:r>
              <a:rPr lang="en" sz="2400" dirty="0">
                <a:solidFill>
                  <a:schemeClr val="dk1"/>
                </a:solidFill>
              </a:rPr>
              <a:t>disorder </a:t>
            </a:r>
            <a:endParaRPr sz="2400" dirty="0">
              <a:solidFill>
                <a:schemeClr val="dk1"/>
              </a:solidFill>
            </a:endParaRPr>
          </a:p>
          <a:p>
            <a:pPr marL="304792" indent="-194728">
              <a:buClr>
                <a:srgbClr val="7474C1"/>
              </a:buClr>
              <a:buSzPts val="1400"/>
              <a:buFont typeface="Noto Sans Symbols"/>
              <a:buChar char="•"/>
            </a:pPr>
            <a:r>
              <a:rPr lang="en" sz="2400" dirty="0">
                <a:solidFill>
                  <a:schemeClr val="dk1"/>
                </a:solidFill>
              </a:rPr>
              <a:t>Progressive autonomic </a:t>
            </a:r>
            <a:br>
              <a:rPr lang="en" sz="2400" dirty="0">
                <a:solidFill>
                  <a:schemeClr val="dk1"/>
                </a:solidFill>
              </a:rPr>
            </a:br>
            <a:r>
              <a:rPr lang="en" sz="2400" dirty="0">
                <a:solidFill>
                  <a:schemeClr val="dk1"/>
                </a:solidFill>
              </a:rPr>
              <a:t>dysfunction </a:t>
            </a:r>
            <a:endParaRPr sz="2400" dirty="0">
              <a:solidFill>
                <a:schemeClr val="dk1"/>
              </a:solidFill>
            </a:endParaRPr>
          </a:p>
          <a:p>
            <a:pPr marL="304792" indent="-194728">
              <a:buClr>
                <a:srgbClr val="7474C1"/>
              </a:buClr>
              <a:buSzPts val="1400"/>
              <a:buFont typeface="Noto Sans Symbols"/>
              <a:buChar char="•"/>
            </a:pPr>
            <a:r>
              <a:rPr lang="en" sz="2400" dirty="0">
                <a:solidFill>
                  <a:schemeClr val="dk1"/>
                </a:solidFill>
              </a:rPr>
              <a:t>Parkinson-like symptoms</a:t>
            </a:r>
            <a:endParaRPr sz="2400" dirty="0">
              <a:solidFill>
                <a:schemeClr val="dk1"/>
              </a:solidFill>
            </a:endParaRPr>
          </a:p>
          <a:p>
            <a:pPr>
              <a:spcBef>
                <a:spcPts val="933"/>
              </a:spcBef>
            </a:pPr>
            <a:endParaRPr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029B88-DF9B-2C73-5231-866A938A5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91" r="50458"/>
          <a:stretch/>
        </p:blipFill>
        <p:spPr bwMode="auto">
          <a:xfrm>
            <a:off x="4238131" y="278879"/>
            <a:ext cx="7682935" cy="54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9749E9-8D04-1668-9BD8-3ACD41F41AEA}"/>
              </a:ext>
            </a:extLst>
          </p:cNvPr>
          <p:cNvSpPr txBox="1"/>
          <p:nvPr/>
        </p:nvSpPr>
        <p:spPr>
          <a:xfrm>
            <a:off x="425733" y="4393506"/>
            <a:ext cx="3657600" cy="177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</a:rPr>
              <a:t>26 Alu -Alu -&gt; mosaic del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</a:rPr>
              <a:t>125 Ins -&gt; mosaic del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72153" cy="4351338"/>
          </a:xfrm>
        </p:spPr>
        <p:txBody>
          <a:bodyPr>
            <a:normAutofit/>
          </a:bodyPr>
          <a:lstStyle/>
          <a:p>
            <a:r>
              <a:rPr lang="en-US" dirty="0"/>
              <a:t>SV calling is SNP calling of 2011/12</a:t>
            </a:r>
          </a:p>
          <a:p>
            <a:r>
              <a:rPr lang="en-US" dirty="0"/>
              <a:t>Reads are typically shorter than the allele </a:t>
            </a:r>
          </a:p>
          <a:p>
            <a:r>
              <a:rPr lang="en-US" dirty="0"/>
              <a:t>Lot of noise in the data </a:t>
            </a:r>
          </a:p>
          <a:p>
            <a:pPr lvl="1"/>
            <a:r>
              <a:rPr lang="en-US" dirty="0"/>
              <a:t>Especially non-model organisms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Contact me if you are interested: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Fritz.Sedlazeck@bcm.edu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sniffl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120" y="1047072"/>
            <a:ext cx="3991880" cy="552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49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1835700" y="116433"/>
            <a:ext cx="8520600" cy="11084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200" dirty="0"/>
              <a:t>Why </a:t>
            </a:r>
            <a:r>
              <a:rPr lang="en-US" sz="3200" dirty="0"/>
              <a:t>are</a:t>
            </a:r>
            <a:r>
              <a:rPr lang="en" sz="3200" dirty="0"/>
              <a:t> structural variation</a:t>
            </a:r>
            <a:r>
              <a:rPr lang="en-US" sz="3200" dirty="0"/>
              <a:t>s</a:t>
            </a:r>
            <a:r>
              <a:rPr lang="en" sz="3200" dirty="0"/>
              <a:t> relevant / important?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1905000" y="2042701"/>
            <a:ext cx="8520600" cy="13185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12750" indent="-457200">
              <a:buClr>
                <a:srgbClr val="38761D"/>
              </a:buClr>
              <a:buSzPct val="96153"/>
              <a:buFont typeface="Arial"/>
              <a:buChar char="•"/>
            </a:pPr>
            <a:r>
              <a:rPr lang="en" sz="2600" dirty="0">
                <a:solidFill>
                  <a:srgbClr val="38761D"/>
                </a:solidFill>
                <a:latin typeface="Economica"/>
                <a:ea typeface="Economica"/>
                <a:cs typeface="Economica"/>
                <a:sym typeface="Economica"/>
              </a:rPr>
              <a:t>They are common and affect a large fraction of the genome</a:t>
            </a:r>
            <a:endParaRPr lang="en-US" sz="2600" dirty="0">
              <a:solidFill>
                <a:srgbClr val="38761D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412750" indent="-457200">
              <a:spcBef>
                <a:spcPts val="1300"/>
              </a:spcBef>
              <a:buClr>
                <a:srgbClr val="38761D"/>
              </a:buClr>
              <a:buSzPct val="96153"/>
              <a:buFont typeface="Arial"/>
              <a:buChar char="•"/>
            </a:pPr>
            <a:r>
              <a:rPr lang="en" sz="2600" dirty="0">
                <a:solidFill>
                  <a:srgbClr val="38761D"/>
                </a:solidFill>
                <a:latin typeface="Economica"/>
                <a:ea typeface="Economica"/>
                <a:cs typeface="Economica"/>
                <a:sym typeface="Economica"/>
              </a:rPr>
              <a:t>They are a major driver of genome evolution</a:t>
            </a:r>
            <a:endParaRPr lang="en-US" sz="2600" dirty="0">
              <a:solidFill>
                <a:srgbClr val="38761D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>
              <a:spcBef>
                <a:spcPts val="1300"/>
              </a:spcBef>
            </a:pPr>
            <a:endParaRPr dirty="0">
              <a:latin typeface="Economica"/>
              <a:ea typeface="Economica"/>
              <a:cs typeface="Economica"/>
              <a:sym typeface="Economica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816100" y="3463167"/>
            <a:ext cx="8851900" cy="2768300"/>
            <a:chOff x="139700" y="965500"/>
            <a:chExt cx="8851900" cy="2768300"/>
          </a:xfrm>
        </p:grpSpPr>
        <p:sp>
          <p:nvSpPr>
            <p:cNvPr id="5" name="Rectangle 4"/>
            <p:cNvSpPr/>
            <p:nvPr/>
          </p:nvSpPr>
          <p:spPr>
            <a:xfrm>
              <a:off x="4724400" y="990600"/>
              <a:ext cx="4267200" cy="2743200"/>
            </a:xfrm>
            <a:prstGeom prst="rect">
              <a:avLst/>
            </a:prstGeom>
            <a:solidFill>
              <a:schemeClr val="bg1">
                <a:lumMod val="85000"/>
                <a:alpha val="69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4617332" y="970982"/>
              <a:ext cx="24765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b="1" dirty="0">
                  <a:latin typeface="+mn-lt"/>
                </a:rPr>
                <a:t>Genomic Disorders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52400" y="990600"/>
              <a:ext cx="4267200" cy="2743200"/>
            </a:xfrm>
            <a:prstGeom prst="rect">
              <a:avLst/>
            </a:prstGeom>
            <a:solidFill>
              <a:schemeClr val="bg1">
                <a:lumMod val="85000"/>
                <a:alpha val="71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10"/>
            <p:cNvSpPr txBox="1">
              <a:spLocks noChangeArrowheads="1"/>
            </p:cNvSpPr>
            <p:nvPr/>
          </p:nvSpPr>
          <p:spPr bwMode="auto">
            <a:xfrm>
              <a:off x="139700" y="965500"/>
              <a:ext cx="137138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b="1" dirty="0">
                  <a:latin typeface="+mn-lt"/>
                </a:rPr>
                <a:t>Evolution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11" y="3799698"/>
            <a:ext cx="3339101" cy="2364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195" y="3918373"/>
            <a:ext cx="2197591" cy="219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08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1835700" y="116433"/>
            <a:ext cx="8520600" cy="11084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200" dirty="0"/>
              <a:t>Why </a:t>
            </a:r>
            <a:r>
              <a:rPr lang="en-US" sz="3200" dirty="0"/>
              <a:t>are</a:t>
            </a:r>
            <a:r>
              <a:rPr lang="en" sz="3200" dirty="0"/>
              <a:t> structural variation</a:t>
            </a:r>
            <a:r>
              <a:rPr lang="en-US" sz="3200" dirty="0"/>
              <a:t>s</a:t>
            </a:r>
            <a:r>
              <a:rPr lang="en" sz="3200" dirty="0"/>
              <a:t> relevant / important?</a:t>
            </a:r>
          </a:p>
        </p:txBody>
      </p:sp>
      <p:sp>
        <p:nvSpPr>
          <p:cNvPr id="273" name="Shape 273"/>
          <p:cNvSpPr txBox="1"/>
          <p:nvPr/>
        </p:nvSpPr>
        <p:spPr>
          <a:xfrm>
            <a:off x="1905000" y="1754321"/>
            <a:ext cx="8705100" cy="6417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42900" indent="-342900">
              <a:spcBef>
                <a:spcPts val="1300"/>
              </a:spcBef>
              <a:buClr>
                <a:srgbClr val="38761D"/>
              </a:buClr>
              <a:buSzPct val="96000"/>
              <a:buFont typeface="Arial"/>
              <a:buChar char="•"/>
            </a:pPr>
            <a:r>
              <a:rPr lang="en" sz="2500" dirty="0">
                <a:solidFill>
                  <a:srgbClr val="38761D"/>
                </a:solidFill>
                <a:latin typeface="Economica"/>
                <a:ea typeface="Economica"/>
                <a:cs typeface="Economica"/>
                <a:sym typeface="Economica"/>
              </a:rPr>
              <a:t>Genetic basis of traits</a:t>
            </a:r>
            <a:endParaRPr lang="en-US" sz="2500" dirty="0">
              <a:solidFill>
                <a:srgbClr val="38761D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285750" indent="-285750">
              <a:spcBef>
                <a:spcPts val="1300"/>
              </a:spcBef>
              <a:buFont typeface="Arial"/>
              <a:buChar char="•"/>
            </a:pPr>
            <a:endParaRPr sz="1700" dirty="0">
              <a:latin typeface="Economica"/>
              <a:ea typeface="Economica"/>
              <a:cs typeface="Economica"/>
              <a:sym typeface="Economica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701801" y="2585840"/>
            <a:ext cx="8839201" cy="2773561"/>
            <a:chOff x="152399" y="3932039"/>
            <a:chExt cx="8839201" cy="27735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 4"/>
            <p:cNvSpPr/>
            <p:nvPr/>
          </p:nvSpPr>
          <p:spPr bwMode="auto">
            <a:xfrm>
              <a:off x="152400" y="3962400"/>
              <a:ext cx="4267200" cy="2743200"/>
            </a:xfrm>
            <a:prstGeom prst="rect">
              <a:avLst/>
            </a:prstGeom>
            <a:solidFill>
              <a:schemeClr val="bg1">
                <a:lumMod val="85000"/>
                <a:alpha val="7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4724400" y="3962400"/>
              <a:ext cx="4267200" cy="2743200"/>
            </a:xfrm>
            <a:prstGeom prst="rect">
              <a:avLst/>
            </a:prstGeom>
            <a:solidFill>
              <a:schemeClr val="bg1">
                <a:lumMod val="85000"/>
                <a:alpha val="6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152399" y="3932155"/>
              <a:ext cx="25806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b="1" dirty="0">
                  <a:latin typeface="+mn-lt"/>
                </a:rPr>
                <a:t>Impact on regulation</a:t>
              </a:r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4724399" y="3932039"/>
              <a:ext cx="277101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b="1" dirty="0">
                  <a:latin typeface="+mn-lt"/>
                </a:rPr>
                <a:t>Impact on phenotypes</a:t>
              </a:r>
            </a:p>
            <a:p>
              <a:pPr eaLnBrk="1" hangingPunct="1">
                <a:defRPr/>
              </a:pPr>
              <a:endParaRPr lang="en-US" sz="1400" dirty="0">
                <a:latin typeface="+mn-lt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659" y="3147183"/>
            <a:ext cx="3794630" cy="18380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1049959" y="3694053"/>
            <a:ext cx="1754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Regulatory State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35400" y="4598491"/>
            <a:ext cx="1027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Cell Line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951"/>
          <a:stretch/>
        </p:blipFill>
        <p:spPr>
          <a:xfrm>
            <a:off x="1975850" y="3147183"/>
            <a:ext cx="4145550" cy="15770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945" y="4779905"/>
            <a:ext cx="899436" cy="5222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44" y="4706507"/>
            <a:ext cx="720819" cy="66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08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CNV analysis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SVs analysis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Assembly based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Short reads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Long reads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"/>
          <a:stretch/>
        </p:blipFill>
        <p:spPr>
          <a:xfrm>
            <a:off x="6052887" y="1477926"/>
            <a:ext cx="6053740" cy="377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57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8770</TotalTime>
  <Words>2636</Words>
  <Application>Microsoft Macintosh PowerPoint</Application>
  <PresentationFormat>Widescreen</PresentationFormat>
  <Paragraphs>604</Paragraphs>
  <Slides>66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86" baseType="lpstr">
      <vt:lpstr>Arial</vt:lpstr>
      <vt:lpstr>Avenir</vt:lpstr>
      <vt:lpstr>Calibri</vt:lpstr>
      <vt:lpstr>Calibri Light</vt:lpstr>
      <vt:lpstr>Cambria</vt:lpstr>
      <vt:lpstr>Courier New</vt:lpstr>
      <vt:lpstr>Droid Sans</vt:lpstr>
      <vt:lpstr>Economica</vt:lpstr>
      <vt:lpstr>Gill Sans</vt:lpstr>
      <vt:lpstr>Gill Sans MT</vt:lpstr>
      <vt:lpstr>Helvetica Neue</vt:lpstr>
      <vt:lpstr>Impact</vt:lpstr>
      <vt:lpstr>Lato</vt:lpstr>
      <vt:lpstr>Merriweather Sans</vt:lpstr>
      <vt:lpstr>Noto Sans Symbols</vt:lpstr>
      <vt:lpstr>Oi</vt:lpstr>
      <vt:lpstr>Red Hat Text</vt:lpstr>
      <vt:lpstr>system-ui</vt:lpstr>
      <vt:lpstr>Wingdings</vt:lpstr>
      <vt:lpstr>Office Theme</vt:lpstr>
      <vt:lpstr>Methodologies for Structural Variant detection </vt:lpstr>
      <vt:lpstr>Sedlazeck lab: Overview</vt:lpstr>
      <vt:lpstr>Early 2000s dogma: SNPs account for most human genetic variation</vt:lpstr>
      <vt:lpstr>Segmental duplications (a.k.a. Low copy repeats)</vt:lpstr>
      <vt:lpstr>Variation in genome structure. So-called "structural variation" (SV)</vt:lpstr>
      <vt:lpstr>Our understanding of structural variation is driven by technology </vt:lpstr>
      <vt:lpstr>Why are structural variations relevant / important?</vt:lpstr>
      <vt:lpstr>Why are structural variations relevant / important?</vt:lpstr>
      <vt:lpstr>Outline</vt:lpstr>
      <vt:lpstr>Humans differ by roughly 3,000 deletions (&gt;=500bp)</vt:lpstr>
      <vt:lpstr>Humans differ by a few hundred duplications</vt:lpstr>
      <vt:lpstr>PowerPoint Presentation</vt:lpstr>
      <vt:lpstr>Gingko  http://qb.cshl.edu/ginkgo</vt:lpstr>
      <vt:lpstr>Data are noisy</vt:lpstr>
      <vt:lpstr>PowerPoint Presentation</vt:lpstr>
      <vt:lpstr>PowerPoint Presentation</vt:lpstr>
      <vt:lpstr>PowerPoint Presentation</vt:lpstr>
      <vt:lpstr>2. Normalization</vt:lpstr>
      <vt:lpstr>3. Segmentation</vt:lpstr>
      <vt:lpstr>PowerPoint Presentation</vt:lpstr>
      <vt:lpstr>Using Nanopore MinION: CNV karyotyping.</vt:lpstr>
      <vt:lpstr>Nanopore sequencing for CNV detection</vt:lpstr>
      <vt:lpstr>SKBR3 cell line CNV Analysis</vt:lpstr>
      <vt:lpstr>SID97277  - partial chromosomal deletions    </vt:lpstr>
      <vt:lpstr>SID97277 karyotype </vt:lpstr>
      <vt:lpstr>SID97279 – trisomy 6, 15, 22 and deletions in chr11</vt:lpstr>
      <vt:lpstr>CNV detection summary</vt:lpstr>
      <vt:lpstr>Assembly based</vt:lpstr>
      <vt:lpstr>Ingredients for a good assembly</vt:lpstr>
      <vt:lpstr>Goal of WGA</vt:lpstr>
      <vt:lpstr>Not so fast...</vt:lpstr>
      <vt:lpstr>WGA visualization</vt:lpstr>
      <vt:lpstr>PowerPoint Presentation</vt:lpstr>
      <vt:lpstr>PowerPoint Presentation</vt:lpstr>
      <vt:lpstr>Question: 1</vt:lpstr>
      <vt:lpstr>Assembly based detection summary</vt:lpstr>
      <vt:lpstr>Exercise Part1: Fun with assembly</vt:lpstr>
      <vt:lpstr>How to detect Structural Variations</vt:lpstr>
      <vt:lpstr>Looking for "discordant" paired-end fragments</vt:lpstr>
      <vt:lpstr>Sequence alignment “signals” for structural variation</vt:lpstr>
      <vt:lpstr>A probabilistic framework for SV discovery</vt:lpstr>
      <vt:lpstr>Problem #1: Often many false positives</vt:lpstr>
      <vt:lpstr>Problem #2: The false negative rate is also typically high</vt:lpstr>
      <vt:lpstr>How to filter / choose the SV caller?</vt:lpstr>
      <vt:lpstr>Question: 2</vt:lpstr>
      <vt:lpstr>Exercise Part 2: Short read based </vt:lpstr>
      <vt:lpstr>PacBio / ONT sequencer</vt:lpstr>
      <vt:lpstr>Long Read Technologies</vt:lpstr>
      <vt:lpstr>Mapping challenges</vt:lpstr>
      <vt:lpstr>Mapping challenges</vt:lpstr>
      <vt:lpstr>3.2 NA12878</vt:lpstr>
      <vt:lpstr>3.2 NA12878: Deletion calling </vt:lpstr>
      <vt:lpstr>3.2 NA12878: check 2,247 vs 119 TRA</vt:lpstr>
      <vt:lpstr>NA12878: check 2,247 TRA</vt:lpstr>
      <vt:lpstr>Question: 3</vt:lpstr>
      <vt:lpstr>Exercise Part 3: Long read based </vt:lpstr>
      <vt:lpstr>Sniffles: HG002 v0.6 and CMRG</vt:lpstr>
      <vt:lpstr>Sniffles: HG002 v0.6 and CMRG</vt:lpstr>
      <vt:lpstr>New Applications in SV detection </vt:lpstr>
      <vt:lpstr>Full SV Genotyping: From family to population scale  </vt:lpstr>
      <vt:lpstr>Sniffles2: Resolving SVs in MECP2 Duplication Syndrome (MDS)</vt:lpstr>
      <vt:lpstr>New Applications in SV detection</vt:lpstr>
      <vt:lpstr>Detecting rare SVs with Sniffles2: Mosaic</vt:lpstr>
      <vt:lpstr>Somatic SVs in Multiple System Atrophy (MSA) </vt:lpstr>
      <vt:lpstr>Sniffles 2 mosaic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Size matters: accurate detection and phasing of Structural Variations </dc:title>
  <dc:creator>Sedlazeck, Fritz</dc:creator>
  <cp:lastModifiedBy>Sedlazeck, Fritz</cp:lastModifiedBy>
  <cp:revision>105</cp:revision>
  <dcterms:created xsi:type="dcterms:W3CDTF">2018-09-10T18:39:25Z</dcterms:created>
  <dcterms:modified xsi:type="dcterms:W3CDTF">2025-01-09T11:47:45Z</dcterms:modified>
</cp:coreProperties>
</file>